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  <p:sldMasterId id="2147483684" r:id="rId2"/>
  </p:sldMasterIdLst>
  <p:notesMasterIdLst>
    <p:notesMasterId r:id="rId31"/>
  </p:notesMasterIdLst>
  <p:handoutMasterIdLst>
    <p:handoutMasterId r:id="rId32"/>
  </p:handoutMasterIdLst>
  <p:sldIdLst>
    <p:sldId id="470" r:id="rId3"/>
    <p:sldId id="474" r:id="rId4"/>
    <p:sldId id="475" r:id="rId5"/>
    <p:sldId id="476" r:id="rId6"/>
    <p:sldId id="478" r:id="rId7"/>
    <p:sldId id="477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5" r:id="rId24"/>
    <p:sldId id="496" r:id="rId25"/>
    <p:sldId id="497" r:id="rId26"/>
    <p:sldId id="498" r:id="rId27"/>
    <p:sldId id="499" r:id="rId28"/>
    <p:sldId id="500" r:id="rId29"/>
    <p:sldId id="50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>
          <p15:clr>
            <a:srgbClr val="A4A3A4"/>
          </p15:clr>
        </p15:guide>
        <p15:guide id="2" orient="horz" pos="347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2880">
          <p15:clr>
            <a:srgbClr val="A4A3A4"/>
          </p15:clr>
        </p15:guide>
        <p15:guide id="6" pos="5511">
          <p15:clr>
            <a:srgbClr val="A4A3A4"/>
          </p15:clr>
        </p15:guide>
        <p15:guide id="7" pos="249">
          <p15:clr>
            <a:srgbClr val="A4A3A4"/>
          </p15:clr>
        </p15:guide>
        <p15:guide id="8" pos="521">
          <p15:clr>
            <a:srgbClr val="A4A3A4"/>
          </p15:clr>
        </p15:guide>
        <p15:guide id="9" pos="5239">
          <p15:clr>
            <a:srgbClr val="A4A3A4"/>
          </p15:clr>
        </p15:guide>
        <p15:guide id="10" pos="3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23B"/>
    <a:srgbClr val="FF6600"/>
    <a:srgbClr val="FF0000"/>
    <a:srgbClr val="FF00FF"/>
    <a:srgbClr val="CC0000"/>
    <a:srgbClr val="CC0099"/>
    <a:srgbClr val="FF99FF"/>
    <a:srgbClr val="333399"/>
    <a:srgbClr val="66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4576" autoAdjust="0"/>
  </p:normalViewPr>
  <p:slideViewPr>
    <p:cSldViewPr>
      <p:cViewPr varScale="1">
        <p:scale>
          <a:sx n="88" d="100"/>
          <a:sy n="88" d="100"/>
        </p:scale>
        <p:origin x="1627" y="62"/>
      </p:cViewPr>
      <p:guideLst>
        <p:guide orient="horz" pos="2886"/>
        <p:guide orient="horz" pos="3475"/>
        <p:guide orient="horz" pos="3884"/>
        <p:guide orient="horz" pos="2160"/>
        <p:guide pos="2880"/>
        <p:guide pos="5511"/>
        <p:guide pos="249"/>
        <p:guide pos="521"/>
        <p:guide pos="5239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1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hristophe\Desktop\NEW SHOWEET\Fire Mosaic\mosaic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7" y="2928934"/>
            <a:ext cx="7489825" cy="1000131"/>
          </a:xfr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569" y="4295773"/>
            <a:ext cx="7501344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hristophe\Desktop\NEW SHOWEET\Fire Mosaic\mosaic1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</p:spPr>
      </p:pic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1714480" y="1700213"/>
            <a:ext cx="6602434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1"/>
          </p:nvPr>
        </p:nvSpPr>
        <p:spPr>
          <a:xfrm>
            <a:off x="7759711" y="6356350"/>
            <a:ext cx="1114404" cy="365125"/>
          </a:xfrm>
        </p:spPr>
        <p:txBody>
          <a:bodyPr/>
          <a:lstStyle>
            <a:lvl1pPr>
              <a:defRPr>
                <a:solidFill>
                  <a:srgbClr val="DD523B"/>
                </a:solidFill>
              </a:defRPr>
            </a:lvl1pPr>
          </a:lstStyle>
          <a:p>
            <a:fld id="{13CD679E-4CBD-4596-90B1-4D57389953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2"/>
          </p:nvPr>
        </p:nvSpPr>
        <p:spPr>
          <a:xfrm>
            <a:off x="3556000" y="6356350"/>
            <a:ext cx="2895600" cy="365125"/>
          </a:xfrm>
        </p:spPr>
        <p:txBody>
          <a:bodyPr/>
          <a:lstStyle>
            <a:lvl1pPr>
              <a:defRPr>
                <a:solidFill>
                  <a:srgbClr val="DD523B"/>
                </a:solidFill>
              </a:defRPr>
            </a:lvl1pPr>
          </a:lstStyle>
          <a:p>
            <a:r>
              <a:rPr lang="en-US" smtClean="0"/>
              <a:t>Your Footer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9209-1D57-4852-A270-9062740836F5}" type="datetimeFigureOut">
              <a:rPr lang="fr-FR" smtClean="0"/>
              <a:pPr/>
              <a:t>07/05/2020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679E-4CBD-4596-90B1-4D57389953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64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Date Here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Footer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7549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eb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749" y="2624092"/>
            <a:ext cx="8856983" cy="1000131"/>
          </a:xfrm>
        </p:spPr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 гипертекстовой разметки HTML.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" y="5535517"/>
            <a:ext cx="1631687" cy="122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30610" y="2132856"/>
            <a:ext cx="7322016" cy="43211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тегом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тегом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&lt;/HEAD&gt;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данными тегами располагается тег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  &lt;/TITLE&gt;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 тег используется для задания названия документа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4480" y="2204864"/>
            <a:ext cx="6602434" cy="43211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тегом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тегом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(между которыми располагается содержимое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1196752"/>
            <a:ext cx="6602432" cy="857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содержательной части</a:t>
            </a:r>
          </a:p>
        </p:txBody>
      </p:sp>
    </p:spTree>
    <p:extLst>
      <p:ext uri="{BB962C8B-B14F-4D97-AF65-F5344CB8AC3E}">
        <p14:creationId xmlns:p14="http://schemas.microsoft.com/office/powerpoint/2010/main" val="31965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2204864"/>
            <a:ext cx="6602434" cy="4869160"/>
          </a:xfrm>
        </p:spPr>
        <p:txBody>
          <a:bodyPr/>
          <a:lstStyle/>
          <a:p>
            <a:pP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документа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</a:p>
          <a:p>
            <a:pP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pP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тело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документа. Здесь можно разместить всё, что угодно.</a:t>
            </a:r>
          </a:p>
          <a:p>
            <a:pP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pP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956376" cy="85723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файл в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notepad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сохраните в файле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указав расширение  *.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456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43608" y="1271597"/>
            <a:ext cx="8100392" cy="85723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файл в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notepad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сохраните в файле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указав расширение  *.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91680" y="2276872"/>
            <a:ext cx="6602434" cy="4321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1413" t="-399" r="42913" b="5200"/>
          <a:stretch/>
        </p:blipFill>
        <p:spPr>
          <a:xfrm>
            <a:off x="1777200" y="2311967"/>
            <a:ext cx="3316604" cy="3888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7400" t="6601" r="20863" b="12200"/>
          <a:stretch/>
        </p:blipFill>
        <p:spPr>
          <a:xfrm>
            <a:off x="4716016" y="3201132"/>
            <a:ext cx="3104078" cy="33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3068960"/>
            <a:ext cx="6602434" cy="43211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логического форматирования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физического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6602432" cy="85723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символов</a:t>
            </a:r>
          </a:p>
        </p:txBody>
      </p:sp>
    </p:spTree>
    <p:extLst>
      <p:ext uri="{BB962C8B-B14F-4D97-AF65-F5344CB8AC3E}">
        <p14:creationId xmlns:p14="http://schemas.microsoft.com/office/powerpoint/2010/main" val="12235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2204864"/>
            <a:ext cx="6602434" cy="43211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&lt;CITE&gt;     &lt;/CITE&gt;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&lt;CODE&gt;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&lt;/CODE&gt;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&lt;DEL&gt;       &lt;/DEL&gt;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&lt;DFN&gt;       &lt;/DFN&gt;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&lt;INS&gt;          &lt;/INS&gt;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&lt;EM&gt;          &lt;/EM&gt;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&lt;KBD&gt;      &lt;/KBD&gt;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&lt;SAMP&gt;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&lt;/SAMP&gt;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&lt;STRONG&gt;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&lt;/STRONG&gt;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&lt;VAR&gt;        &lt;/VAR&gt;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логического форматирования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9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&lt;B&gt;      &lt;/B&gt;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&lt;I&gt;        &lt;/I&gt;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&lt;U&gt;       &lt;/U&gt;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&lt;TT&gt;         &lt;/TT&gt;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&lt;STRIKE&gt;   &lt;/STRIKE&gt;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&lt;S&gt;           &lt;/S&gt;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&lt;BIG&gt;       &lt;/BIG&gt;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&lt;SMALL&gt;   &lt;/SMALL&gt;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&lt;SUB&gt;     &lt;/SUB&gt;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&lt;SUP&gt;      &lt;/SUP&gt;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&lt;FONT&gt;    &lt;/FONT&gt;</a:t>
            </a:r>
            <a:endParaRPr lang="ru-RU" dirty="0"/>
          </a:p>
          <a:p>
            <a:pPr>
              <a:lnSpc>
                <a:spcPct val="80000"/>
              </a:lnSpc>
              <a:defRPr/>
            </a:pPr>
            <a:r>
              <a:rPr lang="ru-RU" dirty="0"/>
              <a:t>&lt;</a:t>
            </a:r>
            <a:r>
              <a:rPr lang="en-US" dirty="0"/>
              <a:t>BASEFONT</a:t>
            </a:r>
            <a:r>
              <a:rPr lang="ru-RU" dirty="0"/>
              <a:t>&gt;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физического форматирования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27921" y="2060848"/>
            <a:ext cx="6602434" cy="43211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отметки аббревиатур, акронимов  (акроним  –  произносимое слово,  состоящее  из  начальных  букв словосочетания); используя тег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указать «расшифровку» акронима, которая  появляется   на   экране,   когда курсор располагается на акрониме.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203566"/>
            <a:ext cx="6602432" cy="85723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&lt;ACRONYM&gt;&lt;/ACRONYM&gt;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2551885"/>
            <a:ext cx="6602434" cy="43211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&lt;ACRONYM TITLE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=«Государственное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профессиональное образовательное учреждение»&gt;  ГАПОУ   &lt;/ACRONYM&gt;    «Новороссийский колледж строительства и экономики»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3096" y="1268760"/>
            <a:ext cx="6602432" cy="857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  тега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&lt;ACRONYM&gt;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46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1" y="2003873"/>
            <a:ext cx="5221860" cy="29372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5955" y="1114672"/>
            <a:ext cx="6602432" cy="857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  тега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&lt;ACRONYM&gt;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400" t="6601" r="20863" b="10801"/>
          <a:stretch/>
        </p:blipFill>
        <p:spPr>
          <a:xfrm>
            <a:off x="5292080" y="2924944"/>
            <a:ext cx="3312368" cy="36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9821" y="2796982"/>
            <a:ext cx="6602434" cy="180079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0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  <a:sym typeface="Verdana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  <a:sym typeface="Verdana" charset="0"/>
              </a:rPr>
              <a:t>HTML</a:t>
            </a:r>
            <a:r>
              <a:rPr lang="ru-RU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  <a:sym typeface="Verdana" charset="0"/>
              </a:rPr>
              <a:t> (от англ. </a:t>
            </a:r>
            <a:r>
              <a:rPr lang="ru-RU" dirty="0" err="1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  <a:sym typeface="Verdana" charset="0"/>
              </a:rPr>
              <a:t>HyperText</a:t>
            </a:r>
            <a:r>
              <a:rPr lang="ru-RU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  <a:sym typeface="Verdana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  <a:sym typeface="Verdana" charset="0"/>
              </a:rPr>
              <a:t>Markup</a:t>
            </a:r>
            <a:r>
              <a:rPr lang="ru-RU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  <a:sym typeface="Verdana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  <a:sym typeface="Verdana" charset="0"/>
              </a:rPr>
              <a:t>Language</a:t>
            </a:r>
            <a:r>
              <a:rPr lang="ru-RU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  <a:sym typeface="Verdana" charset="0"/>
              </a:rPr>
              <a:t> — «язык разметки гипертекста») — стандартный язык разметки документов во Всемирной паутине</a:t>
            </a:r>
            <a:r>
              <a:rPr lang="ru-RU" sz="1400" dirty="0">
                <a:latin typeface="Verdana" charset="0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0" indent="0" algn="just">
              <a:spcBef>
                <a:spcPts val="1000"/>
              </a:spcBef>
              <a:buNone/>
            </a:pPr>
            <a:endParaRPr lang="en-US" sz="1400" dirty="0"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9821" y="1068491"/>
            <a:ext cx="6602432" cy="8572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(Hyper Text Markup Language)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D679E-4CBD-4596-90B1-4D573899534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2109"/>
            <a:ext cx="1341735" cy="1006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025299"/>
            <a:ext cx="6602432" cy="857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&lt;FONT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изменить шрифт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32856"/>
            <a:ext cx="4828028" cy="2715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490739"/>
            <a:ext cx="4187957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(задаёт  название  шрифта,  которым  </a:t>
            </a:r>
          </a:p>
          <a:p>
            <a:pP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будет выводится текст)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(задаёт  размеры  шрифта  в  условных  </a:t>
            </a:r>
          </a:p>
          <a:p>
            <a:pP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единицах от 1 до 7)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(устанавливает    цвет    шрифта, </a:t>
            </a:r>
          </a:p>
          <a:p>
            <a:pP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который   может   задаваться   с  </a:t>
            </a:r>
          </a:p>
          <a:p>
            <a:pP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помощью стандартных имён или </a:t>
            </a:r>
          </a:p>
          <a:p>
            <a:pP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набором шестнадцатеричных цифр)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тега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&lt;FONT&gt;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4568" y="2276872"/>
            <a:ext cx="6602434" cy="43211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Шестнадцатеричные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(цветовая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базируется на трёх основных цветах – красном, зеленом и синем – обозначается RGB)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#000000, #0000FF, #FF0000,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FFFFFF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Мнемонические обозначения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цвета)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835696" y="2348880"/>
            <a:ext cx="6602434" cy="43211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 COLOR=Green&gt;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размера 6, цвет зелёный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FONT&gt; &lt;BR&gt;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COLOR=#008000&gt;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размера 6, цвет зелёный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FONT&gt; &lt;BR&gt;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9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2276872"/>
            <a:ext cx="7272808" cy="43211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 FACE=“ARIAL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шрифта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FONT&gt; &lt;BR&gt;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 SIZE=5&gt;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размера 5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FONT&gt; &lt;BR&gt;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 FACE=“ARIAL” SIZE=+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COLOR=Green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размера 6, цвет зелёный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FONT&gt; &lt;BR&gt;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848872" cy="857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параметров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&lt;FONT&gt;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3306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указания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размера,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цвета шрифта по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умолчанию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&lt;BASEFONT FACE=“Courier” COLOR=#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008080&gt;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  размера 3&lt;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BASEFONT SIZE=2&gt;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размера 2&lt;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BASEFONT SIZE=4 COLOR=Olive&gt;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размера 4, цвет оливковый 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&lt;BASEFONT&gt;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2708920"/>
            <a:ext cx="5093846" cy="28652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6166" y="1340768"/>
            <a:ext cx="7884368" cy="857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 параметра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тегом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712" y="3970834"/>
            <a:ext cx="5132739" cy="28871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6166" y="2221406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  BGCOLOR=#008080&gt;  Задание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фона &lt;BR&gt;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76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8023" y="2060848"/>
            <a:ext cx="6602434" cy="4321175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 «параграф», отделяет абзац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ALIGN=LEFT&gt;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Выравнивание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левой границе окна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&lt;BR&gt;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ALIGN=CENTER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по центру окна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&lt;BR&gt;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ALIGN=RIGHT&gt;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правой границе окна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&lt;BR&gt;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ALIGN=JUSTIFY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по ширине окна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&lt;BR&gt;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857232"/>
            <a:ext cx="7429520" cy="85723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 &lt;Р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302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горизонтальной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&lt;HR&gt;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60" y="2258015"/>
            <a:ext cx="5724128" cy="3219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833" y="3889336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2060848"/>
            <a:ext cx="4947729" cy="43211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разработан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британским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Тимом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Бернерсом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приблизительно в 1986-1991 годах в стенах Европейского Центра ядерных исследований в Женеве (Швейцария). HTML создавался как язык для обмена научной и технической документацией.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857232"/>
            <a:ext cx="7033172" cy="857232"/>
          </a:xfrm>
        </p:spPr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развития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0848"/>
            <a:ext cx="2545871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03" y="0"/>
            <a:ext cx="1342800" cy="1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26554" y="2492897"/>
            <a:ext cx="7165926" cy="208823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Wirtel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HTML Assistant,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WebEdit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Notepad++,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 и т.д.)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Программы-преобразователи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0693" y="1196752"/>
            <a:ext cx="7250008" cy="85723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создания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файлов: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01" y="0"/>
            <a:ext cx="1344000" cy="100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81" y="4589078"/>
            <a:ext cx="3888432" cy="22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884368" cy="857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создания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файлов:</a:t>
            </a:r>
          </a:p>
        </p:txBody>
      </p:sp>
      <p:sp>
        <p:nvSpPr>
          <p:cNvPr id="4" name="Rectangle 3"/>
          <p:cNvSpPr>
            <a:spLocks noGrp="1" noRot="1" noChangeArrowheads="1"/>
          </p:cNvSpPr>
          <p:nvPr/>
        </p:nvSpPr>
        <p:spPr bwMode="auto">
          <a:xfrm>
            <a:off x="1259632" y="2387675"/>
            <a:ext cx="7884368" cy="44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Notepad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страницы</a:t>
            </a: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                    </a:t>
            </a:r>
            <a:r>
              <a:rPr lang="en-US" dirty="0" smtClean="0"/>
              <a:t>     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Internet Explorer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(для интерпретации файлов)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1458" t="1010" r="43481" b="5656"/>
          <a:stretch/>
        </p:blipFill>
        <p:spPr>
          <a:xfrm>
            <a:off x="1619672" y="3501008"/>
            <a:ext cx="3047247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51" t="1000" r="43699" b="8001"/>
          <a:stretch/>
        </p:blipFill>
        <p:spPr>
          <a:xfrm>
            <a:off x="5652120" y="4428492"/>
            <a:ext cx="2720950" cy="2600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827"/>
            <a:ext cx="1344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4" y="1124744"/>
            <a:ext cx="6602432" cy="8572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просмотра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страниц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2132856"/>
            <a:ext cx="7452320" cy="43211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программа, которая служит для просмотра текстовых документов, содержащих разметку на языке HTML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Internet Explorer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3" b="21191"/>
          <a:stretch/>
        </p:blipFill>
        <p:spPr>
          <a:xfrm>
            <a:off x="2627784" y="5057800"/>
            <a:ext cx="48965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700213"/>
            <a:ext cx="7668344" cy="43211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Любой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на языке HTML представляет собой набор элементов причем начало и конец каждого элемента обозначается специальными пометками тегами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ярлык, признак) – инструкции браузера, указывающие способ отображения   текста.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3828702"/>
            <a:ext cx="2507202" cy="28422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Одиночные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(или непарные), то есть не содержащими никакого текста и других данных (например, тег перевода строки &lt;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342898" y="4293096"/>
            <a:ext cx="2173318" cy="1512168"/>
          </a:xfrm>
          <a:prstGeom prst="leftRightArrow">
            <a:avLst>
              <a:gd name="adj1" fmla="val 42568"/>
              <a:gd name="adj2" fmla="val 4044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3828702"/>
            <a:ext cx="2336216" cy="28422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Парные, то есть нужно указать как открывающий тег (например,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так и закрывающий тег (например,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48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2536825"/>
            <a:ext cx="6602434" cy="43211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символов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форматирования абзацев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оформления списков данных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логического форматирования текста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Теги физического  форматирования текста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тегов</a:t>
            </a:r>
          </a:p>
        </p:txBody>
      </p:sp>
    </p:spTree>
    <p:extLst>
      <p:ext uri="{BB962C8B-B14F-4D97-AF65-F5344CB8AC3E}">
        <p14:creationId xmlns:p14="http://schemas.microsoft.com/office/powerpoint/2010/main" val="6052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4480" y="2570741"/>
            <a:ext cx="7308303" cy="4321175"/>
          </a:xfrm>
        </p:spPr>
        <p:txBody>
          <a:bodyPr/>
          <a:lstStyle/>
          <a:p>
            <a:pPr marL="1252538" indent="-1778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заголовка</a:t>
            </a:r>
          </a:p>
          <a:p>
            <a:pPr marL="1252538" indent="-177800">
              <a:lnSpc>
                <a:spcPct val="150000"/>
              </a:lnSpc>
              <a:buFont typeface="+mj-lt"/>
              <a:buAutoNum type="arabicPeriod"/>
              <a:tabLst>
                <a:tab pos="896938" algn="l"/>
                <a:tab pos="1074738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HTML&gt;      &lt;/HTML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файла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1484784"/>
            <a:ext cx="6602434" cy="8572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- документ состоит из двух частей: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Mosai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47814</TotalTime>
  <Words>812</Words>
  <Application>Microsoft Office PowerPoint</Application>
  <PresentationFormat>Экран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Wingdings</vt:lpstr>
      <vt:lpstr>FireMosaic template</vt:lpstr>
      <vt:lpstr>Blank</vt:lpstr>
      <vt:lpstr>Язык гипертекстовой разметки HTML.  Основные понятия.</vt:lpstr>
      <vt:lpstr>HTML   (Hyper Text Markup Language)</vt:lpstr>
      <vt:lpstr>Из истории развития HTML…</vt:lpstr>
      <vt:lpstr>Программы для создания HTML – файлов:</vt:lpstr>
      <vt:lpstr>Программы для создания  HTML – файлов:</vt:lpstr>
      <vt:lpstr>Программы для просмотра  Web - страниц</vt:lpstr>
      <vt:lpstr>Основные термины</vt:lpstr>
      <vt:lpstr>Категории тегов</vt:lpstr>
      <vt:lpstr>Структура HTML – документа HTML - документ состоит из двух частей: </vt:lpstr>
      <vt:lpstr>Раздел заголовка</vt:lpstr>
      <vt:lpstr>Раздел содержательной части</vt:lpstr>
      <vt:lpstr>Создать файл в notepad (сохраните в файле  Пример,  указав расширение  *. html) </vt:lpstr>
      <vt:lpstr>Создать файл в notepad (сохраните в файле  Пример,  указав расширение  *. html) </vt:lpstr>
      <vt:lpstr>Теги символов</vt:lpstr>
      <vt:lpstr>Теги логического форматирования текста</vt:lpstr>
      <vt:lpstr>Теги физического форматирования текста</vt:lpstr>
      <vt:lpstr>&lt;ACRONYM&gt;&lt;/ACRONYM&gt;</vt:lpstr>
      <vt:lpstr>Пример использования  тега &lt;ACRONYM&gt;:</vt:lpstr>
      <vt:lpstr>Пример использования  тега &lt;ACRONYM&gt;:</vt:lpstr>
      <vt:lpstr>Тег  &lt;FONT&gt; позволяет изменить шрифт </vt:lpstr>
      <vt:lpstr>Параметры тега  &lt;FONT&gt;</vt:lpstr>
      <vt:lpstr>Задание цвета на языке HTML</vt:lpstr>
      <vt:lpstr>Пример использования  параметра  Color:</vt:lpstr>
      <vt:lpstr>Примеры использования параметров тега &lt;FONT&gt; :</vt:lpstr>
      <vt:lpstr>Тег &lt;BASEFONT&gt;</vt:lpstr>
      <vt:lpstr>Пример использования параметра   Color c  тегом &lt;BODY&gt;: </vt:lpstr>
      <vt:lpstr>Тег &lt;Р&gt; Примеры использования тега &lt;P&gt; :</vt:lpstr>
      <vt:lpstr>Тег &lt;HR&gt;</vt:lpstr>
    </vt:vector>
  </TitlesOfParts>
  <Company>showeet.com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Fiery MosaicTemplate</dc:title>
  <dc:creator>showeet.com</dc:creator>
  <dc:description>© Copyright Showeet.com</dc:description>
  <cp:lastModifiedBy>днс</cp:lastModifiedBy>
  <cp:revision>24</cp:revision>
  <dcterms:created xsi:type="dcterms:W3CDTF">2011-05-09T14:18:21Z</dcterms:created>
  <dcterms:modified xsi:type="dcterms:W3CDTF">2020-05-07T10:59:17Z</dcterms:modified>
  <cp:category>Templates</cp:category>
</cp:coreProperties>
</file>