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294" r:id="rId2"/>
    <p:sldId id="256" r:id="rId3"/>
    <p:sldId id="257" r:id="rId4"/>
    <p:sldId id="258" r:id="rId5"/>
    <p:sldId id="261" r:id="rId6"/>
    <p:sldId id="265" r:id="rId7"/>
    <p:sldId id="266" r:id="rId8"/>
    <p:sldId id="267" r:id="rId9"/>
    <p:sldId id="271" r:id="rId10"/>
    <p:sldId id="276" r:id="rId11"/>
    <p:sldId id="283" r:id="rId12"/>
    <p:sldId id="269" r:id="rId13"/>
    <p:sldId id="293" r:id="rId14"/>
    <p:sldId id="284" r:id="rId15"/>
    <p:sldId id="270" r:id="rId16"/>
    <p:sldId id="281" r:id="rId17"/>
    <p:sldId id="285" r:id="rId18"/>
    <p:sldId id="286" r:id="rId19"/>
    <p:sldId id="28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5049D-2ACC-40FB-818A-3D8981F13D7E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E5EA3-885E-49B7-8EAF-AD21B9A865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0797-FF39-4609-9095-C1AF60E796FE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B44F-CB43-4BFF-B05E-5C19A5CC7E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0797-FF39-4609-9095-C1AF60E796FE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B44F-CB43-4BFF-B05E-5C19A5CC7E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0797-FF39-4609-9095-C1AF60E796FE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B44F-CB43-4BFF-B05E-5C19A5CC7E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0797-FF39-4609-9095-C1AF60E796FE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B44F-CB43-4BFF-B05E-5C19A5CC7E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0797-FF39-4609-9095-C1AF60E796FE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B44F-CB43-4BFF-B05E-5C19A5CC7E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0797-FF39-4609-9095-C1AF60E796FE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B44F-CB43-4BFF-B05E-5C19A5CC7E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0797-FF39-4609-9095-C1AF60E796FE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B44F-CB43-4BFF-B05E-5C19A5CC7E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0797-FF39-4609-9095-C1AF60E796FE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B44F-CB43-4BFF-B05E-5C19A5CC7E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0797-FF39-4609-9095-C1AF60E796FE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B44F-CB43-4BFF-B05E-5C19A5CC7E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0797-FF39-4609-9095-C1AF60E796FE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B44F-CB43-4BFF-B05E-5C19A5CC7E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0797-FF39-4609-9095-C1AF60E796FE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B44F-CB43-4BFF-B05E-5C19A5CC7E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F0797-FF39-4609-9095-C1AF60E796FE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BB44F-CB43-4BFF-B05E-5C19A5CC7E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78D2B4-F512-4D2E-B310-7314061BA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04664"/>
            <a:ext cx="8712968" cy="1195536"/>
          </a:xfrm>
        </p:spPr>
        <p:txBody>
          <a:bodyPr>
            <a:normAutofit/>
          </a:bodyPr>
          <a:lstStyle/>
          <a:p>
            <a:pPr lvl="0" defTabSz="457200">
              <a:spcBef>
                <a:spcPts val="600"/>
              </a:spcBef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МИНИСТЕРСТВО ОБРАЗОВАНИЯ, НАУКИ И МОЛОДЕЖНОЙ ПОЛИТИКИ КРАСНОДАРСКОГО КРАЯ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Государственное автономное профессиональное образовательное учреждение  Краснодарского края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«Новороссийский колледж строительства и экономики»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(ГАПОУ КК «НКСЭ»)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023777D-8680-47D6-856B-A692060A0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Для специальности 38.02.01 «Экономика и бухгалтерский учет»</a:t>
            </a:r>
          </a:p>
          <a:p>
            <a:pPr marL="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Гр.БУ-21-19</a:t>
            </a:r>
          </a:p>
          <a:p>
            <a:pPr marL="0" indent="0" algn="ctr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 дисциплине </a:t>
            </a:r>
          </a:p>
          <a:p>
            <a:pPr marL="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«Финансы, денежное обращение и кредит»</a:t>
            </a:r>
          </a:p>
          <a:p>
            <a:pPr marL="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Преподаватель: Делиховская Н.В.</a:t>
            </a:r>
          </a:p>
          <a:p>
            <a:pPr marL="0" indent="0" algn="ctr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2021 г.</a:t>
            </a:r>
          </a:p>
        </p:txBody>
      </p:sp>
    </p:spTree>
    <p:extLst>
      <p:ext uri="{BB962C8B-B14F-4D97-AF65-F5344CB8AC3E}">
        <p14:creationId xmlns:p14="http://schemas.microsoft.com/office/powerpoint/2010/main" xmlns="" val="1571167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rosgorstrax-marsh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5143504" cy="6858000"/>
          </a:xfrm>
        </p:spPr>
      </p:pic>
      <p:pic>
        <p:nvPicPr>
          <p:cNvPr id="7" name="Рисунок 6" descr="0dc02b85eaba7db34105599fc19096dc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0"/>
            <a:ext cx="4000496" cy="685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1335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4800" b="1" dirty="0"/>
              <a:t>Видами имущественного страхования являются:</a:t>
            </a:r>
            <a:br>
              <a:rPr lang="ru-RU" sz="4800" b="1" dirty="0"/>
            </a:br>
            <a:endParaRPr lang="ru-RU" sz="4800" b="1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28628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algn="just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 страхование имущества от огня;</a:t>
            </a:r>
          </a:p>
          <a:p>
            <a:pPr algn="just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страхование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имущества от бури;</a:t>
            </a:r>
          </a:p>
          <a:p>
            <a:pPr algn="just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страхование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грузов;</a:t>
            </a:r>
          </a:p>
          <a:p>
            <a:pPr algn="just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страхование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от убытков вследствие остановки производства;</a:t>
            </a:r>
          </a:p>
          <a:p>
            <a:pPr algn="just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страхование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отдельных видов транспортных средств;</a:t>
            </a:r>
          </a:p>
          <a:p>
            <a:pPr algn="just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многие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другие виды имущественного страхования.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1927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К личному страхованию относятся:</a:t>
            </a: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2132856"/>
            <a:ext cx="8229600" cy="3595694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0"/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Страхование жизни;</a:t>
            </a:r>
          </a:p>
          <a:p>
            <a:pPr lvl="0"/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 Страхование от несчастных случаев и болезней;</a:t>
            </a:r>
          </a:p>
          <a:p>
            <a:pPr lvl="0"/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Медицинское страхование.</a:t>
            </a:r>
          </a:p>
          <a:p>
            <a:endParaRPr lang="ru-RU" sz="3600" i="1" dirty="0"/>
          </a:p>
        </p:txBody>
      </p:sp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etImage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5442962-CB17-48A1-B6A3-DE214B42A9B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99668" y="369129"/>
            <a:ext cx="3215732" cy="24117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F332E3A-5D28-4606-99B5-E6342CB3CC4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810" y="152533"/>
            <a:ext cx="3373613" cy="253021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50030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В качестве видов личного страхования граждан могут быть названы: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39552" y="2132856"/>
            <a:ext cx="8229600" cy="385765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смешанное страхование жизни;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страхование детей;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страхование от несчастных случаев;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страхование на случай смерти и утраты трудоспособности;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страхование дополнительной пенсии;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  медицинское страхование;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 другие виды личного страхования.</a:t>
            </a:r>
          </a:p>
          <a:p>
            <a:endParaRPr lang="ru-RU" sz="2400" b="1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71407_image_lar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32040" y="188640"/>
            <a:ext cx="4067944" cy="3050958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824CAF5-DCC1-410B-A86E-F6C6962E788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040" y="80628"/>
            <a:ext cx="4211960" cy="3158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8119DC8-C456-4E01-81FD-7B630A995E6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5" y="3510391"/>
            <a:ext cx="4211959" cy="31589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F5ABD2C-7916-4889-8B22-CB9EC51AEC8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9756" y="3429000"/>
            <a:ext cx="4211961" cy="315897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907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Страхование ответственности включает:</a:t>
            </a: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429156"/>
          </a:xfrm>
        </p:spPr>
        <p:txBody>
          <a:bodyPr>
            <a:normAutofit fontScale="77500" lnSpcReduction="20000"/>
          </a:bodyPr>
          <a:lstStyle/>
          <a:p>
            <a:pPr lvl="0"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Страхование гражданской ответственности владельцев транспортных средств;</a:t>
            </a:r>
          </a:p>
          <a:p>
            <a:pPr lvl="0"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Страхование гражданской ответственности перевозчика;</a:t>
            </a:r>
          </a:p>
          <a:p>
            <a:pPr lvl="0"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Страхование гражданской ответственности предприятий — источников повышенной опасности;</a:t>
            </a:r>
          </a:p>
          <a:p>
            <a:pPr lvl="0"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Страхование профессиональной ответственности;</a:t>
            </a:r>
          </a:p>
          <a:p>
            <a:pPr lvl="0"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Страхование ответственности за неисполнение обязательств;</a:t>
            </a:r>
          </a:p>
          <a:p>
            <a:pPr lvl="0"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Страхование иных видов гражданской ответственности.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288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dirty="0">
                <a:latin typeface="Times New Roman" pitchFamily="18" charset="0"/>
                <a:cs typeface="Times New Roman" pitchFamily="18" charset="0"/>
              </a:rPr>
              <a:t>Видами страхования ответственности являются: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81014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страхование автогражданской ответственности (владельца автотранспортных средств);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страхование ответственности работодателя на случай причинения вреда здоровью работника;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страхование персональной ответственности перед третьими лицами из-за небрежности страхователя ;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страхование ответственности производителя товара (посредника или продавца) перед потребителями  за вред, болезнь или убыток (ущерб), возникающие в результате поставки товара;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страхование ответственности судовладельцев;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страхование профессиональной ответственности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(адвоката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нотариуса, врача и др.).</a:t>
            </a:r>
          </a:p>
        </p:txBody>
      </p:sp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75240" cy="1260376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Виды страхования:</a:t>
            </a: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33214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Добровольное;</a:t>
            </a:r>
          </a:p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Обязательное.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C612393-9500-4D65-99FE-32A7869B887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2925091"/>
            <a:ext cx="4548628" cy="34206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AF64B50-9CD1-49CF-93B7-757D2AB2423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925091"/>
            <a:ext cx="3698996" cy="374220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3352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Обязательное страхование:</a:t>
            </a:r>
            <a:r>
              <a:rPr lang="ru-RU" sz="4800" b="1" dirty="0">
                <a:solidFill>
                  <a:schemeClr val="tx1"/>
                </a:solidFill>
              </a:rPr>
              <a:t/>
            </a:r>
            <a:br>
              <a:rPr lang="ru-RU" sz="4800" b="1" dirty="0">
                <a:solidFill>
                  <a:schemeClr val="tx1"/>
                </a:solidFill>
              </a:rPr>
            </a:b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429156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0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обязательное медицинское страхование;</a:t>
            </a:r>
          </a:p>
          <a:p>
            <a:pPr lvl="0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страхование военнослужащих;</a:t>
            </a:r>
          </a:p>
          <a:p>
            <a:pPr lvl="0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страхование пассажиров;</a:t>
            </a:r>
          </a:p>
          <a:p>
            <a:pPr lvl="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Страхование автогражданской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ответственности;</a:t>
            </a:r>
          </a:p>
          <a:p>
            <a:pPr lvl="0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страхование профессиональной ответственности для некоторых специалистов .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/>
          </a:p>
        </p:txBody>
      </p:sp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0"/>
            <a:ext cx="8305800" cy="1285860"/>
          </a:xfrm>
        </p:spPr>
        <p:txBody>
          <a:bodyPr>
            <a:normAutofit fontScale="90000"/>
          </a:bodyPr>
          <a:lstStyle/>
          <a:p>
            <a:r>
              <a:rPr lang="ru-RU" sz="8000" b="1" dirty="0">
                <a:solidFill>
                  <a:schemeClr val="bg1"/>
                </a:solidFill>
              </a:rPr>
              <a:t>Страхование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32656"/>
            <a:ext cx="8334404" cy="5722450"/>
          </a:xfrm>
          <a:solidFill>
            <a:schemeClr val="bg2"/>
          </a:solidFill>
        </p:spPr>
        <p:txBody>
          <a:bodyPr/>
          <a:lstStyle/>
          <a:p>
            <a:r>
              <a:rPr lang="ru-RU" b="1" u="sng" dirty="0">
                <a:solidFill>
                  <a:schemeClr val="tx1"/>
                </a:solidFill>
              </a:rPr>
              <a:t>СТРАХОВАНИЕ</a:t>
            </a:r>
          </a:p>
          <a:p>
            <a:pPr algn="just">
              <a:buFontTx/>
              <a:buChar char="-"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особый вид отношений, призванный обеспечить страховую защиту людей и их дел от различного рода опасностей.</a:t>
            </a:r>
          </a:p>
          <a:p>
            <a:pPr algn="just">
              <a:buFontTx/>
              <a:buChar char="-"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представляет собой отношения по защите имущественных интересов физических и юридических лиц при наступлении определённых событий за счёт денежных фондов, формируемых из уплачиваемых ими страховых взносов.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35729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Меры государственного регулирования страховой деятельности:</a:t>
            </a: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2060848"/>
            <a:ext cx="8229600" cy="3672408"/>
          </a:xfr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just"/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Лицензирование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Контроль </a:t>
            </a:r>
          </a:p>
          <a:p>
            <a:pPr algn="just"/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Разработка форм и порядка статистической отчетности и контроль за своевременным представлением финансовой отчетности страховых организаций.</a:t>
            </a:r>
          </a:p>
          <a:p>
            <a:pPr algn="just"/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Налогообложение страховщиков и страхователей.</a:t>
            </a:r>
          </a:p>
          <a:p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9A3CC28-A541-478D-BD12-2166CF8B010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37319"/>
            <a:ext cx="4572000" cy="658336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24288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4000" dirty="0"/>
              <a:t>Основные факторы финансовой устойчивости страховой компании:</a:t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500306"/>
            <a:ext cx="8229600" cy="40719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0"/>
            <a:r>
              <a:rPr lang="ru-RU" sz="4400" dirty="0"/>
              <a:t>размер обязательств (включая технические резервы);</a:t>
            </a:r>
          </a:p>
          <a:p>
            <a:pPr lvl="0"/>
            <a:r>
              <a:rPr lang="ru-RU" sz="4400" dirty="0"/>
              <a:t>размещение активов;</a:t>
            </a:r>
          </a:p>
          <a:p>
            <a:pPr lvl="0"/>
            <a:r>
              <a:rPr lang="ru-RU" sz="4400" dirty="0"/>
              <a:t>портфель рисков, переданных в перестрахование.</a:t>
            </a:r>
          </a:p>
          <a:p>
            <a:endParaRPr lang="ru-RU" sz="4400" dirty="0"/>
          </a:p>
        </p:txBody>
      </p:sp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710_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Основные формы организации страхового фонда:</a:t>
            </a: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514353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just"/>
            <a:r>
              <a:rPr lang="ru-RU" i="1" u="sng" dirty="0"/>
              <a:t>Централизованные страховые </a:t>
            </a:r>
            <a:r>
              <a:rPr lang="ru-RU" b="1" i="1" dirty="0"/>
              <a:t>(резервные) фонды</a:t>
            </a:r>
            <a:r>
              <a:rPr lang="ru-RU" sz="2200" b="1" i="1" dirty="0"/>
              <a:t>(</a:t>
            </a:r>
            <a:r>
              <a:rPr lang="ru-RU" sz="2200" b="1" dirty="0"/>
              <a:t>Создаются за счет бюджетных и других государственных средств.</a:t>
            </a:r>
          </a:p>
          <a:p>
            <a:pPr algn="just"/>
            <a:r>
              <a:rPr lang="ru-RU" i="1" u="sng" dirty="0"/>
              <a:t>Самострахование</a:t>
            </a:r>
            <a:r>
              <a:rPr lang="ru-RU" sz="2200" b="1" dirty="0"/>
              <a:t>(Эти децентрализованные страховые фонды создаются в натуральной и денежной форме. Эти фонды предназначены для преодоления временных затруднений в деятельности конкретного товаропроизводителя.</a:t>
            </a:r>
          </a:p>
          <a:p>
            <a:pPr lvl="0" algn="just"/>
            <a:r>
              <a:rPr lang="ru-RU" i="1" dirty="0"/>
              <a:t>Собственное  страхование </a:t>
            </a:r>
            <a:r>
              <a:rPr lang="ru-RU" sz="2200" b="1" i="1" dirty="0"/>
              <a:t>(</a:t>
            </a:r>
            <a:r>
              <a:rPr lang="ru-RU" sz="2200" b="1" dirty="0"/>
              <a:t>Создания и использования фондов страховых организаций за счет страховых взносов заинтересованных в страховании сторон. </a:t>
            </a:r>
          </a:p>
          <a:p>
            <a:endParaRPr lang="ru-RU" sz="2400" i="1" dirty="0">
              <a:solidFill>
                <a:schemeClr val="bg1"/>
              </a:solidFill>
            </a:endParaRPr>
          </a:p>
          <a:p>
            <a:pPr lvl="0"/>
            <a:endParaRPr lang="ru-RU" sz="1800" dirty="0"/>
          </a:p>
          <a:p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47708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/>
              <a:t>Функции страхования:</a:t>
            </a: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643602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0" algn="just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Рисковая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(С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остоит в обеспечении страховой защитой от различного рода рисков — случайных событий, ведущих к потерям. В рамках действия этой функции происходит перераспределение денежных ресурсов между всеми участниками страхования. </a:t>
            </a:r>
          </a:p>
          <a:p>
            <a:pPr algn="just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Инвестиционная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(Состоит в том, что за счет временно свободных средств страховых фондов (страховых резервов) происходит финансирование экономики).</a:t>
            </a:r>
          </a:p>
          <a:p>
            <a:pPr algn="just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Предупредительная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Страхования состоит в том, что за счет части средств страхового фонда финансируются мероприятия по уменьшению страхового риска).</a:t>
            </a:r>
          </a:p>
          <a:p>
            <a:pPr algn="just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Сберегательная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(В страховании жизни категория страхования в наибольшей мере сближается с категорией кредита, так как происходит накопление по договорам страхования определенных страховых сумм).</a:t>
            </a:r>
          </a:p>
          <a:p>
            <a:pPr algn="just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Контрольная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Заключена в строго целевом формировании и использовании средств страхового фонда).</a:t>
            </a:r>
          </a:p>
        </p:txBody>
      </p:sp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88368"/>
          </a:xfrm>
        </p:spPr>
        <p:txBody>
          <a:bodyPr>
            <a:noAutofit/>
          </a:bodyPr>
          <a:lstStyle/>
          <a:p>
            <a:pPr algn="ctr"/>
            <a:r>
              <a:rPr lang="ru-RU" b="1" i="1" dirty="0"/>
              <a:t>Отрасли страхования:</a:t>
            </a: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97125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Имущественное;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Личное;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</a:t>
            </a:r>
            <a:endParaRPr lang="ru-RU" sz="5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EB1CB08-54D7-4852-BEDF-2C8481EB5A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2912100"/>
            <a:ext cx="4788024" cy="31839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2454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30722" y="0"/>
            <a:ext cx="4213278" cy="2841609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E5279C8-B00A-4BF8-8B48-78E5D5D81D0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7443" y="3050958"/>
            <a:ext cx="4067944" cy="30509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9875D2-BC65-4C56-A5CE-2ACF8FA97BD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78" y="0"/>
            <a:ext cx="4896544" cy="28416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4FA03C8-122B-41FF-8496-4BB33ACD768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0722" y="3085041"/>
            <a:ext cx="4067944" cy="3050958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</TotalTime>
  <Words>369</Words>
  <Application>Microsoft Office PowerPoint</Application>
  <PresentationFormat>Экран (4:3)</PresentationFormat>
  <Paragraphs>82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МИНИСТЕРСТВО ОБРАЗОВАНИЯ, НАУКИ И МОЛОДЕЖНОЙ ПОЛИТИКИ КРАСНОДАРСКОГО КРАЯ Государственное автономное профессиональное образовательное учреждение  Краснодарского края «Новороссийский колледж строительства и экономики»  (ГАПОУ КК «НКСЭ»)</vt:lpstr>
      <vt:lpstr>Страхование</vt:lpstr>
      <vt:lpstr>Меры государственного регулирования страховой деятельности:</vt:lpstr>
      <vt:lpstr>Слайд 4</vt:lpstr>
      <vt:lpstr>Основные факторы финансовой устойчивости страховой компании: </vt:lpstr>
      <vt:lpstr>Основные формы организации страхового фонда:</vt:lpstr>
      <vt:lpstr>Функции страхования:</vt:lpstr>
      <vt:lpstr>Отрасли страхования:</vt:lpstr>
      <vt:lpstr>Слайд 9</vt:lpstr>
      <vt:lpstr>Слайд 10</vt:lpstr>
      <vt:lpstr>Видами имущественного страхования являются: </vt:lpstr>
      <vt:lpstr>К личному страхованию относятся:</vt:lpstr>
      <vt:lpstr>Слайд 13</vt:lpstr>
      <vt:lpstr>В качестве видов личного страхования граждан могут быть названы: </vt:lpstr>
      <vt:lpstr>Слайд 15</vt:lpstr>
      <vt:lpstr>Страхование ответственности включает: </vt:lpstr>
      <vt:lpstr>Видами страхования ответственности являются: </vt:lpstr>
      <vt:lpstr>Виды страхования:</vt:lpstr>
      <vt:lpstr>Обязательное страхование: 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</dc:title>
  <dc:creator>Люда</dc:creator>
  <cp:lastModifiedBy>avanesyan</cp:lastModifiedBy>
  <cp:revision>74</cp:revision>
  <dcterms:created xsi:type="dcterms:W3CDTF">2011-01-13T16:43:18Z</dcterms:created>
  <dcterms:modified xsi:type="dcterms:W3CDTF">2021-03-09T06:09:54Z</dcterms:modified>
</cp:coreProperties>
</file>