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9144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0" d="100"/>
          <a:sy n="90" d="100"/>
        </p:scale>
        <p:origin x="-1224" y="-67"/>
      </p:cViewPr>
      <p:guideLst>
        <p:guide pos="2160" orient="horz"/>
        <p:guide pos="2880"/>
      </p:guideLst>
    </p:cSldViewPr>
  </p:slideViewPr>
  <p:gridSpacing cx="78028800" cy="780288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6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1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BD9794-A4CC-42D0-9A65-24C6B9EF4076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E8DF1E-33BB-4377-9A26-35481BA06C7C}" type="slidenum">
              <a:rPr lang="en-US"/>
              <a:t/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20132" y="172424"/>
            <a:ext cx="8771467" cy="10213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Государственное автономное профессиональное образовательное учреждение Краснодарского края «Новороссийский колледж строительства и экономики» </a:t>
            </a:r>
            <a:b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18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(ГАПОУ КК «НКСЭ»)</a:t>
            </a:r>
            <a:endParaRPr lang="en-US" sz="180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604954" y="2235197"/>
            <a:ext cx="5615396" cy="1402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rgbClr val="FFC000"/>
                </a:solidFill>
              </a:rPr>
              <a:t>Тема урока</a:t>
            </a:r>
            <a:r>
              <a:rPr lang="en-US" sz="3200">
                <a:solidFill>
                  <a:srgbClr val="FFC000"/>
                </a:solidFill>
              </a:rPr>
              <a:t>:</a:t>
            </a:r>
            <a:endParaRPr/>
          </a:p>
          <a:p>
            <a:pPr algn="ctr">
              <a:defRPr/>
            </a:pPr>
            <a:r>
              <a:rPr lang="ru-RU" sz="5400">
                <a:solidFill>
                  <a:srgbClr val="FFC000"/>
                </a:solidFill>
              </a:rPr>
              <a:t>«Мировоззрение»</a:t>
            </a:r>
            <a:endParaRPr lang="ru-RU" sz="540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лософское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883833"/>
            <a:ext cx="9144000" cy="51435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0" y="321734"/>
            <a:ext cx="5362109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2800"/>
              <a:t>4.3</a:t>
            </a:r>
            <a:r>
              <a:rPr lang="ru-RU" sz="2800"/>
              <a:t>. Философское </a:t>
            </a:r>
            <a:r>
              <a:rPr lang="ru-RU" sz="2800"/>
              <a:t>мировоззрение</a:t>
            </a: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1016001"/>
            <a:ext cx="828278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Систематизация общих представлений о мире;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Определение места и роли человека в мироздании посредством разума;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Поиск принципов взаимодействия людей с действительностью.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аучное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22029" y="1659468"/>
            <a:ext cx="6767634" cy="542713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научное 2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95802" y="2175719"/>
            <a:ext cx="5198533" cy="48685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0" y="330201"/>
            <a:ext cx="4582793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2800"/>
              <a:t>4.4. </a:t>
            </a:r>
            <a:r>
              <a:rPr lang="ru-RU" sz="2800"/>
              <a:t>Научное </a:t>
            </a:r>
            <a:r>
              <a:rPr lang="ru-RU" sz="2800"/>
              <a:t>мировоззрение</a:t>
            </a: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855133"/>
            <a:ext cx="96544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Формирование фундамента для ориентации индивида в действительности;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Описание причинно-следственных связей, которые определяют природу реальности;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Регулирование деятельности социума на базе рационального опыта;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Просвещение;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Устранение предрассудков;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Структуризация, отказ от стихийного изучения мироздания.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ыденное 2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00028" y="3154006"/>
            <a:ext cx="5530239" cy="35007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-1" y="347134"/>
            <a:ext cx="5113868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ru-RU" sz="2800"/>
              <a:t>4.5.Обыденное мировоззрение</a:t>
            </a: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1" y="114560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Порождается непосредственными условиями жизни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Передается из поколения в поколение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Сильная и слабая сторона – в опоре на свой жизненный опыт (а не на опыт других людей, опыт науки, культуры, религии)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Существует в форме здравого смысла, стихийных, </a:t>
            </a:r>
            <a:r>
              <a:rPr lang="ru-RU" sz="2000">
                <a:solidFill>
                  <a:schemeClr val="bg1"/>
                </a:solidFill>
              </a:rPr>
              <a:t>несистематизированных, традиционных </a:t>
            </a:r>
            <a:r>
              <a:rPr lang="ru-RU" sz="2000">
                <a:solidFill>
                  <a:schemeClr val="bg1"/>
                </a:solidFill>
              </a:rPr>
              <a:t>представлений о мире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4" name="Рисунок 3" descr="обыденное.jpg"/>
          <p:cNvPicPr>
            <a:picLocks noChangeAspect="1"/>
          </p:cNvPicPr>
          <p:nvPr/>
        </p:nvPicPr>
        <p:blipFill>
          <a:blip r:embed="rId3"/>
          <a:srcRect l="0" t="21932" r="43982" b="14689"/>
          <a:stretch/>
        </p:blipFill>
        <p:spPr bwMode="auto">
          <a:xfrm>
            <a:off x="-118533" y="3177152"/>
            <a:ext cx="4343400" cy="36808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056573" y="347133"/>
            <a:ext cx="4056303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2800"/>
              <a:t>5</a:t>
            </a:r>
            <a:r>
              <a:rPr lang="ru-RU" sz="2800"/>
              <a:t>.Уровни мировоззрения</a:t>
            </a:r>
            <a:endParaRPr lang="ru-RU" sz="2800"/>
          </a:p>
        </p:txBody>
      </p:sp>
      <p:pic>
        <p:nvPicPr>
          <p:cNvPr id="5" name="Рисунок 4" descr="уровни.jpg"/>
          <p:cNvPicPr>
            <a:picLocks noChangeAspect="1"/>
          </p:cNvPicPr>
          <p:nvPr/>
        </p:nvPicPr>
        <p:blipFill>
          <a:blip r:embed="rId2"/>
          <a:srcRect l="1850" t="0" r="0" b="8170"/>
          <a:stretch/>
        </p:blipFill>
        <p:spPr bwMode="auto">
          <a:xfrm>
            <a:off x="262465" y="846668"/>
            <a:ext cx="8363493" cy="580813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255890" y="347133"/>
            <a:ext cx="3657669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2800"/>
              <a:t>6.Роль мировоззрения</a:t>
            </a: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118534" y="1058333"/>
            <a:ext cx="7597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buFont typeface="Courier New"/>
              <a:buChar char="o"/>
              <a:defRPr/>
            </a:pP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Дает основу целостности личности, которая предполагает наличие четкой системы ценностей, идеалов.</a:t>
            </a:r>
            <a:endParaRPr/>
          </a:p>
          <a:p>
            <a:pPr>
              <a:buFont typeface="Courier New"/>
              <a:buChar char="o"/>
              <a:defRPr/>
            </a:pP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Структурирует окружающее пространство, делая его знакомым, более понятным и безопасным.</a:t>
            </a:r>
            <a:endParaRPr/>
          </a:p>
          <a:p>
            <a:pPr>
              <a:buFont typeface="Courier New"/>
              <a:buChar char="o"/>
              <a:defRPr/>
            </a:pP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Подсказывает пути достижения целей.</a:t>
            </a:r>
            <a:endParaRPr/>
          </a:p>
          <a:p>
            <a:pPr>
              <a:buFont typeface="Courier New"/>
              <a:buChar char="o"/>
              <a:defRPr/>
            </a:pP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Его отсутствие делает жизнь хаотичной, а психику нестабильной, полной противоречивых установок, что приводит к неразрешимым внутренним конфликтам.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ирооз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889" y="0"/>
            <a:ext cx="9259889" cy="69680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3048001" y="347133"/>
            <a:ext cx="2252132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2800"/>
              <a:t>Вывод</a:t>
            </a:r>
            <a:r>
              <a:rPr lang="en-US" sz="2800"/>
              <a:t>:</a:t>
            </a:r>
            <a:endParaRPr lang="ru-RU" sz="2800"/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2101361"/>
            <a:ext cx="9144000" cy="2308324"/>
          </a:xfrm>
          <a:prstGeom prst="rect">
            <a:avLst/>
          </a:prstGeom>
          <a:ln w="57150">
            <a:solidFill>
              <a:srgbClr val="EAB9B8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r>
              <a:rPr lang="ru-RU" b="1"/>
              <a:t>Мировоззрение</a:t>
            </a:r>
            <a:r>
              <a:rPr lang="ru-RU"/>
              <a:t> — это наши принципы, установки, представления о мире. Мы воспринимаем и понимаем реальность именно через призму мировоззрения. Мировоззрение придаёт человеческой деятельности организованный, осмысленный и целенаправленный характер. Мировоззрение присутствует не только на уровне личности, но и на уровне социальной группы или иной общности. В частности, отражением общественного мировоззрения является менталитет.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пс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915592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+mn-lt"/>
              </a:rPr>
              <a:t>Содержание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10" name="Group 92"/>
          <p:cNvGrpSpPr/>
          <p:nvPr/>
        </p:nvGrpSpPr>
        <p:grpSpPr bwMode="auto">
          <a:xfrm>
            <a:off x="1868709" y="1105080"/>
            <a:ext cx="5068887" cy="530225"/>
            <a:chOff x="1268" y="1296"/>
            <a:chExt cx="3193" cy="334"/>
          </a:xfrm>
        </p:grpSpPr>
        <p:sp>
          <p:nvSpPr>
            <p:cNvPr id="211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000000"/>
                  </a:solidFill>
                </a:rPr>
                <a:t>Понятие мировоззрения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213" name="Group 55"/>
            <p:cNvGrpSpPr/>
            <p:nvPr/>
          </p:nvGrpSpPr>
          <p:grpSpPr bwMode="auto">
            <a:xfrm>
              <a:off x="1268" y="1324"/>
              <a:ext cx="266" cy="298"/>
              <a:chOff x="1415" y="1276"/>
              <a:chExt cx="266" cy="298"/>
            </a:xfrm>
          </p:grpSpPr>
          <p:grpSp>
            <p:nvGrpSpPr>
              <p:cNvPr id="214" name="Group 56"/>
              <p:cNvGrpSpPr/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16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tretch/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</p:spPr>
            </p:pic>
            <p:sp>
              <p:nvSpPr>
                <p:cNvPr id="217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 val="0"/>
                        <a:shade val="57255"/>
                        <a:invGamma val="0"/>
                      </a:srgbClr>
                    </a:gs>
                  </a:gsLst>
                  <a:path path="rect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8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0099CC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pic>
              <p:nvPicPr>
                <p:cNvPr id="219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/>
              </p:blipFill>
              <p:spPr bwMode="auto">
                <a:xfrm>
                  <a:off x="1496" y="1277"/>
                  <a:ext cx="174" cy="1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15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  <a:endParaRPr/>
              </a:p>
            </p:txBody>
          </p:sp>
        </p:grpSp>
      </p:grpSp>
      <p:grpSp>
        <p:nvGrpSpPr>
          <p:cNvPr id="220" name="Group 93"/>
          <p:cNvGrpSpPr/>
          <p:nvPr/>
        </p:nvGrpSpPr>
        <p:grpSpPr bwMode="auto">
          <a:xfrm>
            <a:off x="1858657" y="1740086"/>
            <a:ext cx="5070476" cy="549276"/>
            <a:chOff x="1268" y="1776"/>
            <a:chExt cx="3194" cy="346"/>
          </a:xfrm>
        </p:grpSpPr>
        <p:sp>
          <p:nvSpPr>
            <p:cNvPr id="221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2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/>
                <a:t>Элементы мировоззрения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223" name="Group 62"/>
            <p:cNvGrpSpPr/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24" name="Group 63"/>
              <p:cNvGrpSpPr/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26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tretch/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</p:spPr>
            </p:pic>
            <p:sp>
              <p:nvSpPr>
                <p:cNvPr id="227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 val="0"/>
                        <a:shade val="57255"/>
                        <a:invGamma val="0"/>
                      </a:srgbClr>
                    </a:gs>
                  </a:gsLst>
                  <a:path path="rect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8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pic>
              <p:nvPicPr>
                <p:cNvPr id="229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/>
              </p:blipFill>
              <p:spPr bwMode="auto">
                <a:xfrm>
                  <a:off x="1496" y="1277"/>
                  <a:ext cx="174" cy="1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25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  <a:endParaRPr/>
              </a:p>
            </p:txBody>
          </p:sp>
        </p:grpSp>
      </p:grpSp>
      <p:grpSp>
        <p:nvGrpSpPr>
          <p:cNvPr id="230" name="Group 94"/>
          <p:cNvGrpSpPr/>
          <p:nvPr/>
        </p:nvGrpSpPr>
        <p:grpSpPr bwMode="auto">
          <a:xfrm>
            <a:off x="1870296" y="2436997"/>
            <a:ext cx="5059363" cy="530225"/>
            <a:chOff x="1270" y="2263"/>
            <a:chExt cx="3187" cy="334"/>
          </a:xfrm>
        </p:grpSpPr>
        <p:sp>
          <p:nvSpPr>
            <p:cNvPr id="231" name="AutoShape 23"/>
            <p:cNvSpPr>
              <a:spLocks noChangeArrowheads="1"/>
            </p:cNvSpPr>
            <p:nvPr/>
          </p:nvSpPr>
          <p:spPr bwMode="gray">
            <a:xfrm>
              <a:off x="1417" y="2263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2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000000"/>
                  </a:solidFill>
                </a:rPr>
                <a:t>Структура мировоззрения 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233" name="Group 69"/>
            <p:cNvGrpSpPr/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34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  <a:endParaRPr/>
              </a:p>
            </p:txBody>
          </p:sp>
          <p:grpSp>
            <p:nvGrpSpPr>
              <p:cNvPr id="235" name="Group 71"/>
              <p:cNvGrpSpPr/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37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tretch/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</p:spPr>
            </p:pic>
            <p:sp>
              <p:nvSpPr>
                <p:cNvPr id="238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 val="0"/>
                        <a:shade val="57255"/>
                        <a:invGamma val="0"/>
                      </a:srgbClr>
                    </a:gs>
                  </a:gsLst>
                  <a:path path="rect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9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66006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pic>
              <p:nvPicPr>
                <p:cNvPr id="240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/>
              </p:blipFill>
              <p:spPr bwMode="auto">
                <a:xfrm>
                  <a:off x="1496" y="1277"/>
                  <a:ext cx="174" cy="1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36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  <a:endParaRPr/>
              </a:p>
            </p:txBody>
          </p:sp>
        </p:grpSp>
      </p:grpSp>
      <p:grpSp>
        <p:nvGrpSpPr>
          <p:cNvPr id="241" name="Group 95"/>
          <p:cNvGrpSpPr/>
          <p:nvPr/>
        </p:nvGrpSpPr>
        <p:grpSpPr bwMode="auto">
          <a:xfrm>
            <a:off x="1892522" y="3140258"/>
            <a:ext cx="5053013" cy="530225"/>
            <a:chOff x="1268" y="2738"/>
            <a:chExt cx="3183" cy="334"/>
          </a:xfrm>
        </p:grpSpPr>
        <p:sp>
          <p:nvSpPr>
            <p:cNvPr id="242" name="AutoShape 33"/>
            <p:cNvSpPr>
              <a:spLocks noChangeArrowheads="1"/>
            </p:cNvSpPr>
            <p:nvPr/>
          </p:nvSpPr>
          <p:spPr bwMode="gray">
            <a:xfrm>
              <a:off x="1411" y="2738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3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i="1"/>
                <a:t>Виды </a:t>
              </a:r>
              <a:r>
                <a:rPr lang="ru-RU" sz="2000" b="1" i="1"/>
                <a:t>мировоззрения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244" name="Group 77"/>
            <p:cNvGrpSpPr/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245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  <a:endParaRPr/>
              </a:p>
            </p:txBody>
          </p:sp>
          <p:grpSp>
            <p:nvGrpSpPr>
              <p:cNvPr id="246" name="Group 79"/>
              <p:cNvGrpSpPr/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248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tretch/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</p:spPr>
            </p:pic>
            <p:sp>
              <p:nvSpPr>
                <p:cNvPr id="249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 val="0"/>
                        <a:shade val="57255"/>
                        <a:invGamma val="0"/>
                      </a:srgbClr>
                    </a:gs>
                  </a:gsLst>
                  <a:path path="rect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0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pic>
              <p:nvPicPr>
                <p:cNvPr id="251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/>
              </p:blipFill>
              <p:spPr bwMode="auto">
                <a:xfrm>
                  <a:off x="1496" y="1277"/>
                  <a:ext cx="174" cy="1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7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  <a:endParaRPr/>
              </a:p>
            </p:txBody>
          </p:sp>
        </p:grpSp>
      </p:grpSp>
      <p:grpSp>
        <p:nvGrpSpPr>
          <p:cNvPr id="252" name="Group 96"/>
          <p:cNvGrpSpPr/>
          <p:nvPr/>
        </p:nvGrpSpPr>
        <p:grpSpPr bwMode="auto">
          <a:xfrm>
            <a:off x="1917920" y="3808593"/>
            <a:ext cx="5064125" cy="547687"/>
            <a:chOff x="1268" y="3207"/>
            <a:chExt cx="3190" cy="345"/>
          </a:xfrm>
        </p:grpSpPr>
        <p:sp>
          <p:nvSpPr>
            <p:cNvPr id="253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4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000000"/>
                  </a:solidFill>
                </a:rPr>
                <a:t>Уровни </a:t>
              </a:r>
              <a:r>
                <a:rPr lang="ru-RU" sz="2000" b="1">
                  <a:solidFill>
                    <a:srgbClr val="000000"/>
                  </a:solidFill>
                </a:rPr>
                <a:t>мирвоззрения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255" name="Group 85"/>
            <p:cNvGrpSpPr/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256" name="Group 86"/>
              <p:cNvGrpSpPr/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258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tretch/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</p:spPr>
            </p:pic>
            <p:sp>
              <p:nvSpPr>
                <p:cNvPr id="259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 val="0"/>
                        <a:shade val="57255"/>
                        <a:invGamma val="0"/>
                      </a:srgbClr>
                    </a:gs>
                  </a:gsLst>
                  <a:path path="rect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0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pic>
              <p:nvPicPr>
                <p:cNvPr id="261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/>
              </p:blipFill>
              <p:spPr bwMode="auto">
                <a:xfrm>
                  <a:off x="1496" y="1277"/>
                  <a:ext cx="174" cy="1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57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  <a:endParaRPr/>
              </a:p>
            </p:txBody>
          </p:sp>
        </p:grpSp>
      </p:grpSp>
      <p:grpSp>
        <p:nvGrpSpPr>
          <p:cNvPr id="55" name="Group 96"/>
          <p:cNvGrpSpPr/>
          <p:nvPr/>
        </p:nvGrpSpPr>
        <p:grpSpPr bwMode="auto">
          <a:xfrm>
            <a:off x="1959724" y="4570587"/>
            <a:ext cx="5022850" cy="530224"/>
            <a:chOff x="1273" y="3239"/>
            <a:chExt cx="3164" cy="334"/>
          </a:xfrm>
        </p:grpSpPr>
        <p:sp>
          <p:nvSpPr>
            <p:cNvPr id="56" name="AutoShape 43"/>
            <p:cNvSpPr>
              <a:spLocks noChangeArrowheads="1"/>
            </p:cNvSpPr>
            <p:nvPr/>
          </p:nvSpPr>
          <p:spPr bwMode="gray">
            <a:xfrm>
              <a:off x="1397" y="3239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b="1" i="1"/>
                <a:t> Роль </a:t>
              </a:r>
              <a:r>
                <a:rPr lang="ru-RU" b="1" i="1"/>
                <a:t>мировозрения</a:t>
              </a:r>
              <a:endParaRPr lang="ru-RU" b="1"/>
            </a:p>
          </p:txBody>
        </p:sp>
        <p:sp>
          <p:nvSpPr>
            <p:cNvPr id="57" name="Text Box 52"/>
            <p:cNvSpPr txBox="1">
              <a:spLocks noChangeArrowheads="1"/>
            </p:cNvSpPr>
            <p:nvPr/>
          </p:nvSpPr>
          <p:spPr bwMode="gray">
            <a:xfrm>
              <a:off x="1484" y="3261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58" name="Group 85"/>
            <p:cNvGrpSpPr/>
            <p:nvPr/>
          </p:nvGrpSpPr>
          <p:grpSpPr bwMode="auto">
            <a:xfrm>
              <a:off x="1273" y="3251"/>
              <a:ext cx="282" cy="301"/>
              <a:chOff x="1419" y="3203"/>
              <a:chExt cx="282" cy="301"/>
            </a:xfrm>
          </p:grpSpPr>
          <p:grpSp>
            <p:nvGrpSpPr>
              <p:cNvPr id="59" name="Group 86"/>
              <p:cNvGrpSpPr/>
              <p:nvPr/>
            </p:nvGrpSpPr>
            <p:grpSpPr bwMode="auto">
              <a:xfrm>
                <a:off x="1419" y="3203"/>
                <a:ext cx="282" cy="301"/>
                <a:chOff x="1420" y="1273"/>
                <a:chExt cx="282" cy="301"/>
              </a:xfrm>
            </p:grpSpPr>
            <p:pic>
              <p:nvPicPr>
                <p:cNvPr id="61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tretch/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</p:spPr>
            </p:pic>
            <p:sp>
              <p:nvSpPr>
                <p:cNvPr id="62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20" y="1287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 val="0"/>
                        <a:shade val="57255"/>
                        <a:invGamma val="0"/>
                      </a:srgbClr>
                    </a:gs>
                  </a:gsLst>
                  <a:path path="rect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7"/>
                  <a:ext cx="254" cy="25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pic>
              <p:nvPicPr>
                <p:cNvPr id="64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/>
              </p:blipFill>
              <p:spPr bwMode="auto">
                <a:xfrm>
                  <a:off x="1528" y="1273"/>
                  <a:ext cx="174" cy="1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0" name="Text Box 91"/>
              <p:cNvSpPr txBox="1">
                <a:spLocks noChangeArrowheads="1"/>
              </p:cNvSpPr>
              <p:nvPr/>
            </p:nvSpPr>
            <p:spPr bwMode="gray">
              <a:xfrm>
                <a:off x="1456" y="3233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6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 bwMode="auto">
          <a:xfrm>
            <a:off x="3479800" y="211667"/>
            <a:ext cx="5664200" cy="1769533"/>
          </a:xfrm>
          <a:prstGeom prst="round2SameRect">
            <a:avLst>
              <a:gd name="adj1" fmla="val 16667"/>
              <a:gd name="adj2" fmla="val 10048"/>
            </a:avLst>
          </a:prstGeom>
          <a:solidFill>
            <a:srgbClr val="EAB9B8"/>
          </a:solidFill>
          <a:ln>
            <a:solidFill>
              <a:srgbClr val="660066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931333" y="753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3149600" y="474133"/>
            <a:ext cx="589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b="1"/>
              <a:t>«Для общества, как и для индивида, жизнь без мировоззрения представляет собой патологическое нарушение высшего чувства ориентирования</a:t>
            </a:r>
            <a:r>
              <a:rPr lang="ru-RU" b="1"/>
              <a:t>»</a:t>
            </a:r>
            <a:endParaRPr/>
          </a:p>
          <a:p>
            <a:pPr algn="r">
              <a:defRPr/>
            </a:pPr>
            <a:r>
              <a:rPr lang="ru-RU" b="1"/>
              <a:t> </a:t>
            </a:r>
            <a:r>
              <a:rPr lang="ru-RU" b="1"/>
              <a:t>(</a:t>
            </a:r>
            <a:r>
              <a:rPr lang="ru-RU" b="1"/>
              <a:t>А.Швейцер</a:t>
            </a:r>
            <a:r>
              <a:rPr lang="ru-RU" b="1"/>
              <a:t>).</a:t>
            </a:r>
            <a:endParaRPr/>
          </a:p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3835400" y="2031999"/>
            <a:ext cx="50461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i="1">
                <a:solidFill>
                  <a:schemeClr val="bg1"/>
                </a:solidFill>
                <a:latin typeface="Times New Roman"/>
                <a:cs typeface="Times New Roman"/>
              </a:rPr>
              <a:t>Актуальность</a:t>
            </a:r>
            <a:r>
              <a:rPr lang="en-US" sz="2000" b="1" i="1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r>
              <a:rPr lang="ru-RU" sz="2000" b="1" i="1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000">
                <a:solidFill>
                  <a:schemeClr val="bg1">
                    <a:lumMod val="85000"/>
                  </a:schemeClr>
                </a:solidFill>
              </a:rPr>
              <a:t>Формирование личности человека - необходимый в современном обществе процесс перехода индивида на более высокие стадии развития. Любому члену общества важно понимать, каким образом человек приходит к </a:t>
            </a:r>
            <a:r>
              <a:rPr lang="ru-RU" sz="2000">
                <a:solidFill>
                  <a:schemeClr val="bg1">
                    <a:lumMod val="85000"/>
                  </a:schemeClr>
                </a:solidFill>
              </a:rPr>
              <a:t>своему</a:t>
            </a:r>
            <a:r>
              <a:rPr lang="en-US" sz="200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000">
                <a:solidFill>
                  <a:schemeClr val="bg1">
                    <a:lumMod val="85000"/>
                  </a:schemeClr>
                </a:solidFill>
              </a:rPr>
              <a:t>конечному состоянию</a:t>
            </a:r>
            <a:r>
              <a:rPr lang="ru-RU" sz="2000">
                <a:solidFill>
                  <a:schemeClr val="bg1">
                    <a:lumMod val="85000"/>
                  </a:schemeClr>
                </a:solidFill>
              </a:rPr>
              <a:t> разума, чтобы лучше понять себя, добиться желаемой версии своей личности и сформировать качественное мировосприятие. Так же понимание механизмов формирования мировоззрения поможет лучше</a:t>
            </a:r>
            <a:endParaRPr/>
          </a:p>
          <a:p>
            <a:pPr lvl="0">
              <a:defRPr/>
            </a:pPr>
            <a:r>
              <a:rPr lang="ru-RU" sz="2000">
                <a:solidFill>
                  <a:schemeClr val="bg1">
                    <a:lumMod val="85000"/>
                  </a:schemeClr>
                </a:solidFill>
              </a:rPr>
              <a:t>понимать окружающих людей, что приведёт к более успешной социализации.</a:t>
            </a:r>
            <a:endParaRPr/>
          </a:p>
          <a:p>
            <a:pPr>
              <a:defRPr/>
            </a:pPr>
            <a:endParaRPr lang="ru-RU" sz="2000"/>
          </a:p>
          <a:p>
            <a:pPr>
              <a:defRPr/>
            </a:pPr>
            <a:endParaRPr lang="ru-RU" sz="2400" b="1" i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швейцер.jpe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685800"/>
            <a:ext cx="3386538" cy="5269817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еееее бой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000" y="177800"/>
            <a:ext cx="8745006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 bwMode="auto">
          <a:xfrm>
            <a:off x="372532" y="1109131"/>
            <a:ext cx="8329571" cy="1754326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0"/>
          </a:gradFill>
          <a:ln w="6350">
            <a:gradFill>
              <a:gsLst>
                <a:gs pos="0">
                  <a:srgbClr val="000082">
                    <a:alpha val="64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ot"/>
          </a:ln>
          <a:effectLst>
            <a:outerShdw blurRad="584200" dist="25400" dir="5280000" sx="104000" sy="104000" algn="ctr" rotWithShape="0">
              <a:srgbClr val="000000">
                <a:alpha val="54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М</a:t>
            </a:r>
            <a:r>
              <a:rPr lang="ru-RU" b="1">
                <a:solidFill>
                  <a:schemeClr val="bg1"/>
                </a:solidFill>
              </a:rPr>
              <a:t>ировоззрение </a:t>
            </a:r>
            <a:r>
              <a:rPr lang="ru-RU">
                <a:solidFill>
                  <a:schemeClr val="bg1"/>
                </a:solidFill>
              </a:rPr>
              <a:t>— система взглядов на мир и место человека, общества и человечества в нем, на отношение человека к миру и самому себе, а также соответствующие этим взглядам основные жизненные позиции людей, их идеалы, принципы деятельности, ценностные ориентации.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Мировоззрение</a:t>
            </a:r>
            <a:r>
              <a:rPr lang="ru-RU">
                <a:solidFill>
                  <a:schemeClr val="bg1"/>
                </a:solidFill>
              </a:rPr>
              <a:t> — это наши принципы, установки, представления о мире. Мы воспринимаем и понимаем реальность именно через призму мировоззрения.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970203" y="347133"/>
            <a:ext cx="4229043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2800"/>
              <a:t>1.Понятие мировоззрения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1843153" y="347133"/>
            <a:ext cx="4483150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2800"/>
              <a:t>2</a:t>
            </a:r>
            <a:r>
              <a:rPr lang="ru-RU" sz="2800"/>
              <a:t>.Элементы мировоззрения</a:t>
            </a:r>
            <a:endParaRPr lang="ru-RU" sz="2800"/>
          </a:p>
        </p:txBody>
      </p:sp>
      <p:sp>
        <p:nvSpPr>
          <p:cNvPr id="5" name="TextBox 4"/>
          <p:cNvSpPr txBox="1"/>
          <p:nvPr/>
        </p:nvSpPr>
        <p:spPr bwMode="auto">
          <a:xfrm>
            <a:off x="245531" y="1303868"/>
            <a:ext cx="8432801" cy="4801314"/>
          </a:xfrm>
          <a:prstGeom prst="rect">
            <a:avLst/>
          </a:prstGeom>
          <a:noFill/>
          <a:ln w="76200">
            <a:solidFill>
              <a:srgbClr val="EAB9B8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>
                <a:solidFill>
                  <a:schemeClr val="bg1"/>
                </a:solidFill>
              </a:rPr>
              <a:t>Мировоззрение </a:t>
            </a:r>
            <a:r>
              <a:rPr lang="ru-RU" sz="2400" i="1">
                <a:solidFill>
                  <a:schemeClr val="bg1"/>
                </a:solidFill>
              </a:rPr>
              <a:t>человека можно разделить на элементы: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bg1"/>
                </a:solidFill>
              </a:rPr>
              <a:t>Мироощущение</a:t>
            </a:r>
            <a:r>
              <a:rPr lang="ru-RU" sz="2400">
                <a:solidFill>
                  <a:schemeClr val="bg1"/>
                </a:solidFill>
              </a:rPr>
              <a:t> — это наши эмоции и чувства. То, как мы ощущаем мир.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bg1"/>
                </a:solidFill>
              </a:rPr>
              <a:t>Мировосприятие</a:t>
            </a:r>
            <a:r>
              <a:rPr lang="ru-RU" sz="2400">
                <a:solidFill>
                  <a:schemeClr val="bg1"/>
                </a:solidFill>
              </a:rPr>
              <a:t> — это картина мира, которая сформировалась у человека. То, как человек относится к миру.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bg1"/>
                </a:solidFill>
              </a:rPr>
              <a:t>Миропонимание</a:t>
            </a:r>
            <a:r>
              <a:rPr lang="ru-RU" sz="2400">
                <a:solidFill>
                  <a:schemeClr val="bg1"/>
                </a:solidFill>
              </a:rPr>
              <a:t> — основано на полученных знаниях и опыте. То, как человек смотрит на мир, его взгляды.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bg1"/>
                </a:solidFill>
              </a:rPr>
              <a:t>Мироотношение</a:t>
            </a:r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— это мироощущение и миропонимание. То есть это наше отношение к миру и система взглядов на какие-либо вопросы.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bg1"/>
                </a:solidFill>
              </a:rPr>
              <a:t>Менталитет </a:t>
            </a:r>
            <a:r>
              <a:rPr lang="ru-RU" sz="2400">
                <a:solidFill>
                  <a:schemeClr val="bg1"/>
                </a:solidFill>
              </a:rPr>
              <a:t>— это мировоззрение, но не одного человека, а группы людей (например, нации или этнической группы). 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1859308" y="347133"/>
            <a:ext cx="4450835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2800"/>
              <a:t>3.Структура мировоззрения</a:t>
            </a:r>
            <a:endParaRPr lang="ru-RU" sz="2800"/>
          </a:p>
        </p:txBody>
      </p:sp>
      <p:pic>
        <p:nvPicPr>
          <p:cNvPr id="3" name="Рисунок 2" descr="мировоз структура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8313" y="1325644"/>
            <a:ext cx="6956554" cy="521062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 bwMode="auto">
          <a:xfrm>
            <a:off x="330200" y="1092201"/>
            <a:ext cx="695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Структура мировоззрения</a:t>
            </a:r>
            <a:r>
              <a:rPr lang="ru-RU">
                <a:solidFill>
                  <a:schemeClr val="bg1"/>
                </a:solidFill>
              </a:rPr>
              <a:t> — это то, из чего мировоззрение состоит.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198631" y="347133"/>
            <a:ext cx="3772186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2800"/>
              <a:t>4.Виды мировоззрения</a:t>
            </a: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108894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</a:rPr>
              <a:t>Выделяют </a:t>
            </a:r>
            <a:r>
              <a:rPr lang="ru-RU" sz="2000" i="1">
                <a:solidFill>
                  <a:schemeClr val="bg1"/>
                </a:solidFill>
              </a:rPr>
              <a:t>обыденное мировоззрение, научное, философское, религиозное</a:t>
            </a:r>
            <a:r>
              <a:rPr lang="ru-RU" sz="2000">
                <a:solidFill>
                  <a:schemeClr val="bg1"/>
                </a:solidFill>
              </a:rPr>
              <a:t>. С точки зрения исторического процесса выделяют следующие ведущие исторические типы мировоззрения: </a:t>
            </a:r>
            <a:r>
              <a:rPr lang="ru-RU" sz="2000" i="1">
                <a:solidFill>
                  <a:schemeClr val="bg1"/>
                </a:solidFill>
              </a:rPr>
              <a:t>мифологическое, религиозное и философское</a:t>
            </a:r>
            <a:r>
              <a:rPr lang="ru-RU" sz="2000">
                <a:solidFill>
                  <a:schemeClr val="bg1"/>
                </a:solidFill>
              </a:rPr>
              <a:t>.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6" name="Рисунок 5" descr="ооооо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61267" y="2368127"/>
            <a:ext cx="6343620" cy="448987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олол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0" y="2368126"/>
            <a:ext cx="3527211" cy="434691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ифологическое 3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68187" y="-270933"/>
            <a:ext cx="4245147" cy="421212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мифологическое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3371004"/>
            <a:ext cx="4749800" cy="403733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мифологическое 2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36451" y="2973190"/>
            <a:ext cx="4807549" cy="42150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0" y="313267"/>
            <a:ext cx="5924506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2800"/>
              <a:t>4.1. Мифологическое мировоззрение</a:t>
            </a: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1100665"/>
            <a:ext cx="5977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основано на </a:t>
            </a:r>
            <a:r>
              <a:rPr lang="ru-RU" sz="2000">
                <a:solidFill>
                  <a:schemeClr val="bg1"/>
                </a:solidFill>
              </a:rPr>
              <a:t>вере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Образное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чувственное восприятие </a:t>
            </a:r>
            <a:r>
              <a:rPr lang="ru-RU" sz="2000">
                <a:solidFill>
                  <a:schemeClr val="bg1"/>
                </a:solidFill>
              </a:rPr>
              <a:t>мира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не критично, </a:t>
            </a:r>
            <a:r>
              <a:rPr lang="ru-RU" sz="2000">
                <a:solidFill>
                  <a:schemeClr val="bg1"/>
                </a:solidFill>
              </a:rPr>
              <a:t>бездоказательно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объяснение мира посредством антропоморфных </a:t>
            </a:r>
            <a:r>
              <a:rPr lang="ru-RU" sz="2000">
                <a:solidFill>
                  <a:schemeClr val="bg1"/>
                </a:solidFill>
              </a:rPr>
              <a:t>божеств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цикличное понимание </a:t>
            </a:r>
            <a:r>
              <a:rPr lang="ru-RU" sz="2000">
                <a:solidFill>
                  <a:schemeClr val="bg1"/>
                </a:solidFill>
              </a:rPr>
              <a:t>времени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соединение мира земного и </a:t>
            </a:r>
            <a:r>
              <a:rPr lang="ru-RU" sz="2000">
                <a:solidFill>
                  <a:schemeClr val="bg1"/>
                </a:solidFill>
              </a:rPr>
              <a:t>божественного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индивидуальность </a:t>
            </a:r>
            <a:r>
              <a:rPr lang="ru-RU" sz="2000">
                <a:solidFill>
                  <a:schemeClr val="bg1"/>
                </a:solidFill>
              </a:rPr>
              <a:t>представлена минимально</a:t>
            </a:r>
            <a:endParaRPr 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лигиозное 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83115" y="3107267"/>
            <a:ext cx="5027080" cy="40216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религиозное 2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26572" y="2912534"/>
            <a:ext cx="5879895" cy="44754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0" y="347133"/>
            <a:ext cx="5247141" cy="523220"/>
          </a:xfrm>
          <a:prstGeom prst="rect">
            <a:avLst/>
          </a:prstGeom>
          <a:solidFill>
            <a:srgbClr val="EAB9B8"/>
          </a:solidFill>
          <a:ln>
            <a:solidFill>
              <a:srgbClr val="FFFF00"/>
            </a:solidFill>
          </a:ln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ru-RU" sz="2800"/>
              <a:t>4.2</a:t>
            </a:r>
            <a:r>
              <a:rPr lang="ru-RU" sz="2800"/>
              <a:t>. Религиозное </a:t>
            </a:r>
            <a:r>
              <a:rPr lang="ru-RU" sz="2800"/>
              <a:t>мировоззрение</a:t>
            </a: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1" y="1217898"/>
            <a:ext cx="9144000" cy="2523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Приверженность традициям, обычаям;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Создание устойчивых моральных ориентиров;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Идея объединения человечества;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Генерация духовных ценностей;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Контроль общественных отношений с помощью догматов, которые обладают исключительным авторитетом;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Обобщение общечеловеческого опыта в формате учений.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Р7-Офис/7.3.3.0</Application>
  <DocSecurity>0</DocSecurity>
  <PresentationFormat>Экран (4:3)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>PJSC "New Engineering Technologies"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Markasian, Pavel (KIEVH)</dc:creator>
  <cp:keywords/>
  <dc:description/>
  <dc:identifier/>
  <dc:language/>
  <cp:lastModifiedBy/>
  <cp:revision>58</cp:revision>
  <dcterms:created xsi:type="dcterms:W3CDTF">2016-11-18T14:12:19Z</dcterms:created>
  <dcterms:modified xsi:type="dcterms:W3CDTF">2023-12-02T05:31:04Z</dcterms:modified>
  <cp:category/>
  <cp:contentStatus/>
  <cp:version/>
</cp:coreProperties>
</file>