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3" r:id="rId10"/>
    <p:sldId id="267" r:id="rId11"/>
    <p:sldId id="265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0A134-E700-44D4-986E-8B91E1EE641C}" type="datetimeFigureOut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21331-8D2D-4E41-8838-CA1811751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B8A16-D850-44CD-8464-207F2F470701}" type="datetimeFigureOut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52459-2D89-4802-AB8D-1F95587A1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26A0A-F1DE-4D47-ADCB-5E0686D7F1E2}" type="datetimeFigureOut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0717C-6588-405D-8F97-8838B027A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57DDF-46AA-427A-B29B-10B1018FDA88}" type="datetimeFigureOut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259BA-8422-4B6D-AC0E-88EA3CDF5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D1764-0529-45D7-9A05-A91692F9F918}" type="datetimeFigureOut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0CB25-1B3C-4FD9-9C4E-46FB3A6E6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1098F-57F1-4C9E-A1ED-FB80CD43BCC5}" type="datetimeFigureOut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6C82E-D35B-4747-B084-61EEFF178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DFB62-BC73-484F-9A99-99C6C05484F2}" type="datetimeFigureOut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1580C-2851-4CAD-8053-BDF45A639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300D2-4B18-4201-953F-EC7594453D1F}" type="datetimeFigureOut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1DA1E-F1E2-4B78-A4AD-E359AAC54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4CE4F-6B87-41E3-BECE-1D8CD1CFBE5C}" type="datetimeFigureOut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38CD7-1605-41A3-AB63-537D6419D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3FE7D-5C1F-4C0A-B445-92F38E6A9360}" type="datetimeFigureOut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49C9F-A8B7-414E-A5BA-CEA775BCE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9019D-A9EC-4DC2-B946-DEFC8A740AB8}" type="datetimeFigureOut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0A3E7-04B7-46AB-9E0E-0D945876A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88FB48-16D1-4C3E-A314-CC59AB6071C9}" type="datetimeFigureOut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BB3446-F3DF-4890-AFA6-3F42B99FA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hyperlink" Target="http://smiles.33b.ru/smile.103428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25"/>
            <a:ext cx="7772400" cy="20288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«Безработица, её причины и последствия» </a:t>
            </a:r>
            <a:endParaRPr lang="ru-RU" sz="4000" b="1" i="1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57188" y="3786188"/>
            <a:ext cx="8572500" cy="27146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Экономика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Раздел 5.4.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Разработала  преподаватель экономических дисциплин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</a:rPr>
              <a:t>Гонская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О.М.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274638"/>
            <a:ext cx="714375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2.Причины безработицы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071688" y="1643063"/>
            <a:ext cx="4929187" cy="1214437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Спад производства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857250" y="3000375"/>
            <a:ext cx="7572375" cy="785813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 выход</a:t>
            </a:r>
            <a:r>
              <a:rPr lang="ru-RU" sz="2400" b="1" i="1" dirty="0">
                <a:solidFill>
                  <a:srgbClr val="C00000"/>
                </a:solidFill>
                <a:latin typeface="Georgia" pitchFamily="18" charset="0"/>
              </a:rPr>
              <a:t>: создание условий для роста спроса на товары 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2143125" y="4071938"/>
            <a:ext cx="4929188" cy="1214437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Сезонный спад производства</a:t>
            </a: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785813" y="5429250"/>
            <a:ext cx="7572375" cy="1071563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выход: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создание условий для роста </a:t>
            </a: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самозанятости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1571625"/>
            <a:ext cx="18224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00188"/>
            <a:ext cx="1770062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000500"/>
            <a:ext cx="1714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4143375"/>
            <a:ext cx="17859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5113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3.Последствия безработицы: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(с.168-169)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071688"/>
            <a:ext cx="8186737" cy="4429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u="sng" dirty="0" smtClean="0">
                <a:solidFill>
                  <a:srgbClr val="002060"/>
                </a:solidFill>
              </a:rPr>
              <a:t>Позитивные: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/>
              <a:t> 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формируется мобильный </a:t>
            </a:r>
            <a:r>
              <a:rPr lang="ru-RU" sz="3100" b="1" i="1" u="sng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«резерв» 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рабочей силы, который можно задействовать при расширении производства;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100" b="1" i="1" u="sng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сдерживаются требования профсоюзов 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 части повышения заработной платы, что снижает предполагаемый уровень инфляции;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усиливается </a:t>
            </a:r>
            <a:r>
              <a:rPr lang="ru-RU" sz="3100" b="1" i="1" u="sng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трудовая мотивация 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работающих, так как гарантии занятости и опасение потерять работу начинают выступать в качестве самостоятельного стимула к труду.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63" y="2071688"/>
            <a:ext cx="8215312" cy="44291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/>
              <a:t>Негативные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i="1" dirty="0">
                <a:latin typeface="Georgia" pitchFamily="18" charset="0"/>
              </a:rPr>
              <a:t> </a:t>
            </a:r>
            <a:r>
              <a:rPr lang="ru-RU" sz="2400" b="1" i="1" dirty="0">
                <a:latin typeface="Georgia" pitchFamily="18" charset="0"/>
              </a:rPr>
              <a:t>недоиспользование экономического потенциала общества, когда реальный ВНП существенно меньше потенциального;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i="1" dirty="0">
                <a:latin typeface="Georgia" pitchFamily="18" charset="0"/>
              </a:rPr>
              <a:t> снижение уровня жизни населения: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i="1" dirty="0">
                <a:latin typeface="Georgia" pitchFamily="18" charset="0"/>
              </a:rPr>
              <a:t>потеря профессиональных знаний и навыков, что затрудняет возможность трудоустройства;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i="1" dirty="0">
                <a:latin typeface="Georgia" pitchFamily="18" charset="0"/>
              </a:rPr>
              <a:t> моральная травма, ведущая к алкоголизму, наркомании, самоубийствам, росту преступности</a:t>
            </a:r>
            <a:r>
              <a:rPr lang="ru-RU" sz="2000" b="1" i="1" dirty="0">
                <a:latin typeface="Georgia" pitchFamily="18" charset="0"/>
              </a:rPr>
              <a:t>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74638"/>
            <a:ext cx="7186612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4. Роль государства в обеспечении занятости 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88" y="1928813"/>
            <a:ext cx="6215062" cy="41973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создание условий для занятости;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i="1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i="1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реализация мер социальной защиты от безработицы.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4579" name="Picture 37" descr="39d9fc251bfb6691f195990a903c79d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643063"/>
            <a:ext cx="1989138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7" descr="39d9fc251bfb6691f195990a903c79d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000500"/>
            <a:ext cx="19891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274638"/>
            <a:ext cx="6357938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93300"/>
                </a:solidFill>
              </a:rPr>
              <a:t>Задание на дом: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2286000"/>
            <a:ext cx="4572000" cy="28575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5400" b="1" dirty="0" smtClean="0">
                <a:solidFill>
                  <a:srgbClr val="006600"/>
                </a:solidFill>
              </a:rPr>
              <a:t>Составить опорный конспект на тему «Роль государства в области занятости»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ru-RU" sz="5400" b="1" dirty="0" smtClean="0">
              <a:solidFill>
                <a:srgbClr val="006600"/>
              </a:solidFill>
            </a:endParaRPr>
          </a:p>
        </p:txBody>
      </p:sp>
      <p:pic>
        <p:nvPicPr>
          <p:cNvPr id="25603" name="Picture 4" descr="Z:\мама\рабочий стол мама\Школа 2008-2011\Матер. по Презинтациям,АНИМАЦИЯ\Анимация для презентаций\школа\6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1785938"/>
            <a:ext cx="25003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25" y="285750"/>
            <a:ext cx="6715125" cy="10001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1. Безработица </a:t>
            </a: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— спутник рыночной экономики</a:t>
            </a:r>
            <a:endParaRPr lang="ru-RU" sz="4000" b="1" i="1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3857625" y="1428750"/>
            <a:ext cx="5072063" cy="5072063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latin typeface="Bookman Old Style" pitchFamily="18" charset="0"/>
              </a:rPr>
              <a:t>«1. Труд свободен. Каждый имеет право свободно распоряжаться своими способностями к труду, выбирать род деятельности и профессию.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latin typeface="Bookman Old Style" pitchFamily="18" charset="0"/>
              </a:rPr>
              <a:t>2. Принудительный труд запрещён»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500188"/>
            <a:ext cx="277177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50" y="5643563"/>
            <a:ext cx="3214688" cy="71437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Статья  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 со стрелкой вниз 8"/>
          <p:cNvSpPr/>
          <p:nvPr/>
        </p:nvSpPr>
        <p:spPr>
          <a:xfrm>
            <a:off x="214313" y="214313"/>
            <a:ext cx="3643312" cy="3286125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Bookman Old Style" pitchFamily="18" charset="0"/>
              </a:rPr>
              <a:t>Командная экономика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5143500" y="214313"/>
            <a:ext cx="3643313" cy="3286125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Bookman Old Style" pitchFamily="18" charset="0"/>
              </a:rPr>
              <a:t>Рыночная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Bookman Old Style" pitchFamily="18" charset="0"/>
              </a:rPr>
              <a:t>экономика</a:t>
            </a:r>
          </a:p>
        </p:txBody>
      </p:sp>
      <p:pic>
        <p:nvPicPr>
          <p:cNvPr id="15363" name="Picture 8" descr="movserp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000375"/>
            <a:ext cx="14859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Z:\мама\рабочий стол мама\Школа 2008-2011\Матер. по Презинтациям,АНИМАЦИЯ\Люди\constr3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3000375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1" descr="j028320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2928938"/>
            <a:ext cx="1255712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Z:\мама\рабочий стол мама\Школа 2008-2011\Матер. по Презинтациям,АНИМАЦИЯ\Анимация Дети _школа\899301404.jpg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75" y="2928938"/>
            <a:ext cx="15176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абличка 15"/>
          <p:cNvSpPr/>
          <p:nvPr/>
        </p:nvSpPr>
        <p:spPr>
          <a:xfrm>
            <a:off x="357188" y="4500563"/>
            <a:ext cx="3571875" cy="1857375"/>
          </a:xfrm>
          <a:prstGeom prst="plaqu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100% занятость</a:t>
            </a:r>
          </a:p>
        </p:txBody>
      </p:sp>
      <p:sp>
        <p:nvSpPr>
          <p:cNvPr id="17" name="Табличка 16"/>
          <p:cNvSpPr/>
          <p:nvPr/>
        </p:nvSpPr>
        <p:spPr>
          <a:xfrm>
            <a:off x="5143500" y="4500563"/>
            <a:ext cx="3571875" cy="1857375"/>
          </a:xfrm>
          <a:prstGeom prst="plaqu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Безработица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274638"/>
            <a:ext cx="6972300" cy="12255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Безработица-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143250" y="2571750"/>
            <a:ext cx="5786438" cy="30003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оложение в экономике, когда часть трудоспособного населения желающего трудится, не может найти себе работу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14500"/>
            <a:ext cx="278606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048000"/>
            <a:ext cx="2286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Население страны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 rot="16200000" flipH="1">
            <a:off x="6072188" y="71438"/>
            <a:ext cx="357187" cy="29289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</p:cNvCxnSpPr>
          <p:nvPr/>
        </p:nvCxnSpPr>
        <p:spPr>
          <a:xfrm rot="5400000">
            <a:off x="3286125" y="214313"/>
            <a:ext cx="357187" cy="2643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Багетная рамка 11"/>
          <p:cNvSpPr/>
          <p:nvPr/>
        </p:nvSpPr>
        <p:spPr>
          <a:xfrm>
            <a:off x="285750" y="1785938"/>
            <a:ext cx="4071938" cy="857250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Трудоспособные граждане</a:t>
            </a:r>
          </a:p>
        </p:txBody>
      </p:sp>
      <p:sp>
        <p:nvSpPr>
          <p:cNvPr id="13" name="Багетная рамка 12"/>
          <p:cNvSpPr/>
          <p:nvPr/>
        </p:nvSpPr>
        <p:spPr>
          <a:xfrm>
            <a:off x="4857750" y="1785938"/>
            <a:ext cx="4071938" cy="85725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Нетрудоспособные  граждане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>
          <a:xfrm>
            <a:off x="357188" y="2643188"/>
            <a:ext cx="3929062" cy="1500187"/>
          </a:xfrm>
          <a:prstGeom prst="plaqu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u="sng" dirty="0" smtClean="0">
                <a:solidFill>
                  <a:srgbClr val="002060"/>
                </a:solidFill>
                <a:latin typeface="Bookman Old Style" pitchFamily="18" charset="0"/>
              </a:rPr>
              <a:t>Занятые 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(трудоспособные, имеющие работу)</a:t>
            </a:r>
            <a:endParaRPr lang="ru-RU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>
          <a:xfrm>
            <a:off x="214313" y="4143375"/>
            <a:ext cx="4214812" cy="2000250"/>
          </a:xfrm>
          <a:prstGeom prst="plaqu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rgbClr val="002060"/>
                </a:solidFill>
                <a:latin typeface="Bookman Old Style" pitchFamily="18" charset="0"/>
              </a:rPr>
              <a:t>Безработные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latin typeface="Bookman Old Style" pitchFamily="18" charset="0"/>
              </a:rPr>
              <a:t>(трудоспособные, не имеющие работу, но стремятся найти)</a:t>
            </a:r>
          </a:p>
        </p:txBody>
      </p:sp>
      <p:sp>
        <p:nvSpPr>
          <p:cNvPr id="18" name="Табличка 17"/>
          <p:cNvSpPr/>
          <p:nvPr/>
        </p:nvSpPr>
        <p:spPr>
          <a:xfrm>
            <a:off x="4714875" y="2786063"/>
            <a:ext cx="4214813" cy="3786187"/>
          </a:xfrm>
          <a:prstGeom prst="plaqu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дети  до 16 лет,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пенсионеры  (мужчины старше 60 лет,  женщины  старше 55 лет),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инвалиды.</a:t>
            </a:r>
          </a:p>
        </p:txBody>
      </p:sp>
      <p:sp>
        <p:nvSpPr>
          <p:cNvPr id="10" name="Табличка 9"/>
          <p:cNvSpPr/>
          <p:nvPr/>
        </p:nvSpPr>
        <p:spPr>
          <a:xfrm>
            <a:off x="0" y="6215063"/>
            <a:ext cx="4500563" cy="642937"/>
          </a:xfrm>
          <a:prstGeom prst="plaqu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Bookman Old Style" pitchFamily="18" charset="0"/>
              </a:rPr>
              <a:t>Добровольно незанятые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Bookman Old Style" pitchFamily="18" charset="0"/>
              </a:rPr>
              <a:t>Уровень безработицы: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000250" y="1857375"/>
            <a:ext cx="6429375" cy="4143375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Comic Sans MS" pitchFamily="66" charset="0"/>
            </a:endParaRPr>
          </a:p>
        </p:txBody>
      </p:sp>
      <p:sp>
        <p:nvSpPr>
          <p:cNvPr id="9" name="Деление 8"/>
          <p:cNvSpPr/>
          <p:nvPr/>
        </p:nvSpPr>
        <p:spPr>
          <a:xfrm>
            <a:off x="2714625" y="3286125"/>
            <a:ext cx="3786188" cy="714375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500" y="2643188"/>
            <a:ext cx="3357563" cy="5000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Число безработных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71750" y="4071938"/>
            <a:ext cx="3929063" cy="6429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Трудоспособное население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43688" y="2928938"/>
            <a:ext cx="1571625" cy="121443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Х</a:t>
            </a:r>
            <a:r>
              <a:rPr lang="ru-RU" dirty="0"/>
              <a:t> </a:t>
            </a:r>
            <a:r>
              <a:rPr lang="ru-RU" sz="2800" b="1" dirty="0"/>
              <a:t>100 %</a:t>
            </a:r>
          </a:p>
        </p:txBody>
      </p:sp>
      <p:pic>
        <p:nvPicPr>
          <p:cNvPr id="18439" name="Picture 8" descr="AG00021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2286000"/>
            <a:ext cx="17145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2000250" y="1857375"/>
            <a:ext cx="6429375" cy="4143375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  <a:latin typeface="Bookman Old Style" pitchFamily="18" charset="0"/>
              </a:rPr>
              <a:t>«Безработица в России за 2011 год существенно сократилась: с 8 % в начале года до 6,3 % к завершению года» </a:t>
            </a:r>
          </a:p>
          <a:p>
            <a:pPr marL="342900" indent="-342900"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(по материалам сайта «Биржевой лидер»)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86125" y="285750"/>
            <a:ext cx="5472113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7030A0"/>
                </a:solidFill>
                <a:latin typeface="Bookman Old Style" pitchFamily="18" charset="0"/>
              </a:rPr>
              <a:t>Закрепляем:</a:t>
            </a:r>
            <a:endParaRPr lang="ru-RU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9458" name="Содержимое 5"/>
          <p:cNvSpPr>
            <a:spLocks noGrp="1"/>
          </p:cNvSpPr>
          <p:nvPr>
            <p:ph sz="half" idx="1"/>
          </p:nvPr>
        </p:nvSpPr>
        <p:spPr>
          <a:xfrm>
            <a:off x="857250" y="1428750"/>
            <a:ext cx="7929563" cy="78581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z="2400" b="1" i="1" smtClean="0">
                <a:solidFill>
                  <a:srgbClr val="7030A0"/>
                </a:solidFill>
                <a:latin typeface="Bookman Old Style" pitchFamily="18" charset="0"/>
              </a:rPr>
              <a:t>Кто из причисленных граждан является безработным?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0063" y="2214563"/>
            <a:ext cx="8643937" cy="4357687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а)программист, работающий мастером производственного участка на заводе, уволился по собственному желанию и ищет работу по специальности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б)студент, не работающий и обучающийся на дневном отделении вуза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в)рабочий, уволенный в связи с ликвидацией предприятия, обратился в поисках работы в государственную службу занятости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г) 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уволился из-за переезда на новое место жительства в другой город и ищет работу по специальности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9460" name="Picture 2" descr="Z:\мама\рабочий стол мама\Школа 2008-2011\Матер. по Презинтациям,АНИМАЦИЯ\Буквы и цифры\Другие\slovar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85750"/>
            <a:ext cx="16478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18E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86125" y="285750"/>
            <a:ext cx="5472113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7030A0"/>
                </a:solidFill>
                <a:latin typeface="Bookman Old Style" pitchFamily="18" charset="0"/>
              </a:rPr>
              <a:t>Закрепляем:</a:t>
            </a:r>
            <a:endParaRPr lang="ru-RU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20482" name="Содержимое 5"/>
          <p:cNvSpPr>
            <a:spLocks noGrp="1"/>
          </p:cNvSpPr>
          <p:nvPr>
            <p:ph sz="half" idx="1"/>
          </p:nvPr>
        </p:nvSpPr>
        <p:spPr>
          <a:xfrm>
            <a:off x="857250" y="1428750"/>
            <a:ext cx="7929563" cy="12858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i="1" smtClean="0">
                <a:solidFill>
                  <a:srgbClr val="7030A0"/>
                </a:solidFill>
                <a:latin typeface="Bookman Old Style" pitchFamily="18" charset="0"/>
              </a:rPr>
              <a:t>	Восемнадцатилетний юноша остался без работы в результате сокращения числа работников предприятия. </a:t>
            </a:r>
          </a:p>
          <a:p>
            <a:pPr>
              <a:buFont typeface="Arial" charset="0"/>
              <a:buNone/>
            </a:pPr>
            <a:r>
              <a:rPr lang="en-US" sz="2400" smtClean="0"/>
              <a:t> </a:t>
            </a:r>
            <a:endParaRPr lang="ru-RU" sz="240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785813" y="2786063"/>
            <a:ext cx="7215187" cy="3429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Посоветуйте оставшемуся без работы, как вести себя в этой ситуации.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Что необходимо для получения статуса безработного и пособия на время поиска работы?</a:t>
            </a:r>
          </a:p>
        </p:txBody>
      </p:sp>
      <p:pic>
        <p:nvPicPr>
          <p:cNvPr id="20484" name="Picture 2" descr="Z:\мама\рабочий стол мама\Школа 2008-2011\Матер. по Презинтациям,АНИМАЦИЯ\Буквы и цифры\Другие\slovar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85750"/>
            <a:ext cx="16478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274638"/>
            <a:ext cx="714375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2.Причины безработицы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071688" y="1643063"/>
            <a:ext cx="4929187" cy="1214437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Bookman Old Style" pitchFamily="18" charset="0"/>
              </a:rPr>
              <a:t>Изменение потребительского спроса</a:t>
            </a:r>
          </a:p>
        </p:txBody>
      </p:sp>
      <p:pic>
        <p:nvPicPr>
          <p:cNvPr id="21507" name="Picture 1" descr="Z:\мама\рабочий стол мама\Школа 2008-2011\Матер. по Презинтациям,АНИМАЦИЯ\Люди\constr0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71625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Z:\мама\рабочий стол мама\Школа 2008-2011\Матер. по Презинтациям,АНИМАЦИЯ\Люди\b3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1571625"/>
            <a:ext cx="1785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знак завершения 6"/>
          <p:cNvSpPr/>
          <p:nvPr/>
        </p:nvSpPr>
        <p:spPr>
          <a:xfrm>
            <a:off x="857250" y="3214688"/>
            <a:ext cx="7572375" cy="785812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sz="2400" b="1" dirty="0">
                <a:solidFill>
                  <a:srgbClr val="7030A0"/>
                </a:solidFill>
                <a:latin typeface="Georgia" pitchFamily="18" charset="0"/>
              </a:rPr>
              <a:t>выход</a:t>
            </a: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:  Переучиться  или повысить квалификацию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2143125" y="4214813"/>
            <a:ext cx="4929188" cy="1214437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Поиск и ожидание работы</a:t>
            </a:r>
          </a:p>
        </p:txBody>
      </p:sp>
      <p:pic>
        <p:nvPicPr>
          <p:cNvPr id="21511" name="Picture 24" descr="bbede0006c530d485ca772fc67e59d7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143375"/>
            <a:ext cx="108902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знак завершения 9"/>
          <p:cNvSpPr/>
          <p:nvPr/>
        </p:nvSpPr>
        <p:spPr>
          <a:xfrm>
            <a:off x="785813" y="5429250"/>
            <a:ext cx="7572375" cy="1071563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выход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: предлагать свои способности и трудовые навыки, изучать рынок труда , использовать услуги ЦЗН</a:t>
            </a:r>
          </a:p>
        </p:txBody>
      </p:sp>
      <p:pic>
        <p:nvPicPr>
          <p:cNvPr id="21513" name="Picture 3" descr="Z:\мама\рабочий стол мама\Школа 2008-2011\Матер. по Презинтациям,АНИМАЦИЯ\Люди\Копия b10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25" y="4071938"/>
            <a:ext cx="10001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467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«Безработица, её причины и последствия» </vt:lpstr>
      <vt:lpstr>1. Безработица — спутник рыночной экономики</vt:lpstr>
      <vt:lpstr>Презентация PowerPoint</vt:lpstr>
      <vt:lpstr>Безработица-</vt:lpstr>
      <vt:lpstr>Население страны</vt:lpstr>
      <vt:lpstr>Уровень безработицы:</vt:lpstr>
      <vt:lpstr>Закрепляем:</vt:lpstr>
      <vt:lpstr>Закрепляем:</vt:lpstr>
      <vt:lpstr>2.Причины безработицы</vt:lpstr>
      <vt:lpstr>2.Причины безработицы</vt:lpstr>
      <vt:lpstr>3.Последствия безработицы: (с.168-169)</vt:lpstr>
      <vt:lpstr>4. Роль государства в обеспечении занятости </vt:lpstr>
      <vt:lpstr>Задание на дом: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«Безработица, её причины и последствия» </dc:title>
  <dc:creator>Admin</dc:creator>
  <cp:lastModifiedBy>User2</cp:lastModifiedBy>
  <cp:revision>20</cp:revision>
  <dcterms:created xsi:type="dcterms:W3CDTF">2012-03-16T15:53:12Z</dcterms:created>
  <dcterms:modified xsi:type="dcterms:W3CDTF">2013-05-14T08:01:20Z</dcterms:modified>
</cp:coreProperties>
</file>