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40" r:id="rId2"/>
    <p:sldMasterId id="2147483850" r:id="rId3"/>
    <p:sldMasterId id="2147483908" r:id="rId4"/>
  </p:sldMasterIdLst>
  <p:notesMasterIdLst>
    <p:notesMasterId r:id="rId40"/>
  </p:notesMasterIdLst>
  <p:sldIdLst>
    <p:sldId id="287" r:id="rId5"/>
    <p:sldId id="288" r:id="rId6"/>
    <p:sldId id="256" r:id="rId7"/>
    <p:sldId id="257" r:id="rId8"/>
    <p:sldId id="284" r:id="rId9"/>
    <p:sldId id="285" r:id="rId10"/>
    <p:sldId id="286" r:id="rId11"/>
    <p:sldId id="258" r:id="rId12"/>
    <p:sldId id="259" r:id="rId13"/>
    <p:sldId id="260" r:id="rId14"/>
    <p:sldId id="261" r:id="rId15"/>
    <p:sldId id="263" r:id="rId16"/>
    <p:sldId id="262" r:id="rId17"/>
    <p:sldId id="276" r:id="rId18"/>
    <p:sldId id="264" r:id="rId19"/>
    <p:sldId id="265" r:id="rId20"/>
    <p:sldId id="266" r:id="rId21"/>
    <p:sldId id="268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7" r:id="rId31"/>
    <p:sldId id="278" r:id="rId32"/>
    <p:sldId id="279" r:id="rId33"/>
    <p:sldId id="280" r:id="rId34"/>
    <p:sldId id="282" r:id="rId35"/>
    <p:sldId id="283" r:id="rId36"/>
    <p:sldId id="281" r:id="rId37"/>
    <p:sldId id="289" r:id="rId38"/>
    <p:sldId id="29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02" autoAdjust="0"/>
  </p:normalViewPr>
  <p:slideViewPr>
    <p:cSldViewPr>
      <p:cViewPr varScale="1">
        <p:scale>
          <a:sx n="76" d="100"/>
          <a:sy n="76" d="100"/>
        </p:scale>
        <p:origin x="-8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32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BC0D-4333-4122-A931-4A4098E337C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5AD7-53EA-442C-B042-E17238E6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55AD7-53EA-442C-B042-E17238E6819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55AD7-53EA-442C-B042-E17238E6819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0775"/>
            <a:ext cx="8305800" cy="1470025"/>
          </a:xfrm>
        </p:spPr>
        <p:txBody>
          <a:bodyPr anchor="b"/>
          <a:lstStyle>
            <a:lvl1pPr marL="0"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2819400"/>
            <a:ext cx="6400800" cy="17526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F59AD45-5154-4E2B-9680-240E5A710E86}" type="datetime1">
              <a:rPr lang="en-US" smtClean="0"/>
              <a:pPr/>
              <a:t>2/13/2017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/>
          <a:p>
            <a:fld id="{E7C5BED8-E022-43B9-AAE3-0F7ED9E75C55}" type="slidenum">
              <a:rPr lang="en-US" sz="18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2F59AD45-5154-4E2B-9680-240E5A710E86}" type="datetime1">
              <a:rPr lang="en-US" smtClean="0"/>
              <a:pPr/>
              <a:t>2/13/2017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E7C5BED8-E022-43B9-AAE3-0F7ED9E75C55}" type="slidenum">
              <a:rPr lang="en-US" sz="18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2F59AD45-5154-4E2B-9680-240E5A710E86}" type="datetime1">
              <a:rPr lang="en-US" smtClean="0"/>
              <a:pPr/>
              <a:t>2/13/2017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E7C5BED8-E022-43B9-AAE3-0F7ED9E75C55}" type="slidenum">
              <a:rPr lang="en-US" sz="18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128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2F59AD45-5154-4E2B-9680-240E5A710E86}" type="datetime1">
              <a:rPr lang="en-US" smtClean="0"/>
              <a:pPr/>
              <a:t>2/13/2017</a:t>
            </a:fld>
            <a:endParaRPr lang="en-US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en-US"/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E7C5BED8-E022-43B9-AAE3-0F7ED9E75C55}" type="slidenum">
              <a:rPr lang="en-US" sz="18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104" name="Picture 5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210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A8A224D1-5FD1-49C7-9291-4EE276DBAFA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CF4965ED-566A-4268-BD3E-7F1C0EC6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0920" cy="1143000"/>
          </a:xfrm>
        </p:spPr>
        <p:txBody>
          <a:bodyPr/>
          <a:lstStyle/>
          <a:p>
            <a:r>
              <a:rPr lang="ru-RU" sz="4000" b="1" dirty="0" smtClean="0"/>
              <a:t>Учебная презентация на тему «Элементы автомобильных дорог»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7032"/>
            <a:ext cx="8172400" cy="2890664"/>
          </a:xfr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предназначена для использования на уроках по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МДК 01.01 </a:t>
            </a:r>
            <a:r>
              <a:rPr lang="ru-RU" b="1" dirty="0" smtClean="0">
                <a:solidFill>
                  <a:srgbClr val="1A3337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/>
              <a:t>Изыскание и проектирование</a:t>
            </a:r>
            <a:r>
              <a:rPr lang="ru-RU" b="1" dirty="0" smtClean="0">
                <a:solidFill>
                  <a:srgbClr val="1A3337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специальности  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08.02.05 «</a:t>
            </a:r>
            <a:r>
              <a:rPr lang="ru-RU" dirty="0" smtClean="0"/>
              <a:t>Строительство и эксплуатация дорог и аэродромов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гр. СД-21и СД-31  </a:t>
            </a: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Разработала: преподаватель Белоус В.В.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426x228-avtotrassa-b6da47e4147010eaa709c2fb1b4f8a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4608512" cy="2466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иктория\Desktop\круговая кри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7358082" cy="452396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4714884"/>
            <a:ext cx="7429552" cy="1928826"/>
          </a:xfrm>
        </p:spPr>
        <p:txBody>
          <a:bodyPr numCol="2"/>
          <a:lstStyle/>
          <a:p>
            <a:pPr algn="ctr">
              <a:spcBef>
                <a:spcPts val="0"/>
              </a:spcBef>
            </a:pPr>
            <a:r>
              <a:rPr lang="en-US" b="1" dirty="0" smtClean="0"/>
              <a:t>R</a:t>
            </a:r>
            <a:r>
              <a:rPr lang="en-US" dirty="0" smtClean="0"/>
              <a:t> – </a:t>
            </a:r>
            <a:r>
              <a:rPr lang="ru-RU" dirty="0" smtClean="0"/>
              <a:t>радиус</a:t>
            </a:r>
          </a:p>
          <a:p>
            <a:pPr algn="ctr">
              <a:spcBef>
                <a:spcPts val="0"/>
              </a:spcBef>
            </a:pPr>
            <a:r>
              <a:rPr lang="el-GR" b="1" dirty="0" smtClean="0">
                <a:latin typeface="Times New Roman"/>
                <a:cs typeface="Times New Roman"/>
              </a:rPr>
              <a:t>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–</a:t>
            </a:r>
            <a:r>
              <a:rPr lang="ru-RU" dirty="0" smtClean="0"/>
              <a:t> угол поворота</a:t>
            </a:r>
          </a:p>
          <a:p>
            <a:pPr algn="ctr">
              <a:spcBef>
                <a:spcPts val="0"/>
              </a:spcBef>
            </a:pPr>
            <a:r>
              <a:rPr lang="ru-RU" b="1" dirty="0" smtClean="0"/>
              <a:t>Т</a:t>
            </a:r>
            <a:r>
              <a:rPr lang="ru-RU" dirty="0" smtClean="0"/>
              <a:t> – тангенс</a:t>
            </a:r>
          </a:p>
          <a:p>
            <a:pPr algn="ctr">
              <a:spcBef>
                <a:spcPts val="0"/>
              </a:spcBef>
            </a:pPr>
            <a:r>
              <a:rPr lang="ru-RU" b="1" dirty="0" smtClean="0"/>
              <a:t>Б</a:t>
            </a:r>
            <a:r>
              <a:rPr lang="ru-RU" dirty="0" smtClean="0"/>
              <a:t> – биссектриса </a:t>
            </a:r>
          </a:p>
          <a:p>
            <a:pPr algn="ctr">
              <a:spcBef>
                <a:spcPts val="0"/>
              </a:spcBef>
            </a:pPr>
            <a:r>
              <a:rPr lang="ru-RU" b="1" dirty="0" smtClean="0"/>
              <a:t>К</a:t>
            </a:r>
            <a:r>
              <a:rPr lang="ru-RU" dirty="0" smtClean="0"/>
              <a:t> – кривая</a:t>
            </a:r>
          </a:p>
          <a:p>
            <a:pPr>
              <a:spcBef>
                <a:spcPts val="0"/>
              </a:spcBef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ru-RU" dirty="0" smtClean="0"/>
              <a:t>Связь геометрических элементов выражается по следующим формулам: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071678"/>
            <a:ext cx="3143248" cy="4114800"/>
          </a:xfrm>
        </p:spPr>
        <p:txBody>
          <a:bodyPr/>
          <a:lstStyle/>
          <a:p>
            <a:r>
              <a:rPr lang="ru-RU" dirty="0" smtClean="0"/>
              <a:t>Тангенс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Кривая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Биссектриса</a:t>
            </a:r>
          </a:p>
        </p:txBody>
      </p:sp>
      <p:pic>
        <p:nvPicPr>
          <p:cNvPr id="6146" name="Picture 2" descr="C:\Users\Виктория\Desktop\тк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3043244" cy="477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7772400" cy="4114800"/>
          </a:xfrm>
        </p:spPr>
        <p:txBody>
          <a:bodyPr/>
          <a:lstStyle/>
          <a:p>
            <a:r>
              <a:rPr lang="ru-RU" sz="2800" dirty="0" smtClean="0"/>
              <a:t>Измерение длины трассы автомобильных дорог происходит по прямым линиям, т.е. по ломаному </a:t>
            </a:r>
            <a:r>
              <a:rPr lang="ru-RU" sz="2800" dirty="0" err="1" smtClean="0"/>
              <a:t>тангенсальному</a:t>
            </a:r>
            <a:r>
              <a:rPr lang="ru-RU" sz="2800" dirty="0" smtClean="0"/>
              <a:t> ходу, в следствие этого фактическая длина трассы в связи с наличием криволинейных участков будет меньше, чем измеренная. Поэтому на каждом закруглении должно вычислять величину поправки – </a:t>
            </a:r>
            <a:r>
              <a:rPr lang="ru-RU" sz="2800" dirty="0" err="1" smtClean="0"/>
              <a:t>домера</a:t>
            </a:r>
            <a:r>
              <a:rPr lang="ru-RU" sz="2800" dirty="0" smtClean="0"/>
              <a:t>, представляющего собой разницу длин по прямым (Т) и кривой (К):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485776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Д = 2Т - К</a:t>
            </a:r>
            <a:endParaRPr lang="ru-RU" sz="5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ru-RU" b="1" dirty="0" smtClean="0"/>
              <a:t>Элементы поперечных профилей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7772400" cy="188119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Поперечный профиль </a:t>
            </a:r>
            <a:r>
              <a:rPr lang="ru-RU" dirty="0" smtClean="0"/>
              <a:t>– это сечение автомобильной дороги вертикальной плоскостью, перпендикулярной к её оси.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Виктория\Desktop\ris8-6.jpg"/>
          <p:cNvPicPr>
            <a:picLocks noChangeAspect="1" noChangeArrowheads="1"/>
          </p:cNvPicPr>
          <p:nvPr/>
        </p:nvPicPr>
        <p:blipFill>
          <a:blip r:embed="rId2" cstate="print"/>
          <a:srcRect l="1770" r="4424"/>
          <a:stretch>
            <a:fillRect/>
          </a:stretch>
        </p:blipFill>
        <p:spPr bwMode="auto">
          <a:xfrm>
            <a:off x="214282" y="3786190"/>
            <a:ext cx="7572428" cy="242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591" t="22762" r="27160" b="41062"/>
          <a:stretch>
            <a:fillRect/>
          </a:stretch>
        </p:blipFill>
        <p:spPr bwMode="auto">
          <a:xfrm>
            <a:off x="395536" y="1124744"/>
            <a:ext cx="799435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Элементы поперечного профиля автомобильных дорог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7772400" cy="411480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Проезжая часть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верхняя часть земляного полотна, на которой устраивают дорожные одежды, и происходит движение автотранспорта.</a:t>
            </a:r>
          </a:p>
          <a:p>
            <a:endParaRPr lang="ru-RU" dirty="0"/>
          </a:p>
        </p:txBody>
      </p:sp>
      <p:pic>
        <p:nvPicPr>
          <p:cNvPr id="8194" name="Picture 2" descr="C:\Users\Виктория\Desktop\slide_3.jpg"/>
          <p:cNvPicPr>
            <a:picLocks noChangeAspect="1" noChangeArrowheads="1"/>
          </p:cNvPicPr>
          <p:nvPr/>
        </p:nvPicPr>
        <p:blipFill>
          <a:blip r:embed="rId2" cstate="print"/>
          <a:srcRect t="7555" r="1166" b="8694"/>
          <a:stretch>
            <a:fillRect/>
          </a:stretch>
        </p:blipFill>
        <p:spPr bwMode="auto">
          <a:xfrm>
            <a:off x="1071538" y="2714620"/>
            <a:ext cx="6215106" cy="3949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14356"/>
            <a:ext cx="7486672" cy="5572164"/>
          </a:xfrm>
        </p:spPr>
        <p:txBody>
          <a:bodyPr/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Обочина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>– примыкающие к проезжей части по бокам полосы земляного полотна, предназначенные для временной стоянки автомобилей, размещения дорожно-строительных материалов во время дорожных ремонтных работ, способствующие безопасности дорожного движения </a:t>
            </a:r>
            <a:endParaRPr lang="ru-RU" sz="3600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72400" cy="81440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Краевая полоса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7772400" cy="2881322"/>
          </a:xfrm>
        </p:spPr>
        <p:txBody>
          <a:bodyPr/>
          <a:lstStyle/>
          <a:p>
            <a:r>
              <a:rPr lang="ru-RU" dirty="0" smtClean="0"/>
              <a:t>Это полоса обочины, предназначенная для защиты от разрушения кромки проезжей части и допускающая регулярные заезды на нее транспортных средств.</a:t>
            </a:r>
            <a:endParaRPr lang="ru-RU" dirty="0"/>
          </a:p>
        </p:txBody>
      </p:sp>
      <p:pic>
        <p:nvPicPr>
          <p:cNvPr id="9219" name="Picture 3" descr="C:\Users\Виктория\Desktop\краевая полоса.png"/>
          <p:cNvPicPr>
            <a:picLocks noChangeAspect="1" noChangeArrowheads="1"/>
          </p:cNvPicPr>
          <p:nvPr/>
        </p:nvPicPr>
        <p:blipFill>
          <a:blip r:embed="rId2" cstate="print"/>
          <a:srcRect t="17617"/>
          <a:stretch>
            <a:fillRect/>
          </a:stretch>
        </p:blipFill>
        <p:spPr bwMode="auto">
          <a:xfrm>
            <a:off x="2214546" y="2857496"/>
            <a:ext cx="5489589" cy="20043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929198"/>
            <a:ext cx="7715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Краевые полосы устраивают по типу основной дорожной одежды и выделяют их от основной ПЧ, устраивая </a:t>
            </a:r>
            <a:r>
              <a:rPr lang="ru-RU" sz="2800" u="sng" dirty="0" smtClean="0"/>
              <a:t>сплошную горизонтальную разметку</a:t>
            </a:r>
            <a:endParaRPr lang="ru-RU" sz="2800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857628"/>
            <a:ext cx="7772400" cy="2805114"/>
          </a:xfrm>
        </p:spPr>
        <p:txBody>
          <a:bodyPr/>
          <a:lstStyle/>
          <a:p>
            <a:r>
              <a:rPr lang="ru-RU" dirty="0" smtClean="0"/>
              <a:t>ПЧ, размещаемую выше поверхности земли  устраивают на </a:t>
            </a:r>
            <a:r>
              <a:rPr lang="ru-RU" b="1" u="sng" dirty="0" smtClean="0"/>
              <a:t>насыпях (а)</a:t>
            </a:r>
          </a:p>
          <a:p>
            <a:r>
              <a:rPr lang="ru-RU" dirty="0" smtClean="0"/>
              <a:t>ПЧ, размещаемую ниже поверхности земли устраивают в </a:t>
            </a:r>
            <a:r>
              <a:rPr lang="ru-RU" b="1" u="sng" dirty="0" smtClean="0"/>
              <a:t>выемках (б)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Виктория\Desktop\насыпь и вые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5519114" cy="36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7772400" cy="2090710"/>
          </a:xfrm>
        </p:spPr>
        <p:txBody>
          <a:bodyPr/>
          <a:lstStyle/>
          <a:p>
            <a:r>
              <a:rPr lang="ru-RU" dirty="0" smtClean="0"/>
              <a:t>Выемки и невысокие насыпи </a:t>
            </a:r>
            <a:r>
              <a:rPr lang="ru-RU" dirty="0" err="1" smtClean="0"/>
              <a:t>устривают</a:t>
            </a:r>
            <a:r>
              <a:rPr lang="ru-RU" dirty="0" smtClean="0"/>
              <a:t> с боковыми канавами (</a:t>
            </a:r>
            <a:r>
              <a:rPr lang="ru-RU" b="1" i="1" dirty="0" smtClean="0"/>
              <a:t>кюветами</a:t>
            </a:r>
            <a:r>
              <a:rPr lang="ru-RU" dirty="0" smtClean="0"/>
              <a:t>) для осушения дороги и быстрого отвода от неё воды.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1435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1 — </a:t>
            </a:r>
            <a:r>
              <a:rPr lang="ru-RU" sz="3600" dirty="0"/>
              <a:t>дорожное полотно; </a:t>
            </a:r>
            <a:endParaRPr lang="ru-RU" sz="3600" dirty="0" smtClean="0"/>
          </a:p>
          <a:p>
            <a:pPr algn="ctr"/>
            <a:r>
              <a:rPr lang="ru-RU" sz="3600" dirty="0" smtClean="0"/>
              <a:t>2 </a:t>
            </a:r>
            <a:r>
              <a:rPr lang="ru-RU" sz="3600" dirty="0"/>
              <a:t>— </a:t>
            </a:r>
            <a:r>
              <a:rPr lang="ru-RU" sz="3600" dirty="0" smtClean="0"/>
              <a:t>кювет </a:t>
            </a:r>
          </a:p>
        </p:txBody>
      </p:sp>
      <p:pic>
        <p:nvPicPr>
          <p:cNvPr id="10244" name="Picture 4" descr="C:\Users\Виктория\Desktop\img_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450013" cy="328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10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476672"/>
            <a:ext cx="7772400" cy="6192688"/>
          </a:xfrm>
        </p:spPr>
        <p:txBody>
          <a:bodyPr/>
          <a:lstStyle/>
          <a:p>
            <a:pPr algn="just"/>
            <a:r>
              <a:rPr lang="ru-RU" u="sng" dirty="0" smtClean="0"/>
              <a:t>Цель урока: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познакомить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студентов с темой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«Элементы автомобильных дорог»</a:t>
            </a:r>
          </a:p>
          <a:p>
            <a:pPr algn="just"/>
            <a:endParaRPr lang="ru-RU" sz="500" dirty="0" smtClean="0"/>
          </a:p>
          <a:p>
            <a:pPr algn="just"/>
            <a:r>
              <a:rPr lang="ru-RU" u="sng" dirty="0" smtClean="0"/>
              <a:t>Задача: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изучить основные понятия по заданной теме. Ознакомится с элементами плана автомобильной дороги, а также рассмотреть основные принципы построения продольного и поперечного профилей.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 algn="ctr"/>
            <a:r>
              <a:rPr lang="ru-RU" b="1" i="1" dirty="0" smtClean="0"/>
              <a:t>Закрепить материал с помощью контрольных вопросов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643438" cy="4114800"/>
          </a:xfrm>
        </p:spPr>
        <p:txBody>
          <a:bodyPr/>
          <a:lstStyle/>
          <a:p>
            <a:pPr algn="r"/>
            <a:r>
              <a:rPr lang="ru-RU" b="1" u="sng" dirty="0" smtClean="0"/>
              <a:t>Откосы</a:t>
            </a:r>
            <a:r>
              <a:rPr lang="ru-RU" dirty="0" smtClean="0"/>
              <a:t> – наклонные плоскости отделяющие ПЧ от окружающей местности </a:t>
            </a:r>
            <a:endParaRPr lang="ru-RU" dirty="0"/>
          </a:p>
        </p:txBody>
      </p:sp>
      <p:pic>
        <p:nvPicPr>
          <p:cNvPr id="12290" name="Picture 2" descr="C:\Users\Виктория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886200" cy="1685925"/>
          </a:xfrm>
          <a:prstGeom prst="rect">
            <a:avLst/>
          </a:prstGeom>
          <a:noFill/>
        </p:spPr>
      </p:pic>
      <p:pic>
        <p:nvPicPr>
          <p:cNvPr id="12291" name="Picture 3" descr="C:\Users\Виктория\Desktop\1363520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643182"/>
            <a:ext cx="5068893" cy="380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7429552" cy="2500330"/>
          </a:xfrm>
        </p:spPr>
        <p:txBody>
          <a:bodyPr/>
          <a:lstStyle/>
          <a:p>
            <a:r>
              <a:rPr lang="ru-RU" b="1" u="sng" dirty="0" smtClean="0"/>
              <a:t>Бровки земляного полотна </a:t>
            </a:r>
            <a:r>
              <a:rPr lang="ru-RU" dirty="0" smtClean="0"/>
              <a:t>– линия сопряжения поверхности обочины и откосов</a:t>
            </a:r>
            <a:endParaRPr lang="ru-RU" dirty="0"/>
          </a:p>
        </p:txBody>
      </p:sp>
      <p:pic>
        <p:nvPicPr>
          <p:cNvPr id="13314" name="Picture 2" descr="C:\Users\Виктория\Desktop\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7577779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338638"/>
            <a:ext cx="7772400" cy="2519362"/>
          </a:xfrm>
        </p:spPr>
        <p:txBody>
          <a:bodyPr/>
          <a:lstStyle/>
          <a:p>
            <a:r>
              <a:rPr lang="ru-RU" dirty="0" smtClean="0"/>
              <a:t>За ширину земляного полотна принимают расстояние между бровками.</a:t>
            </a:r>
            <a:endParaRPr lang="ru-RU" dirty="0"/>
          </a:p>
        </p:txBody>
      </p:sp>
      <p:pic>
        <p:nvPicPr>
          <p:cNvPr id="14338" name="Picture 2" descr="C:\Users\Виктория\Desktop\image036.jpg"/>
          <p:cNvPicPr>
            <a:picLocks noChangeAspect="1" noChangeArrowheads="1"/>
          </p:cNvPicPr>
          <p:nvPr/>
        </p:nvPicPr>
        <p:blipFill>
          <a:blip r:embed="rId2" cstate="print"/>
          <a:srcRect b="16540"/>
          <a:stretch>
            <a:fillRect/>
          </a:stretch>
        </p:blipFill>
        <p:spPr bwMode="auto">
          <a:xfrm>
            <a:off x="285720" y="1285860"/>
            <a:ext cx="7747780" cy="2949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286124"/>
            <a:ext cx="6286512" cy="1428760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ru-RU" sz="3200" dirty="0" smtClean="0"/>
              <a:t>Крутизну откосов характеризует </a:t>
            </a:r>
            <a:r>
              <a:rPr lang="ru-RU" sz="3200" b="1" u="sng" dirty="0" smtClean="0"/>
              <a:t>коэффициент заложения откосов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8358214" cy="4114800"/>
          </a:xfrm>
        </p:spPr>
        <p:txBody>
          <a:bodyPr/>
          <a:lstStyle/>
          <a:p>
            <a:pPr algn="ctr"/>
            <a:r>
              <a:rPr lang="ru-RU" sz="3000" dirty="0" smtClean="0"/>
              <a:t>Крутизну откосов назначают в зависимости от высоты насыпи или глубины выемки, необходимости обеспечения </a:t>
            </a:r>
            <a:r>
              <a:rPr lang="ru-RU" sz="3000" dirty="0" err="1" smtClean="0"/>
              <a:t>снегозаносимости</a:t>
            </a:r>
            <a:r>
              <a:rPr lang="ru-RU" sz="3000" dirty="0" smtClean="0"/>
              <a:t> дороги, гармоничного сочетания её с прилегающим ландшафтом, обеспечения безопасности движения, повышения устойчивости земляного полотна.</a:t>
            </a:r>
            <a:endParaRPr lang="ru-RU" sz="3000" dirty="0"/>
          </a:p>
        </p:txBody>
      </p:sp>
      <p:pic>
        <p:nvPicPr>
          <p:cNvPr id="15362" name="Picture 2" descr="C:\Users\Виктория\Desktop\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8"/>
            <a:ext cx="3744304" cy="22018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4572008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err="1" smtClean="0"/>
              <a:t>коэф</a:t>
            </a:r>
            <a:r>
              <a:rPr lang="ru-RU" sz="2400" dirty="0" smtClean="0"/>
              <a:t>. откоса </a:t>
            </a:r>
          </a:p>
          <a:p>
            <a:r>
              <a:rPr lang="en-US" sz="2400" dirty="0" smtClean="0"/>
              <a:t>H </a:t>
            </a:r>
            <a:r>
              <a:rPr lang="ru-RU" sz="2400" dirty="0" smtClean="0"/>
              <a:t>– высота проекции</a:t>
            </a:r>
          </a:p>
          <a:p>
            <a:r>
              <a:rPr lang="en-US" sz="2400" dirty="0" smtClean="0"/>
              <a:t>L </a:t>
            </a:r>
            <a:r>
              <a:rPr lang="ru-RU" sz="2400" dirty="0" smtClean="0"/>
              <a:t>– заложение (горизонтальная проекция откоса)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Обычная крутизна откосов лежит в пределах от 1:1,5 до 1:4.</a:t>
            </a:r>
          </a:p>
          <a:p>
            <a:r>
              <a:rPr lang="ru-RU" dirty="0" smtClean="0"/>
              <a:t>При разработке земляного полотна в прочных скальных грунтах крутизна откосов может быть увеличена до 1:0,2 , а внешних выемок для обеспечения </a:t>
            </a:r>
            <a:r>
              <a:rPr lang="ru-RU" dirty="0" err="1" smtClean="0"/>
              <a:t>снегопереноса</a:t>
            </a:r>
            <a:r>
              <a:rPr lang="ru-RU" dirty="0" smtClean="0"/>
              <a:t> через дорогу зимой, наоборот, уменьшена до 1:10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84984"/>
            <a:ext cx="7772400" cy="2446784"/>
          </a:xfrm>
        </p:spPr>
        <p:txBody>
          <a:bodyPr/>
          <a:lstStyle/>
          <a:p>
            <a:r>
              <a:rPr lang="ru-RU" dirty="0" smtClean="0"/>
              <a:t>Для обеспечения стока воды с верхней части земляного полотна проезжей части и обочинам придают поперечные уклоны в обе стороны от оси дороги к бровкам земляного полотна</a:t>
            </a:r>
            <a:endParaRPr lang="ru-RU" dirty="0"/>
          </a:p>
        </p:txBody>
      </p:sp>
      <p:pic>
        <p:nvPicPr>
          <p:cNvPr id="1026" name="Picture 2" descr="C:\Documents and Settings\belous\Мои документы\Мои рисунки\ris8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551605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150" t="17438" r="14069" b="17594"/>
          <a:stretch>
            <a:fillRect/>
          </a:stretch>
        </p:blipFill>
        <p:spPr bwMode="auto">
          <a:xfrm>
            <a:off x="107504" y="476672"/>
            <a:ext cx="86164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belous\Мои документы\Мои рисунки\225750_html_m75b5f2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021891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908720"/>
            <a:ext cx="33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Разницу между проектной отметкой бровки земляного полотна и высотой поверхности земли по оси дороги, определяющую высоту насыпи или глубину выемки, называют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рабочей отметкой (Н).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ru-RU" b="1" dirty="0" smtClean="0"/>
              <a:t>Основные правила трассирования автомобильных дорог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7799784" cy="4764360"/>
          </a:xfrm>
        </p:spPr>
        <p:txBody>
          <a:bodyPr/>
          <a:lstStyle/>
          <a:p>
            <a:r>
              <a:rPr lang="ru-RU" sz="2600" dirty="0" smtClean="0"/>
              <a:t>Возможность проектирования автомобильной дороги с соблюдением требований действующих нормативных документов;</a:t>
            </a:r>
          </a:p>
          <a:p>
            <a:r>
              <a:rPr lang="ru-RU" sz="2600" dirty="0" smtClean="0"/>
              <a:t>Трассирование по возможности по кратчайшему направлению между заданными пунктами;</a:t>
            </a:r>
          </a:p>
          <a:p>
            <a:r>
              <a:rPr lang="ru-RU" sz="2600" dirty="0" smtClean="0"/>
              <a:t>Природные условия района трассирования: климатические, инженерно-геологические, гидрогеологические, инженерно-гидрогеологические и метеорологические;</a:t>
            </a:r>
          </a:p>
          <a:p>
            <a:r>
              <a:rPr lang="ru-RU" sz="2600" dirty="0" smtClean="0"/>
              <a:t>Ситуационные особенности района проектирования;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48680"/>
            <a:ext cx="7772400" cy="5471120"/>
          </a:xfrm>
        </p:spPr>
        <p:txBody>
          <a:bodyPr/>
          <a:lstStyle/>
          <a:p>
            <a:r>
              <a:rPr lang="ru-RU" dirty="0" smtClean="0"/>
              <a:t>Варианты пересечения крупных водотоков;</a:t>
            </a:r>
          </a:p>
          <a:p>
            <a:r>
              <a:rPr lang="ru-RU" dirty="0" smtClean="0"/>
              <a:t>Требования трассирования в районах промежуточных пунктов для наилучшего обслуживания местного и транзитного движения;</a:t>
            </a:r>
          </a:p>
          <a:p>
            <a:r>
              <a:rPr lang="ru-RU" dirty="0" smtClean="0"/>
              <a:t>Требования по обеспечению удобства и безопасности движения; требования ландшафтного проектирования автомобильных дорог.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1305324605_14.png"/>
          <p:cNvPicPr>
            <a:picLocks noChangeAspect="1" noChangeArrowheads="1"/>
          </p:cNvPicPr>
          <p:nvPr/>
        </p:nvPicPr>
        <p:blipFill>
          <a:blip r:embed="rId2" cstate="print"/>
          <a:srcRect r="18889"/>
          <a:stretch>
            <a:fillRect/>
          </a:stretch>
        </p:blipFill>
        <p:spPr bwMode="auto">
          <a:xfrm>
            <a:off x="500034" y="1285860"/>
            <a:ext cx="5214974" cy="3297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85720" y="214290"/>
            <a:ext cx="8501122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Автомобильные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дороги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071538" y="5857892"/>
            <a:ext cx="6400800" cy="776294"/>
          </a:xfrm>
        </p:spPr>
        <p:txBody>
          <a:bodyPr/>
          <a:lstStyle/>
          <a:p>
            <a:r>
              <a:rPr lang="ru-RU" dirty="0" smtClean="0"/>
              <a:t>Изыскание и проектирование</a:t>
            </a:r>
            <a:endParaRPr lang="ru-RU" dirty="0"/>
          </a:p>
        </p:txBody>
      </p:sp>
      <p:pic>
        <p:nvPicPr>
          <p:cNvPr id="1026" name="Picture 2" descr="C:\Users\Виктория\Desktop\ustroistvo.jpg"/>
          <p:cNvPicPr>
            <a:picLocks noChangeAspect="1" noChangeArrowheads="1"/>
          </p:cNvPicPr>
          <p:nvPr/>
        </p:nvPicPr>
        <p:blipFill>
          <a:blip r:embed="rId3" cstate="print"/>
          <a:srcRect l="13859" t="4546"/>
          <a:stretch>
            <a:fillRect/>
          </a:stretch>
        </p:blipFill>
        <p:spPr bwMode="auto">
          <a:xfrm>
            <a:off x="2714612" y="2786058"/>
            <a:ext cx="621656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ru-RU" sz="3200" b="1" dirty="0" smtClean="0"/>
              <a:t>При проектировании безопасной для автомобильного транспорта трассы автомобильной дороги следует избегать: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00808"/>
            <a:ext cx="7772400" cy="4318992"/>
          </a:xfrm>
        </p:spPr>
        <p:txBody>
          <a:bodyPr/>
          <a:lstStyle/>
          <a:p>
            <a:r>
              <a:rPr lang="ru-RU" sz="2800" dirty="0" smtClean="0"/>
              <a:t>Кривых малого радиуса в конце затяжных </a:t>
            </a:r>
            <a:r>
              <a:rPr lang="ru-RU" sz="2700" dirty="0" smtClean="0"/>
              <a:t>спусков</a:t>
            </a:r>
          </a:p>
          <a:p>
            <a:r>
              <a:rPr lang="ru-RU" sz="2700" dirty="0" smtClean="0"/>
              <a:t>Резких поворотов дороги за переломами продольного профиля</a:t>
            </a:r>
          </a:p>
          <a:p>
            <a:r>
              <a:rPr lang="ru-RU" sz="2700" dirty="0" smtClean="0"/>
              <a:t>Пересечений дорог в одном уровне, особенно в условиях необеспеченной видимости;</a:t>
            </a:r>
          </a:p>
          <a:p>
            <a:r>
              <a:rPr lang="ru-RU" sz="2700" dirty="0" smtClean="0"/>
              <a:t>Участков переплетений и слияний транспортных потоков местного и транзитного значения с резко различными скоростями</a:t>
            </a:r>
          </a:p>
          <a:p>
            <a:r>
              <a:rPr lang="ru-RU" sz="2700" dirty="0" smtClean="0"/>
              <a:t>Длинных прямых, сопрягаемых в конце с кривыми в плане малых радиусов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ru-RU" sz="3600" dirty="0" smtClean="0"/>
              <a:t>В процессе выбора направления трассы приходится учитывать множество природных факторов: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климатические, </a:t>
            </a:r>
          </a:p>
          <a:p>
            <a:r>
              <a:rPr lang="ru-RU" dirty="0" smtClean="0"/>
              <a:t>инженерно-геологические, гидрогеологические,</a:t>
            </a:r>
          </a:p>
          <a:p>
            <a:r>
              <a:rPr lang="ru-RU" dirty="0" smtClean="0"/>
              <a:t>инженерно-гидрогеологические </a:t>
            </a:r>
          </a:p>
          <a:p>
            <a:r>
              <a:rPr lang="ru-RU" dirty="0" smtClean="0"/>
              <a:t>метеорологические;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Учет климатических факторов осуществляют путем использования в проектировании принципа дорожно-климатического районирования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22" t="43558" r="30016" b="16856"/>
          <a:stretch>
            <a:fillRect/>
          </a:stretch>
        </p:blipFill>
        <p:spPr bwMode="auto">
          <a:xfrm>
            <a:off x="107504" y="1268760"/>
            <a:ext cx="890125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Климатическое районирование РФ</a:t>
            </a:r>
            <a:endParaRPr lang="ru-RU" sz="32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автомобильная дорога?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относится к искусственным дорожным сооружениям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Перечислите элементы плана автомобильной дороги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Дать определение поперечного профиля автомобильной дороги.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проезжая часть?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04664"/>
            <a:ext cx="7772400" cy="5615136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Что такое проезжая часть?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Как называются примыкающие к проезжей части по бокам полосы земляного полотна, предназначенные для временной стоянки автомобилей?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Дать определение краевой полосы.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Для чего предназначены откосы?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 Какую крутизну откосов принято принимать при разработке земляного полотна в прочных скальных грунтах? </a:t>
            </a:r>
          </a:p>
          <a:p>
            <a:pPr marL="514350" indent="-514350">
              <a:buFont typeface="+mj-lt"/>
              <a:buAutoNum type="arabicPeriod" startAt="6"/>
            </a:pPr>
            <a:endParaRPr lang="ru-RU" dirty="0" smtClean="0"/>
          </a:p>
          <a:p>
            <a:pPr marL="514350" indent="-514350">
              <a:buFont typeface="+mj-lt"/>
              <a:buAutoNum type="arabicPeriod" startAt="6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Автомобильная дорога</a:t>
            </a:r>
            <a:endParaRPr lang="ru-RU" b="1" u="sng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00174"/>
            <a:ext cx="7643842" cy="3381388"/>
          </a:xfrm>
        </p:spPr>
        <p:txBody>
          <a:bodyPr/>
          <a:lstStyle/>
          <a:p>
            <a:r>
              <a:rPr lang="ru-RU" dirty="0" smtClean="0"/>
              <a:t>Это комплекс различных по назначению и конструкции инженерных сооружений, предназначенных для безопасного движения автомобильного транспорта с расчетными скоростями и нагрузками.</a:t>
            </a:r>
            <a:endParaRPr lang="ru-RU" dirty="0"/>
          </a:p>
        </p:txBody>
      </p:sp>
      <p:pic>
        <p:nvPicPr>
          <p:cNvPr id="2050" name="Picture 2" descr="C:\Users\Виктория\Desktop\avtomobilnie-dor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643446"/>
            <a:ext cx="59817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7772400" cy="4114800"/>
          </a:xfrm>
        </p:spPr>
        <p:txBody>
          <a:bodyPr/>
          <a:lstStyle/>
          <a:p>
            <a:r>
              <a:rPr lang="ru-RU" sz="2800" dirty="0" smtClean="0"/>
              <a:t>Автомобильная дорога является объектом транспортной инфраструктуры и предназначена для движения транспортных средств. Включает в себя земельные участки в границах полосы отвода автомобильной дороги и расположенные на них или под ними конструктивные элементы и дорожные сооружения, являющиеся её технологической частью, защитные дорожные сооружения, производственные объекты, элементы обустройства автомобильных дорог.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Искусственные дорожные сооружения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Сооружения, предназначенные для движения транспортных средств, пешеходов и </a:t>
            </a:r>
            <a:r>
              <a:rPr lang="ru-RU" sz="2800" dirty="0" err="1" smtClean="0"/>
              <a:t>и</a:t>
            </a:r>
            <a:r>
              <a:rPr lang="ru-RU" sz="2800" dirty="0" smtClean="0"/>
              <a:t> прогонов животных в местах пересечения автомоблильной дороги с иными автомобильными дорогами, водоемами, оврагами, в местах, которые являются препятствиями для такого движения, прогона (зимники, мосты, переправы по льду, путепроводы, трубопроводы, тоннели, эстакады и подобные сооружения).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Комплекс инженерных сооружений автомобильной дороги принято подразделять на: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Земляное полотно;</a:t>
            </a:r>
          </a:p>
          <a:p>
            <a:r>
              <a:rPr lang="ru-RU" dirty="0" smtClean="0"/>
              <a:t>Дорожные одежды;</a:t>
            </a:r>
          </a:p>
          <a:p>
            <a:r>
              <a:rPr lang="ru-RU" dirty="0" smtClean="0"/>
              <a:t>Искусственные сооружения;</a:t>
            </a:r>
          </a:p>
          <a:p>
            <a:r>
              <a:rPr lang="ru-RU" dirty="0" smtClean="0"/>
              <a:t>Обустройство дороги</a:t>
            </a:r>
          </a:p>
          <a:p>
            <a:r>
              <a:rPr lang="ru-RU" dirty="0" smtClean="0"/>
              <a:t>Дорожные и транспортные здания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Элементы плана автомобильных дорог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Трасса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пространственная ось автодороги, размещаемая на местности. 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трассы </a:t>
            </a:r>
            <a:r>
              <a:rPr lang="ru-RU" dirty="0" smtClean="0"/>
              <a:t>– проекция оси автомобильной дороги на горизонтальную плоскость.</a:t>
            </a:r>
            <a:endParaRPr lang="ru-RU" dirty="0"/>
          </a:p>
        </p:txBody>
      </p:sp>
      <p:pic>
        <p:nvPicPr>
          <p:cNvPr id="3074" name="Picture 2" descr="C:\Users\Виктория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714884"/>
            <a:ext cx="6868686" cy="1803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4357694"/>
            <a:ext cx="4429156" cy="2286016"/>
          </a:xfrm>
        </p:spPr>
        <p:txBody>
          <a:bodyPr/>
          <a:lstStyle/>
          <a:p>
            <a:r>
              <a:rPr lang="ru-RU" dirty="0" smtClean="0"/>
              <a:t>НК – начало кривой</a:t>
            </a:r>
          </a:p>
          <a:p>
            <a:r>
              <a:rPr lang="ru-RU" dirty="0" smtClean="0"/>
              <a:t>КК – конец кривой</a:t>
            </a:r>
          </a:p>
          <a:p>
            <a:r>
              <a:rPr lang="en-US" dirty="0" smtClean="0"/>
              <a:t>R – </a:t>
            </a:r>
            <a:r>
              <a:rPr lang="ru-RU" dirty="0" smtClean="0"/>
              <a:t>радиус</a:t>
            </a:r>
          </a:p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–</a:t>
            </a:r>
            <a:r>
              <a:rPr lang="ru-RU" dirty="0" smtClean="0"/>
              <a:t> угол поворота</a:t>
            </a:r>
          </a:p>
        </p:txBody>
      </p:sp>
      <p:pic>
        <p:nvPicPr>
          <p:cNvPr id="4098" name="Picture 2" descr="C:\Users\Виктория\Desktop\план доро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358114" cy="421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22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2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9">
  <a:themeElements>
    <a:clrScheme name="гарм">
      <a:dk1>
        <a:sysClr val="windowText" lastClr="000000"/>
      </a:dk1>
      <a:lt1>
        <a:sysClr val="window" lastClr="FFFFFF"/>
      </a:lt1>
      <a:dk2>
        <a:srgbClr val="0D8131"/>
      </a:dk2>
      <a:lt2>
        <a:srgbClr val="E7DEC9"/>
      </a:lt2>
      <a:accent1>
        <a:srgbClr val="3891A7"/>
      </a:accent1>
      <a:accent2>
        <a:srgbClr val="FEB80A"/>
      </a:accent2>
      <a:accent3>
        <a:srgbClr val="90F4AF"/>
      </a:accent3>
      <a:accent4>
        <a:srgbClr val="1E462E"/>
      </a:accent4>
      <a:accent5>
        <a:srgbClr val="964305"/>
      </a:accent5>
      <a:accent6>
        <a:srgbClr val="475A8D"/>
      </a:accent6>
      <a:hlink>
        <a:srgbClr val="D49887"/>
      </a:hlink>
      <a:folHlink>
        <a:srgbClr val="AA8A1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756</TotalTime>
  <Words>995</Words>
  <Application>Microsoft Office PowerPoint</Application>
  <PresentationFormat>Экран (4:3)</PresentationFormat>
  <Paragraphs>102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Тема22</vt:lpstr>
      <vt:lpstr>Тема24</vt:lpstr>
      <vt:lpstr>1_Тема24</vt:lpstr>
      <vt:lpstr>Тема9</vt:lpstr>
      <vt:lpstr>Учебная презентация на тему «Элементы автомобильных дорог»</vt:lpstr>
      <vt:lpstr>Слайд 2</vt:lpstr>
      <vt:lpstr>Автомобильные дороги</vt:lpstr>
      <vt:lpstr>Автомобильная дорога</vt:lpstr>
      <vt:lpstr>Слайд 5</vt:lpstr>
      <vt:lpstr>Искусственные дорожные сооружения</vt:lpstr>
      <vt:lpstr>Комплекс инженерных сооружений автомобильной дороги принято подразделять на:</vt:lpstr>
      <vt:lpstr>Элементы плана автомобильных дорог</vt:lpstr>
      <vt:lpstr>Слайд 9</vt:lpstr>
      <vt:lpstr>Слайд 10</vt:lpstr>
      <vt:lpstr>Связь геометрических элементов выражается по следующим формулам:</vt:lpstr>
      <vt:lpstr>Слайд 12</vt:lpstr>
      <vt:lpstr>Элементы поперечных профилей</vt:lpstr>
      <vt:lpstr>Слайд 14</vt:lpstr>
      <vt:lpstr>Слайд 15</vt:lpstr>
      <vt:lpstr>Слайд 16</vt:lpstr>
      <vt:lpstr>Краевая полоса</vt:lpstr>
      <vt:lpstr>Слайд 18</vt:lpstr>
      <vt:lpstr>Слайд 19</vt:lpstr>
      <vt:lpstr>Слайд 20</vt:lpstr>
      <vt:lpstr>Слайд 21</vt:lpstr>
      <vt:lpstr>Слайд 22</vt:lpstr>
      <vt:lpstr>Крутизну откосов характеризует коэффициент заложения откосов</vt:lpstr>
      <vt:lpstr>Слайд 24</vt:lpstr>
      <vt:lpstr>Слайд 25</vt:lpstr>
      <vt:lpstr>Слайд 26</vt:lpstr>
      <vt:lpstr>Слайд 27</vt:lpstr>
      <vt:lpstr>Основные правила трассирования автомобильных дорог</vt:lpstr>
      <vt:lpstr>Слайд 29</vt:lpstr>
      <vt:lpstr>При проектировании безопасной для автомобильного транспорта трассы автомобильной дороги следует избегать:</vt:lpstr>
      <vt:lpstr>В процессе выбора направления трассы приходится учитывать множество природных факторов: </vt:lpstr>
      <vt:lpstr>Слайд 32</vt:lpstr>
      <vt:lpstr>Слайд 33</vt:lpstr>
      <vt:lpstr>Контрольные вопросы: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Автомобильные дороги</dc:title>
  <dc:creator>Виктория</dc:creator>
  <cp:lastModifiedBy>belous</cp:lastModifiedBy>
  <cp:revision>54</cp:revision>
  <dcterms:created xsi:type="dcterms:W3CDTF">2014-10-08T18:57:44Z</dcterms:created>
  <dcterms:modified xsi:type="dcterms:W3CDTF">2017-02-13T07:02:28Z</dcterms:modified>
</cp:coreProperties>
</file>