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2" r:id="rId38"/>
    <p:sldId id="281" r:id="rId39"/>
    <p:sldId id="283" r:id="rId40"/>
    <p:sldId id="284" r:id="rId41"/>
    <p:sldId id="285" r:id="rId42"/>
    <p:sldId id="286" r:id="rId43"/>
    <p:sldId id="290" r:id="rId44"/>
    <p:sldId id="287" r:id="rId45"/>
    <p:sldId id="288" r:id="rId46"/>
    <p:sldId id="291" r:id="rId47"/>
    <p:sldId id="289" r:id="rId48"/>
    <p:sldId id="292" r:id="rId49"/>
    <p:sldId id="293" r:id="rId50"/>
    <p:sldId id="305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8087C-EAB2-4502-8F7E-7E8C3CA52E8A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D2EB4-0C10-4D7F-8555-50499505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D2EB4-0C10-4D7F-8555-504995050C16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91.img.avito.st/640x480/2373950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88640"/>
            <a:ext cx="5149702" cy="3645024"/>
          </a:xfrm>
          <a:prstGeom prst="rect">
            <a:avLst/>
          </a:prstGeom>
          <a:noFill/>
        </p:spPr>
      </p:pic>
      <p:sp>
        <p:nvSpPr>
          <p:cNvPr id="13316" name="AutoShape 4" descr="http://www.ru.all.biz/img/ru/service_catalog/33855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://www.ru.all.biz/img/ru/service_catalog/33855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0" name="Picture 8" descr="http://neoenerg.ru/uploads/posts/2016-08/147041642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323528" y="3702024"/>
            <a:ext cx="4752528" cy="3155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/>
              <a:t>ЖЕЛЕЗОБЕТ ОННЫЕ И БЕТОННЫЕ ИЗДЕЛИЯ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/>
              <a:t>Железобетонные изделия и конструкции изготовляют как с обычной, так и с предварительно напряженной арматурой. Обычный способ армирования (укладка стальных стержней, сеток или каркасов в зону растяжения) не предохраняет изделие в процессе эксплуатации от появления в нем трещин.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 descr="https://banya-expert.com/wp-content/uploads/2015/10/-%D0%BE%D0%BF%D0%B0%D0%BB%D1%83%D0%B1%D0%BA%D1%83-%D0%BB%D1%83%D1%87%D1%88%D0%B5-%D0%B4%D0%B5%D0%BB%D0%B0%D1%82%D1%8C-%D1%81-%D1%8F%D0%B2%D0%BD%D1%8B%D0%BC-%D0%B7%D0%B0%D0%BF%D0%B0%D1%81%D0%BE%D0%BC-%D0%BF%D0%BE-%D0%BF%D1%80%D0%BE%D1%87%D0%BD%D0%BE%D1%81%D1%82%D0%B8-e1445996799622.jpg"/>
          <p:cNvSpPr>
            <a:spLocks noChangeAspect="1" noChangeArrowheads="1"/>
          </p:cNvSpPr>
          <p:nvPr/>
        </p:nvSpPr>
        <p:spPr bwMode="auto">
          <a:xfrm>
            <a:off x="63500" y="-136525"/>
            <a:ext cx="12192000" cy="8058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08" name="AutoShape 4" descr="https://banya-expert.com/wp-content/uploads/2015/10/-%D0%BE%D0%BF%D0%B0%D0%BB%D1%83%D0%B1%D0%BA%D1%83-%D0%BB%D1%83%D1%87%D1%88%D0%B5-%D0%B4%D0%B5%D0%BB%D0%B0%D1%82%D1%8C-%D1%81-%D1%8F%D0%B2%D0%BD%D1%8B%D0%BC-%D0%B7%D0%B0%D0%BF%D0%B0%D1%81%D0%BE%D0%BC-%D0%BF%D0%BE-%D0%BF%D1%80%D0%BE%D1%87%D0%BD%D0%BE%D1%81%D1%82%D0%B8-e1445996799622.jpg"/>
          <p:cNvSpPr>
            <a:spLocks noChangeAspect="1" noChangeArrowheads="1"/>
          </p:cNvSpPr>
          <p:nvPr/>
        </p:nvSpPr>
        <p:spPr bwMode="auto">
          <a:xfrm>
            <a:off x="63500" y="-136525"/>
            <a:ext cx="12192000" cy="8058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0" name="AutoShape 6" descr="https://banya-expert.com/wp-content/uploads/2015/10/-%D0%BE%D0%BF%D0%B0%D0%BB%D1%83%D0%B1%D0%BA%D1%83-%D0%BB%D1%83%D1%87%D1%88%D0%B5-%D0%B4%D0%B5%D0%BB%D0%B0%D1%82%D1%8C-%D1%81-%D1%8F%D0%B2%D0%BD%D1%8B%D0%BC-%D0%B7%D0%B0%D0%BF%D0%B0%D1%81%D0%BE%D0%BC-%D0%BF%D0%BE-%D0%BF%D1%80%D0%BE%D1%87%D0%BD%D0%BE%D1%81%D1%82%D0%B8-e1445996799622.jpg"/>
          <p:cNvSpPr>
            <a:spLocks noChangeAspect="1" noChangeArrowheads="1"/>
          </p:cNvSpPr>
          <p:nvPr/>
        </p:nvSpPr>
        <p:spPr bwMode="auto">
          <a:xfrm>
            <a:off x="63500" y="-136525"/>
            <a:ext cx="12192000" cy="8058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2" name="AutoShape 8" descr="https://banya-expert.com/wp-content/uploads/2015/10/-%D0%BE%D0%BF%D0%B0%D0%BB%D1%83%D0%B1%D0%BA%D1%83-%D0%BB%D1%83%D1%87%D1%88%D0%B5-%D0%B4%D0%B5%D0%BB%D0%B0%D1%82%D1%8C-%D1%81-%D1%8F%D0%B2%D0%BD%D1%8B%D0%BC-%D0%B7%D0%B0%D0%BF%D0%B0%D1%81%D0%BE%D0%BC-%D0%BF%D0%BE-%D0%BF%D1%80%D0%BE%D1%87%D0%BD%D0%BE%D1%81%D1%82%D0%B8-e1445996799622.jpg"/>
          <p:cNvSpPr>
            <a:spLocks noChangeAspect="1" noChangeArrowheads="1"/>
          </p:cNvSpPr>
          <p:nvPr/>
        </p:nvSpPr>
        <p:spPr bwMode="auto">
          <a:xfrm>
            <a:off x="63500" y="-136525"/>
            <a:ext cx="12192000" cy="8058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14" name="Picture 10" descr="http://profundamenti.ru/wp-content/uploads/2015/07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764206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9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Различают два основных вида железобетонных конструкций с предварительно напряженной арматурой: с натяжением арматуры </a:t>
            </a:r>
            <a:r>
              <a:rPr lang="ru-RU" sz="3200" b="1" i="1" dirty="0" smtClean="0"/>
              <a:t>до </a:t>
            </a:r>
            <a:r>
              <a:rPr lang="ru-RU" sz="3200" b="1" dirty="0" smtClean="0"/>
              <a:t>и </a:t>
            </a:r>
            <a:r>
              <a:rPr lang="ru-RU" sz="3200" b="1" i="1" dirty="0" smtClean="0"/>
              <a:t>после </a:t>
            </a:r>
            <a:r>
              <a:rPr lang="ru-RU" sz="3200" b="1" dirty="0" smtClean="0"/>
              <a:t>бетонирования. В первом случае арматуру предварительно растягивают, и концы ее закрепляют на упорах фермы, затем укладывают бетонную смесь. После того как бетон приобретет определенную прочность, концы арматурных стержней освобождают от упоров, и арматура, стремясь вернуться в первоначальное ненапряженное состояние, сжимает бетон.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1pobetonu.ru/wp-content/uploads/2014/01/up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53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964488" cy="6319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/>
              <a:t>Во втором случае изготовляют железобетонные конструкции с продольными каналами, куда затем пропускают арматурные стержни, которые растягивают и их концы закрепляют анкерными устройствами на торцах конструкции. После этого каналы заполняют цементным раствором для защиты стальной арматуры от коррозии.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ursak.net/wp-content/uploads/2015/04/clip_image415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90" y="404664"/>
            <a:ext cx="9071510" cy="6157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av-24.ru/uploads/posts/2013-09/1379486408_mega_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352928" cy="5681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Технология изготовления железобетонных конструкций</a:t>
            </a:r>
            <a:endParaRPr lang="ru-RU" b="1" dirty="0"/>
          </a:p>
        </p:txBody>
      </p:sp>
      <p:pic>
        <p:nvPicPr>
          <p:cNvPr id="54274" name="Picture 2" descr="http://www.oborudunion.ru/l2434926/images/photocat/1000x1000/999681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024612" cy="4012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Технология изготовления железобетонных конструкций: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dirty="0" smtClean="0"/>
              <a:t>приготовление бетонной смеси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dirty="0" smtClean="0"/>
              <a:t>изготовление арматурных элементов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dirty="0" smtClean="0"/>
              <a:t>подготовка форм или опалубки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dirty="0" smtClean="0"/>
              <a:t>установка арматурных элементов, натяжение арматуры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dirty="0" smtClean="0"/>
              <a:t>укладка и уплотнение бетонной смеси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dirty="0" smtClean="0"/>
              <a:t>твердение бетона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dirty="0" smtClean="0"/>
              <a:t>отпуск арматуры,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dirty="0" smtClean="0"/>
              <a:t>распалубка изделий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dirty="0" smtClean="0"/>
              <a:t>дополнительная обработка поверхности и комплектация изделий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dirty="0" smtClean="0"/>
              <a:t>контроль качества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Способы производства сборного железобетона</a:t>
            </a:r>
            <a:endParaRPr lang="ru-RU" sz="4800" b="1" dirty="0"/>
          </a:p>
        </p:txBody>
      </p:sp>
      <p:pic>
        <p:nvPicPr>
          <p:cNvPr id="56322" name="Picture 2" descr="http://trest-2.ru/images/images/_zh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08920"/>
            <a:ext cx="5232524" cy="3924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урока: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Способы изготовления ж/б конструкций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Виды бетонных и железобетонных изделий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Контроль качества ж/б конструкций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5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1. </a:t>
            </a:r>
            <a:r>
              <a:rPr lang="ru-RU" sz="2700" b="1" dirty="0" smtClean="0"/>
              <a:t>Стендовый способ</a:t>
            </a:r>
          </a:p>
          <a:p>
            <a:pPr algn="just"/>
            <a:r>
              <a:rPr lang="ru-RU" sz="2700" b="1" dirty="0" smtClean="0"/>
              <a:t>Изделия изготавливают в стационарно установленных </a:t>
            </a:r>
            <a:r>
              <a:rPr lang="ru-RU" sz="2700" b="1" dirty="0" err="1" smtClean="0"/>
              <a:t>не-перемещаемых</a:t>
            </a:r>
            <a:r>
              <a:rPr lang="ru-RU" sz="2700" b="1" dirty="0" smtClean="0"/>
              <a:t> формах. Оборудование и рабочие перемещаются от одной формы к другой. Способ применяют для крупногабаритных изделий, массивных конструкций, которые перемещать в формах нецелесообразно. Выпускают предварительно </a:t>
            </a:r>
            <a:r>
              <a:rPr lang="ru-RU" sz="2700" b="1" dirty="0" err="1" smtClean="0"/>
              <a:t>напря-женные</a:t>
            </a:r>
            <a:r>
              <a:rPr lang="ru-RU" sz="2700" b="1" dirty="0" smtClean="0"/>
              <a:t> конструкции (фермы, балки). Короткие стенды – на 1–2 изделия; длинные – на 3–12 изделий. Длина изделия – до 24 м. Изделия располагают горизонтально и вертикально. Для пропаривания применяют напольные, ямные пропарочные камеры, </a:t>
            </a:r>
            <a:r>
              <a:rPr lang="ru-RU" sz="2700" b="1" dirty="0" err="1" smtClean="0"/>
              <a:t>термоформы</a:t>
            </a:r>
            <a:r>
              <a:rPr lang="ru-RU" sz="2700" b="1" dirty="0" smtClean="0"/>
              <a:t>. Арматуру натягивают на упоры стендов </a:t>
            </a:r>
            <a:r>
              <a:rPr lang="ru-RU" sz="2700" b="1" dirty="0" err="1" smtClean="0"/>
              <a:t>гидродомкратами</a:t>
            </a:r>
            <a:r>
              <a:rPr lang="ru-RU" sz="2700" b="1" dirty="0" smtClean="0"/>
              <a:t> или электротермическим способом. Короткие стенды прогрессивнее, так как вынужденные простои до начала тепловой обработки меньше, чем на длинных.</a:t>
            </a:r>
            <a:endParaRPr lang="ru-RU" sz="2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finobzor.ru/uploads/posts/2016-11/org_nnjs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073008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1"/>
            <a:ext cx="871296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2. Агрегатно-поточный способ</a:t>
            </a:r>
          </a:p>
          <a:p>
            <a:pPr algn="just"/>
            <a:r>
              <a:rPr lang="ru-RU" sz="3200" dirty="0" smtClean="0"/>
              <a:t>Линия включает 3–4 технологических поста, на каждом из которых совмещается несколько операций. Формы транспортируются мостовым краном. </a:t>
            </a:r>
          </a:p>
          <a:p>
            <a:pPr algn="just"/>
            <a:r>
              <a:rPr lang="ru-RU" sz="3200" dirty="0" smtClean="0"/>
              <a:t>Способ применяется для изготовления изделий широкой номенклатуры длиной до 12 м, многопустотных плит длиной до 3 м и высотой до 1 м (стеновые панели, блоки, плиты перекрытий, балки, трубы, опоры ЛЭП).</a:t>
            </a:r>
          </a:p>
          <a:p>
            <a:pPr algn="just"/>
            <a:r>
              <a:rPr lang="ru-RU" sz="3200" dirty="0" smtClean="0"/>
              <a:t>Посты: формовочный; </a:t>
            </a:r>
            <a:r>
              <a:rPr lang="ru-RU" sz="3200" dirty="0" err="1" smtClean="0"/>
              <a:t>тепловлажностной</a:t>
            </a:r>
            <a:r>
              <a:rPr lang="ru-RU" sz="3200" dirty="0" smtClean="0"/>
              <a:t> обработки (ямные камеры); распалубки изделий; отделки поверхности.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gomelbeton.by/files/images/_DSC895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8820980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896448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/>
              <a:t>3. Конвейерный способ</a:t>
            </a:r>
          </a:p>
          <a:p>
            <a:pPr algn="just"/>
            <a:r>
              <a:rPr lang="ru-RU" sz="3000" b="1" dirty="0" smtClean="0"/>
              <a:t>Непрерывный цикл изготовления с последовательным непрерывным или ритмичным перемещением форм от поста к посту. На каждом посту производится малое количество операций, что позволяет механизировать и автоматизировать процесс. Пропаривание производят в вертикальных и щелевых камерах непрерывного действия. Способ отличается высоким </a:t>
            </a:r>
            <a:r>
              <a:rPr lang="ru-RU" sz="3000" b="1" dirty="0" err="1" smtClean="0"/>
              <a:t>энерговооружением</a:t>
            </a:r>
            <a:r>
              <a:rPr lang="ru-RU" sz="3000" b="1" dirty="0" smtClean="0"/>
              <a:t> и автоматизацией, высокой производительностью. Недостаток: переход на выпуск другого вида изделий связан с простоями для переналадки и частичной замены оборудования.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geophoto.ru/large/bsv0329275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9250" cy="649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8924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4</a:t>
            </a:r>
            <a:r>
              <a:rPr lang="ru-RU" sz="2400" b="1" dirty="0" smtClean="0"/>
              <a:t>. Кассетный способ</a:t>
            </a:r>
          </a:p>
          <a:p>
            <a:pPr algn="just"/>
            <a:r>
              <a:rPr lang="ru-RU" sz="2400" b="1" dirty="0" smtClean="0"/>
              <a:t>Этим способом изготавливают однотипные плоские изделия небольшой толщины в вертикальном расположении пакетами по 2–14 шт. в специальных кассетах (внутренние стеновые панели, перегородки, плиты перекрытий). Кассеты занимают небольшую производственную площадь и имеют высокую </a:t>
            </a:r>
            <a:r>
              <a:rPr lang="ru-RU" sz="2400" b="1" dirty="0" err="1" smtClean="0"/>
              <a:t>про-изводительность</a:t>
            </a:r>
            <a:r>
              <a:rPr lang="ru-RU" sz="2400" b="1" dirty="0" smtClean="0"/>
              <a:t>. Изделия отличаются высоким качеством </a:t>
            </a:r>
            <a:r>
              <a:rPr lang="ru-RU" sz="2400" b="1" dirty="0" err="1" smtClean="0"/>
              <a:t>по-верхностей</a:t>
            </a:r>
            <a:r>
              <a:rPr lang="ru-RU" sz="2400" b="1" dirty="0" smtClean="0"/>
              <a:t>, не требующими отделки.</a:t>
            </a:r>
          </a:p>
          <a:p>
            <a:pPr algn="just"/>
            <a:r>
              <a:rPr lang="ru-RU" sz="2400" b="1" dirty="0" smtClean="0"/>
              <a:t>Технология: подготовка форм; чистка; установка арматуры; укладка бетонной смеси; уплотнение навесным вибратором; </a:t>
            </a:r>
            <a:r>
              <a:rPr lang="ru-RU" sz="2400" b="1" dirty="0" err="1" smtClean="0"/>
              <a:t>те-пловая</a:t>
            </a:r>
            <a:r>
              <a:rPr lang="ru-RU" sz="2400" b="1" dirty="0" smtClean="0"/>
              <a:t> обработка в тепловых отсеках.</a:t>
            </a:r>
          </a:p>
          <a:p>
            <a:pPr algn="just"/>
            <a:r>
              <a:rPr lang="ru-RU" sz="2400" b="1" dirty="0" smtClean="0"/>
              <a:t>Недостатки: высокая металлоемкость форм; наличие </a:t>
            </a:r>
            <a:r>
              <a:rPr lang="ru-RU" sz="2400" b="1" dirty="0" err="1" smtClean="0"/>
              <a:t>руч-ного</a:t>
            </a:r>
            <a:r>
              <a:rPr lang="ru-RU" sz="2400" b="1" dirty="0" smtClean="0"/>
              <a:t> труда; работа только с подвижными бетонными смесями (перерасход цемента); разброс прочности бетона по сечению </a:t>
            </a:r>
            <a:r>
              <a:rPr lang="ru-RU" sz="2400" b="1" dirty="0" err="1" smtClean="0"/>
              <a:t>из-делия</a:t>
            </a:r>
            <a:r>
              <a:rPr lang="ru-RU" sz="2400" b="1" dirty="0" smtClean="0"/>
              <a:t>; трудность механизации и автоматизации.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italtechnostroy.by/files/images/Novatec/Kassetnye%20ustanovki/big/Imag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66270" cy="3573016"/>
          </a:xfrm>
          <a:prstGeom prst="rect">
            <a:avLst/>
          </a:prstGeom>
          <a:noFill/>
        </p:spPr>
      </p:pic>
      <p:pic>
        <p:nvPicPr>
          <p:cNvPr id="64516" name="Picture 4" descr="http://www.velkran.ru/img/kassetnaja-ustanovka-smzh/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9549" y="3018817"/>
            <a:ext cx="6384451" cy="3839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Виды изделий из железобетона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44824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При возведении жилых и гражданских зданий используют следующие виды сборных железобетонных изделий:</a:t>
            </a:r>
          </a:p>
          <a:p>
            <a:pPr algn="just"/>
            <a:r>
              <a:rPr lang="ru-RU" sz="3600" b="1" dirty="0" smtClean="0"/>
              <a:t>1) для фундаментов и подземных частей зданий (фундаментные блоки, блоки стен подвала, сваи и др.) – используют тяжелый бетон;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mg.ubu.ru/gal_fundamentnye_bloki_plity_perekrytiya_peremychki_po_razumnym_tsenam_17384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220072" cy="3262545"/>
          </a:xfrm>
          <a:prstGeom prst="rect">
            <a:avLst/>
          </a:prstGeom>
          <a:noFill/>
        </p:spPr>
      </p:pic>
      <p:pic>
        <p:nvPicPr>
          <p:cNvPr id="29700" name="Picture 4" descr="https://www.prom.uz/upload/resizer2/8/979/979796e362668a79fc52a147a27b98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140968"/>
            <a:ext cx="5649889" cy="3717032"/>
          </a:xfrm>
          <a:prstGeom prst="rect">
            <a:avLst/>
          </a:prstGeom>
          <a:noFill/>
        </p:spPr>
      </p:pic>
      <p:pic>
        <p:nvPicPr>
          <p:cNvPr id="29702" name="Picture 6" descr="http://imhodom.ru/sites/default/files/cke/5826/images/2F9_x52Pmb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0"/>
            <a:ext cx="3798687" cy="3114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96448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        </a:t>
            </a:r>
            <a:r>
              <a:rPr lang="ru-RU" sz="4400" b="1" dirty="0" smtClean="0"/>
              <a:t>Железобетон представляет собой строительный материал, в котором  , соединены в единое целое затвердевший бетон и стальная арматура, совместно работающие в конструкции. Бетон хорошо сопротивляется сжатию и плохо - растяжению, стальная арматура хорошо работает на растяжение.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/>
              <a:t>При возведении жилых и гражданских зданий используют следующие виды сборных железобетонных изделий:</a:t>
            </a:r>
          </a:p>
          <a:p>
            <a:pPr algn="just"/>
            <a:r>
              <a:rPr lang="ru-RU" sz="4000" b="1" dirty="0" smtClean="0"/>
              <a:t>2) для каркасов зданий (колонны, ригели, прогоны и др.) – используют тяжелый бетон</a:t>
            </a:r>
            <a:r>
              <a:rPr lang="ru-RU" b="1" dirty="0" smtClean="0"/>
              <a:t>;</a:t>
            </a:r>
          </a:p>
        </p:txBody>
      </p:sp>
      <p:pic>
        <p:nvPicPr>
          <p:cNvPr id="31746" name="Picture 2" descr="https://7stroiteley.ru/upload/medialibrary/130/130d2ca2e993412bdb8bac89f5b539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3730063" cy="2797547"/>
          </a:xfrm>
          <a:prstGeom prst="rect">
            <a:avLst/>
          </a:prstGeom>
          <a:noFill/>
        </p:spPr>
      </p:pic>
      <p:pic>
        <p:nvPicPr>
          <p:cNvPr id="31748" name="Picture 4" descr="http://masterabetona.ru/wp-content/uploads/rigel-schitaetsya-osnovoy-buduschego-karka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618" y="3501008"/>
            <a:ext cx="4518676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/>
              <a:t>При возведении жилых и гражданских зданий используют следующие виды сборных железобетонных изделий:</a:t>
            </a:r>
          </a:p>
          <a:p>
            <a:pPr algn="just"/>
            <a:r>
              <a:rPr lang="ru-RU" sz="4000" b="1" dirty="0" smtClean="0"/>
              <a:t>3) для стеновых блоков и панелей используют легкий бетон; </a:t>
            </a:r>
          </a:p>
        </p:txBody>
      </p:sp>
      <p:pic>
        <p:nvPicPr>
          <p:cNvPr id="32770" name="Picture 2" descr="http://www.jbi3.ru/prod/paneliste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2381250" cy="2381250"/>
          </a:xfrm>
          <a:prstGeom prst="rect">
            <a:avLst/>
          </a:prstGeom>
          <a:noFill/>
        </p:spPr>
      </p:pic>
      <p:pic>
        <p:nvPicPr>
          <p:cNvPr id="32772" name="Picture 4" descr="http://rusbetonplus.ru/wp-content/uploads/2017/05/3d47a2c5dea25686d8bf6c12e7b919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789040"/>
            <a:ext cx="3096344" cy="2817872"/>
          </a:xfrm>
          <a:prstGeom prst="rect">
            <a:avLst/>
          </a:prstGeom>
          <a:noFill/>
        </p:spPr>
      </p:pic>
      <p:pic>
        <p:nvPicPr>
          <p:cNvPr id="32774" name="Picture 6" descr="https://doreno.ru/media/upload/board/1eb/97/pustotnye-plity-perekrytiya-pk-ot-zhbi-bez-ozhidaniya_1881215_559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861048"/>
            <a:ext cx="2522625" cy="2502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/>
              <a:t>При возведении жилых и гражданских зданий используют следующие виды сборных железобетонных изделий:</a:t>
            </a:r>
          </a:p>
          <a:p>
            <a:pPr algn="just"/>
            <a:r>
              <a:rPr lang="ru-RU" sz="4000" b="1" dirty="0" smtClean="0"/>
              <a:t>4) для междуэтажных перекрытий (настилы и панели перекрытий) – используют тяжелый бетон;</a:t>
            </a:r>
            <a:endParaRPr lang="ru-RU" sz="40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mtdata.ru/u7/photoF83B/20784276330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096250" cy="581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/>
              <a:t>5) для покрытий (чердачные и </a:t>
            </a:r>
            <a:r>
              <a:rPr lang="ru-RU" sz="4000" b="1" dirty="0" err="1" smtClean="0"/>
              <a:t>бесчердачные</a:t>
            </a:r>
            <a:r>
              <a:rPr lang="ru-RU" sz="4000" b="1" dirty="0" smtClean="0"/>
              <a:t>) – используют тяжелый бетон;</a:t>
            </a:r>
          </a:p>
          <a:p>
            <a:pPr algn="just"/>
            <a:r>
              <a:rPr lang="ru-RU" sz="4000" b="1" dirty="0" smtClean="0"/>
              <a:t>6) для сборных лестниц (лестничные марши, площадки и др.) – используют тяжелый бетон.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pk.expert/products-images/lestnichnye-marshi-ploschadki-lmr-1.258.kl-2_lmr58.12.18-5t-lestnichnyj-marsh_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5"/>
            <a:ext cx="7920880" cy="6192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9"/>
            <a:ext cx="88924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Для возведения промышленных зданий используют следующие виды изделия:</a:t>
            </a:r>
          </a:p>
          <a:p>
            <a:pPr algn="just"/>
            <a:r>
              <a:rPr lang="ru-RU" sz="3200" b="1" dirty="0" smtClean="0"/>
              <a:t>1) для фундаментов и подземных частей (фундаментные блоки, ж/б сваи, специальные фундаменты под колонны, фундаментные балки и др.);</a:t>
            </a:r>
          </a:p>
          <a:p>
            <a:pPr algn="just"/>
            <a:r>
              <a:rPr lang="ru-RU" sz="3200" b="1" dirty="0" smtClean="0"/>
              <a:t>2) для каркасов зданий (колонны, подкрановые балки, фермы, балки покрытий и арки);</a:t>
            </a:r>
          </a:p>
          <a:p>
            <a:pPr algn="just"/>
            <a:r>
              <a:rPr lang="ru-RU" sz="3200" b="1" dirty="0" smtClean="0"/>
              <a:t>3) для междуэтажных перекрытий и покрытий в промышленном строительстве предназначены такие же изделия, что и в жилищном строительстве.</a:t>
            </a:r>
            <a:endParaRPr lang="ru-RU" sz="32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g.bizorg.su/goods/519/379/s_519379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3816424" cy="3816424"/>
          </a:xfrm>
          <a:prstGeom prst="rect">
            <a:avLst/>
          </a:prstGeom>
          <a:noFill/>
        </p:spPr>
      </p:pic>
      <p:pic>
        <p:nvPicPr>
          <p:cNvPr id="41988" name="Picture 4" descr="https://konspekta.net/lektsiacom/baza2/337965865982.files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0648"/>
            <a:ext cx="4286250" cy="422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stroykarecept.ru/wp-content/uploads/2016/09/fundament-stakannogo-ti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715540"/>
            <a:ext cx="8739286" cy="4369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8924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К изделиям инженерных сооружений относятся: </a:t>
            </a:r>
          </a:p>
          <a:p>
            <a:pPr lvl="0" algn="just"/>
            <a:r>
              <a:rPr lang="ru-RU" sz="3600" b="1" dirty="0" smtClean="0"/>
              <a:t>изделия транспортного строительства - строения мостов, трубы больших диаметров, шпалы и др.;</a:t>
            </a:r>
          </a:p>
          <a:p>
            <a:pPr lvl="0" algn="just"/>
            <a:r>
              <a:rPr lang="ru-RU" sz="3600" b="1" dirty="0" smtClean="0"/>
              <a:t>изделия дорожного строительства – плиты покрытий дорог, тротуарные плиты и бордюрные камни;</a:t>
            </a:r>
          </a:p>
          <a:p>
            <a:pPr lvl="0" algn="just"/>
            <a:r>
              <a:rPr lang="ru-RU" sz="3600" b="1" dirty="0" smtClean="0"/>
              <a:t>изделия с/</a:t>
            </a:r>
            <a:r>
              <a:rPr lang="ru-RU" sz="3600" b="1" dirty="0" err="1" smtClean="0"/>
              <a:t>х</a:t>
            </a:r>
            <a:r>
              <a:rPr lang="ru-RU" sz="3600" b="1" dirty="0" smtClean="0"/>
              <a:t> сооружений – элементы силосных ям, башен и траншей, детали каркаса теплиц и т.д.;</a:t>
            </a:r>
          </a:p>
          <a:p>
            <a:pPr lvl="0" algn="just"/>
            <a:r>
              <a:rPr lang="ru-RU" sz="3600" b="1" dirty="0" smtClean="0"/>
              <a:t>изделия ГТС.</a:t>
            </a:r>
            <a:endParaRPr lang="ru-RU" sz="3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doska3.ru/media/97/76/zhrqsamjv88fvd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896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tatarstan-mitropolia.ru/www/news/2017/5/18225400480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655696" cy="3284984"/>
          </a:xfrm>
          <a:prstGeom prst="rect">
            <a:avLst/>
          </a:prstGeom>
          <a:noFill/>
        </p:spPr>
      </p:pic>
      <p:pic>
        <p:nvPicPr>
          <p:cNvPr id="43012" name="Picture 4" descr="http://static.gmstar.ru/boardImage/imageOriginal/3/80335/1459790398_truba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283968" cy="3212976"/>
          </a:xfrm>
          <a:prstGeom prst="rect">
            <a:avLst/>
          </a:prstGeom>
          <a:noFill/>
        </p:spPr>
      </p:pic>
      <p:pic>
        <p:nvPicPr>
          <p:cNvPr id="43014" name="Picture 6" descr="http://rusbetonplus.ru/wp-content/uploads/2016/11/Foto-1-ZHeleznodorozhnyie-zhelezobetonnyie-shpalyi-posle-ih-demontaz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3922084" cy="2941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692696"/>
            <a:ext cx="91440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изделиям специального назначения относятся ж/б трубы, сборные колодцы и коллекторы, стойки под светильники, сборные ограды и пр.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kanalizaciya-expert.ru/wp-content/uploads/povorotnyy-kolodets-s-revizi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8640"/>
            <a:ext cx="4883696" cy="3662772"/>
          </a:xfrm>
          <a:prstGeom prst="rect">
            <a:avLst/>
          </a:prstGeom>
          <a:noFill/>
        </p:spPr>
      </p:pic>
      <p:pic>
        <p:nvPicPr>
          <p:cNvPr id="46084" name="Picture 4" descr="http://static.gmstar.ru/boardImage/imageOriginal/2/48783/1422768224_lotki_zhb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4610644" cy="3068960"/>
          </a:xfrm>
          <a:prstGeom prst="rect">
            <a:avLst/>
          </a:prstGeom>
          <a:noFill/>
        </p:spPr>
      </p:pic>
      <p:pic>
        <p:nvPicPr>
          <p:cNvPr id="46086" name="Picture 6" descr="http://dossska.ru/images/com_adsmanager/ads/144309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80867"/>
            <a:ext cx="4102844" cy="3077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Контроль качества железобетонных конструкций</a:t>
            </a:r>
            <a:endParaRPr lang="ru-RU" b="1" dirty="0"/>
          </a:p>
        </p:txBody>
      </p:sp>
      <p:pic>
        <p:nvPicPr>
          <p:cNvPr id="1026" name="Picture 2" descr="http://bouw.ru/userfiles/44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344816" cy="50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/>
              <a:t>Качество готовых железобетонных изделий контролируют работники ОТК завода в процессе их приемки. Изделия делят на партии, каждая из которых содержит предусмотренное соответствующим стандартом количество изделий.</a:t>
            </a:r>
            <a:endParaRPr lang="ru-RU" sz="4000" b="1" dirty="0"/>
          </a:p>
        </p:txBody>
      </p:sp>
      <p:pic>
        <p:nvPicPr>
          <p:cNvPr id="4098" name="Picture 2" descr="https://armtorg.ru/uploads/photo/85acd3b54f744a90c897e05fc7083b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437112"/>
            <a:ext cx="5231904" cy="2236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           Контроль качества изделий включает проверку их внешнего вида, формы, линейных размеров, толщины защитного слоя, расположения арматуры и закладных деталей, фактической отпускной прочности бетона и ее соответствие проектной, а также при необходимости определение плотности бетона (для ограждающих конструкций).</a:t>
            </a:r>
          </a:p>
          <a:p>
            <a:pPr algn="just"/>
            <a:r>
              <a:rPr lang="ru-RU" sz="3200" b="1" dirty="0" smtClean="0"/>
              <a:t>           Отобранные из каждой партии изделий контрольные образцы испытывают на прочность, жесткость и </a:t>
            </a:r>
            <a:r>
              <a:rPr lang="ru-RU" sz="3200" b="1" dirty="0" err="1" smtClean="0"/>
              <a:t>трещиностойкость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bouw.ru/userfiles/44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381500" cy="3286125"/>
          </a:xfrm>
          <a:prstGeom prst="rect">
            <a:avLst/>
          </a:prstGeom>
          <a:noFill/>
        </p:spPr>
      </p:pic>
      <p:pic>
        <p:nvPicPr>
          <p:cNvPr id="51204" name="Picture 4" descr="https://beton.kharkov.ua/wp-content/uploads/2010/12/kolonni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981" y="404664"/>
            <a:ext cx="4531019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Каждое изделие, удовлетворяющее требованиям соответствующего стандарта или ТУ, маркируют несмываемой краской при помощи трафарета. В маркировке указывают: паспортный номер изделия, индекс (тип) изделия, марку завода-изготовителя, номер браковщика ОТК, а иногда и дату изготовления. На каждую партию изделий составляют паспорт в двух экземплярах, один из которых передают потребителю, а второй оставляют на заводе-изготовителе.</a:t>
            </a:r>
            <a:endParaRPr lang="ru-RU" sz="3600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t-dsk.ru/upload/resize_cache/iblock/ca1/880_440_2/ca11cfcc879f761e1e08ee7166074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02080" cy="4551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st35.stpulscen.ru/images/licenses/000/904/99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136904" cy="6780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Железобетонные конструкции по способу изготовления разделяют на монолитные и сборные. </a:t>
            </a:r>
            <a:endParaRPr lang="ru-RU" sz="4000" b="1" dirty="0"/>
          </a:p>
        </p:txBody>
      </p:sp>
      <p:pic>
        <p:nvPicPr>
          <p:cNvPr id="41988" name="Picture 4" descr="http://www.жби-ру.рф/userFiles/image/sborno_monolitnyj_kark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5973818" cy="4779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Спасибо за внимание !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964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/>
              <a:t>Монолитные </a:t>
            </a:r>
            <a:r>
              <a:rPr lang="ru-RU" sz="3600" b="1" dirty="0" smtClean="0"/>
              <a:t>железобетонные конструкции возводят непосредственно на строительных площадках. Обычно их применяют в зданиях и сооружениях, трудно поддающихся членению, при нестандартности и малой повторяемости элементов и при особенно больших нагрузках (фундаменты, каркасы и перекрытия многоэтажных промышленных зданий, гидротехнические, транспортные и другие сооружения).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completstroy.ru/wp-content/uploads/2017/07/Raboty-po-ustrojstvu-monolitnyh-zhelezobetonnyh-konstrukts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64096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964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1" dirty="0" smtClean="0"/>
              <a:t>Сборные </a:t>
            </a:r>
            <a:r>
              <a:rPr lang="ru-RU" sz="4000" b="1" dirty="0" smtClean="0"/>
              <a:t>железобетонные конструкции значительно экономичнее монолитных, так как их выполняют на специализированных заводах и полигонах с рационально организованным высокомеханизированным технологическим процессом производства.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avantag-group.ru/images/content/image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8758583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1193</Words>
  <Application>Microsoft Office PowerPoint</Application>
  <PresentationFormat>Экран (4:3)</PresentationFormat>
  <Paragraphs>65</Paragraphs>
  <Slides>50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ЖЕЛЕЗОБЕТ ОННЫЕ И БЕТОННЫЕ ИЗДЕЛИЯ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Технология изготовления железобетонных конструкций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Виды изделий из железобетона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Контроль качества железобетонных конструкций</vt:lpstr>
      <vt:lpstr>Слайд 44</vt:lpstr>
      <vt:lpstr>Слайд 45</vt:lpstr>
      <vt:lpstr>Слайд 46</vt:lpstr>
      <vt:lpstr>Слайд 47</vt:lpstr>
      <vt:lpstr>Слайд 48</vt:lpstr>
      <vt:lpstr>Слайд 49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ЖЕЛЕЗОБЕТ ОННЫЕ И БЕТОННЫЕ ИЗДЕЛИЯ</dc:title>
  <dc:creator>Емельянова А.О.</dc:creator>
  <cp:lastModifiedBy>emeljanova</cp:lastModifiedBy>
  <cp:revision>43</cp:revision>
  <dcterms:created xsi:type="dcterms:W3CDTF">2017-11-23T07:37:50Z</dcterms:created>
  <dcterms:modified xsi:type="dcterms:W3CDTF">2017-11-28T11:42:24Z</dcterms:modified>
</cp:coreProperties>
</file>