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0" autoAdjust="0"/>
    <p:restoredTop sz="94660"/>
  </p:normalViewPr>
  <p:slideViewPr>
    <p:cSldViewPr>
      <p:cViewPr varScale="1">
        <p:scale>
          <a:sx n="103" d="100"/>
          <a:sy n="103" d="100"/>
        </p:scale>
        <p:origin x="-2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Мультимедийная </a:t>
            </a:r>
            <a:r>
              <a:rPr lang="ru-RU" b="1" dirty="0"/>
              <a:t>презентация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Сестры </a:t>
            </a:r>
            <a:r>
              <a:rPr lang="ru-RU" dirty="0"/>
              <a:t>милосердия в </a:t>
            </a:r>
            <a:r>
              <a:rPr lang="ru-RU" dirty="0" smtClean="0"/>
              <a:t>истории России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 smtClean="0"/>
              <a:t>Бессарабова Т.В.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/>
              <a:t>г. Новороссийск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 smtClean="0"/>
              <a:t>2019 </a:t>
            </a:r>
            <a:r>
              <a:rPr lang="ru-RU" sz="3100" b="1" dirty="0"/>
              <a:t>г.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xmlns="" val="2501669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Сестры милосердия</a:t>
            </a:r>
            <a:br>
              <a:rPr lang="ru-RU" sz="2800" b="1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Svetlana\Desktop\71398922_krestovozdvijenk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1369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3246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2400" b="1" dirty="0"/>
              <a:t>Николай Иванович Пирогов о мировоззрении, необходимом для сестры милосердия.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«Она </a:t>
            </a:r>
            <a:r>
              <a:rPr lang="ru-RU" dirty="0"/>
              <a:t>должна быть женщиной с практическим рассудком и с хорошим техническим образованием, а при том она непременно должна сохранить чувствительное сердце».</a:t>
            </a:r>
          </a:p>
        </p:txBody>
      </p:sp>
      <p:pic>
        <p:nvPicPr>
          <p:cNvPr id="10242" name="Picture 2" descr="C:\Users\Svetlana\Desktop\Диана история\Сестры милосердия в 1 мирово\фото\r020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3017"/>
            <a:ext cx="208823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Svetlana\Desktop\Диана история\Сестры милосердия в 1 мирово\фото\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3" y="3573016"/>
            <a:ext cx="6516217" cy="328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lana\Desktop\Диана история\Сестры милосердия в 1 мирово\pirogov1_n_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808" y="33070"/>
            <a:ext cx="1619672" cy="160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Svetlana\Desktop\Диана история\Сестры милосердия в 1 мирово\pirogov1_n_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612" y="33070"/>
            <a:ext cx="1619672" cy="160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5370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2400" b="1" dirty="0"/>
              <a:t>Сестры милосердия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- </a:t>
            </a:r>
            <a:r>
              <a:rPr lang="ru-RU" sz="2400" b="1" dirty="0"/>
              <a:t>«женщины своего времени»  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r>
              <a:rPr lang="ru-RU" sz="1800" dirty="0"/>
              <a:t>Главная мысль Николая Ивановича Пирогова сводилась к тому, что сестра милосердия должна быть «женщиной своего времени» — не слишком церковной, не очень циничной, хладнокровной и с горячим сердцем. </a:t>
            </a:r>
          </a:p>
        </p:txBody>
      </p:sp>
      <p:pic>
        <p:nvPicPr>
          <p:cNvPr id="11266" name="Picture 2" descr="C:\Users\Svetlana\Desktop\Диана история\Сестры милосердия в 1 мирово\1c9419eca8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628800"/>
            <a:ext cx="269979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Svetlana\Desktop\Диана история\Сестры милосердия в 1 мирово\a3bff75f90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289" y="2348880"/>
            <a:ext cx="2124992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Svetlana\Desktop\Диана история\Сестры милосердия в 1 мирово\pirogov_19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2033" y="3054995"/>
            <a:ext cx="3816425" cy="352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7565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/>
              <a:t>Основные функции общин сестер милосердия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ru-RU" sz="2000" dirty="0"/>
              <a:t>Основные функции общин сестер милосердия: </a:t>
            </a:r>
          </a:p>
          <a:p>
            <a:r>
              <a:rPr lang="ru-RU" sz="2000" dirty="0"/>
              <a:t>1) общие благотворительные цели (призрение бедных, попечение о больных, воспитание детей: Троицкая, Покровская общины в Петербурге); </a:t>
            </a:r>
          </a:p>
          <a:p>
            <a:r>
              <a:rPr lang="ru-RU" sz="2000" dirty="0"/>
              <a:t>2) военные (помощь раненым и больным воинам: </a:t>
            </a:r>
            <a:r>
              <a:rPr lang="ru-RU" sz="2000" dirty="0" err="1"/>
              <a:t>Крестовоздвиженская</a:t>
            </a:r>
            <a:r>
              <a:rPr lang="ru-RU" sz="2000" dirty="0"/>
              <a:t>, Георгиевская, «Утоли моя печали»); </a:t>
            </a:r>
          </a:p>
          <a:p>
            <a:r>
              <a:rPr lang="ru-RU" sz="2000" dirty="0"/>
              <a:t>3) в ведении Синода, приписанные к женским монастырям (</a:t>
            </a:r>
            <a:r>
              <a:rPr lang="ru-RU" sz="2000" dirty="0" err="1"/>
              <a:t>Владычне</a:t>
            </a:r>
            <a:r>
              <a:rPr lang="ru-RU" sz="2000" dirty="0"/>
              <a:t>-Покровская в Москве). </a:t>
            </a:r>
          </a:p>
          <a:p>
            <a:endParaRPr lang="ru-RU" sz="2000" dirty="0"/>
          </a:p>
        </p:txBody>
      </p:sp>
      <p:pic>
        <p:nvPicPr>
          <p:cNvPr id="28675" name="Picture 3" descr="C:\Users\Svetlana\Desktop\0614e52f3d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0876" y="3785298"/>
            <a:ext cx="265312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C:\Users\Svetlana\Desktop\69d61248b88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7136" y="3714868"/>
            <a:ext cx="1749505" cy="29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7" descr="C:\Users\Svetlana\Desktop\14314059f08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6091" y="3714868"/>
            <a:ext cx="1931045" cy="306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8" descr="C:\Users\Svetlana\Desktop\e2dabe52dfa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922" y="3714868"/>
            <a:ext cx="2312169" cy="306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0443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2800" b="1" dirty="0"/>
              <a:t>Деятельность Сестер  милосердия  в Русско-турецкой войне 1877–1878 гг.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9" name="Picture 2" descr="http://www.vokrugsveta.ru/img/cmn/2007/03/10/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24744"/>
            <a:ext cx="2968610" cy="1704020"/>
          </a:xfrm>
          <a:prstGeom prst="rect">
            <a:avLst/>
          </a:prstGeom>
          <a:noFill/>
          <a:ln w="38100" cap="sq">
            <a:solidFill>
              <a:schemeClr val="accent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oboznik.ru/wp-content/uploads/2009/08/voi77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8442" y="1089818"/>
            <a:ext cx="2967910" cy="170402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2" descr="http://dic.academic.ru/pictures/wiki/files/51/300px-grivita_18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3" y="2893219"/>
            <a:ext cx="2968610" cy="1759917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4" descr="http://dic.academic.ru/pictures/wiki/files/51/300px-zahvat_grivickogo_redut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2386" y="2667714"/>
            <a:ext cx="2843966" cy="198542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1" name="Picture 3" descr="C:\Users\Svetlana\Desktop\Диана история\Сестры милосердия в 1 мирово\фото\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64301"/>
            <a:ext cx="2952328" cy="2330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Svetlana\Desktop\1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8" y="3197225"/>
            <a:ext cx="3013795" cy="366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Users\Svetlana\Desktop\7b1bcda65dc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0635" y="4653136"/>
            <a:ext cx="2097429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C:\Users\Svetlana\Desktop\39fb78c2703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568800"/>
            <a:ext cx="3995935" cy="228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66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Российское общество Красного Креста (РОКК)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Svetlana\Desktop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496944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1311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b="1" dirty="0" smtClean="0"/>
              <a:t>Деятельность</a:t>
            </a:r>
            <a:br>
              <a:rPr lang="ru-RU" sz="2800" b="1" dirty="0" smtClean="0"/>
            </a:br>
            <a:r>
              <a:rPr lang="ru-RU" sz="2800" b="1" dirty="0" smtClean="0"/>
              <a:t> </a:t>
            </a:r>
            <a:r>
              <a:rPr lang="ru-RU" sz="2800" b="1" dirty="0"/>
              <a:t>великой княгини Елизаветы Федоровны</a:t>
            </a:r>
            <a:endParaRPr lang="ru-RU" sz="2800" dirty="0"/>
          </a:p>
        </p:txBody>
      </p:sp>
      <p:pic>
        <p:nvPicPr>
          <p:cNvPr id="14339" name="Picture 3" descr="C:\Users\Svetlana\Desktop\674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28" y="0"/>
            <a:ext cx="2193925" cy="191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Svetlana\Desktop\674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52" y="1911350"/>
            <a:ext cx="2286000" cy="454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Svetlana\Desktop\67472_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6128" y="1911350"/>
            <a:ext cx="3512016" cy="454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Svetlana\Desktop\67474_o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4088" y="1905000"/>
            <a:ext cx="2904376" cy="454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9901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400" b="1" dirty="0"/>
              <a:t>Деятельность Сестер  милосердия  в Русско-японской войне 1904–1905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Svetlana\Desktop\33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145" y="2871254"/>
            <a:ext cx="3007544" cy="361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Svetlana\Desktop\r020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8689" y="2901964"/>
            <a:ext cx="2381250" cy="361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Svetlana\Desktop\image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982802"/>
            <a:ext cx="1666875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Svetlana\Desktop\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145" y="1063639"/>
            <a:ext cx="8774688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Svetlana\Desktop\ryojyun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9938" y="3076397"/>
            <a:ext cx="3604061" cy="326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3419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2000" b="1" dirty="0" smtClean="0"/>
              <a:t>Деятельность</a:t>
            </a:r>
            <a:br>
              <a:rPr lang="ru-RU" sz="2000" b="1" dirty="0" smtClean="0"/>
            </a:br>
            <a:r>
              <a:rPr lang="ru-RU" sz="2000" b="1" dirty="0" smtClean="0"/>
              <a:t> </a:t>
            </a:r>
            <a:r>
              <a:rPr lang="ru-RU" sz="2000" b="1" dirty="0"/>
              <a:t>Марии Федоровны,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супруги </a:t>
            </a:r>
            <a:r>
              <a:rPr lang="ru-RU" sz="2000" b="1" dirty="0"/>
              <a:t>Александра III и матери Николая II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Svetlana\Desktop\4b896d63e217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976" y="0"/>
            <a:ext cx="2316792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Svetlana\Desktop\0_6613f_159d65fc_XL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9008" y="1500957"/>
            <a:ext cx="6505480" cy="535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Svetlana\Desktop\poezd_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69" y="2996952"/>
            <a:ext cx="2393500" cy="386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2552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ДЕЯТЕЛЬНОСТЬ СЕСТЕР МИЛОСЕРДИЯ В ПЕРВУЮ МИРОВУЮ ВОЙНУ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Svetlana\Desktop\medsestra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4968552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Svetlana\Desktop\3ad055cac1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40768"/>
            <a:ext cx="3744416" cy="549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1408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Введение.</a:t>
            </a:r>
            <a:br>
              <a:rPr lang="ru-RU" b="1" dirty="0" smtClean="0"/>
            </a:br>
            <a:r>
              <a:rPr lang="ru-RU" b="1" dirty="0" smtClean="0"/>
              <a:t>Великая княгиня Мария Федоровна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Svetlana\Desktop\teen_minnie_by_la_bella_devotchka-d3731z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75" y="1064257"/>
            <a:ext cx="3144838" cy="274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lana\Desktop\2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5412" y="1054285"/>
            <a:ext cx="5533051" cy="568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Svetlana\Desktop\d2c5e66bfb1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75" y="3861048"/>
            <a:ext cx="3024188" cy="297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0489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Работа </a:t>
            </a:r>
            <a:r>
              <a:rPr lang="ru-RU" sz="2800" b="1" dirty="0"/>
              <a:t>сестер милосердия в особых  комиссиях Красного креста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 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Users\Svetlana\Desktop\medsestra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91597"/>
            <a:ext cx="5612135" cy="222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Svetlana\Desktop\medsestra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5664" y="1091597"/>
            <a:ext cx="2884808" cy="551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Svetlana\Desktop\5_previe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047" y="3315858"/>
            <a:ext cx="5688632" cy="329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86596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Судьба сестры милосердия Александры Львовны Толстой, дочери Л. Н. Толстого.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C:\Users\Svetlana\Desktop\Alexandra_Lvovna_Tolsta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04" y="1268760"/>
            <a:ext cx="3981450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Svetlana\Desktop\22032_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484784"/>
            <a:ext cx="4464496" cy="5022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39506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805062"/>
          </a:xfrm>
        </p:spPr>
        <p:txBody>
          <a:bodyPr>
            <a:normAutofit/>
          </a:bodyPr>
          <a:lstStyle/>
          <a:p>
            <a:r>
              <a:rPr lang="ru-RU" sz="2800" b="1" dirty="0"/>
              <a:t>Сестры милосердия, награжденные медалью "За оборону Севастополя</a:t>
            </a:r>
            <a:r>
              <a:rPr lang="ru-RU" sz="2800" b="1" dirty="0" smtClean="0"/>
              <a:t>"</a:t>
            </a:r>
            <a:endParaRPr lang="ru-RU" sz="2800" dirty="0"/>
          </a:p>
        </p:txBody>
      </p:sp>
      <p:pic>
        <p:nvPicPr>
          <p:cNvPr id="20482" name="Picture 2" descr="C:\Users\Svetlana\Desktop\za_zashitu_sevastopolia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36792"/>
            <a:ext cx="2232248" cy="1979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Svetlana\Desktop\za_zashitu_sevastopoli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36792"/>
            <a:ext cx="2592288" cy="1979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панорама</a:t>
            </a:r>
            <a:endParaRPr lang="ru-RU" dirty="0"/>
          </a:p>
        </p:txBody>
      </p:sp>
      <p:pic>
        <p:nvPicPr>
          <p:cNvPr id="20484" name="Picture 4" descr="C:\Users\Svetlana\Desktop\01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36792"/>
            <a:ext cx="239770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3092976"/>
            <a:ext cx="23042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Панорама “Оборона </a:t>
            </a:r>
            <a:r>
              <a:rPr lang="ru-RU" sz="1400" b="1" dirty="0" smtClean="0"/>
              <a:t>Севастополя»</a:t>
            </a:r>
            <a:endParaRPr lang="ru-RU" sz="1400" b="1" dirty="0"/>
          </a:p>
        </p:txBody>
      </p:sp>
      <p:pic>
        <p:nvPicPr>
          <p:cNvPr id="20485" name="Picture 5" descr="C:\Users\Svetlana\Desktop\1ca9f3d49d1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6159" y="3649906"/>
            <a:ext cx="1931762" cy="3048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C:\Users\Svetlana\Desktop\23b72df6bee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08751"/>
            <a:ext cx="2016224" cy="313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Svetlana\Desktop\40c50ba82e9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4862" y="3649905"/>
            <a:ext cx="3259137" cy="3048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lana\Desktop\1c9419eca85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596161"/>
            <a:ext cx="2337171" cy="315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57441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Положение общин сестер милосердия в начале XX века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C:\Users\Svetlana\Desktop\Otkrytka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64256"/>
            <a:ext cx="3748460" cy="537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Svetlana\Desktop\10017123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340768"/>
            <a:ext cx="4680519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34519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Система социального обеспечения сестер милосердия в начале XX века</a:t>
            </a:r>
            <a:endParaRPr lang="ru-RU" sz="2800" dirty="0"/>
          </a:p>
        </p:txBody>
      </p:sp>
      <p:pic>
        <p:nvPicPr>
          <p:cNvPr id="22530" name="Picture 2" descr="C:\Users\Svetlana\Desktop\130a2d49c7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69610"/>
            <a:ext cx="2699792" cy="505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Svetlana\Desktop\4787359d71a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84784"/>
            <a:ext cx="360040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Users\Svetlana\Desktop\34a10bb02c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69611"/>
            <a:ext cx="2880320" cy="512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01149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1920" y="27856"/>
            <a:ext cx="8229600" cy="44881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>Условия </a:t>
            </a:r>
            <a:r>
              <a:rPr lang="ru-RU" sz="3200" b="1" dirty="0"/>
              <a:t>работы сестер милосердия в начале XX века...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 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C:\Users\Svetlana\Desktop\0686e79bb9f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214" y="1167705"/>
            <a:ext cx="842493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89251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Медицинский </a:t>
            </a:r>
            <a:r>
              <a:rPr lang="ru-RU" sz="2700" b="1" dirty="0"/>
              <a:t>уход сестер милосердия  за больными становится профессией</a:t>
            </a:r>
            <a:r>
              <a:rPr lang="ru-RU" sz="2700" dirty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C:\Users\Svetlana\Desktop\5e688503d67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2959546" cy="5080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Svetlana\Desktop\85e4b8a6f96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7050" y="1346651"/>
            <a:ext cx="2369047" cy="508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Svetlana\Desktop\01c6e851cf4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7" y="1340768"/>
            <a:ext cx="3384376" cy="508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377437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/>
              <a:t>Праздник Покрова Пресвятой Богородицы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C:\Users\Svetlana\Desktop\221979148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43731"/>
            <a:ext cx="4258816" cy="565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C:\Users\Svetlana\Desktop\5_13501214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43731"/>
            <a:ext cx="4176464" cy="565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78901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700" b="1" dirty="0"/>
              <a:t>Стихотворение Николая Николаева «Сестра»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Добрые, кроткие русские лица…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Белый платочек и крест на груди…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Встретишь тебя, дорогая сестрица,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Легче на сердце, светлей впереди.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Молодость, силы и душу живую,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Светлый источник любви и добра, -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Все отдала ты в годину лихую, -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Неутомимая наша сестра!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Тихая, нежная… Скорбные тени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В кротких очах глубоко залегли…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Хочется встать пред тобой на колени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И поклониться тебе до земли.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26626" name="Picture 2" descr="C:\Users\Svetlana\Desktop\06083d834a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1" y="1124744"/>
            <a:ext cx="3744417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00105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562074"/>
          </a:xfrm>
        </p:spPr>
        <p:txBody>
          <a:bodyPr>
            <a:normAutofit fontScale="90000"/>
          </a:bodyPr>
          <a:lstStyle/>
          <a:p>
            <a:pPr algn="r"/>
            <a:r>
              <a:rPr lang="ru-RU" sz="2800" b="1" dirty="0"/>
              <a:t>ЗАКЛЮЧЕНИЕ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662" y="4149080"/>
            <a:ext cx="8229600" cy="274053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000" dirty="0"/>
              <a:t>Каждый год </a:t>
            </a:r>
            <a:r>
              <a:rPr lang="ru-RU" sz="2000" b="1" dirty="0"/>
              <a:t>12 мая </a:t>
            </a:r>
            <a:r>
              <a:rPr lang="ru-RU" sz="2000" dirty="0"/>
              <a:t>в мире отмечается </a:t>
            </a:r>
            <a:r>
              <a:rPr lang="ru-RU" sz="2000" b="1" dirty="0"/>
              <a:t>День </a:t>
            </a:r>
            <a:r>
              <a:rPr lang="ru-RU" sz="2000" b="1" dirty="0" smtClean="0"/>
              <a:t>Мед</a:t>
            </a:r>
            <a:r>
              <a:rPr lang="ru-RU" sz="2000" b="1" dirty="0"/>
              <a:t>ицинской Сестры</a:t>
            </a:r>
          </a:p>
          <a:p>
            <a:pPr marL="0" indent="0" algn="ctr">
              <a:buNone/>
            </a:pPr>
            <a:r>
              <a:rPr lang="ru-RU" sz="2000" dirty="0" smtClean="0"/>
              <a:t>СЕСТРЫ милосердия! </a:t>
            </a:r>
            <a:r>
              <a:rPr lang="ru-RU" sz="2000" dirty="0"/>
              <a:t>Медицинские </a:t>
            </a:r>
            <a:r>
              <a:rPr lang="ru-RU" sz="2000" dirty="0" smtClean="0"/>
              <a:t>сестры! А </a:t>
            </a:r>
            <a:r>
              <a:rPr lang="ru-RU" sz="2000" dirty="0"/>
              <a:t>чаще просто "сестрички"... </a:t>
            </a:r>
          </a:p>
          <a:p>
            <a:pPr marL="0" indent="0" algn="ctr">
              <a:buNone/>
            </a:pPr>
            <a:r>
              <a:rPr lang="ru-RU" sz="2000" dirty="0"/>
              <a:t>Сколько людей на протяжении веков были обязаны им своей жизнью! 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dirty="0"/>
              <a:t>История движения сестер милосердия чрезвычайно богата. Она продолжает писаться и сегодня</a:t>
            </a:r>
            <a:r>
              <a:rPr lang="ru-RU" sz="2000" dirty="0" smtClean="0"/>
              <a:t>.</a:t>
            </a:r>
          </a:p>
          <a:p>
            <a:pPr marL="0" indent="0" algn="ctr">
              <a:buNone/>
            </a:pPr>
            <a:r>
              <a:rPr lang="ru-RU" sz="2000" dirty="0" smtClean="0"/>
              <a:t> </a:t>
            </a:r>
            <a:r>
              <a:rPr lang="ru-RU" sz="2000" dirty="0"/>
              <a:t>Женщин, которые избрали своей жизненной стезей служение милосердию, можно встретить в любой точке мира, где гремят выстрелы и льется кровь.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27650" name="Picture 2" descr="C:\Users\Svetlana\Desktop\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5629" y="188640"/>
            <a:ext cx="3357540" cy="393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7965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История общин сестер милосердия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Svetlana\Desktop\Диана история\Сестры милосердия в 1 мирово\фото\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386594"/>
            <a:ext cx="2483768" cy="505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vetlana\Desktop\00ba424f281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86594"/>
            <a:ext cx="3410619" cy="505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Svetlana\Desktop\7b1bcda65dc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4388" y="1386594"/>
            <a:ext cx="3249612" cy="497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44606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СПИСОК </a:t>
            </a:r>
            <a:r>
              <a:rPr lang="ru-RU" sz="2800" b="1" dirty="0"/>
              <a:t>ИСПОЛЬЗУЕМОЙ ЛИТЕРАТУРЫ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 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2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6400" i="1" dirty="0" err="1" smtClean="0">
                <a:latin typeface="Arial" pitchFamily="34" charset="0"/>
                <a:cs typeface="Arial" pitchFamily="34" charset="0"/>
              </a:rPr>
              <a:t>Шибков</a:t>
            </a:r>
            <a:r>
              <a:rPr lang="ru-RU" sz="6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6400" i="1" dirty="0">
                <a:latin typeface="Arial" pitchFamily="34" charset="0"/>
                <a:cs typeface="Arial" pitchFamily="34" charset="0"/>
              </a:rPr>
              <a:t>А. А.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Первые женщины России в медицинской школе и на войне до XX в. Л., 1957; </a:t>
            </a:r>
            <a:r>
              <a:rPr lang="ru-RU" sz="6400" dirty="0" err="1">
                <a:latin typeface="Arial" pitchFamily="34" charset="0"/>
                <a:cs typeface="Arial" pitchFamily="34" charset="0"/>
              </a:rPr>
              <a:t>Шибков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А. А. Первые женщины-медики России. Л., 1961.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6400" i="1" dirty="0">
                <a:latin typeface="Arial" pitchFamily="34" charset="0"/>
                <a:cs typeface="Arial" pitchFamily="34" charset="0"/>
              </a:rPr>
              <a:t>Власов П.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Обитель милосердия. М., 1991.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6400" i="1" dirty="0">
                <a:latin typeface="Arial" pitchFamily="34" charset="0"/>
                <a:cs typeface="Arial" pitchFamily="34" charset="0"/>
              </a:rPr>
              <a:t>Герман Ф. А. 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Заслуги женщин в деле ухода за больными и ранеными. Харьков, 1898; </a:t>
            </a:r>
            <a:r>
              <a:rPr lang="ru-RU" sz="6400" dirty="0" err="1">
                <a:latin typeface="Arial" pitchFamily="34" charset="0"/>
                <a:cs typeface="Arial" pitchFamily="34" charset="0"/>
              </a:rPr>
              <a:t>Хечинов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Ю. Ангелы-хранители. Страницы истории Отечества. М., 1993. 316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6400" i="1" dirty="0">
                <a:latin typeface="Arial" pitchFamily="34" charset="0"/>
                <a:cs typeface="Arial" pitchFamily="34" charset="0"/>
              </a:rPr>
              <a:t>Бушуев В. Ф.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Н. И. Пирогов и начало женской помощи больным и раненым на войне. Киев, 1908; Суслов В. С. Пирогов и первые медицинские сестры (к 85-летию со дня смерти Н. И. Пирогова) // Медицинская сестра. 1969. № 6. С. 56–57.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6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6400" i="1" dirty="0">
                <a:latin typeface="Arial" pitchFamily="34" charset="0"/>
                <a:cs typeface="Arial" pitchFamily="34" charset="0"/>
              </a:rPr>
              <a:t>Миллер Л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. Святая мученица российская великая княгиня Елизавета </a:t>
            </a:r>
            <a:r>
              <a:rPr lang="ru-RU" sz="6400" dirty="0" err="1">
                <a:latin typeface="Arial" pitchFamily="34" charset="0"/>
                <a:cs typeface="Arial" pitchFamily="34" charset="0"/>
              </a:rPr>
              <a:t>Феодоровна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. М., 1994.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6400" i="1" dirty="0">
                <a:latin typeface="Arial" pitchFamily="34" charset="0"/>
                <a:cs typeface="Arial" pitchFamily="34" charset="0"/>
              </a:rPr>
              <a:t>Бураков Ю. Н.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Утоли моя печали // Наука и религия. 1991. № 10. С. 46–51; № 11. С. 24–26; № 12. С. 13–18; </a:t>
            </a:r>
            <a:r>
              <a:rPr lang="ru-RU" sz="6400" i="1" dirty="0">
                <a:latin typeface="Arial" pitchFamily="34" charset="0"/>
                <a:cs typeface="Arial" pitchFamily="34" charset="0"/>
              </a:rPr>
              <a:t>Головкова Л.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6400" dirty="0" err="1">
                <a:latin typeface="Arial" pitchFamily="34" charset="0"/>
                <a:cs typeface="Arial" pitchFamily="34" charset="0"/>
              </a:rPr>
              <a:t>Иверская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община на Большой Полянке // Московский журнал. 1992. № 10. С. 30–32; 1994. № 5. С. 22–31.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6400" i="1" dirty="0">
                <a:latin typeface="Arial" pitchFamily="34" charset="0"/>
                <a:cs typeface="Arial" pitchFamily="34" charset="0"/>
              </a:rPr>
              <a:t>Грибанов Э.Д.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Наградные знаки российских сестер милосердия // Медицинская помощь. 1996. № 6. С. 47–51; </a:t>
            </a:r>
            <a:r>
              <a:rPr lang="ru-RU" sz="6400" i="1" dirty="0">
                <a:latin typeface="Arial" pitchFamily="34" charset="0"/>
                <a:cs typeface="Arial" pitchFamily="34" charset="0"/>
              </a:rPr>
              <a:t>Грибанов Э. Д., </a:t>
            </a:r>
            <a:r>
              <a:rPr lang="ru-RU" sz="6400" i="1" dirty="0" err="1">
                <a:latin typeface="Arial" pitchFamily="34" charset="0"/>
                <a:cs typeface="Arial" pitchFamily="34" charset="0"/>
              </a:rPr>
              <a:t>Потапчук</a:t>
            </a:r>
            <a:r>
              <a:rPr lang="ru-RU" sz="6400" i="1" dirty="0">
                <a:latin typeface="Arial" pitchFamily="34" charset="0"/>
                <a:cs typeface="Arial" pitchFamily="34" charset="0"/>
              </a:rPr>
              <a:t> Т. Б.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Нагрудные знаки медицинских сестер в России // Медицинская помощь. 1996. № 7. С. 48–53.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6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6400" i="1" dirty="0" err="1">
                <a:latin typeface="Arial" pitchFamily="34" charset="0"/>
                <a:cs typeface="Arial" pitchFamily="34" charset="0"/>
              </a:rPr>
              <a:t>Илинский</a:t>
            </a:r>
            <a:r>
              <a:rPr lang="ru-RU" sz="6400" i="1" dirty="0">
                <a:latin typeface="Arial" pitchFamily="34" charset="0"/>
                <a:cs typeface="Arial" pitchFamily="34" charset="0"/>
              </a:rPr>
              <a:t> П. А. 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Русская женщина в войну 1877–1878 гг. СПб., 1879.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6400" i="1" dirty="0" err="1">
                <a:latin typeface="Arial" pitchFamily="34" charset="0"/>
                <a:cs typeface="Arial" pitchFamily="34" charset="0"/>
              </a:rPr>
              <a:t>Шибков</a:t>
            </a:r>
            <a:r>
              <a:rPr lang="ru-RU" sz="6400" i="1" dirty="0">
                <a:latin typeface="Arial" pitchFamily="34" charset="0"/>
                <a:cs typeface="Arial" pitchFamily="34" charset="0"/>
              </a:rPr>
              <a:t> А. А.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Первые женщины России… С. 16–17.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6400" i="1" dirty="0">
                <a:latin typeface="Arial" pitchFamily="34" charset="0"/>
                <a:cs typeface="Arial" pitchFamily="34" charset="0"/>
              </a:rPr>
              <a:t>Пирогов Н. И.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Письмо к </a:t>
            </a:r>
            <a:r>
              <a:rPr lang="ru-RU" sz="6400" dirty="0" err="1">
                <a:latin typeface="Arial" pitchFamily="34" charset="0"/>
                <a:cs typeface="Arial" pitchFamily="34" charset="0"/>
              </a:rPr>
              <a:t>К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. К. </a:t>
            </a:r>
            <a:r>
              <a:rPr lang="ru-RU" sz="6400" dirty="0" err="1">
                <a:latin typeface="Arial" pitchFamily="34" charset="0"/>
                <a:cs typeface="Arial" pitchFamily="34" charset="0"/>
              </a:rPr>
              <a:t>Зейдлицу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. 16, 17, 19 марта 1855. Севастополь // Пирогов Н. И. Севастопольские письма и воспоминания. М., 1950. С. 106–107;</a:t>
            </a:r>
            <a:r>
              <a:rPr lang="ru-RU" sz="6400" i="1" dirty="0">
                <a:latin typeface="Arial" pitchFamily="34" charset="0"/>
                <a:cs typeface="Arial" pitchFamily="34" charset="0"/>
              </a:rPr>
              <a:t> Бакунина Е. М.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Воспоминания сестры милосердия </a:t>
            </a:r>
            <a:r>
              <a:rPr lang="ru-RU" sz="6400" dirty="0" err="1">
                <a:latin typeface="Arial" pitchFamily="34" charset="0"/>
                <a:cs typeface="Arial" pitchFamily="34" charset="0"/>
              </a:rPr>
              <a:t>Крестовоздвиженской</a:t>
            </a:r>
            <a:r>
              <a:rPr lang="ru-RU" sz="6400" dirty="0">
                <a:latin typeface="Arial" pitchFamily="34" charset="0"/>
                <a:cs typeface="Arial" pitchFamily="34" charset="0"/>
              </a:rPr>
              <a:t> общины (1854–1860) // Вестник Европы. 1898. № 4. С. 538; № 5. С. 60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90854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Героическая деятельность женщин в русской истории 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Svetlana\Desktop\Диана история\Сестры милосердия в 1 мирово\фото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33534"/>
            <a:ext cx="4968552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lana\Desktop\441ffe2570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33534"/>
            <a:ext cx="3443386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4558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2899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Первая </a:t>
            </a:r>
            <a:r>
              <a:rPr lang="ru-RU" sz="2700" b="1" dirty="0"/>
              <a:t>в России Свято-Троицкая община  сестер </a:t>
            </a:r>
            <a:r>
              <a:rPr lang="ru-RU" sz="2700" b="1" dirty="0" smtClean="0"/>
              <a:t>милосердия       </a:t>
            </a:r>
            <a:r>
              <a:rPr lang="ru-RU" sz="2400" b="1" dirty="0" smtClean="0"/>
              <a:t>община</a:t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r>
              <a:rPr lang="ru-RU" sz="2400" b="1" dirty="0"/>
              <a:t>"Утоли моя печали"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Софья </a:t>
            </a:r>
            <a:r>
              <a:rPr lang="ru-RU" sz="2700" b="1" dirty="0"/>
              <a:t>Щербатова и  врач Федор </a:t>
            </a:r>
            <a:r>
              <a:rPr lang="ru-RU" sz="2700" b="1" dirty="0" err="1"/>
              <a:t>Гааз</a:t>
            </a:r>
            <a:endParaRPr lang="ru-RU" sz="2700" dirty="0"/>
          </a:p>
        </p:txBody>
      </p:sp>
      <p:pic>
        <p:nvPicPr>
          <p:cNvPr id="4098" name="Picture 2" descr="C:\Users\Svetlana\Desktop\19sscer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270596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Svetlana\Desktop\haas_2010177_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00808"/>
            <a:ext cx="267518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Svetlana\Desktop\Dom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293096"/>
            <a:ext cx="5241776" cy="243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7003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b="1" dirty="0"/>
              <a:t>Никольская </a:t>
            </a:r>
            <a:r>
              <a:rPr lang="ru-RU" sz="2700" b="1" dirty="0" smtClean="0"/>
              <a:t>община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700" b="1" dirty="0"/>
              <a:t>Анастасия Павловна Щербинина</a:t>
            </a:r>
            <a:endParaRPr lang="ru-RU" sz="2700" dirty="0"/>
          </a:p>
        </p:txBody>
      </p:sp>
      <p:pic>
        <p:nvPicPr>
          <p:cNvPr id="5122" name="Picture 2" descr="C:\Users\Svetlana\Desktop\Sof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496" y="1700808"/>
            <a:ext cx="232631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vetlana\Desktop\83745268_large_gosp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00808"/>
            <a:ext cx="5734050" cy="497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Svetlana\Desktop\150_1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496" y="4077073"/>
            <a:ext cx="2326312" cy="259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2598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b="1" dirty="0" err="1" smtClean="0"/>
              <a:t>Крестовоздвиженская</a:t>
            </a:r>
            <a:r>
              <a:rPr lang="ru-RU" sz="2400" b="1" dirty="0" smtClean="0"/>
              <a:t> </a:t>
            </a:r>
            <a:r>
              <a:rPr lang="ru-RU" sz="2400" b="1" dirty="0"/>
              <a:t>община сестер </a:t>
            </a:r>
            <a:r>
              <a:rPr lang="ru-RU" sz="2400" b="1" dirty="0" smtClean="0"/>
              <a:t>милосердия</a:t>
            </a:r>
            <a:br>
              <a:rPr lang="ru-RU" sz="2400" b="1" dirty="0" smtClean="0"/>
            </a:br>
            <a:r>
              <a:rPr lang="ru-RU" sz="2400" dirty="0" smtClean="0"/>
              <a:t>хирург </a:t>
            </a:r>
            <a:r>
              <a:rPr lang="ru-RU" sz="2400" b="1" dirty="0"/>
              <a:t>Николай Иванович Пирогов</a:t>
            </a:r>
            <a:endParaRPr lang="ru-RU" sz="2400" dirty="0"/>
          </a:p>
        </p:txBody>
      </p:sp>
      <p:pic>
        <p:nvPicPr>
          <p:cNvPr id="6148" name="Picture 4" descr="C:\Users\Svetlana\Desktop\Диана история\Сестры милосердия в 1 мирово\фото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9376" y="3284985"/>
            <a:ext cx="3934623" cy="33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Svetlana\Desktop\photo_8-85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35112"/>
            <a:ext cx="4896543" cy="513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Svetlana\Desktop\a_30e0451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2575" y="836827"/>
            <a:ext cx="2308224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545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648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Перечень русских </a:t>
            </a:r>
            <a:r>
              <a:rPr lang="ru-RU" sz="3100" b="1" dirty="0" err="1"/>
              <a:t>сестричеств</a:t>
            </a:r>
            <a:r>
              <a:rPr lang="ru-RU" sz="3100" b="1" dirty="0"/>
              <a:t> перед Русско-турецкой войной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Svetlana\Desktop\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41376"/>
            <a:ext cx="5281959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Svetlana\Desktop\Диана история\Сестры милосердия в 1 мирово\фото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1491" y="1241376"/>
            <a:ext cx="3320990" cy="552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0076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Сестры милосердия в Крымскую </a:t>
            </a:r>
            <a:r>
              <a:rPr lang="ru-RU" sz="2800" b="1" dirty="0" smtClean="0"/>
              <a:t>войну</a:t>
            </a:r>
            <a:br>
              <a:rPr lang="ru-RU" sz="2800" b="1" dirty="0" smtClean="0"/>
            </a:br>
            <a:r>
              <a:rPr lang="ru-RU" sz="2800" b="1" dirty="0" smtClean="0"/>
              <a:t> </a:t>
            </a:r>
            <a:r>
              <a:rPr lang="ru-RU" sz="2800" b="1" dirty="0"/>
              <a:t>(1854-1855).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  «Даша </a:t>
            </a:r>
            <a:r>
              <a:rPr lang="ru-RU" sz="2800" b="1" dirty="0" smtClean="0"/>
              <a:t>Севастопольская»</a:t>
            </a:r>
            <a:endParaRPr lang="ru-RU" sz="2800" dirty="0"/>
          </a:p>
        </p:txBody>
      </p:sp>
      <p:pic>
        <p:nvPicPr>
          <p:cNvPr id="8194" name="Picture 2" descr="C:\Users\Svetlana\Desktop\200px-Даша_Севастопольска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2540001" cy="346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Svetlana\Desktop\Даша Севастопольская  -даша Михайлов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916832"/>
            <a:ext cx="273630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Svetlana\Desktop\sevastopoljskay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16832"/>
            <a:ext cx="214883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8210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</TotalTime>
  <Words>787</Words>
  <Application>Microsoft Office PowerPoint</Application>
  <PresentationFormat>Экран (4:3)</PresentationFormat>
  <Paragraphs>66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      Мультимедийная презентация  Сестры милосердия в истории России     Бессарабова Т.В. г. Новороссийск 2019 г. </vt:lpstr>
      <vt:lpstr>Введение. Великая княгиня Мария Федоровна  </vt:lpstr>
      <vt:lpstr>История общин сестер милосердия </vt:lpstr>
      <vt:lpstr>Героическая деятельность женщин в русской истории  </vt:lpstr>
      <vt:lpstr>Первая в России Свято-Троицкая община  сестер милосердия       община  "Утоли моя печали" Софья Щербатова и  врач Федор Гааз</vt:lpstr>
      <vt:lpstr>Никольская община Анастасия Павловна Щербинина</vt:lpstr>
      <vt:lpstr>Крестовоздвиженская община сестер милосердия хирург Николай Иванович Пирогов</vt:lpstr>
      <vt:lpstr>Перечень русских сестричеств перед Русско-турецкой войной </vt:lpstr>
      <vt:lpstr>Сестры милосердия в Крымскую войну  (1854-1855).   «Даша Севастопольская»</vt:lpstr>
      <vt:lpstr>Сестры милосердия </vt:lpstr>
      <vt:lpstr>Николай Иванович Пирогов о мировоззрении, необходимом для сестры милосердия. </vt:lpstr>
      <vt:lpstr>Сестры милосердия  - «женщины своего времени»   </vt:lpstr>
      <vt:lpstr>Основные функции общин сестер милосердия</vt:lpstr>
      <vt:lpstr>Деятельность Сестер  милосердия  в Русско-турецкой войне 1877–1878 гг. </vt:lpstr>
      <vt:lpstr>Российское общество Красного Креста (РОКК) </vt:lpstr>
      <vt:lpstr>Деятельность  великой княгини Елизаветы Федоровны</vt:lpstr>
      <vt:lpstr>Деятельность Сестер  милосердия  в Русско-японской войне 1904–1905 </vt:lpstr>
      <vt:lpstr>Деятельность  Марии Федоровны,  супруги Александра III и матери Николая II  </vt:lpstr>
      <vt:lpstr>ДЕЯТЕЛЬНОСТЬ СЕСТЕР МИЛОСЕРДИЯ В ПЕРВУЮ МИРОВУЮ ВОЙНУ</vt:lpstr>
      <vt:lpstr>  Работа сестер милосердия в особых  комиссиях Красного креста   </vt:lpstr>
      <vt:lpstr>Судьба сестры милосердия Александры Львовны Толстой, дочери Л. Н. Толстого.</vt:lpstr>
      <vt:lpstr>Сестры милосердия, награжденные медалью "За оборону Севастополя"</vt:lpstr>
      <vt:lpstr>Положение общин сестер милосердия в начале XX века</vt:lpstr>
      <vt:lpstr>Система социального обеспечения сестер милосердия в начале XX века</vt:lpstr>
      <vt:lpstr>    Условия работы сестер милосердия в начале XX века...   </vt:lpstr>
      <vt:lpstr> Медицинский уход сестер милосердия  за больными становится профессией  </vt:lpstr>
      <vt:lpstr>Праздник Покрова Пресвятой Богородицы </vt:lpstr>
      <vt:lpstr>Стихотворение Николая Николаева «Сестра» </vt:lpstr>
      <vt:lpstr>ЗАКЛЮЧЕНИЕ  </vt:lpstr>
      <vt:lpstr> СПИСОК ИСПОЛЬЗУЕМОЙ ЛИТЕРАТУРЫ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 Мультимедийная презентация «Сестры милосердия в 1 мировой войне в России».     Рудакова Диана Леонидовна  Группа№ 11 г. Новороссийск 2014 г. </dc:title>
  <dc:creator>Svetlana</dc:creator>
  <cp:lastModifiedBy>avanesyan</cp:lastModifiedBy>
  <cp:revision>52</cp:revision>
  <dcterms:created xsi:type="dcterms:W3CDTF">2014-02-20T08:20:14Z</dcterms:created>
  <dcterms:modified xsi:type="dcterms:W3CDTF">2019-12-04T11:06:48Z</dcterms:modified>
</cp:coreProperties>
</file>