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58" r:id="rId5"/>
    <p:sldId id="259" r:id="rId6"/>
    <p:sldId id="260" r:id="rId7"/>
    <p:sldId id="261" r:id="rId8"/>
    <p:sldId id="262" r:id="rId9"/>
    <p:sldId id="263" r:id="rId10"/>
    <p:sldId id="264" r:id="rId11"/>
    <p:sldId id="265"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8" d="100"/>
          <a:sy n="78" d="100"/>
        </p:scale>
        <p:origin x="-114" y="-67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73A14FA-8A23-41F3-A33A-10896F95753F}" type="datetimeFigureOut">
              <a:rPr lang="ru-RU" smtClean="0"/>
              <a:pPr/>
              <a:t>13.11.2020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523E5C-AD1D-4F83-8BF9-986FDB6BB92A}" type="slidenum">
              <a:rPr lang="ru-RU" smtClean="0"/>
              <a:pPr/>
              <a:t>‹#›</a:t>
            </a:fld>
            <a:endParaRPr lang="ru-RU"/>
          </a:p>
        </p:txBody>
      </p:sp>
    </p:spTree>
    <p:extLst>
      <p:ext uri="{BB962C8B-B14F-4D97-AF65-F5344CB8AC3E}">
        <p14:creationId xmlns:p14="http://schemas.microsoft.com/office/powerpoint/2010/main" xmlns="" val="1797866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73A14FA-8A23-41F3-A33A-10896F95753F}" type="datetimeFigureOut">
              <a:rPr lang="ru-RU" smtClean="0"/>
              <a:pPr/>
              <a:t>13.11.2020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523E5C-AD1D-4F83-8BF9-986FDB6BB92A}" type="slidenum">
              <a:rPr lang="ru-RU" smtClean="0"/>
              <a:pPr/>
              <a:t>‹#›</a:t>
            </a:fld>
            <a:endParaRPr lang="ru-RU"/>
          </a:p>
        </p:txBody>
      </p:sp>
    </p:spTree>
    <p:extLst>
      <p:ext uri="{BB962C8B-B14F-4D97-AF65-F5344CB8AC3E}">
        <p14:creationId xmlns:p14="http://schemas.microsoft.com/office/powerpoint/2010/main" xmlns="" val="2576439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73A14FA-8A23-41F3-A33A-10896F95753F}" type="datetimeFigureOut">
              <a:rPr lang="ru-RU" smtClean="0"/>
              <a:pPr/>
              <a:t>13.11.2020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523E5C-AD1D-4F83-8BF9-986FDB6BB92A}" type="slidenum">
              <a:rPr lang="ru-RU" smtClean="0"/>
              <a:pPr/>
              <a:t>‹#›</a:t>
            </a:fld>
            <a:endParaRPr lang="ru-RU"/>
          </a:p>
        </p:txBody>
      </p:sp>
    </p:spTree>
    <p:extLst>
      <p:ext uri="{BB962C8B-B14F-4D97-AF65-F5344CB8AC3E}">
        <p14:creationId xmlns:p14="http://schemas.microsoft.com/office/powerpoint/2010/main" xmlns="" val="361474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73A14FA-8A23-41F3-A33A-10896F95753F}" type="datetimeFigureOut">
              <a:rPr lang="ru-RU" smtClean="0"/>
              <a:pPr/>
              <a:t>13.11.2020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523E5C-AD1D-4F83-8BF9-986FDB6BB92A}" type="slidenum">
              <a:rPr lang="ru-RU" smtClean="0"/>
              <a:pPr/>
              <a:t>‹#›</a:t>
            </a:fld>
            <a:endParaRPr lang="ru-RU"/>
          </a:p>
        </p:txBody>
      </p:sp>
    </p:spTree>
    <p:extLst>
      <p:ext uri="{BB962C8B-B14F-4D97-AF65-F5344CB8AC3E}">
        <p14:creationId xmlns:p14="http://schemas.microsoft.com/office/powerpoint/2010/main" xmlns="" val="1464495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73A14FA-8A23-41F3-A33A-10896F95753F}" type="datetimeFigureOut">
              <a:rPr lang="ru-RU" smtClean="0"/>
              <a:pPr/>
              <a:t>13.11.2020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523E5C-AD1D-4F83-8BF9-986FDB6BB92A}" type="slidenum">
              <a:rPr lang="ru-RU" smtClean="0"/>
              <a:pPr/>
              <a:t>‹#›</a:t>
            </a:fld>
            <a:endParaRPr lang="ru-RU"/>
          </a:p>
        </p:txBody>
      </p:sp>
    </p:spTree>
    <p:extLst>
      <p:ext uri="{BB962C8B-B14F-4D97-AF65-F5344CB8AC3E}">
        <p14:creationId xmlns:p14="http://schemas.microsoft.com/office/powerpoint/2010/main" xmlns="" val="1163283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73A14FA-8A23-41F3-A33A-10896F95753F}" type="datetimeFigureOut">
              <a:rPr lang="ru-RU" smtClean="0"/>
              <a:pPr/>
              <a:t>13.11.2020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523E5C-AD1D-4F83-8BF9-986FDB6BB92A}" type="slidenum">
              <a:rPr lang="ru-RU" smtClean="0"/>
              <a:pPr/>
              <a:t>‹#›</a:t>
            </a:fld>
            <a:endParaRPr lang="ru-RU"/>
          </a:p>
        </p:txBody>
      </p:sp>
    </p:spTree>
    <p:extLst>
      <p:ext uri="{BB962C8B-B14F-4D97-AF65-F5344CB8AC3E}">
        <p14:creationId xmlns:p14="http://schemas.microsoft.com/office/powerpoint/2010/main" xmlns="" val="53967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73A14FA-8A23-41F3-A33A-10896F95753F}" type="datetimeFigureOut">
              <a:rPr lang="ru-RU" smtClean="0"/>
              <a:pPr/>
              <a:t>13.11.2020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F523E5C-AD1D-4F83-8BF9-986FDB6BB92A}" type="slidenum">
              <a:rPr lang="ru-RU" smtClean="0"/>
              <a:pPr/>
              <a:t>‹#›</a:t>
            </a:fld>
            <a:endParaRPr lang="ru-RU"/>
          </a:p>
        </p:txBody>
      </p:sp>
    </p:spTree>
    <p:extLst>
      <p:ext uri="{BB962C8B-B14F-4D97-AF65-F5344CB8AC3E}">
        <p14:creationId xmlns:p14="http://schemas.microsoft.com/office/powerpoint/2010/main" xmlns="" val="987556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73A14FA-8A23-41F3-A33A-10896F95753F}" type="datetimeFigureOut">
              <a:rPr lang="ru-RU" smtClean="0"/>
              <a:pPr/>
              <a:t>13.11.2020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F523E5C-AD1D-4F83-8BF9-986FDB6BB92A}" type="slidenum">
              <a:rPr lang="ru-RU" smtClean="0"/>
              <a:pPr/>
              <a:t>‹#›</a:t>
            </a:fld>
            <a:endParaRPr lang="ru-RU"/>
          </a:p>
        </p:txBody>
      </p:sp>
    </p:spTree>
    <p:extLst>
      <p:ext uri="{BB962C8B-B14F-4D97-AF65-F5344CB8AC3E}">
        <p14:creationId xmlns:p14="http://schemas.microsoft.com/office/powerpoint/2010/main" xmlns="" val="201117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73A14FA-8A23-41F3-A33A-10896F95753F}" type="datetimeFigureOut">
              <a:rPr lang="ru-RU" smtClean="0"/>
              <a:pPr/>
              <a:t>13.11.2020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F523E5C-AD1D-4F83-8BF9-986FDB6BB92A}" type="slidenum">
              <a:rPr lang="ru-RU" smtClean="0"/>
              <a:pPr/>
              <a:t>‹#›</a:t>
            </a:fld>
            <a:endParaRPr lang="ru-RU"/>
          </a:p>
        </p:txBody>
      </p:sp>
    </p:spTree>
    <p:extLst>
      <p:ext uri="{BB962C8B-B14F-4D97-AF65-F5344CB8AC3E}">
        <p14:creationId xmlns:p14="http://schemas.microsoft.com/office/powerpoint/2010/main" xmlns="" val="633981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73A14FA-8A23-41F3-A33A-10896F95753F}" type="datetimeFigureOut">
              <a:rPr lang="ru-RU" smtClean="0"/>
              <a:pPr/>
              <a:t>13.11.2020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523E5C-AD1D-4F83-8BF9-986FDB6BB92A}" type="slidenum">
              <a:rPr lang="ru-RU" smtClean="0"/>
              <a:pPr/>
              <a:t>‹#›</a:t>
            </a:fld>
            <a:endParaRPr lang="ru-RU"/>
          </a:p>
        </p:txBody>
      </p:sp>
    </p:spTree>
    <p:extLst>
      <p:ext uri="{BB962C8B-B14F-4D97-AF65-F5344CB8AC3E}">
        <p14:creationId xmlns:p14="http://schemas.microsoft.com/office/powerpoint/2010/main" xmlns="" val="1599517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73A14FA-8A23-41F3-A33A-10896F95753F}" type="datetimeFigureOut">
              <a:rPr lang="ru-RU" smtClean="0"/>
              <a:pPr/>
              <a:t>13.11.2020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523E5C-AD1D-4F83-8BF9-986FDB6BB92A}" type="slidenum">
              <a:rPr lang="ru-RU" smtClean="0"/>
              <a:pPr/>
              <a:t>‹#›</a:t>
            </a:fld>
            <a:endParaRPr lang="ru-RU"/>
          </a:p>
        </p:txBody>
      </p:sp>
    </p:spTree>
    <p:extLst>
      <p:ext uri="{BB962C8B-B14F-4D97-AF65-F5344CB8AC3E}">
        <p14:creationId xmlns:p14="http://schemas.microsoft.com/office/powerpoint/2010/main" xmlns="" val="3847402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3A14FA-8A23-41F3-A33A-10896F95753F}" type="datetimeFigureOut">
              <a:rPr lang="ru-RU" smtClean="0"/>
              <a:pPr/>
              <a:t>13.11.2020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523E5C-AD1D-4F83-8BF9-986FDB6BB92A}" type="slidenum">
              <a:rPr lang="ru-RU" smtClean="0"/>
              <a:pPr/>
              <a:t>‹#›</a:t>
            </a:fld>
            <a:endParaRPr lang="ru-RU"/>
          </a:p>
        </p:txBody>
      </p:sp>
    </p:spTree>
    <p:extLst>
      <p:ext uri="{BB962C8B-B14F-4D97-AF65-F5344CB8AC3E}">
        <p14:creationId xmlns:p14="http://schemas.microsoft.com/office/powerpoint/2010/main" xmlns="" val="90090083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Виды складывания полотняных салфеток </a:t>
            </a:r>
            <a:endParaRPr lang="ru-RU" dirty="0"/>
          </a:p>
        </p:txBody>
      </p:sp>
      <p:sp>
        <p:nvSpPr>
          <p:cNvPr id="3" name="Прямоугольник 2"/>
          <p:cNvSpPr/>
          <p:nvPr/>
        </p:nvSpPr>
        <p:spPr>
          <a:xfrm>
            <a:off x="6384690" y="5804654"/>
            <a:ext cx="5083315" cy="369332"/>
          </a:xfrm>
          <a:prstGeom prst="rect">
            <a:avLst/>
          </a:prstGeom>
        </p:spPr>
        <p:txBody>
          <a:bodyPr wrap="none">
            <a:spAutoFit/>
          </a:bodyPr>
          <a:lstStyle/>
          <a:p>
            <a:r>
              <a:rPr lang="ru-RU" dirty="0" smtClean="0">
                <a:latin typeface="Times New Roman" pitchFamily="18" charset="0"/>
                <a:cs typeface="Times New Roman" pitchFamily="18" charset="0"/>
              </a:rPr>
              <a:t>Преподаватель: </a:t>
            </a:r>
            <a:r>
              <a:rPr lang="ru-RU" dirty="0" err="1" smtClean="0">
                <a:latin typeface="Times New Roman" pitchFamily="18" charset="0"/>
                <a:cs typeface="Times New Roman" pitchFamily="18" charset="0"/>
              </a:rPr>
              <a:t>Хробостова</a:t>
            </a:r>
            <a:r>
              <a:rPr lang="ru-RU" dirty="0" smtClean="0">
                <a:latin typeface="Times New Roman" pitchFamily="18" charset="0"/>
                <a:cs typeface="Times New Roman" pitchFamily="18" charset="0"/>
              </a:rPr>
              <a:t> Татьяна Викторовна</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xmlns="" val="535189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«Лотос»</a:t>
            </a:r>
            <a:endParaRPr lang="ru-RU" dirty="0"/>
          </a:p>
        </p:txBody>
      </p:sp>
      <p:pic>
        <p:nvPicPr>
          <p:cNvPr id="8194" name="Picture 2" descr="http://allforlady.info/images/photos/medium/article2722.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0507" y="1493948"/>
            <a:ext cx="5028468" cy="4559121"/>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descr="https://ds04.infourok.ru/uploads/ex/127e/0000609d-9219261d/img1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76588" y="1493947"/>
            <a:ext cx="6324905" cy="45591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1010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654" y="0"/>
            <a:ext cx="3270160" cy="901521"/>
          </a:xfrm>
        </p:spPr>
        <p:txBody>
          <a:bodyPr/>
          <a:lstStyle/>
          <a:p>
            <a:r>
              <a:rPr lang="ru-RU" dirty="0" smtClean="0"/>
              <a:t>«Кораблик»</a:t>
            </a:r>
            <a:endParaRPr lang="ru-RU" dirty="0"/>
          </a:p>
        </p:txBody>
      </p:sp>
      <p:pic>
        <p:nvPicPr>
          <p:cNvPr id="9218" name="Picture 2" descr="http://womendraiv.ru/uploads/posts/2011-03/129947553896187b67e9f89cccacbdfb57d22523feb28.jpe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7818" y="901522"/>
            <a:ext cx="6298623" cy="3219718"/>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descr="https://www.ktovdome.ru/pics/3330_13565116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09892" y="807344"/>
            <a:ext cx="5214289" cy="265158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3317138" y="4296615"/>
            <a:ext cx="8874862" cy="2308324"/>
          </a:xfrm>
          <a:prstGeom prst="rect">
            <a:avLst/>
          </a:prstGeom>
        </p:spPr>
        <p:txBody>
          <a:bodyPr wrap="square">
            <a:spAutoFit/>
          </a:bodyPr>
          <a:lstStyle/>
          <a:p>
            <a:r>
              <a:rPr lang="ru-RU" b="1" dirty="0">
                <a:latin typeface="Helvetica" panose="020B0604020202020204" pitchFamily="34" charset="0"/>
              </a:rPr>
              <a:t>Решите, кораблик какого типа вы будете делать.</a:t>
            </a:r>
            <a:r>
              <a:rPr lang="ru-RU" dirty="0">
                <a:latin typeface="Helvetica" panose="020B0604020202020204" pitchFamily="34" charset="0"/>
              </a:rPr>
              <a:t> Можно сделать кораблики трех видов: кораблик с расправленным парусом (высокий), устойчивый кораблик (плоский) и кораблик для вечеринки (высокий). Кораблик с расправленным парусом больше подходит для формальных поводов, таких как деловой банкет. Плоские фигурки можно использовать для любого случая, но обычно их также применяют при формальных встречах. Кораблик для вечеринки больше годится для неформальных праздников и вечеринок. Подумайте, какой тип фигурок больше подходит для вашего случая.</a:t>
            </a:r>
            <a:endParaRPr lang="ru-RU" dirty="0"/>
          </a:p>
        </p:txBody>
      </p:sp>
    </p:spTree>
    <p:extLst>
      <p:ext uri="{BB962C8B-B14F-4D97-AF65-F5344CB8AC3E}">
        <p14:creationId xmlns:p14="http://schemas.microsoft.com/office/powerpoint/2010/main" xmlns="" val="540479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Основные правила при сервировке стола полотняными салфетками</a:t>
            </a:r>
            <a:endParaRPr lang="ru-RU" dirty="0"/>
          </a:p>
        </p:txBody>
      </p:sp>
      <p:sp>
        <p:nvSpPr>
          <p:cNvPr id="3" name="Объект 2"/>
          <p:cNvSpPr>
            <a:spLocks noGrp="1"/>
          </p:cNvSpPr>
          <p:nvPr>
            <p:ph idx="1"/>
          </p:nvPr>
        </p:nvSpPr>
        <p:spPr>
          <a:xfrm>
            <a:off x="56322" y="1954973"/>
            <a:ext cx="7404652" cy="4512087"/>
          </a:xfrm>
        </p:spPr>
        <p:txBody>
          <a:bodyPr>
            <a:normAutofit lnSpcReduction="10000"/>
          </a:bodyPr>
          <a:lstStyle/>
          <a:p>
            <a:r>
              <a:rPr lang="ru-RU" dirty="0" smtClean="0"/>
              <a:t>салфетки </a:t>
            </a:r>
            <a:r>
              <a:rPr lang="ru-RU" dirty="0"/>
              <a:t>должны быть только квадратной формы. Из прямоугольных салфеток надо создавать квадратные, дополнительно их складывая</a:t>
            </a:r>
            <a:r>
              <a:rPr lang="ru-RU" dirty="0" smtClean="0"/>
              <a:t>;</a:t>
            </a:r>
          </a:p>
          <a:p>
            <a:endParaRPr lang="ru-RU" dirty="0"/>
          </a:p>
          <a:p>
            <a:r>
              <a:rPr lang="ru-RU" dirty="0" smtClean="0"/>
              <a:t>все </a:t>
            </a:r>
            <a:r>
              <a:rPr lang="ru-RU" dirty="0"/>
              <a:t>салфетки на одном столе должны быть сложены одинаково</a:t>
            </a:r>
            <a:r>
              <a:rPr lang="ru-RU" dirty="0" smtClean="0"/>
              <a:t>;</a:t>
            </a:r>
          </a:p>
          <a:p>
            <a:endParaRPr lang="ru-RU" dirty="0"/>
          </a:p>
          <a:p>
            <a:r>
              <a:rPr lang="ru-RU" dirty="0" smtClean="0"/>
              <a:t>сложенная </a:t>
            </a:r>
            <a:r>
              <a:rPr lang="ru-RU" dirty="0"/>
              <a:t>фигура не должна создавать неудобства с ее быстрым разворачиванием гостями.</a:t>
            </a:r>
          </a:p>
          <a:p>
            <a:endParaRPr lang="ru-RU" dirty="0"/>
          </a:p>
        </p:txBody>
      </p:sp>
      <p:pic>
        <p:nvPicPr>
          <p:cNvPr id="1026" name="Picture 2" descr="https://i.pinimg.com/originals/e4/4f/a3/e44fa3cb71d87dca867837cb7029ac1f.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60974" y="1954973"/>
            <a:ext cx="4545496" cy="41015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9391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5021687" cy="1325563"/>
          </a:xfrm>
        </p:spPr>
        <p:txBody>
          <a:bodyPr/>
          <a:lstStyle/>
          <a:p>
            <a:r>
              <a:rPr lang="ru-RU" dirty="0" smtClean="0"/>
              <a:t>«Ракета» («Пика»)</a:t>
            </a:r>
            <a:endParaRPr lang="ru-RU" dirty="0"/>
          </a:p>
        </p:txBody>
      </p:sp>
      <p:pic>
        <p:nvPicPr>
          <p:cNvPr id="1026" name="Picture 2" descr="https://fs00.infourok.ru/images/doc/187/214487/hello_html_380c278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0192" y="1506828"/>
            <a:ext cx="5843155" cy="4945487"/>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2" descr="6 способов складывать столовые салфетки &quot;как в ресторане&quo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26807" y="141667"/>
            <a:ext cx="5510646" cy="212018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6234130" y="2712513"/>
            <a:ext cx="6096000" cy="3785652"/>
          </a:xfrm>
          <a:prstGeom prst="rect">
            <a:avLst/>
          </a:prstGeom>
        </p:spPr>
        <p:txBody>
          <a:bodyPr>
            <a:spAutoFit/>
          </a:bodyPr>
          <a:lstStyle/>
          <a:p>
            <a:r>
              <a:rPr lang="ru-RU" dirty="0" smtClean="0">
                <a:latin typeface="Calibri" panose="020F0502020204030204" pitchFamily="34" charset="0"/>
              </a:rPr>
              <a:t>1. </a:t>
            </a:r>
            <a:r>
              <a:rPr lang="ru-RU" sz="2000" dirty="0" smtClean="0">
                <a:latin typeface="Calibri" panose="020F0502020204030204" pitchFamily="34" charset="0"/>
              </a:rPr>
              <a:t>Разложите </a:t>
            </a:r>
            <a:r>
              <a:rPr lang="ru-RU" sz="2000" dirty="0">
                <a:latin typeface="Calibri" panose="020F0502020204030204" pitchFamily="34" charset="0"/>
              </a:rPr>
              <a:t>квадратную салфетку на столе, затем согните ее пополам - линия сгиба при этом должна находиться сверху.</a:t>
            </a:r>
          </a:p>
          <a:p>
            <a:r>
              <a:rPr lang="ru-RU" sz="2000" b="1" dirty="0">
                <a:latin typeface="Calibri" panose="020F0502020204030204" pitchFamily="34" charset="0"/>
              </a:rPr>
              <a:t>2.</a:t>
            </a:r>
            <a:r>
              <a:rPr lang="ru-RU" sz="2000" dirty="0">
                <a:latin typeface="Calibri" panose="020F0502020204030204" pitchFamily="34" charset="0"/>
              </a:rPr>
              <a:t> Сложите получившийся прямоугольник снова пополам, справа налево, чтобы получился квадрат. Замните сгиб.</a:t>
            </a:r>
          </a:p>
          <a:p>
            <a:r>
              <a:rPr lang="ru-RU" sz="2000" b="1" dirty="0">
                <a:latin typeface="Calibri" panose="020F0502020204030204" pitchFamily="34" charset="0"/>
              </a:rPr>
              <a:t>3.</a:t>
            </a:r>
            <a:r>
              <a:rPr lang="ru-RU" sz="2000" dirty="0">
                <a:latin typeface="Calibri" panose="020F0502020204030204" pitchFamily="34" charset="0"/>
              </a:rPr>
              <a:t> Разверните салфетку обратно в прямоугольник. Верхние углы соедините в центре внизу, чтобы получился треугольник. Сгибы при этом заминать нельзя.</a:t>
            </a:r>
          </a:p>
          <a:p>
            <a:r>
              <a:rPr lang="ru-RU" sz="2000" b="1" dirty="0">
                <a:latin typeface="Calibri" panose="020F0502020204030204" pitchFamily="34" charset="0"/>
              </a:rPr>
              <a:t>4.</a:t>
            </a:r>
            <a:r>
              <a:rPr lang="ru-RU" sz="2000" dirty="0">
                <a:latin typeface="Calibri" panose="020F0502020204030204" pitchFamily="34" charset="0"/>
              </a:rPr>
              <a:t> Поставьте салфетку на столе, придерживая пальцами нижние углы впереди. </a:t>
            </a:r>
            <a:endParaRPr lang="ru-RU" sz="2000" b="0" i="0" dirty="0">
              <a:effectLst/>
              <a:latin typeface="Calibri" panose="020F0502020204030204" pitchFamily="34" charset="0"/>
            </a:endParaRPr>
          </a:p>
        </p:txBody>
      </p:sp>
    </p:spTree>
    <p:extLst>
      <p:ext uri="{BB962C8B-B14F-4D97-AF65-F5344CB8AC3E}">
        <p14:creationId xmlns:p14="http://schemas.microsoft.com/office/powerpoint/2010/main" xmlns="" val="4246469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«Мужская сорочка»</a:t>
            </a:r>
            <a:endParaRPr lang="ru-RU" dirty="0"/>
          </a:p>
        </p:txBody>
      </p:sp>
      <p:pic>
        <p:nvPicPr>
          <p:cNvPr id="2052" name="Picture 4" descr="http://knitly.com/wp-content/uploads/2010/09/tayra20100920_085920.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1689" y="1588490"/>
            <a:ext cx="5993505" cy="498763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6465194" y="424700"/>
            <a:ext cx="5726806" cy="6186309"/>
          </a:xfrm>
          <a:prstGeom prst="rect">
            <a:avLst/>
          </a:prstGeom>
        </p:spPr>
        <p:txBody>
          <a:bodyPr wrap="square">
            <a:spAutoFit/>
          </a:bodyPr>
          <a:lstStyle/>
          <a:p>
            <a:r>
              <a:rPr lang="ru-RU" sz="2000" dirty="0"/>
              <a:t>Льняную салфетку разложите на горизонтальной поверхности (в идеале это гладильная доска, которая нам понадобится в будущем) лицевой стороной вниз. Сложите все четыре стороны салфетки в центр, прогладьте салфетку. Потом сложите салфетку с левого и правого бока в центр, прогладьте ее</a:t>
            </a:r>
            <a:r>
              <a:rPr lang="ru-RU" sz="2000" dirty="0" smtClean="0"/>
              <a:t>.</a:t>
            </a:r>
          </a:p>
          <a:p>
            <a:r>
              <a:rPr lang="ru-RU" sz="2000" dirty="0"/>
              <a:t>Теперь отгоните верх на лицевую сторону на 2 см. Прогладьте. Теперь левую и правую сторону отогните в центр длиной наискось примерно 5-6 см. Прогладьте</a:t>
            </a:r>
            <a:r>
              <a:rPr lang="ru-RU" sz="2000" dirty="0" smtClean="0"/>
              <a:t>.</a:t>
            </a:r>
          </a:p>
          <a:p>
            <a:r>
              <a:rPr lang="ru-RU" sz="2000" dirty="0"/>
              <a:t>Теперь нижние края отогните с изнаночной стороны на лицевую, наискось длиной 10-12 см. Прогладьте. Теперь нижнюю часть поднимите к верхней, заложите ее за “воротничок” уже получившейся мужской сорочки.</a:t>
            </a:r>
            <a:br>
              <a:rPr lang="ru-RU" sz="2000" dirty="0"/>
            </a:br>
            <a:r>
              <a:rPr lang="ru-RU" sz="2000" dirty="0"/>
              <a:t/>
            </a:r>
            <a:br>
              <a:rPr lang="ru-RU" sz="2000" dirty="0"/>
            </a:br>
            <a:r>
              <a:rPr lang="ru-RU" sz="2000" dirty="0"/>
              <a:t/>
            </a:r>
            <a:br>
              <a:rPr lang="ru-RU" sz="2000" dirty="0"/>
            </a:br>
            <a:r>
              <a:rPr lang="ru-RU" dirty="0"/>
              <a:t/>
            </a:r>
            <a:br>
              <a:rPr lang="ru-RU" dirty="0"/>
            </a:br>
            <a:endParaRPr lang="ru-RU" dirty="0"/>
          </a:p>
        </p:txBody>
      </p:sp>
    </p:spTree>
    <p:extLst>
      <p:ext uri="{BB962C8B-B14F-4D97-AF65-F5344CB8AC3E}">
        <p14:creationId xmlns:p14="http://schemas.microsoft.com/office/powerpoint/2010/main" xmlns="" val="3808137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«Свеча»</a:t>
            </a:r>
            <a:endParaRPr lang="ru-RU" dirty="0"/>
          </a:p>
        </p:txBody>
      </p:sp>
      <p:pic>
        <p:nvPicPr>
          <p:cNvPr id="3074" name="Picture 2" descr="http://tvoi-povarenok.ru/wp-content/uploads/2013/12/Kak-krasivo-skladyvat-salfetki6.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2603" y="1446383"/>
            <a:ext cx="5550794" cy="494607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6096000" y="1483097"/>
            <a:ext cx="6096000" cy="646331"/>
          </a:xfrm>
          <a:prstGeom prst="rect">
            <a:avLst/>
          </a:prstGeom>
        </p:spPr>
        <p:txBody>
          <a:bodyPr>
            <a:spAutoFit/>
          </a:bodyPr>
          <a:lstStyle/>
          <a:p>
            <a:r>
              <a:rPr lang="ru-RU" dirty="0">
                <a:latin typeface="Montserrat"/>
              </a:rPr>
              <a:t>Сложите квадратную салфетку по диагонали пополам, чтобы получился треугольник.</a:t>
            </a:r>
            <a:endParaRPr lang="ru-RU" dirty="0"/>
          </a:p>
        </p:txBody>
      </p:sp>
      <p:sp>
        <p:nvSpPr>
          <p:cNvPr id="4" name="Прямоугольник 3"/>
          <p:cNvSpPr/>
          <p:nvPr/>
        </p:nvSpPr>
        <p:spPr>
          <a:xfrm>
            <a:off x="6023020" y="2306907"/>
            <a:ext cx="3207288" cy="369332"/>
          </a:xfrm>
          <a:prstGeom prst="rect">
            <a:avLst/>
          </a:prstGeom>
        </p:spPr>
        <p:txBody>
          <a:bodyPr wrap="none">
            <a:spAutoFit/>
          </a:bodyPr>
          <a:lstStyle/>
          <a:p>
            <a:r>
              <a:rPr lang="ru-RU" dirty="0" smtClean="0">
                <a:solidFill>
                  <a:srgbClr val="111111"/>
                </a:solidFill>
                <a:latin typeface="Montserrat"/>
              </a:rPr>
              <a:t> </a:t>
            </a:r>
            <a:r>
              <a:rPr lang="ru-RU" dirty="0" smtClean="0">
                <a:latin typeface="Montserrat"/>
              </a:rPr>
              <a:t>Сверните </a:t>
            </a:r>
            <a:r>
              <a:rPr lang="ru-RU" dirty="0">
                <a:latin typeface="Montserrat"/>
              </a:rPr>
              <a:t>салфетку внутрь.</a:t>
            </a:r>
            <a:endParaRPr lang="ru-RU" dirty="0"/>
          </a:p>
        </p:txBody>
      </p:sp>
      <p:sp>
        <p:nvSpPr>
          <p:cNvPr id="5" name="Прямоугольник 4"/>
          <p:cNvSpPr/>
          <p:nvPr/>
        </p:nvSpPr>
        <p:spPr>
          <a:xfrm>
            <a:off x="6023020" y="2933869"/>
            <a:ext cx="6096000" cy="923330"/>
          </a:xfrm>
          <a:prstGeom prst="rect">
            <a:avLst/>
          </a:prstGeom>
        </p:spPr>
        <p:txBody>
          <a:bodyPr>
            <a:spAutoFit/>
          </a:bodyPr>
          <a:lstStyle/>
          <a:p>
            <a:r>
              <a:rPr lang="ru-RU" dirty="0">
                <a:latin typeface="Montserrat"/>
              </a:rPr>
              <a:t>Загните левую часть вниз – это будет пламя свечи. </a:t>
            </a:r>
          </a:p>
          <a:p>
            <a:r>
              <a:rPr lang="ru-RU" dirty="0"/>
              <a:t/>
            </a:r>
            <a:br>
              <a:rPr lang="ru-RU" dirty="0"/>
            </a:br>
            <a:endParaRPr lang="ru-RU" dirty="0"/>
          </a:p>
        </p:txBody>
      </p:sp>
      <p:sp>
        <p:nvSpPr>
          <p:cNvPr id="6" name="Прямоугольник 5"/>
          <p:cNvSpPr/>
          <p:nvPr/>
        </p:nvSpPr>
        <p:spPr>
          <a:xfrm>
            <a:off x="6096000" y="3919420"/>
            <a:ext cx="3439468" cy="369332"/>
          </a:xfrm>
          <a:prstGeom prst="rect">
            <a:avLst/>
          </a:prstGeom>
        </p:spPr>
        <p:txBody>
          <a:bodyPr wrap="none">
            <a:spAutoFit/>
          </a:bodyPr>
          <a:lstStyle/>
          <a:p>
            <a:r>
              <a:rPr lang="ru-RU" dirty="0">
                <a:latin typeface="Montserrat"/>
              </a:rPr>
              <a:t>Заверните салфетку рулоном.</a:t>
            </a:r>
            <a:endParaRPr lang="ru-RU" dirty="0"/>
          </a:p>
        </p:txBody>
      </p:sp>
      <p:sp>
        <p:nvSpPr>
          <p:cNvPr id="7" name="Прямоугольник 6"/>
          <p:cNvSpPr/>
          <p:nvPr/>
        </p:nvSpPr>
        <p:spPr>
          <a:xfrm>
            <a:off x="6096000" y="4704869"/>
            <a:ext cx="6096000" cy="646331"/>
          </a:xfrm>
          <a:prstGeom prst="rect">
            <a:avLst/>
          </a:prstGeom>
        </p:spPr>
        <p:txBody>
          <a:bodyPr>
            <a:spAutoFit/>
          </a:bodyPr>
          <a:lstStyle/>
          <a:p>
            <a:r>
              <a:rPr lang="ru-RU" dirty="0">
                <a:latin typeface="Montserrat"/>
              </a:rPr>
              <a:t>Оставшийся кончик зафиксируйте внизу получившейся свечи из салфеток.</a:t>
            </a:r>
            <a:endParaRPr lang="ru-RU" dirty="0"/>
          </a:p>
        </p:txBody>
      </p:sp>
    </p:spTree>
    <p:extLst>
      <p:ext uri="{BB962C8B-B14F-4D97-AF65-F5344CB8AC3E}">
        <p14:creationId xmlns:p14="http://schemas.microsoft.com/office/powerpoint/2010/main" xmlns="" val="954489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305" y="0"/>
            <a:ext cx="5254580" cy="1325563"/>
          </a:xfrm>
        </p:spPr>
        <p:txBody>
          <a:bodyPr/>
          <a:lstStyle/>
          <a:p>
            <a:r>
              <a:rPr lang="ru-RU" dirty="0" smtClean="0"/>
              <a:t>«Три кармашка» («Диагональ»)</a:t>
            </a:r>
            <a:endParaRPr lang="ru-RU" dirty="0"/>
          </a:p>
        </p:txBody>
      </p:sp>
      <p:pic>
        <p:nvPicPr>
          <p:cNvPr id="4098" name="Picture 2" descr="http://img.anews.com/media/posts/images/20151208/36139880.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0305" y="1420297"/>
            <a:ext cx="5135451" cy="527858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5434884" y="2518350"/>
            <a:ext cx="6738870" cy="4339650"/>
          </a:xfrm>
          <a:prstGeom prst="rect">
            <a:avLst/>
          </a:prstGeom>
        </p:spPr>
        <p:txBody>
          <a:bodyPr wrap="square">
            <a:spAutoFit/>
          </a:bodyPr>
          <a:lstStyle/>
          <a:p>
            <a:r>
              <a:rPr lang="ru-RU" b="1" dirty="0">
                <a:latin typeface="Calibri" panose="020F0502020204030204" pitchFamily="34" charset="0"/>
              </a:rPr>
              <a:t> </a:t>
            </a:r>
            <a:r>
              <a:rPr lang="ru-RU" sz="2000" b="1" dirty="0" smtClean="0">
                <a:latin typeface="Calibri" panose="020F0502020204030204" pitchFamily="34" charset="0"/>
              </a:rPr>
              <a:t>1. </a:t>
            </a:r>
            <a:r>
              <a:rPr lang="ru-RU" sz="2000" dirty="0" smtClean="0">
                <a:latin typeface="Calibri" panose="020F0502020204030204" pitchFamily="34" charset="0"/>
              </a:rPr>
              <a:t>Сложите </a:t>
            </a:r>
            <a:r>
              <a:rPr lang="ru-RU" sz="2000" dirty="0">
                <a:latin typeface="Calibri" panose="020F0502020204030204" pitchFamily="34" charset="0"/>
              </a:rPr>
              <a:t>квадратную салфетку пополам, чтобы получился прямоугольник. Линия сгиба - внизу. Затем сложите салфетку еще раз слева направо, чтобы получился квадрат. Свободные углы будут находиться вверху справа.</a:t>
            </a:r>
          </a:p>
          <a:p>
            <a:r>
              <a:rPr lang="ru-RU" sz="2000" b="1" dirty="0">
                <a:latin typeface="Calibri" panose="020F0502020204030204" pitchFamily="34" charset="0"/>
              </a:rPr>
              <a:t>2.</a:t>
            </a:r>
            <a:r>
              <a:rPr lang="ru-RU" sz="2000" dirty="0">
                <a:latin typeface="Calibri" panose="020F0502020204030204" pitchFamily="34" charset="0"/>
              </a:rPr>
              <a:t> Далее отверните угол верхнего слоя по диагонали, замните линию сгиба, а угол снова расправьте в первоначальное положение.</a:t>
            </a:r>
          </a:p>
          <a:p>
            <a:r>
              <a:rPr lang="ru-RU" sz="2000" b="1" dirty="0">
                <a:latin typeface="Calibri" panose="020F0502020204030204" pitchFamily="34" charset="0"/>
              </a:rPr>
              <a:t>3. </a:t>
            </a:r>
            <a:r>
              <a:rPr lang="ru-RU" sz="2000" dirty="0">
                <a:latin typeface="Calibri" panose="020F0502020204030204" pitchFamily="34" charset="0"/>
              </a:rPr>
              <a:t>Снова отверните уголок верхнего слоя, но только до линии сгиба, а затем еще раз по линии сгиба.</a:t>
            </a:r>
          </a:p>
          <a:p>
            <a:r>
              <a:rPr lang="ru-RU" sz="2000" b="1" dirty="0">
                <a:latin typeface="Calibri" panose="020F0502020204030204" pitchFamily="34" charset="0"/>
              </a:rPr>
              <a:t>4.</a:t>
            </a:r>
            <a:r>
              <a:rPr lang="ru-RU" sz="2000" dirty="0">
                <a:latin typeface="Calibri" panose="020F0502020204030204" pitchFamily="34" charset="0"/>
              </a:rPr>
              <a:t> Сложите салфетку вертикально пополам, как указано на картинке сверху. В получившийся кармашек поместите вилку и нож.</a:t>
            </a:r>
          </a:p>
          <a:p>
            <a:r>
              <a:rPr lang="ru-RU" dirty="0"/>
              <a:t/>
            </a:r>
            <a:br>
              <a:rPr lang="ru-RU" dirty="0"/>
            </a:br>
            <a:endParaRPr lang="ru-RU" dirty="0"/>
          </a:p>
        </p:txBody>
      </p:sp>
      <p:pic>
        <p:nvPicPr>
          <p:cNvPr id="4" name="Picture 2" descr="6 способов складывать столовые салфетки &quot;как в ресторане&quo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34884" y="397099"/>
            <a:ext cx="6757115" cy="17279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89158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6914882" cy="892612"/>
          </a:xfrm>
        </p:spPr>
        <p:txBody>
          <a:bodyPr/>
          <a:lstStyle/>
          <a:p>
            <a:r>
              <a:rPr lang="ru-RU" dirty="0" smtClean="0"/>
              <a:t>«Лилия»</a:t>
            </a:r>
            <a:endParaRPr lang="ru-RU" dirty="0"/>
          </a:p>
        </p:txBody>
      </p:sp>
      <p:pic>
        <p:nvPicPr>
          <p:cNvPr id="5122" name="Picture 2" descr="http://n1s1.hsmedia.ru/6c/c1/37/6cc137d3377e7f03aa95914c2a62bce7/599x600_0_8195abd0468b78f56e3c184a56d811c3@599x600_0xc0a8393c_14426651371370476699.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1290" y="1257738"/>
            <a:ext cx="6380018" cy="534092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6691308" y="3503773"/>
            <a:ext cx="5370490" cy="2677656"/>
          </a:xfrm>
          <a:prstGeom prst="rect">
            <a:avLst/>
          </a:prstGeom>
        </p:spPr>
        <p:txBody>
          <a:bodyPr wrap="square">
            <a:spAutoFit/>
          </a:bodyPr>
          <a:lstStyle/>
          <a:p>
            <a:r>
              <a:rPr lang="ru-RU" sz="2400" dirty="0" smtClean="0">
                <a:latin typeface="PT Sans"/>
              </a:rPr>
              <a:t>1. </a:t>
            </a:r>
            <a:r>
              <a:rPr lang="ru-RU" sz="2400" dirty="0" err="1" smtClean="0">
                <a:latin typeface="Calibri" panose="020F0502020204030204" pitchFamily="34" charset="0"/>
              </a:rPr>
              <a:t>Cалфетку</a:t>
            </a:r>
            <a:r>
              <a:rPr lang="ru-RU" sz="2400" dirty="0" smtClean="0">
                <a:latin typeface="Calibri" panose="020F0502020204030204" pitchFamily="34" charset="0"/>
              </a:rPr>
              <a:t> </a:t>
            </a:r>
            <a:r>
              <a:rPr lang="ru-RU" sz="2400" dirty="0">
                <a:latin typeface="Calibri" panose="020F0502020204030204" pitchFamily="34" charset="0"/>
              </a:rPr>
              <a:t>сложите по диагонали. </a:t>
            </a:r>
            <a:br>
              <a:rPr lang="ru-RU" sz="2400" dirty="0">
                <a:latin typeface="Calibri" panose="020F0502020204030204" pitchFamily="34" charset="0"/>
              </a:rPr>
            </a:br>
            <a:r>
              <a:rPr lang="ru-RU" sz="2400" dirty="0">
                <a:latin typeface="Calibri" panose="020F0502020204030204" pitchFamily="34" charset="0"/>
              </a:rPr>
              <a:t>2. Совместите левый и правый углы с вершиной треугольника. </a:t>
            </a:r>
            <a:br>
              <a:rPr lang="ru-RU" sz="2400" dirty="0">
                <a:latin typeface="Calibri" panose="020F0502020204030204" pitchFamily="34" charset="0"/>
              </a:rPr>
            </a:br>
            <a:r>
              <a:rPr lang="ru-RU" sz="2400" dirty="0">
                <a:latin typeface="Calibri" panose="020F0502020204030204" pitchFamily="34" charset="0"/>
              </a:rPr>
              <a:t>3. Сложите салфетку пополам по горизонтальной оси. </a:t>
            </a:r>
            <a:br>
              <a:rPr lang="ru-RU" sz="2400" dirty="0">
                <a:latin typeface="Calibri" panose="020F0502020204030204" pitchFamily="34" charset="0"/>
              </a:rPr>
            </a:br>
            <a:r>
              <a:rPr lang="ru-RU" sz="2400" dirty="0">
                <a:latin typeface="Calibri" panose="020F0502020204030204" pitchFamily="34" charset="0"/>
              </a:rPr>
              <a:t>4. Отогните вершину верхнего треугольника.</a:t>
            </a:r>
          </a:p>
        </p:txBody>
      </p:sp>
      <p:pic>
        <p:nvPicPr>
          <p:cNvPr id="3074" name="Picture 2" descr="6 способов складывать столовые салфетки &quot;как в ресторане&quo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90197" y="318128"/>
            <a:ext cx="4842457" cy="31146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82609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«Елочка»</a:t>
            </a:r>
            <a:endParaRPr lang="ru-RU" dirty="0"/>
          </a:p>
        </p:txBody>
      </p:sp>
      <p:pic>
        <p:nvPicPr>
          <p:cNvPr id="6148" name="Picture 4" descr="http://gigamir.net/static/images/130/1300465-7.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4013" y="1690688"/>
            <a:ext cx="5346782" cy="428540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5666704" y="1571231"/>
            <a:ext cx="6525296" cy="4524315"/>
          </a:xfrm>
          <a:prstGeom prst="rect">
            <a:avLst/>
          </a:prstGeom>
        </p:spPr>
        <p:txBody>
          <a:bodyPr wrap="square">
            <a:spAutoFit/>
          </a:bodyPr>
          <a:lstStyle/>
          <a:p>
            <a:pPr>
              <a:buFont typeface="+mj-lt"/>
              <a:buAutoNum type="arabicPeriod"/>
            </a:pPr>
            <a:r>
              <a:rPr lang="ru-RU" sz="2400" dirty="0">
                <a:latin typeface="Calibri" panose="020F0502020204030204" pitchFamily="34" charset="0"/>
              </a:rPr>
              <a:t>Складываем салфетку квадратом. Получается 4 слоя.</a:t>
            </a:r>
          </a:p>
          <a:p>
            <a:pPr>
              <a:buFont typeface="+mj-lt"/>
              <a:buAutoNum type="arabicPeriod"/>
            </a:pPr>
            <a:r>
              <a:rPr lang="ru-RU" sz="2400" dirty="0">
                <a:latin typeface="Calibri" panose="020F0502020204030204" pitchFamily="34" charset="0"/>
              </a:rPr>
              <a:t>Открытым углом кладем к себе и каждый слой загибаем наверх.</a:t>
            </a:r>
          </a:p>
          <a:p>
            <a:pPr>
              <a:buFont typeface="+mj-lt"/>
              <a:buAutoNum type="arabicPeriod"/>
            </a:pPr>
            <a:r>
              <a:rPr lang="ru-RU" sz="2400" dirty="0">
                <a:latin typeface="Calibri" panose="020F0502020204030204" pitchFamily="34" charset="0"/>
              </a:rPr>
              <a:t>Переворачиваем обратной стороной и загибаем боковые стороны к центру.</a:t>
            </a:r>
          </a:p>
          <a:p>
            <a:pPr>
              <a:buFont typeface="+mj-lt"/>
              <a:buAutoNum type="arabicPeriod"/>
            </a:pPr>
            <a:r>
              <a:rPr lang="ru-RU" sz="2400" dirty="0">
                <a:latin typeface="Calibri" panose="020F0502020204030204" pitchFamily="34" charset="0"/>
              </a:rPr>
              <a:t>Сдвигаем конструкцию острым углом от себя – это «макушка» елочки.</a:t>
            </a:r>
          </a:p>
          <a:p>
            <a:pPr>
              <a:buFont typeface="+mj-lt"/>
              <a:buAutoNum type="arabicPeriod"/>
            </a:pPr>
            <a:r>
              <a:rPr lang="ru-RU" sz="2400" dirty="0">
                <a:latin typeface="Calibri" panose="020F0502020204030204" pitchFamily="34" charset="0"/>
              </a:rPr>
              <a:t>Теперь каждый уголок подвертываем и подкладываем под предыдущий.</a:t>
            </a:r>
          </a:p>
          <a:p>
            <a:pPr>
              <a:buFont typeface="+mj-lt"/>
              <a:buAutoNum type="arabicPeriod"/>
            </a:pPr>
            <a:r>
              <a:rPr lang="ru-RU" sz="2400" dirty="0">
                <a:latin typeface="Calibri" panose="020F0502020204030204" pitchFamily="34" charset="0"/>
              </a:rPr>
              <a:t>Изгибы должны оставаться воздушными, чтобы получился объем.</a:t>
            </a:r>
            <a:endParaRPr lang="ru-RU" sz="2400" b="0" i="0" dirty="0">
              <a:effectLst/>
              <a:latin typeface="Calibri" panose="020F0502020204030204" pitchFamily="34" charset="0"/>
            </a:endParaRPr>
          </a:p>
        </p:txBody>
      </p:sp>
    </p:spTree>
    <p:extLst>
      <p:ext uri="{BB962C8B-B14F-4D97-AF65-F5344CB8AC3E}">
        <p14:creationId xmlns:p14="http://schemas.microsoft.com/office/powerpoint/2010/main" xmlns="" val="3691932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«Веер»</a:t>
            </a:r>
            <a:endParaRPr lang="ru-RU" dirty="0"/>
          </a:p>
        </p:txBody>
      </p:sp>
      <p:pic>
        <p:nvPicPr>
          <p:cNvPr id="8" name="Picture 2" descr="http://mtdata.ru/u24/photo16D8/20437491914-0/big.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5084" y="2040131"/>
            <a:ext cx="5939502" cy="4509654"/>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6 способов складывать столовые салфетки &quot;как в ресторане&quo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72366" y="814387"/>
            <a:ext cx="5548380" cy="221214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6198556" y="3382421"/>
            <a:ext cx="6096000" cy="3416320"/>
          </a:xfrm>
          <a:prstGeom prst="rect">
            <a:avLst/>
          </a:prstGeom>
        </p:spPr>
        <p:txBody>
          <a:bodyPr>
            <a:spAutoFit/>
          </a:bodyPr>
          <a:lstStyle/>
          <a:p>
            <a:r>
              <a:rPr lang="ru-RU" sz="2400" dirty="0" smtClean="0">
                <a:latin typeface="Times New Roman" panose="02020603050405020304" pitchFamily="18" charset="0"/>
                <a:cs typeface="Times New Roman" panose="02020603050405020304" pitchFamily="18" charset="0"/>
              </a:rPr>
              <a:t>1. </a:t>
            </a:r>
            <a:r>
              <a:rPr lang="ru-RU" sz="2400" dirty="0" smtClean="0">
                <a:cs typeface="Times New Roman" panose="02020603050405020304" pitchFamily="18" charset="0"/>
              </a:rPr>
              <a:t>Сложите </a:t>
            </a:r>
            <a:r>
              <a:rPr lang="ru-RU" sz="2400" dirty="0">
                <a:cs typeface="Times New Roman" panose="02020603050405020304" pitchFamily="18" charset="0"/>
              </a:rPr>
              <a:t>салфетку пополам, чтобы линия сгиба оказалась внизу. У вас получится прямоугольник.</a:t>
            </a:r>
          </a:p>
          <a:p>
            <a:r>
              <a:rPr lang="ru-RU" sz="2400" b="1" dirty="0">
                <a:cs typeface="Times New Roman" panose="02020603050405020304" pitchFamily="18" charset="0"/>
              </a:rPr>
              <a:t>2.</a:t>
            </a:r>
            <a:r>
              <a:rPr lang="ru-RU" sz="2400" dirty="0">
                <a:cs typeface="Times New Roman" panose="02020603050405020304" pitchFamily="18" charset="0"/>
              </a:rPr>
              <a:t> Теперь сложите его в том же направлении еще раз. Сгиб снова находится внизу.</a:t>
            </a:r>
          </a:p>
          <a:p>
            <a:r>
              <a:rPr lang="ru-RU" sz="2400" b="1" dirty="0">
                <a:cs typeface="Times New Roman" panose="02020603050405020304" pitchFamily="18" charset="0"/>
              </a:rPr>
              <a:t>3.</a:t>
            </a:r>
            <a:r>
              <a:rPr lang="ru-RU" sz="2400" dirty="0">
                <a:cs typeface="Times New Roman" panose="02020603050405020304" pitchFamily="18" charset="0"/>
              </a:rPr>
              <a:t> Далее сложите салфетку гармошкой, делая складки шириной примерно с два пальца. Замните сгибы. Разверните салфетку в виде веера и поставьте на тарелку.</a:t>
            </a:r>
            <a:endParaRPr lang="ru-RU" sz="2400" b="0" i="0" dirty="0">
              <a:effectLst/>
              <a:cs typeface="Times New Roman" panose="02020603050405020304" pitchFamily="18" charset="0"/>
            </a:endParaRPr>
          </a:p>
        </p:txBody>
      </p:sp>
    </p:spTree>
    <p:extLst>
      <p:ext uri="{BB962C8B-B14F-4D97-AF65-F5344CB8AC3E}">
        <p14:creationId xmlns:p14="http://schemas.microsoft.com/office/powerpoint/2010/main" xmlns="" val="58574969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359</Words>
  <Application>Microsoft Office PowerPoint</Application>
  <PresentationFormat>Произвольный</PresentationFormat>
  <Paragraphs>46</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Виды складывания полотняных салфеток </vt:lpstr>
      <vt:lpstr>Основные правила при сервировке стола полотняными салфетками</vt:lpstr>
      <vt:lpstr>«Ракета» («Пика»)</vt:lpstr>
      <vt:lpstr>«Мужская сорочка»</vt:lpstr>
      <vt:lpstr>«Свеча»</vt:lpstr>
      <vt:lpstr>«Три кармашка» («Диагональ»)</vt:lpstr>
      <vt:lpstr>«Лилия»</vt:lpstr>
      <vt:lpstr>«Елочка»</vt:lpstr>
      <vt:lpstr>«Веер»</vt:lpstr>
      <vt:lpstr>«Лотос»</vt:lpstr>
      <vt:lpstr>«Кораблик»</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Виды складывания салфеток</dc:title>
  <dc:creator>Sergey</dc:creator>
  <cp:lastModifiedBy>avanesyan</cp:lastModifiedBy>
  <cp:revision>16</cp:revision>
  <dcterms:created xsi:type="dcterms:W3CDTF">2016-11-23T19:39:35Z</dcterms:created>
  <dcterms:modified xsi:type="dcterms:W3CDTF">2020-11-13T05:13:04Z</dcterms:modified>
</cp:coreProperties>
</file>