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40"/>
  </p:notesMasterIdLst>
  <p:sldIdLst>
    <p:sldId id="1358" r:id="rId2"/>
    <p:sldId id="1107" r:id="rId3"/>
    <p:sldId id="464" r:id="rId4"/>
    <p:sldId id="295" r:id="rId5"/>
    <p:sldId id="1089" r:id="rId6"/>
    <p:sldId id="1321" r:id="rId7"/>
    <p:sldId id="1330" r:id="rId8"/>
    <p:sldId id="1326" r:id="rId9"/>
    <p:sldId id="1335" r:id="rId10"/>
    <p:sldId id="1325" r:id="rId11"/>
    <p:sldId id="1327" r:id="rId12"/>
    <p:sldId id="1328" r:id="rId13"/>
    <p:sldId id="1331" r:id="rId14"/>
    <p:sldId id="1336" r:id="rId15"/>
    <p:sldId id="1337" r:id="rId16"/>
    <p:sldId id="1332" r:id="rId17"/>
    <p:sldId id="1329" r:id="rId18"/>
    <p:sldId id="1339" r:id="rId19"/>
    <p:sldId id="1205" r:id="rId20"/>
    <p:sldId id="1340" r:id="rId21"/>
    <p:sldId id="1081" r:id="rId22"/>
    <p:sldId id="1207" r:id="rId23"/>
    <p:sldId id="1209" r:id="rId24"/>
    <p:sldId id="1341" r:id="rId25"/>
    <p:sldId id="1343" r:id="rId26"/>
    <p:sldId id="1344" r:id="rId27"/>
    <p:sldId id="1345" r:id="rId28"/>
    <p:sldId id="1156" r:id="rId29"/>
    <p:sldId id="1208" r:id="rId30"/>
    <p:sldId id="1206" r:id="rId31"/>
    <p:sldId id="1094" r:id="rId32"/>
    <p:sldId id="1158" r:id="rId33"/>
    <p:sldId id="1212" r:id="rId34"/>
    <p:sldId id="1222" r:id="rId35"/>
    <p:sldId id="1223" r:id="rId36"/>
    <p:sldId id="1219" r:id="rId37"/>
    <p:sldId id="1215" r:id="rId38"/>
    <p:sldId id="1216" r:id="rId39"/>
    <p:sldId id="1214" r:id="rId40"/>
    <p:sldId id="1220" r:id="rId41"/>
    <p:sldId id="1224" r:id="rId42"/>
    <p:sldId id="1221" r:id="rId43"/>
    <p:sldId id="1230" r:id="rId44"/>
    <p:sldId id="1290" r:id="rId45"/>
    <p:sldId id="1225" r:id="rId46"/>
    <p:sldId id="1243" r:id="rId47"/>
    <p:sldId id="1226" r:id="rId48"/>
    <p:sldId id="1241" r:id="rId49"/>
    <p:sldId id="1240" r:id="rId50"/>
    <p:sldId id="1231" r:id="rId51"/>
    <p:sldId id="1232" r:id="rId52"/>
    <p:sldId id="1233" r:id="rId53"/>
    <p:sldId id="1234" r:id="rId54"/>
    <p:sldId id="1251" r:id="rId55"/>
    <p:sldId id="1213" r:id="rId56"/>
    <p:sldId id="1259" r:id="rId57"/>
    <p:sldId id="1253" r:id="rId58"/>
    <p:sldId id="1258" r:id="rId59"/>
    <p:sldId id="1249" r:id="rId60"/>
    <p:sldId id="1250" r:id="rId61"/>
    <p:sldId id="1236" r:id="rId62"/>
    <p:sldId id="1227" r:id="rId63"/>
    <p:sldId id="1235" r:id="rId64"/>
    <p:sldId id="1242" r:id="rId65"/>
    <p:sldId id="1237" r:id="rId66"/>
    <p:sldId id="1159" r:id="rId67"/>
    <p:sldId id="1238" r:id="rId68"/>
    <p:sldId id="1095" r:id="rId69"/>
    <p:sldId id="1210" r:id="rId70"/>
    <p:sldId id="1160" r:id="rId71"/>
    <p:sldId id="1180" r:id="rId72"/>
    <p:sldId id="1266" r:id="rId73"/>
    <p:sldId id="1262" r:id="rId74"/>
    <p:sldId id="1287" r:id="rId75"/>
    <p:sldId id="1267" r:id="rId76"/>
    <p:sldId id="1270" r:id="rId77"/>
    <p:sldId id="1291" r:id="rId78"/>
    <p:sldId id="1272" r:id="rId79"/>
    <p:sldId id="1273" r:id="rId80"/>
    <p:sldId id="1271" r:id="rId81"/>
    <p:sldId id="1268" r:id="rId82"/>
    <p:sldId id="1274" r:id="rId83"/>
    <p:sldId id="1086" r:id="rId84"/>
    <p:sldId id="1283" r:id="rId85"/>
    <p:sldId id="1260" r:id="rId86"/>
    <p:sldId id="1269" r:id="rId87"/>
    <p:sldId id="1098" r:id="rId88"/>
    <p:sldId id="1261" r:id="rId89"/>
    <p:sldId id="1292" r:id="rId90"/>
    <p:sldId id="1293" r:id="rId91"/>
    <p:sldId id="1315" r:id="rId92"/>
    <p:sldId id="1302" r:id="rId93"/>
    <p:sldId id="1296" r:id="rId94"/>
    <p:sldId id="1304" r:id="rId95"/>
    <p:sldId id="1311" r:id="rId96"/>
    <p:sldId id="1294" r:id="rId97"/>
    <p:sldId id="1303" r:id="rId98"/>
    <p:sldId id="1295" r:id="rId99"/>
    <p:sldId id="1298" r:id="rId100"/>
    <p:sldId id="1306" r:id="rId101"/>
    <p:sldId id="1279" r:id="rId102"/>
    <p:sldId id="1312" r:id="rId103"/>
    <p:sldId id="1286" r:id="rId104"/>
    <p:sldId id="1313" r:id="rId105"/>
    <p:sldId id="1297" r:id="rId106"/>
    <p:sldId id="1277" r:id="rId107"/>
    <p:sldId id="1314" r:id="rId108"/>
    <p:sldId id="1316" r:id="rId109"/>
    <p:sldId id="1320" r:id="rId110"/>
    <p:sldId id="1309" r:id="rId111"/>
    <p:sldId id="1318" r:id="rId112"/>
    <p:sldId id="1310" r:id="rId113"/>
    <p:sldId id="1276" r:id="rId114"/>
    <p:sldId id="1282" r:id="rId115"/>
    <p:sldId id="1347" r:id="rId116"/>
    <p:sldId id="1129" r:id="rId117"/>
    <p:sldId id="1349" r:id="rId118"/>
    <p:sldId id="1351" r:id="rId119"/>
    <p:sldId id="1353" r:id="rId120"/>
    <p:sldId id="1352" r:id="rId121"/>
    <p:sldId id="1348" r:id="rId122"/>
    <p:sldId id="1346" r:id="rId123"/>
    <p:sldId id="1146" r:id="rId124"/>
    <p:sldId id="1154" r:id="rId125"/>
    <p:sldId id="1197" r:id="rId126"/>
    <p:sldId id="1350" r:id="rId127"/>
    <p:sldId id="1199" r:id="rId128"/>
    <p:sldId id="1354" r:id="rId129"/>
    <p:sldId id="1355" r:id="rId130"/>
    <p:sldId id="1356" r:id="rId131"/>
    <p:sldId id="1357" r:id="rId132"/>
    <p:sldId id="1109" r:id="rId133"/>
    <p:sldId id="1110" r:id="rId134"/>
    <p:sldId id="1185" r:id="rId135"/>
    <p:sldId id="1200" r:id="rId136"/>
    <p:sldId id="1338" r:id="rId137"/>
    <p:sldId id="1289" r:id="rId138"/>
    <p:sldId id="991" r:id="rId1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0DA3"/>
    <a:srgbClr val="2A0FF5"/>
    <a:srgbClr val="C21F0E"/>
    <a:srgbClr val="CC4900"/>
    <a:srgbClr val="CC00CC"/>
    <a:srgbClr val="1A07A5"/>
    <a:srgbClr val="F13F0F"/>
    <a:srgbClr val="0A6A13"/>
    <a:srgbClr val="13057D"/>
    <a:srgbClr val="2109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24" autoAdjust="0"/>
    <p:restoredTop sz="99822" autoAdjust="0"/>
  </p:normalViewPr>
  <p:slideViewPr>
    <p:cSldViewPr>
      <p:cViewPr varScale="1">
        <p:scale>
          <a:sx n="69" d="100"/>
          <a:sy n="69" d="100"/>
        </p:scale>
        <p:origin x="-120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notesMaster" Target="notesMasters/notesMaster1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F4A82-1BBA-4657-864F-4FC09618B5E3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397-F940-47CA-BE73-DC8A778F4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36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7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slide" Target="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gi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45.wdp"/><Relationship Id="rId4" Type="http://schemas.openxmlformats.org/officeDocument/2006/relationships/image" Target="../media/image17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74.jpeg"/><Relationship Id="rId4" Type="http://schemas.openxmlformats.org/officeDocument/2006/relationships/image" Target="../media/image173.gi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slide" Target="slide4.xm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46.wdp"/><Relationship Id="rId4" Type="http://schemas.openxmlformats.org/officeDocument/2006/relationships/image" Target="../media/image17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gif"/><Relationship Id="rId4" Type="http://schemas.openxmlformats.org/officeDocument/2006/relationships/image" Target="../media/image17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47.wdp"/><Relationship Id="rId4" Type="http://schemas.openxmlformats.org/officeDocument/2006/relationships/image" Target="../media/image184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gif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9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gi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microsoft.com/office/2007/relationships/hdphoto" Target="../media/hdphoto48.wdp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115.xml.rels><?xml version="1.0" encoding="UTF-8" standalone="yes"?>
<Relationships xmlns="http://schemas.openxmlformats.org/package/2006/relationships"><Relationship Id="rId3" Type="http://schemas.microsoft.com/office/2007/relationships/hdphoto" Target="../media/hdphoto49.wdp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5" Type="http://schemas.microsoft.com/office/2007/relationships/hdphoto" Target="../media/hdphoto50.wdp"/><Relationship Id="rId4" Type="http://schemas.openxmlformats.org/officeDocument/2006/relationships/image" Target="../media/image19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51.wdp"/><Relationship Id="rId4" Type="http://schemas.openxmlformats.org/officeDocument/2006/relationships/image" Target="../media/image202.jpe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hyperlink" Target="https://ru.wikipedia.org/wiki/%D0%9F%D1%81%D0%BE%D1%80%D0%B8%D0%B0%D0%B7" TargetMode="External"/><Relationship Id="rId7" Type="http://schemas.openxmlformats.org/officeDocument/2006/relationships/image" Target="../media/image205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hyperlink" Target="https://ru.wikipedia.org/wiki/%D0%97%D1%83%D0%B4" TargetMode="Externa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52.wdp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9.gi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9.gif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9.gi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9.gi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9.gif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9.gi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9.gif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0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gif"/><Relationship Id="rId7" Type="http://schemas.openxmlformats.org/officeDocument/2006/relationships/image" Target="../media/image31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7.gif"/><Relationship Id="rId7" Type="http://schemas.openxmlformats.org/officeDocument/2006/relationships/image" Target="../media/image3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" Target="slide4.xml"/><Relationship Id="rId7" Type="http://schemas.openxmlformats.org/officeDocument/2006/relationships/image" Target="../media/image4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" Target="slide4.xml"/><Relationship Id="rId7" Type="http://schemas.openxmlformats.org/officeDocument/2006/relationships/image" Target="../media/image5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gif"/><Relationship Id="rId4" Type="http://schemas.openxmlformats.org/officeDocument/2006/relationships/image" Target="../media/image3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9.wdp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9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83.xml"/><Relationship Id="rId18" Type="http://schemas.openxmlformats.org/officeDocument/2006/relationships/slide" Target="slide131.xml"/><Relationship Id="rId3" Type="http://schemas.openxmlformats.org/officeDocument/2006/relationships/image" Target="../media/image6.gif"/><Relationship Id="rId7" Type="http://schemas.openxmlformats.org/officeDocument/2006/relationships/slide" Target="slide19.xml"/><Relationship Id="rId12" Type="http://schemas.openxmlformats.org/officeDocument/2006/relationships/slide" Target="slide71.xml"/><Relationship Id="rId17" Type="http://schemas.openxmlformats.org/officeDocument/2006/relationships/slide" Target="slide125.xml"/><Relationship Id="rId2" Type="http://schemas.openxmlformats.org/officeDocument/2006/relationships/notesSlide" Target="../notesSlides/notesSlide2.xml"/><Relationship Id="rId16" Type="http://schemas.openxmlformats.org/officeDocument/2006/relationships/slide" Target="slide12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66.xml"/><Relationship Id="rId5" Type="http://schemas.openxmlformats.org/officeDocument/2006/relationships/slide" Target="slide5.xml"/><Relationship Id="rId15" Type="http://schemas.openxmlformats.org/officeDocument/2006/relationships/slide" Target="slide117.xml"/><Relationship Id="rId10" Type="http://schemas.openxmlformats.org/officeDocument/2006/relationships/slide" Target="slide33.xml"/><Relationship Id="rId19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29.xml"/><Relationship Id="rId14" Type="http://schemas.openxmlformats.org/officeDocument/2006/relationships/slide" Target="slide8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" Target="slide4.xml"/><Relationship Id="rId7" Type="http://schemas.microsoft.com/office/2007/relationships/hdphoto" Target="../media/hdphoto12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microsoft.com/office/2007/relationships/hdphoto" Target="../media/hdphoto11.wdp"/><Relationship Id="rId4" Type="http://schemas.openxmlformats.org/officeDocument/2006/relationships/image" Target="../media/image72.png"/><Relationship Id="rId9" Type="http://schemas.microsoft.com/office/2007/relationships/hdphoto" Target="../media/hdphoto13.wdp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75.jpeg"/><Relationship Id="rId7" Type="http://schemas.openxmlformats.org/officeDocument/2006/relationships/image" Target="../media/image7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slide" Target="slide4.xml"/><Relationship Id="rId7" Type="http://schemas.openxmlformats.org/officeDocument/2006/relationships/image" Target="../media/image9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11" Type="http://schemas.openxmlformats.org/officeDocument/2006/relationships/image" Target="../media/image97.jpeg"/><Relationship Id="rId5" Type="http://schemas.microsoft.com/office/2007/relationships/hdphoto" Target="../media/hdphoto20.wdp"/><Relationship Id="rId10" Type="http://schemas.openxmlformats.org/officeDocument/2006/relationships/image" Target="../media/image96.png"/><Relationship Id="rId4" Type="http://schemas.openxmlformats.org/officeDocument/2006/relationships/image" Target="../media/image92.png"/><Relationship Id="rId9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" Target="slide4.xml"/><Relationship Id="rId7" Type="http://schemas.openxmlformats.org/officeDocument/2006/relationships/image" Target="../media/image99.png"/><Relationship Id="rId12" Type="http://schemas.openxmlformats.org/officeDocument/2006/relationships/image" Target="../media/image10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2.jpeg"/><Relationship Id="rId5" Type="http://schemas.microsoft.com/office/2007/relationships/hdphoto" Target="../media/hdphoto20.wdp"/><Relationship Id="rId10" Type="http://schemas.openxmlformats.org/officeDocument/2006/relationships/image" Target="../media/image101.jpeg"/><Relationship Id="rId4" Type="http://schemas.openxmlformats.org/officeDocument/2006/relationships/image" Target="../media/image92.png"/><Relationship Id="rId9" Type="http://schemas.microsoft.com/office/2007/relationships/hdphoto" Target="../media/hdphoto21.wdp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slide" Target="slide4.xml"/><Relationship Id="rId7" Type="http://schemas.microsoft.com/office/2007/relationships/hdphoto" Target="../media/hdphoto20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105.png"/><Relationship Id="rId10" Type="http://schemas.openxmlformats.org/officeDocument/2006/relationships/image" Target="../media/image107.jpeg"/><Relationship Id="rId4" Type="http://schemas.openxmlformats.org/officeDocument/2006/relationships/image" Target="../media/image104.png"/><Relationship Id="rId9" Type="http://schemas.microsoft.com/office/2007/relationships/hdphoto" Target="../media/hdphoto22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23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7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slide" Target="slide4.xml"/><Relationship Id="rId7" Type="http://schemas.openxmlformats.org/officeDocument/2006/relationships/image" Target="../media/image116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microsoft.com/office/2007/relationships/hdphoto" Target="../media/hdphoto24.wdp"/><Relationship Id="rId4" Type="http://schemas.openxmlformats.org/officeDocument/2006/relationships/image" Target="../media/image11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microsoft.com/office/2007/relationships/hdphoto" Target="../media/hdphoto26.wdp"/><Relationship Id="rId4" Type="http://schemas.openxmlformats.org/officeDocument/2006/relationships/image" Target="../media/image11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microsoft.com/office/2007/relationships/hdphoto" Target="../media/hdphoto27.wdp"/><Relationship Id="rId4" Type="http://schemas.openxmlformats.org/officeDocument/2006/relationships/image" Target="../media/image11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28.wdp"/><Relationship Id="rId4" Type="http://schemas.openxmlformats.org/officeDocument/2006/relationships/image" Target="../media/image12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25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124.jpeg"/><Relationship Id="rId4" Type="http://schemas.openxmlformats.org/officeDocument/2006/relationships/hyperlink" Target="http://www.krugosvet.ru/images/1011142_1142_101.jpg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microsoft.com/office/2007/relationships/hdphoto" Target="../media/hdphoto32.wdp"/><Relationship Id="rId3" Type="http://schemas.openxmlformats.org/officeDocument/2006/relationships/slide" Target="slide4.xml"/><Relationship Id="rId7" Type="http://schemas.openxmlformats.org/officeDocument/2006/relationships/image" Target="../media/image126.jpeg"/><Relationship Id="rId12" Type="http://schemas.openxmlformats.org/officeDocument/2006/relationships/image" Target="../media/image12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11" Type="http://schemas.microsoft.com/office/2007/relationships/hdphoto" Target="../media/hdphoto31.wdp"/><Relationship Id="rId5" Type="http://schemas.openxmlformats.org/officeDocument/2006/relationships/image" Target="../media/image124.jpeg"/><Relationship Id="rId10" Type="http://schemas.openxmlformats.org/officeDocument/2006/relationships/image" Target="../media/image127.png"/><Relationship Id="rId4" Type="http://schemas.openxmlformats.org/officeDocument/2006/relationships/hyperlink" Target="http://www.krugosvet.ru/images/1011142_1142_101.jpg" TargetMode="External"/><Relationship Id="rId9" Type="http://schemas.openxmlformats.org/officeDocument/2006/relationships/hyperlink" Target="http://www.krugosvet.ru/images/1011142_image008.gi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microsoft.com/office/2007/relationships/hdphoto" Target="../media/hdphoto2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gif"/><Relationship Id="rId5" Type="http://schemas.openxmlformats.org/officeDocument/2006/relationships/image" Target="../media/image130.gif"/><Relationship Id="rId4" Type="http://schemas.microsoft.com/office/2007/relationships/hdphoto" Target="../media/hdphoto33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9.jpeg"/><Relationship Id="rId4" Type="http://schemas.openxmlformats.org/officeDocument/2006/relationships/image" Target="../media/image13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3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microsoft.com/office/2007/relationships/hdphoto" Target="../media/hdphoto34.wdp"/><Relationship Id="rId4" Type="http://schemas.openxmlformats.org/officeDocument/2006/relationships/image" Target="../media/image13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36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microsoft.com/office/2007/relationships/hdphoto" Target="../media/hdphoto35.wdp"/><Relationship Id="rId4" Type="http://schemas.openxmlformats.org/officeDocument/2006/relationships/image" Target="../media/image13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44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microsoft.com/office/2007/relationships/hdphoto" Target="../media/hdphoto37.wdp"/><Relationship Id="rId4" Type="http://schemas.openxmlformats.org/officeDocument/2006/relationships/image" Target="../media/image14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8.wdp"/><Relationship Id="rId4" Type="http://schemas.openxmlformats.org/officeDocument/2006/relationships/image" Target="../media/image14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9.wdp"/><Relationship Id="rId4" Type="http://schemas.openxmlformats.org/officeDocument/2006/relationships/image" Target="../media/image1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gif"/><Relationship Id="rId7" Type="http://schemas.openxmlformats.org/officeDocument/2006/relationships/image" Target="../media/image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52.png"/><Relationship Id="rId4" Type="http://schemas.microsoft.com/office/2007/relationships/hdphoto" Target="../media/hdphoto40.wdp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microsoft.com/office/2007/relationships/hdphoto" Target="../media/hdphoto41.wdp"/><Relationship Id="rId4" Type="http://schemas.openxmlformats.org/officeDocument/2006/relationships/image" Target="../media/image153.png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7" Type="http://schemas.openxmlformats.org/officeDocument/2006/relationships/slide" Target="slide4.xm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3.wdp"/><Relationship Id="rId5" Type="http://schemas.openxmlformats.org/officeDocument/2006/relationships/image" Target="../media/image156.png"/><Relationship Id="rId4" Type="http://schemas.openxmlformats.org/officeDocument/2006/relationships/image" Target="../media/image7.gi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gif"/><Relationship Id="rId4" Type="http://schemas.openxmlformats.org/officeDocument/2006/relationships/image" Target="../media/image15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7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65.png"/><Relationship Id="rId4" Type="http://schemas.microsoft.com/office/2007/relationships/hdphoto" Target="../media/hdphoto44.wdp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gi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gif"/><Relationship Id="rId4" Type="http://schemas.openxmlformats.org/officeDocument/2006/relationships/image" Target="../media/image16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581357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980775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-2389" y="1844824"/>
            <a:ext cx="9112277" cy="6472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</a:t>
            </a: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</a:t>
            </a:r>
            <a:r>
              <a:rPr lang="ru-RU" sz="4400" b="1" kern="1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Арены</a:t>
            </a: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  <a:endParaRPr lang="ru-RU" sz="4400" b="1" dirty="0" smtClean="0">
              <a:ln w="11430">
                <a:solidFill>
                  <a:sysClr val="windowText" lastClr="000000"/>
                </a:solidFill>
              </a:ln>
              <a:solidFill>
                <a:srgbClr val="CC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235" y="779267"/>
            <a:ext cx="9112277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 «Химия»</a:t>
            </a:r>
          </a:p>
          <a:p>
            <a:pPr algn="ctr">
              <a:lnSpc>
                <a:spcPct val="7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Органическая химия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621738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kurs-on.ru/images1/578e1995663e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6" y="1124744"/>
            <a:ext cx="7429520" cy="554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2920" y="44624"/>
            <a:ext cx="8963576" cy="11264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u="sng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Гет</a:t>
            </a:r>
            <a:r>
              <a:rPr lang="ru-RU" sz="27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арены</a:t>
            </a:r>
            <a:r>
              <a:rPr lang="ru-RU" sz="27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органические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соединения, содержащие циклы, в состав которых наряду с углеродом входят и атомы других элементов.</a:t>
            </a:r>
            <a:r>
              <a:rPr lang="ru-RU" sz="27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7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198" y="3645024"/>
            <a:ext cx="2577282" cy="151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16952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1929" y="332656"/>
            <a:ext cx="871296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Алкилирование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галогеналканами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(реакция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Фриделя-Крафтса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алкенами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присутствии безводного хлорида алюминия: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1929" y="3449612"/>
            <a:ext cx="8874567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дегидрировании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этил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бензола образуется производное бензола с непредельной боковой цепью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винил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бензол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стирол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 </a:t>
            </a: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–CН=СН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(исходное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вещество для получения ценного полимера 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полистирола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  <p:pic>
        <p:nvPicPr>
          <p:cNvPr id="4099" name="Picture 3" descr="D:\диск D\01.03.16-домашние документы\Виртуальные лекции 2015\Органическая химия\арены\150fb59b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56" y="1556792"/>
            <a:ext cx="7490660" cy="136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2792541"/>
            <a:ext cx="20973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этил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7987" y="2708920"/>
            <a:ext cx="13415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1988840"/>
            <a:ext cx="432048" cy="504056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979712" y="1556792"/>
            <a:ext cx="432048" cy="432048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495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667259"/>
            <a:ext cx="8856984" cy="1206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3000" b="1" dirty="0">
                <a:latin typeface="Arial" pitchFamily="34" charset="0"/>
                <a:cs typeface="Arial" pitchFamily="34" charset="0"/>
              </a:rPr>
              <a:t>Несмотря на склонность бензола к реакциям замещения, он в жестких условиях вступает и в реакции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присоединения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77" y="2348880"/>
            <a:ext cx="6741392" cy="211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0624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53" y="2348879"/>
            <a:ext cx="6540542" cy="177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415834" y="3933056"/>
            <a:ext cx="6540542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бензол                                       циклогексан</a:t>
            </a:r>
            <a:endParaRPr lang="ru-RU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73" y="4365764"/>
            <a:ext cx="7335859" cy="14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89762" y="5661248"/>
            <a:ext cx="8418742" cy="7201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метилбензол   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</a:t>
            </a:r>
            <a:r>
              <a:rPr lang="ru-RU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метилцикло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  </a:t>
            </a:r>
          </a:p>
          <a:p>
            <a:pPr>
              <a:lnSpc>
                <a:spcPct val="85000"/>
              </a:lnSpc>
            </a:pP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(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толуол) 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  </a:t>
            </a:r>
            <a:r>
              <a:rPr lang="ru-RU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гексан</a:t>
            </a:r>
            <a:endParaRPr lang="ru-RU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9512" y="332305"/>
            <a:ext cx="8856984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algn="just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5.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 Black" pitchFamily="34" charset="0"/>
                <a:cs typeface="Arial" pitchFamily="34" charset="0"/>
              </a:rPr>
              <a:t>Гидрирование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 Black" pitchFamily="34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Присоединение водорода осуществляется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только в присутствии катализаторов и при повышенной температуре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Бензол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гидрируется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образованием циклогексана, а производные бензола дают производные циклогексана.</a:t>
            </a:r>
          </a:p>
        </p:txBody>
      </p:sp>
    </p:spTree>
    <p:extLst>
      <p:ext uri="{BB962C8B-B14F-4D97-AF65-F5344CB8AC3E}">
        <p14:creationId xmlns:p14="http://schemas.microsoft.com/office/powerpoint/2010/main" val="153536659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9" y="764704"/>
            <a:ext cx="8124807" cy="447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48685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0233" y="5504771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AutoShape 2" descr="http://asfaltovaja-kroshka.ru/images1/575fe3e07127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9" name="Picture 3" descr="D:\диск D\01.03.16-домашние документы\Виртуальные лекции 2015\Органическая химия\арены\присоединение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4904"/>
            <a:ext cx="6053243" cy="246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D:\диск D\01.03.16-домашние документы\Виртуальные лекции 2015\Органическая химия\арены\бензол\сим-трихлорбензо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647" y="2820451"/>
            <a:ext cx="2087116" cy="172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13524" y="3267484"/>
            <a:ext cx="11913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t</a:t>
            </a:r>
          </a:p>
          <a:p>
            <a:r>
              <a:rPr lang="en-US" sz="2400" dirty="0" smtClean="0"/>
              <a:t>– 3HCl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535567" y="4659004"/>
            <a:ext cx="2608433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сим-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трихлорбензол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54727" y="4941168"/>
            <a:ext cx="3769869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гекса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A6A13"/>
                </a:solidFill>
                <a:latin typeface="Arial" pitchFamily="34" charset="0"/>
                <a:cs typeface="Arial" pitchFamily="34" charset="0"/>
              </a:rPr>
              <a:t>хлор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цикло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(гексахлоран)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5496" y="4221088"/>
            <a:ext cx="1252907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352402"/>
            <a:ext cx="871296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6.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солнечном свету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под воздействием ультрафиолетового излучения бензол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присоединяет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A6A13"/>
                </a:solidFill>
                <a:latin typeface="Arial" pitchFamily="34" charset="0"/>
                <a:cs typeface="Arial" pitchFamily="34" charset="0"/>
              </a:rPr>
              <a:t>хлор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" pitchFamily="34" charset="0"/>
                <a:cs typeface="Arial" pitchFamily="34" charset="0"/>
              </a:rPr>
              <a:t>бром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образованием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гексагалогенидов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которые при нагревании теряют три молекулы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галогеноводорода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приводят к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тригалогенбензолам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5868144" y="3682983"/>
            <a:ext cx="115212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4608511"/>
            <a:ext cx="2100454" cy="220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1545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5" y="3933056"/>
            <a:ext cx="2007025" cy="2769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4422" y="5968849"/>
            <a:ext cx="5257898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Бензол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 обесцвечивает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раствор перманганата калия</a:t>
            </a:r>
            <a:endParaRPr lang="ru-RU" sz="2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33056"/>
            <a:ext cx="709286" cy="203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 descr="http://www.studfiles.ru/html/2706/215/html_YJS0Q2oapm.6am8/htmlconvd-GB0VBa_html_m417f9a1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815" y="3393850"/>
            <a:ext cx="6335588" cy="254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07504" y="328412"/>
            <a:ext cx="892899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7.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Окисление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Бензольное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ядро более устойчиво к окислению, чем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Даже перманганат калия, азотная кислота, пероксид водорода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 Black" pitchFamily="34" charset="0"/>
                <a:cs typeface="Arial" pitchFamily="34" charset="0"/>
              </a:rPr>
              <a:t>в обычных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условиях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на бензол не действуют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При действии же окислителей на гомологи бензола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ближайший к ядру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атом углерода боковой цепи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окисляется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до карбоксильной группы и дает ароматическую кислоту.</a:t>
            </a:r>
          </a:p>
        </p:txBody>
      </p:sp>
    </p:spTree>
    <p:extLst>
      <p:ext uri="{BB962C8B-B14F-4D97-AF65-F5344CB8AC3E}">
        <p14:creationId xmlns:p14="http://schemas.microsoft.com/office/powerpoint/2010/main" val="9276384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1" y="116632"/>
            <a:ext cx="859088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Во всех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случаях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независимо от длины боковой цепи образуется бензойная кислота.</a:t>
            </a:r>
          </a:p>
        </p:txBody>
      </p:sp>
      <p:sp>
        <p:nvSpPr>
          <p:cNvPr id="3" name="AutoShape 2" descr="http://milena-kazan.ru/images1/575e24fe3ab4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1" name="Picture 3" descr="D:\диск D\01.03.16-домашние документы\Виртуальные лекции 2015\Органическая химия\арены\бензол\окисление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30" y="941473"/>
            <a:ext cx="8129780" cy="226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http://files3.vunivere.ru/workbase/00/00/51/23/images/image11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44" y="3343458"/>
            <a:ext cx="5732564" cy="317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2" y="5648336"/>
            <a:ext cx="1843483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бензойная кислота</a:t>
            </a:r>
            <a:endParaRPr 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390121" y="4587725"/>
            <a:ext cx="1241943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толуол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47248" y="6406871"/>
            <a:ext cx="2327690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err="1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пентил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084168" y="3068960"/>
            <a:ext cx="21147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8" y="3343458"/>
            <a:ext cx="1084960" cy="2646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3610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kurs-on.ru/images1/578e1995663e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Картинки по запросу окисление этилбензол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0" y="1715309"/>
            <a:ext cx="8906878" cy="164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6090" y="358322"/>
            <a:ext cx="8906878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Окисляются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атомы углерода на месте разрыва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С–С связи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(окисляемые атомы отмечены звездочками):</a:t>
            </a:r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6515" y="3462041"/>
            <a:ext cx="8891407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Если 2</a:t>
            </a:r>
            <a:r>
              <a:rPr lang="ru-RU" sz="2800" b="1" u="sng" baseline="30000" dirty="0">
                <a:latin typeface="Arial" pitchFamily="34" charset="0"/>
                <a:cs typeface="Arial" pitchFamily="34" charset="0"/>
              </a:rPr>
              <a:t>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от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бензольного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кольца окисляемый атом углерода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первичный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как у этилбензола, то он окисляется до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2348880"/>
            <a:ext cx="914400" cy="43204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788024" y="2060848"/>
            <a:ext cx="216024" cy="4032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7899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kurs-on.ru/images1/578e1995663e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14" y="1807769"/>
            <a:ext cx="8789548" cy="44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284" y="339797"/>
            <a:ext cx="8774204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Если 2</a:t>
            </a:r>
            <a:r>
              <a:rPr lang="ru-RU" sz="2700" b="1" u="sng" baseline="30000" dirty="0">
                <a:latin typeface="Arial" pitchFamily="34" charset="0"/>
                <a:cs typeface="Arial" pitchFamily="34" charset="0"/>
              </a:rPr>
              <a:t>ой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от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бензольного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кольца окисляемый атом углерода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вторичный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как у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пропилбензола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то он окисляется до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карбоксильной группы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 образуется еще одна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кислота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084168" y="2636912"/>
            <a:ext cx="1224136" cy="56154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619672" y="4437112"/>
            <a:ext cx="360040" cy="4032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923928" y="5245042"/>
            <a:ext cx="360040" cy="4032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8140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kurs-on.ru/images1/578e1995663e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2" y="1196752"/>
            <a:ext cx="8891408" cy="369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8581" y="260648"/>
            <a:ext cx="889140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Если 2</a:t>
            </a:r>
            <a:r>
              <a:rPr lang="ru-RU" sz="2700" b="1" u="sng" baseline="30000" dirty="0">
                <a:latin typeface="Arial" pitchFamily="34" charset="0"/>
                <a:cs typeface="Arial" pitchFamily="34" charset="0"/>
              </a:rPr>
              <a:t>ой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от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бензольного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кольца атом углерода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третичный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то он окисляется до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кетона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948265" y="1940912"/>
            <a:ext cx="1322634" cy="43204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799692" y="3068960"/>
            <a:ext cx="360040" cy="4032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6791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kurs-on.ru/images1/578e1995663e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55575" y="293689"/>
            <a:ext cx="8792181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Известны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неорганические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ароматичес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-кие соединения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например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боразол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(«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неорганический бензол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»).</a:t>
            </a:r>
          </a:p>
        </p:txBody>
      </p:sp>
      <p:pic>
        <p:nvPicPr>
          <p:cNvPr id="12290" name="Picture 2" descr="Borazine-2D-aromati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1944216" cy="223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Боразо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6336"/>
            <a:ext cx="2274857" cy="23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3414" y="3869232"/>
            <a:ext cx="839911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Боразол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боразин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 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триборинтриимид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– химическое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вещество с химической формулой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бесцветная жидкость. Молекула представляет собой шестичленное плоское кольцо, в котором чередуются атомы бора и азота, каждый из них соединён с одним атомом водорода.</a:t>
            </a:r>
          </a:p>
        </p:txBody>
      </p:sp>
    </p:spTree>
    <p:extLst>
      <p:ext uri="{BB962C8B-B14F-4D97-AF65-F5344CB8AC3E}">
        <p14:creationId xmlns:p14="http://schemas.microsoft.com/office/powerpoint/2010/main" val="384153949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1" y="332656"/>
            <a:ext cx="8784977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наличии в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кольце нескольких заместителей можно окислить последовательно все имеющиеся цепи. Эта реакция применяется для установления строения ароматических углеводородов.</a:t>
            </a:r>
          </a:p>
        </p:txBody>
      </p:sp>
      <p:pic>
        <p:nvPicPr>
          <p:cNvPr id="7" name="Picture 2" descr="D:\диск D\01.03.16-домашние документы\Виртуальные лекции 2015\Органическая химия\арены\бензол\окисление-гомологов-бензола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86166"/>
            <a:ext cx="8964488" cy="241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55776" y="2924943"/>
            <a:ext cx="770384" cy="3031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19872" y="4005064"/>
            <a:ext cx="770384" cy="3031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6300192" y="4077072"/>
            <a:ext cx="216024" cy="347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117393" y="3429000"/>
            <a:ext cx="262880" cy="347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580112" y="3776128"/>
            <a:ext cx="262880" cy="347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716016" y="2708920"/>
            <a:ext cx="262880" cy="347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237112" y="2386166"/>
            <a:ext cx="262880" cy="347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08900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kurs-on.ru/images1/578e1995663e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6046" y="334626"/>
            <a:ext cx="8788441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Окисление гомологов бензола </a:t>
            </a:r>
            <a:r>
              <a:rPr lang="ru-RU" sz="2800" b="1" dirty="0">
                <a:solidFill>
                  <a:srgbClr val="13057D"/>
                </a:solidFill>
                <a:latin typeface="Arial Black" pitchFamily="34" charset="0"/>
              </a:rPr>
              <a:t>водным раствором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 KMnO</a:t>
            </a:r>
            <a:r>
              <a:rPr lang="ru-RU" sz="2800" b="1" baseline="-25000" dirty="0">
                <a:solidFill>
                  <a:srgbClr val="C00000"/>
                </a:solidFill>
                <a:latin typeface="Arial Black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 </a:t>
            </a:r>
            <a:r>
              <a:rPr lang="ru-RU" sz="2800" b="1" u="sng" dirty="0">
                <a:solidFill>
                  <a:srgbClr val="C00000"/>
                </a:solidFill>
                <a:latin typeface="Arial Black" pitchFamily="34" charset="0"/>
              </a:rPr>
              <a:t>при нагревании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этом случае окисление протекает аналогично окислению кислым раствором KMnO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только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вместо кислот и кислотного оксида (СО</a:t>
            </a:r>
            <a:r>
              <a:rPr lang="ru-RU" sz="2800" b="1" u="sng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) образуются соли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так как при восстановлении KMnO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1A07A5"/>
                </a:solidFill>
                <a:latin typeface="Arial Black" pitchFamily="34" charset="0"/>
                <a:cs typeface="Arial" pitchFamily="34" charset="0"/>
              </a:rPr>
              <a:t>водной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среде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продуктах </a:t>
            </a:r>
            <a:r>
              <a:rPr lang="ru-RU" sz="2800" b="1" dirty="0">
                <a:ln>
                  <a:solidFill>
                    <a:srgbClr val="FF0000"/>
                  </a:solidFill>
                </a:ln>
                <a:latin typeface="Arial Black" pitchFamily="34" charset="0"/>
                <a:cs typeface="Arial" pitchFamily="34" charset="0"/>
              </a:rPr>
              <a:t>накапливается щелочь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6146" name="Picture 2" descr="D:\диск D\01.03.16-домашние документы\Виртуальные лекции 2015\Органическая химия\арены\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8733632" cy="155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xn----etbfoax5d2cxa.xn--p1ai/glavi6-2/1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5" y="4765101"/>
            <a:ext cx="8530654" cy="126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373874" y="3980593"/>
            <a:ext cx="726518" cy="303145"/>
          </a:xfrm>
          <a:prstGeom prst="rect">
            <a:avLst/>
          </a:prstGeom>
          <a:noFill/>
          <a:ln w="28575">
            <a:solidFill>
              <a:srgbClr val="1A0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508104" y="5496763"/>
            <a:ext cx="936104" cy="452517"/>
          </a:xfrm>
          <a:prstGeom prst="rect">
            <a:avLst/>
          </a:prstGeom>
          <a:noFill/>
          <a:ln w="28575">
            <a:solidFill>
              <a:srgbClr val="F13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877072" y="5229200"/>
            <a:ext cx="262880" cy="347128"/>
          </a:xfrm>
          <a:prstGeom prst="ellipse">
            <a:avLst/>
          </a:prstGeom>
          <a:noFill/>
          <a:ln>
            <a:solidFill>
              <a:srgbClr val="1A0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355976" y="3729944"/>
            <a:ext cx="262880" cy="347128"/>
          </a:xfrm>
          <a:prstGeom prst="ellipse">
            <a:avLst/>
          </a:prstGeom>
          <a:noFill/>
          <a:ln>
            <a:solidFill>
              <a:srgbClr val="1A0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796136" y="4222590"/>
            <a:ext cx="262880" cy="347128"/>
          </a:xfrm>
          <a:prstGeom prst="ellipse">
            <a:avLst/>
          </a:prstGeom>
          <a:noFill/>
          <a:ln>
            <a:solidFill>
              <a:srgbClr val="1A0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6952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458" name="Picture 2" descr="http://files3.vunivere.ru/workbase/00/00/51/23/images/image11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28" y="1988840"/>
            <a:ext cx="8363287" cy="148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287475"/>
            <a:ext cx="8784975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Остановить окисление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на стадии альдегида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можно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проводя окисление оксидом хрома 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VI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), с последующим гидролизом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диацетата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кислом водном растворе этанола.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67760" y="3291216"/>
            <a:ext cx="1570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latin typeface="Arial" pitchFamily="34" charset="0"/>
                <a:cs typeface="Arial" pitchFamily="34" charset="0"/>
              </a:rPr>
              <a:t>диацетат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206011" y="3393808"/>
            <a:ext cx="1974501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бензойный альдегид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92910"/>
            <a:ext cx="2200275" cy="207645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hardEdge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5773828"/>
            <a:ext cx="108234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CrO</a:t>
            </a:r>
            <a:r>
              <a:rPr lang="en-US" sz="2800" b="1" baseline="-2500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endParaRPr lang="ru-RU" sz="2800" b="1" baseline="-2500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258" y="4382725"/>
            <a:ext cx="1772272" cy="183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916" y="4390982"/>
            <a:ext cx="22002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22189" y="6165304"/>
            <a:ext cx="392607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dirty="0">
                <a:latin typeface="Arial Black" pitchFamily="34" charset="0"/>
              </a:rPr>
              <a:t>Уксусный ангидрид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810258" y="2852936"/>
            <a:ext cx="886136" cy="1739974"/>
          </a:xfrm>
          <a:prstGeom prst="straightConnector1">
            <a:avLst/>
          </a:prstGeom>
          <a:ln w="38100">
            <a:solidFill>
              <a:srgbClr val="C0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08900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 descr="http://belpapa.ru/images1/575d963be5af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9" descr="http://belpapa.ru/images1/575d963be5aff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1" descr="http://belpapa.ru/images1/575d963be5aff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3" descr="http://belpapa.ru/images1/575d963be5aff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6" descr="http://sekret-inter.ru/images1/576278964e893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5" name="Picture 17" descr="D:\диск D\01.03.16-домашние документы\Виртуальные лекции 2015\Органическая химия\арены\бензол\горение бензола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" y="3777594"/>
            <a:ext cx="3185941" cy="233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D:\диск D\01.03.16-домашние документы\Виртуальные лекции 2015\Органическая химия\арены\ок-ние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17321"/>
            <a:ext cx="5661785" cy="34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30209" y="260648"/>
            <a:ext cx="8784976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>
              <a:lnSpc>
                <a:spcPct val="9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Горение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(полное):</a:t>
            </a:r>
          </a:p>
          <a:p>
            <a:pPr algn="ctr">
              <a:lnSpc>
                <a:spcPct val="90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2C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+ 15O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12CO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6H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9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воздухе бензол горит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ярким желто-красным, но сильно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коптящим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пламенем из-за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неполного сгорания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lnSpc>
                <a:spcPct val="90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+ 9O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7CO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+ 4H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46082" y="4337346"/>
            <a:ext cx="1241942" cy="3877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толуол</a:t>
            </a:r>
            <a:endParaRPr lang="ru-RU" sz="24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779912" y="5921522"/>
            <a:ext cx="1603581" cy="3877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о-ксилол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2817321"/>
            <a:ext cx="854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или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31189" y="6187063"/>
            <a:ext cx="334258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C21F0E"/>
                </a:solidFill>
                <a:latin typeface="Arial Black" pitchFamily="34" charset="0"/>
                <a:cs typeface="Arial" pitchFamily="34" charset="0"/>
              </a:rPr>
              <a:t>Горение бензола</a:t>
            </a:r>
            <a:endParaRPr lang="ru-RU" sz="2500" dirty="0">
              <a:ln>
                <a:solidFill>
                  <a:sysClr val="windowText" lastClr="000000"/>
                </a:solidFill>
              </a:ln>
              <a:solidFill>
                <a:srgbClr val="C21F0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7940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260648"/>
            <a:ext cx="3597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Полимеризация </a:t>
            </a:r>
            <a:endParaRPr lang="ru-RU" sz="2800" b="1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26" name="Picture 2" descr="Картинки по запросу Полимеризация Винилбензол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731" y="2087314"/>
            <a:ext cx="527685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052736"/>
            <a:ext cx="885698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полимеризации стирола (винилбензола) получается пластмасса полистирол: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62167" y="3717032"/>
            <a:ext cx="134979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Arial" pitchFamily="34" charset="0"/>
                <a:cs typeface="Arial" pitchFamily="34" charset="0"/>
              </a:rPr>
              <a:t>стирол</a:t>
            </a:r>
            <a:endParaRPr lang="ru-RU" sz="2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535533" y="3905994"/>
            <a:ext cx="216386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полистирол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8390624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Особенно ценна его способность к совместной полимеризации с бутадиеном, в результате которой получают различные сорта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бутадиенстирольных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каучуков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жаро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 и морозоустойчивые, прочные на износ, высокоэластичные, устойчивые к маслам). Из них изготовляют шины, ленты для транспортеров, эскалаторов, облегченную микропористую подошву.</a:t>
            </a:r>
          </a:p>
        </p:txBody>
      </p:sp>
      <p:pic>
        <p:nvPicPr>
          <p:cNvPr id="3074" name="Picture 2" descr="http://himija-online.ru/wp-content/uploads/2016/06/%D0%BA%D0%B0%D1%83%D1%87%D1%83%D0%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80970"/>
            <a:ext cx="6010743" cy="30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00041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663218"/>
            <a:ext cx="8786874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Из выше сказанного следует что, для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аренов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характерны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1433513" indent="-3540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замещения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3200" b="1" u="sng" dirty="0" smtClean="0">
                <a:latin typeface="Arial" pitchFamily="34" charset="0"/>
                <a:cs typeface="Arial" pitchFamily="34" charset="0"/>
              </a:rPr>
              <a:t>Возможны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: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1433513" indent="-3540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присоединения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1433513" indent="-3540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окисления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8" name="Picture 4" descr="http://otravleniestop.ru/wp-content/uploads/2016/12/90i58416f27378c77.649293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19"/>
          <a:stretch/>
        </p:blipFill>
        <p:spPr bwMode="auto">
          <a:xfrm>
            <a:off x="2379" y="4343194"/>
            <a:ext cx="4778896" cy="252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504" y="34688"/>
            <a:ext cx="8856984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 и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токсикомания.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Бензол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оказывает на человека одурманивающее воздействие и может приводить к 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наркотической зависимости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</a:pP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Острое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отравление.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очень высоких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концентрациях – почти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мгновенная 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потеря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сознания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смерть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в течение нескольких минут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Окраска лица синюшная, слизистые оболочки часто вишнёво-красные. При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меньших концентрациях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возбуждение,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подобное алкогольному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затем сонливость,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общая слабость,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головокружение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тошнота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рвота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головная боль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потеря сознания.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 descr="http://otravlen.ru/wp-content/uploads/bronhialna_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43194"/>
            <a:ext cx="2192214" cy="246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00041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334626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Наблюдаются также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мышечные подёргивания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которые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могут переходить в тонические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судороги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latin typeface="Arial" pitchFamily="34" charset="0"/>
                <a:cs typeface="Arial" pitchFamily="34" charset="0"/>
              </a:rPr>
              <a:t>Зрачки часто расширены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не реагируют на свет.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Дыхание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сначала учащено, затем замедлено.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21F0E"/>
                </a:solidFill>
                <a:latin typeface="Arial" pitchFamily="34" charset="0"/>
                <a:cs typeface="Arial" pitchFamily="34" charset="0"/>
              </a:rPr>
              <a:t>Температура тела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резко снижается.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Пульс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учащенный, малого наполнения.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Кровяное давление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понижено. Известны случаи сильной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сердечной аритмии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http://neurodoc.ru/wp-content/uploads/2016/07/epistat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42531"/>
            <a:ext cx="28575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lusodin.info/wp-content/uploads/2016/01/sudorogi_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3" b="6805"/>
          <a:stretch/>
        </p:blipFill>
        <p:spPr bwMode="auto">
          <a:xfrm>
            <a:off x="2699792" y="4769975"/>
            <a:ext cx="3402212" cy="20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uznamania.ru/uploads/images/00/01/24/2015/08/29/0u4701d038-32e976bf-3226adb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02" y="3668022"/>
            <a:ext cx="2312911" cy="172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093239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11978"/>
            <a:ext cx="8856984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После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тяжёлых отравлений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которые не приводят непосредственно к смерти, иногда наблюдаются длительные расстройства здоровья: плевриты, катары верхних дыхательных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путей, заболевания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роговицы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сетчатки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 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поражения печени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сердечные расстройства и т. д. Описан случай вазомоторного невроза с 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отёком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лица и конечностей, расстройствами чувствительности и 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судорогами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через короткое время после острого отравления парами бензола. Иногда смерть наступает спустя некоторое время после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отравления.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ttps://alkotraz.ru/wp-content/uploads/2017/08/3-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9" y="4691648"/>
            <a:ext cx="3249528" cy="216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okeydoc.ru/wp-content/uploads/2016/06/12904370-simptomy-allergicheskogo-oteka-728x4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631911"/>
            <a:ext cx="2575232" cy="173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9998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kurs-on.ru/images1/578e1995663e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37764" y="181779"/>
            <a:ext cx="8681591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 числу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колец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молекуле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арены</a:t>
            </a:r>
            <a:r>
              <a:rPr lang="ru-RU" sz="2800" b="1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подразделяются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на: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16892"/>
            <a:ext cx="4867181" cy="413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60905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2" name="Picture 4" descr="http://otravleniestop.ru/wp-content/uploads/2016/11/45i5825bc9e0c33d1.257229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37" y="563279"/>
            <a:ext cx="7898136" cy="5265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5714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7" y="260648"/>
            <a:ext cx="8518875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Действие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 кожу.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частом соприкосновении рук с бензолом наблюдаются </a:t>
            </a:r>
            <a:r>
              <a:rPr lang="ru-RU" sz="2800" b="1" u="sng" dirty="0">
                <a:latin typeface="Arial" pitchFamily="34" charset="0"/>
                <a:cs typeface="Arial" pitchFamily="34" charset="0"/>
                <a:hlinkClick r:id="rId3" tooltip="Псориаз"/>
              </a:rPr>
              <a:t>сухость кожи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трещины, </a:t>
            </a:r>
            <a:r>
              <a:rPr lang="ru-RU" sz="2800" b="1" u="sng" dirty="0">
                <a:latin typeface="Arial" pitchFamily="34" charset="0"/>
                <a:cs typeface="Arial" pitchFamily="34" charset="0"/>
                <a:hlinkClick r:id="rId4" tooltip="Зуд"/>
              </a:rPr>
              <a:t>зуд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краснота (чаще между пальцами), отёчность, просовидные пузырьковые высыпи. Иногда из-за кожных поражений рабочие вынуждены бросать работу.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Предельно допустимая концентрация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5мг/м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122" name="Picture 2" descr="http://zoozel.ru/gallery/images/1756975_disgidroz-kozh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76547"/>
            <a:ext cx="4104456" cy="264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budetezdorovy.ru/wp-content/uploads/2017/01/Suhaya-ekzema-1068x9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29000"/>
            <a:ext cx="2762795" cy="239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shabeenasremedies.com/sites/default/files/styles/portfolio_3/public/8-signs-not-drinking-enough-water_0.jpg?itok=68d1Ian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552" y="4630953"/>
            <a:ext cx="313234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00041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034270"/>
            <a:ext cx="878497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Ароматические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углеводороды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являются важным сырьем для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производства различных синтетических материалов, красителей, физиологически активных веществ. Так,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A07A5"/>
                </a:solidFill>
                <a:latin typeface="Arial Black" pitchFamily="34" charset="0"/>
                <a:cs typeface="Arial" pitchFamily="34" charset="0"/>
              </a:rPr>
              <a:t>бензол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продукт для получения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красителей, медикаментов, средств защиты растений и др.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 Black" pitchFamily="34" charset="0"/>
                <a:cs typeface="Arial" pitchFamily="34" charset="0"/>
              </a:rPr>
              <a:t>Толуол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используется как сырье в производстве взрывчатых веществ, фармацевтических препаратов, а также в качестве растворителя.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 Black" pitchFamily="34" charset="0"/>
                <a:cs typeface="Arial" pitchFamily="34" charset="0"/>
              </a:rPr>
              <a:t>Винилбензол</a:t>
            </a:r>
            <a:r>
              <a:rPr lang="ru-RU" sz="2800" b="1" dirty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 Black" pitchFamily="34" charset="0"/>
                <a:cs typeface="Arial" pitchFamily="34" charset="0"/>
              </a:rPr>
              <a:t>стирол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применяется для получения полимерного материала – полистирола.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50690" y="203126"/>
            <a:ext cx="5606022" cy="54636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Применение </a:t>
            </a:r>
            <a:r>
              <a:rPr lang="ru-RU" sz="36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аренов</a:t>
            </a:r>
            <a:endParaRPr lang="ru-RU" sz="36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17687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0" y="583300"/>
            <a:ext cx="9004774" cy="623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46403" y="116632"/>
            <a:ext cx="7251193" cy="4847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0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Применение бензола</a:t>
            </a:r>
            <a:endParaRPr lang="ru-RU" sz="30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835696" y="6325422"/>
            <a:ext cx="5162961" cy="4879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000" b="1" dirty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Применение бензола</a:t>
            </a:r>
            <a:endParaRPr lang="ru-RU" sz="30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744944" cy="608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30473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28596" y="44624"/>
            <a:ext cx="8143932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Проверим, как Вы поняли и запомнили  пройденный материал</a:t>
            </a:r>
            <a:r>
              <a:rPr lang="ru-RU" sz="3600" b="1" kern="10" dirty="0" smtClean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8311" y="1239660"/>
            <a:ext cx="9004774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Полимер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имеющий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формулу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54568" y="3233587"/>
            <a:ext cx="7179993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получают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 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толуола                            б)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фенола</a:t>
            </a: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пропилбензола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г)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стирола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23" y="1700808"/>
            <a:ext cx="206692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76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03730" y="363135"/>
            <a:ext cx="8860758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2)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Моноциклические арены называют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бензоидными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Нумерацию начинают с одного из заместителей так, чтобы сумма номеров заместителей была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...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максимальной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минимальной      </a:t>
            </a: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3)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 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называется …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гексен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гексин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бензол   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толуол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4)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настоящее время используют формулу бензола, которую предложил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…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Клаус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</a:t>
            </a:r>
            <a:r>
              <a:rPr lang="ru-RU" sz="2800" b="1" dirty="0" err="1">
                <a:ln w="11430"/>
                <a:latin typeface="Arial" pitchFamily="34" charset="0"/>
                <a:cs typeface="Arial" pitchFamily="34" charset="0"/>
              </a:rPr>
              <a:t>Дьюар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в) Хюккель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Кекуле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5)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Общая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формула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аренов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…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–6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+6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+2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–2 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8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28311" y="332656"/>
            <a:ext cx="9004774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6) Для </a:t>
            </a:r>
            <a:r>
              <a:rPr lang="ru-RU" sz="2800" b="1" dirty="0" err="1" smtClean="0">
                <a:latin typeface="Arial" pitchFamily="34" charset="0"/>
                <a:ea typeface="Times New Roman"/>
                <a:cs typeface="Arial" pitchFamily="34" charset="0"/>
              </a:rPr>
              <a:t>а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лкилирования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бензола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используют…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хлорэтан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присутствии хлорида алюминия     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хлорэтан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присутствии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хлора      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хлорэтан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присутствии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стирола      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хлорэтан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присутствии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толуола </a:t>
            </a: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7) В присутствии хлорида алюминия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…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гексахлорциклогексан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хлорбензол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хлорциклогексан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хлортолуол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8) Для </a:t>
            </a:r>
            <a:r>
              <a:rPr lang="ru-RU" sz="2800" b="1" dirty="0" err="1" smtClean="0">
                <a:latin typeface="Arial" pitchFamily="34" charset="0"/>
                <a:ea typeface="Times New Roman"/>
                <a:cs typeface="Arial" pitchFamily="34" charset="0"/>
              </a:rPr>
              <a:t>аренов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характерны 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еакции 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присоединения   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замещения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полимеризации</a:t>
            </a: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436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28311" y="1239660"/>
            <a:ext cx="9004774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1)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Полимер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имеющий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формулу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54568" y="3233587"/>
            <a:ext cx="7179993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получают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 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толуола                            б)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фенола</a:t>
            </a: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пропилбензола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</a:t>
            </a:r>
            <a:r>
              <a:rPr lang="ru-RU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стирола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23" y="1700808"/>
            <a:ext cx="206692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58732" y="188640"/>
            <a:ext cx="8143932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kern="10" dirty="0" smtClean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Проверьте свои ответы</a:t>
            </a:r>
            <a:endParaRPr lang="ru-RU" sz="4000" b="1" dirty="0">
              <a:ln w="28575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844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03730" y="363135"/>
            <a:ext cx="8860758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2)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Моноциклические арены называют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бензоидными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Нумерацию начинают с одного из заместителей так, чтобы сумма номеров заместителей была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...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максимальной     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б)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минимальной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</a:t>
            </a: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3)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 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называется …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гексен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гексин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бензол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толуол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4)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настоящее время используют формулу бензола, которую предложил 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…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Клаус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б) </a:t>
            </a:r>
            <a:r>
              <a:rPr lang="ru-RU" sz="2800" b="1" dirty="0" err="1">
                <a:ln w="11430"/>
                <a:latin typeface="Arial" pitchFamily="34" charset="0"/>
                <a:cs typeface="Arial" pitchFamily="34" charset="0"/>
              </a:rPr>
              <a:t>Дьюар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в) Хюккель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Кекуле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5)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Общая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формула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аренов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…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u="sng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u="sng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u="sng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–6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+6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+2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–2 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14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kurs-on.ru/images1/578e1995663e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55574" y="260648"/>
            <a:ext cx="8808913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зависимости от того, каким образом связаны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кольца,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многоядерные арены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делятся на две группы:</a:t>
            </a:r>
          </a:p>
          <a:p>
            <a:pPr marL="273050" indent="-2730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арены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 конденсированными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анелирован-ными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бензольными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циклами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67" y="2184251"/>
            <a:ext cx="6638628" cy="343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49987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28311" y="332656"/>
            <a:ext cx="9004774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6) Для </a:t>
            </a:r>
            <a:r>
              <a:rPr lang="ru-RU" sz="2800" b="1" dirty="0" err="1" smtClean="0">
                <a:latin typeface="Arial" pitchFamily="34" charset="0"/>
                <a:ea typeface="Times New Roman"/>
                <a:cs typeface="Arial" pitchFamily="34" charset="0"/>
              </a:rPr>
              <a:t>а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лкилирования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бензола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используют…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u="sng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хлорэтан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в присутствии хлорида алюминия</a:t>
            </a:r>
            <a:r>
              <a:rPr lang="ru-RU" sz="2800" b="1" dirty="0" smtClean="0">
                <a:solidFill>
                  <a:srgbClr val="2A0FF5"/>
                </a:solidFill>
                <a:latin typeface="Arial" pitchFamily="34" charset="0"/>
                <a:cs typeface="Arial" pitchFamily="34" charset="0"/>
              </a:rPr>
              <a:t>     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хлорэтан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присутствии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хлора      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хлорэтан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присутствии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стирола      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хлорэтан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присутствии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толуола </a:t>
            </a: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7) В присутствии хлорида алюминия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…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гексахлорциклогексан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хлорбензол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хлорциклогексан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хлортолуол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8) Для </a:t>
            </a:r>
            <a:r>
              <a:rPr lang="ru-RU" sz="2800" b="1" dirty="0" err="1" smtClean="0">
                <a:latin typeface="Arial" pitchFamily="34" charset="0"/>
                <a:ea typeface="Times New Roman"/>
                <a:cs typeface="Arial" pitchFamily="34" charset="0"/>
              </a:rPr>
              <a:t>аренов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 характерны 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еакции </a:t>
            </a:r>
            <a:endParaRPr lang="ru-RU" sz="2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присоединения   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замещения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полимеризации</a:t>
            </a: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07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617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951783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075715"/>
            <a:ext cx="8858312" cy="5193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Органическая химия: учебник для 11 класса общеобразовательных учреждений/И. И.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176 с.: ил. – (ФГОС. Инновационная школа). 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978-5-91218-907-4.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Органическая химия: учебник для 11 класса углубленный уровень/И. И.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368 с.: ил. – (ФГОС. Инновационная школа). 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978-5-91218-804-6.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http://www.naglyadnye-posobiya.ru/shop/old-chem/item2035.php?sphrase_id=1146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9222" y="692696"/>
            <a:ext cx="8858312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/Бензол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7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Бертло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,_</a:t>
            </a:r>
            <a:r>
              <a:rPr lang="ru-RU" sz="27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Марселен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7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Дьюар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,_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Джеймс</a:t>
            </a: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http://www.ngpedia.ru/pg0600219tLBOnHp0008567666/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www.physchem.chimfak.rsu.ru/Source/History/Sketch_6.html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www.physchem.chimfak.rsu.ru/Source/History/Persones/Thiele.html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xreferat.com/108/139-1-benzoiynaya-kislota.html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7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Ладенбург,_</a:t>
            </a:r>
            <a:r>
              <a:rPr lang="ru-RU" sz="27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Альберт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7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Кекуле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,_</a:t>
            </a:r>
            <a:r>
              <a:rPr lang="ru-RU" sz="27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Фридрих_Август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ru.wikisource.org/wiki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/ЭСБЕ/</a:t>
            </a:r>
            <a:r>
              <a:rPr lang="ru-RU" sz="27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Углеводороды_ароматические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62026"/>
            <a:ext cx="8858312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buFont typeface="+mj-lt"/>
              <a:buAutoNum type="arabicPeriod" startAt="18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Байер,_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Адольф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8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Армстронг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,_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Генри_Эдвард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8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/Чичибабин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,_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Алексей_Евгеньевич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8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lotoskay.ucoz.ru/load/referaty/biografii_uchenykh_khimikov/chichibabin_aleksej_evgenevich/191-1-0-6679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8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Хюккель,_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Эрих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8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Лошмидт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,_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Иоганн_Йозеф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8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http://msd.com.ua/aromaticheskie-uglevodorody-vydelenie-primenenie-rynok/istochniki-arenov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8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Ароматические_соединения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8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cnit.ssau.ru/organics/chem2/u74.htm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+mj-lt"/>
              <a:buAutoNum type="arabicPeriod" startAt="18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http://ritz-btr.narod.ru/astaf.html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7937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62026"/>
            <a:ext cx="8858312" cy="580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0000"/>
              </a:lnSpc>
              <a:buFont typeface="+mj-lt"/>
              <a:buAutoNum type="arabicPeriod" startAt="28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Горючий_сланец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8"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school-sector.relarn.ru/nsm/chemistry/Rus/Data/Text/Ch3_3.html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8"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http://chemistry.ru/course/content/chapter12/section/paragraph2/subparagraph3.html#.WGzGedKLTIU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8"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http://cnit.ssau.ru/organics/chem2/u71.htm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8"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https://ru.wikipedia.org/wiki/Бензол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8"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http://www.syl.ru/article/204419/new_benzol-formula-benzol-elektronnoe-stroenie-svoystva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8"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http://interneturok.ru/chemistry/10-klass/aromaticheskie-uglevodorody/areny-nomenklatura-izomeriya-poluchenie-i-fizicheskie-svoystva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8"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http://www.krugosvet.ru/enc/nauka_i_tehnika/himiya/AROMATICHNOST.html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8"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http://biochem.vsmu.edu.ua/chem_common_r/r_org_chem_2.pdf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091217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62026"/>
            <a:ext cx="8858312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0000"/>
              </a:lnSpc>
              <a:buFont typeface="+mj-lt"/>
              <a:buAutoNum type="arabicPeriod" startAt="37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bigslide.ru/himiya/19122-areni-elektronnoe-stroenie-molekuli-benzola-gomolo.html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37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http://www.ronl.ru/diplomnyye-raboty/himiya/861265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37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http://festival.1september.ru/articles/595702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37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murzim.ru/nauka/himiya/20740-ot-yavy-do-benzola.html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37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http://900igr.net/prezentatsii/khimija/Benzol/001-Tema-uroka-Areny.html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37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/Зелинский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,_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Николай_Дмитриевич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37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vunivere.ru/work5123/page12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37"/>
            </a:pP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://xn----etbfoax5d2cxa.xn--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p1ai/glavi6-2.html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37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/Боразол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37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Аннулены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37"/>
            </a:pP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studentus.net/book/141-lekcii-po-organicheskoj-ximii/25-mnogoyadernye-areny.html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749849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62026"/>
            <a:ext cx="8858312" cy="3999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0000"/>
              </a:lnSpc>
              <a:buFont typeface="+mj-lt"/>
              <a:buAutoNum type="arabicPeriod" startAt="48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russian.alibaba.com/product-detail/s-trimethylbenzene-colorless-liquid-1534137651.html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48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chem.gl/nomenclature/recommendation79/monocyclic3.html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48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5terka.com/node/4542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48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55study.ru/misc/himiya_2012.html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48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himija-online.ru/organicheskaya-ximiya/primenenie-arenov.html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48"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wikipedia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org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/Арены </a:t>
            </a:r>
            <a:endParaRPr lang="ru-RU" sz="2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48"/>
            </a:pP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ttps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yandex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images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/Арены</a:t>
            </a:r>
            <a:endParaRPr lang="ru-RU" sz="2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48"/>
            </a:pP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48"/>
            </a:pP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22565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928670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72462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kurs-on.ru/images1/578e1995663e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77152" y="371911"/>
            <a:ext cx="8808913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арены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 неконденсированными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изолиро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-ванными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бензольными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циклами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65" y="1340768"/>
            <a:ext cx="6207206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3636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kurs-on.ru/images1/578e1995663e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55576" y="16514"/>
            <a:ext cx="8790708" cy="2548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Наибольшее значение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имеет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бензол и его гомологи.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Гомологи бензола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соединения,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образованные заменой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одного или нескольких атомов водорода в молекуле бензола на углеводородные радикалы (R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):</a:t>
            </a:r>
          </a:p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–R –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алкилбензолы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9" name="Picture 2" descr="D:\диск D\01.03.16-домашние документы\Виртуальные лекции 2015\Органическая химия\арены\575fe92235e86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164"/>
          <a:stretch/>
        </p:blipFill>
        <p:spPr bwMode="auto">
          <a:xfrm>
            <a:off x="150639" y="2461752"/>
            <a:ext cx="5645497" cy="338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иск D\01.03.16-домашние документы\Виртуальные лекции 2015\Органическая химия\арены\htmlconvd-rLCZY__html_mc98f368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585" y="2636912"/>
            <a:ext cx="2550227" cy="187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иск D\01.03.16-домашние документы\Виртуальные лекции 2015\Органическая химия\арены\Арены-10.01.17\строение\htmlconvd-bHPZtI_html_m61d5ffb0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7" y="5271724"/>
            <a:ext cx="2912169" cy="135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6093296"/>
            <a:ext cx="1917256" cy="720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 smtClean="0">
                <a:ln w="11430"/>
                <a:latin typeface="Times New Roman" pitchFamily="18" charset="0"/>
                <a:cs typeface="Times New Roman" pitchFamily="18" charset="0"/>
              </a:rPr>
              <a:t>Винилбензол</a:t>
            </a:r>
          </a:p>
          <a:p>
            <a:pPr algn="ctr">
              <a:lnSpc>
                <a:spcPct val="85000"/>
              </a:lnSpc>
            </a:pPr>
            <a:r>
              <a:rPr lang="ru-RU" sz="2400" dirty="0">
                <a:ln w="11430"/>
                <a:latin typeface="Times New Roman" pitchFamily="18" charset="0"/>
                <a:cs typeface="Times New Roman" pitchFamily="18" charset="0"/>
              </a:rPr>
              <a:t>(кумол) 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5884415"/>
            <a:ext cx="1531188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                   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43967" y="4551527"/>
            <a:ext cx="2516586" cy="720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 smtClean="0">
                <a:ln w="11430"/>
                <a:latin typeface="Times New Roman" pitchFamily="18" charset="0"/>
                <a:cs typeface="Times New Roman" pitchFamily="18" charset="0"/>
              </a:rPr>
              <a:t>Изопропилбензол</a:t>
            </a:r>
          </a:p>
          <a:p>
            <a:pPr algn="ctr">
              <a:lnSpc>
                <a:spcPct val="85000"/>
              </a:lnSpc>
            </a:pPr>
            <a:r>
              <a:rPr lang="ru-RU" sz="2400" dirty="0">
                <a:ln w="11430"/>
                <a:latin typeface="Times New Roman" pitchFamily="18" charset="0"/>
                <a:cs typeface="Times New Roman" pitchFamily="18" charset="0"/>
              </a:rPr>
              <a:t>(стирол</a:t>
            </a:r>
            <a:r>
              <a:rPr lang="ru-RU" sz="2400" dirty="0" smtClean="0">
                <a:ln w="11430"/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534" t="71641" r="2213" b="9769"/>
          <a:stretch/>
        </p:blipFill>
        <p:spPr bwMode="auto">
          <a:xfrm>
            <a:off x="3630305" y="5013176"/>
            <a:ext cx="1755166" cy="188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788024" y="5949163"/>
            <a:ext cx="251602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dirty="0" err="1" smtClean="0">
                <a:ln w="11430"/>
                <a:latin typeface="Times New Roman" pitchFamily="18" charset="0"/>
                <a:cs typeface="Times New Roman" pitchFamily="18" charset="0"/>
              </a:rPr>
              <a:t>Этинилбензол</a:t>
            </a:r>
            <a:r>
              <a:rPr lang="ru-RU" sz="2400" dirty="0" smtClean="0">
                <a:ln w="11430"/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 smtClean="0">
                <a:ln w="11430"/>
                <a:latin typeface="Times New Roman" pitchFamily="18" charset="0"/>
                <a:cs typeface="Times New Roman" pitchFamily="18" charset="0"/>
              </a:rPr>
              <a:t>фенилацетилен</a:t>
            </a:r>
            <a:r>
              <a:rPr lang="ru-RU" sz="2400" dirty="0" smtClean="0">
                <a:ln w="11430"/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3638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kurs-on.ru/images1/578e1995663e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55576" y="332656"/>
            <a:ext cx="8790708" cy="485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R–C</a:t>
            </a:r>
            <a:r>
              <a:rPr lang="en-US" sz="2800" b="1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–R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диалкилбензолы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(ксилолы)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3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D:\диск D\01.03.16-домашние документы\Виртуальные лекции 2015\Органическая химия\арены\575fe92235e86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34"/>
          <a:stretch/>
        </p:blipFill>
        <p:spPr bwMode="auto">
          <a:xfrm>
            <a:off x="497635" y="1124744"/>
            <a:ext cx="809309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45923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kurs-on.ru/images1/578e1995663e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sc02.alicdn.com/kf/HTB1BAYjKpXXXXcEaXXXq6xXFXXXf/s-trimethylbenzene-colorless-liqui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0"/>
          <a:stretch/>
        </p:blipFill>
        <p:spPr bwMode="auto">
          <a:xfrm>
            <a:off x="0" y="3813809"/>
            <a:ext cx="3484633" cy="301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55576" y="116632"/>
            <a:ext cx="8790708" cy="1217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R–C</a:t>
            </a:r>
            <a:r>
              <a:rPr lang="en-US" sz="2800" b="1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–R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триалкилбензолы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и др.</a:t>
            </a: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|</a:t>
            </a: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3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8047" y="4293096"/>
            <a:ext cx="4410467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1,3,5-</a:t>
            </a:r>
            <a:r>
              <a:rPr lang="ru-RU" sz="2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три</a:t>
            </a:r>
            <a:r>
              <a:rPr lang="ru-RU" sz="26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метил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 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б</a:t>
            </a:r>
            <a:r>
              <a:rPr lang="ru-RU" sz="2600" b="1" dirty="0" smtClean="0"/>
              <a:t>есцветная </a:t>
            </a:r>
            <a:r>
              <a:rPr lang="ru-RU" sz="2600" b="1" dirty="0"/>
              <a:t>прозрачная жидкость</a:t>
            </a:r>
          </a:p>
        </p:txBody>
      </p:sp>
      <p:pic>
        <p:nvPicPr>
          <p:cNvPr id="1035" name="Picture 11" descr="Картинки по запросу триметилбензо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369231"/>
            <a:ext cx="1879377" cy="191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Мезитилен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105" y="1126699"/>
            <a:ext cx="2662179" cy="174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-92433" y="3284606"/>
            <a:ext cx="3800337" cy="432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1,2,3-</a:t>
            </a:r>
            <a:r>
              <a:rPr lang="ru-RU" sz="2500" b="1" u="sng" dirty="0" smtClean="0">
                <a:latin typeface="Arial" pitchFamily="34" charset="0"/>
                <a:cs typeface="Arial" pitchFamily="34" charset="0"/>
              </a:rPr>
              <a:t>три</a:t>
            </a:r>
            <a:r>
              <a:rPr lang="ru-RU" sz="25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339752" y="2303818"/>
            <a:ext cx="3800337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1,2,4-</a:t>
            </a:r>
            <a:r>
              <a:rPr lang="ru-RU" sz="2500" b="1" u="sng" dirty="0">
                <a:latin typeface="Arial" pitchFamily="34" charset="0"/>
                <a:cs typeface="Arial" pitchFamily="34" charset="0"/>
              </a:rPr>
              <a:t>три</a:t>
            </a:r>
            <a:r>
              <a:rPr lang="ru-RU" sz="25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бензол</a:t>
            </a:r>
          </a:p>
          <a:p>
            <a:pPr algn="ctr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псевдокумол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43663" y="3067451"/>
            <a:ext cx="3800337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1,3,5-</a:t>
            </a:r>
            <a:r>
              <a:rPr lang="ru-RU" sz="2500" b="1" u="sng" dirty="0">
                <a:latin typeface="Arial" pitchFamily="34" charset="0"/>
                <a:cs typeface="Arial" pitchFamily="34" charset="0"/>
              </a:rPr>
              <a:t>три</a:t>
            </a:r>
            <a:r>
              <a:rPr lang="ru-RU" sz="25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бензол</a:t>
            </a:r>
          </a:p>
          <a:p>
            <a:pPr algn="ctr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мезитилен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D:\диск D\01.03.16-домашние документы\Виртуальные лекции 2015\Органическая химия\арены\htmlconvd-StCL3Q_html_775c735c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601" y="1049175"/>
            <a:ext cx="3231552" cy="127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60905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kurs-on.ru/images1/578e1995663e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http://www.studfiles.ru/html/2706/72/html_X5kv34qjn9.rCy7/htmlconvd-1ledIr_html_m22cabf4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44824"/>
            <a:ext cx="3210202" cy="184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195736" y="3861048"/>
            <a:ext cx="4572000" cy="7725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1,2,4,5-</a:t>
            </a:r>
            <a:r>
              <a:rPr lang="ru-RU" sz="2600" b="1" u="sng" dirty="0"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6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бензол</a:t>
            </a:r>
          </a:p>
          <a:p>
            <a:pPr algn="ctr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дурол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420142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329458" y="-27384"/>
            <a:ext cx="456086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Номенклатура 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5496" y="692696"/>
            <a:ext cx="900477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Бензол 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– родоначальник ароматических углеводородов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Моноциклические арены называют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бензоидными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Нумерацию начинают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одного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заместителей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так, чтобы сумма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номеров заместителей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была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минимальна.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74556"/>
            <a:ext cx="5566742" cy="1963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74711"/>
            <a:ext cx="1436718" cy="1563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4538971"/>
            <a:ext cx="1447832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07704" y="4077072"/>
            <a:ext cx="237626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1,2-диметил-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</a:p>
          <a:p>
            <a:pPr algn="ctr">
              <a:lnSpc>
                <a:spcPct val="80000"/>
              </a:lnSpc>
            </a:pP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орто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</a:t>
            </a: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диметил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83968" y="4149080"/>
            <a:ext cx="237626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1,3-диметил-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мета-</a:t>
            </a: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диметил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</a:t>
            </a: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660232" y="4509120"/>
            <a:ext cx="237626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1,4-диметил-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пара-</a:t>
            </a: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диметил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00407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85984" y="172490"/>
            <a:ext cx="6657975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школе, НКСЭ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на подготовительных курсах. Много знаю, люблю свой предмет, обобщила полезную для Вас информацию 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«Органическая химия»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43808" y="3645024"/>
            <a:ext cx="3096344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1,2,4-</a:t>
            </a:r>
            <a:r>
              <a:rPr lang="ru-RU" sz="2500" b="1" u="sng" dirty="0" smtClean="0">
                <a:latin typeface="Arial" pitchFamily="34" charset="0"/>
                <a:cs typeface="Arial" pitchFamily="34" charset="0"/>
              </a:rPr>
              <a:t>три</a:t>
            </a:r>
            <a:r>
              <a:rPr lang="ru-RU" sz="25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метил-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псевдокумол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несимметричный)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63" y="908720"/>
            <a:ext cx="835704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79512" y="3068960"/>
            <a:ext cx="255110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1,2,3-</a:t>
            </a:r>
            <a:r>
              <a:rPr lang="ru-RU" sz="2500" b="1" u="sng" dirty="0" smtClean="0">
                <a:latin typeface="Arial" pitchFamily="34" charset="0"/>
                <a:cs typeface="Arial" pitchFamily="34" charset="0"/>
              </a:rPr>
              <a:t>три</a:t>
            </a:r>
            <a:r>
              <a:rPr lang="ru-RU" sz="25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метил-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бензол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(рядовой или смежный)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41268" y="3180745"/>
            <a:ext cx="316723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1,3,5-</a:t>
            </a:r>
            <a:r>
              <a:rPr lang="ru-RU" sz="2500" b="1" u="sng" dirty="0" smtClean="0">
                <a:latin typeface="Arial" pitchFamily="34" charset="0"/>
                <a:cs typeface="Arial" pitchFamily="34" charset="0"/>
              </a:rPr>
              <a:t>три</a:t>
            </a:r>
            <a:r>
              <a:rPr lang="ru-RU" sz="25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метил-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мезитилен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ctr">
              <a:lnSpc>
                <a:spcPct val="85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симметричный)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3870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91392" y="332656"/>
            <a:ext cx="900477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 отмечалось выше, согласно номенклатуре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ИЮПАК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арены с одним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бензольным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кольцом рассматривают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как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производные 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качестве главной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цепи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выбирают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бензольное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кольцо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Многие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арены имеют свои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исторические названия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Например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8396" y="5611189"/>
            <a:ext cx="8640960" cy="7201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 </a:t>
            </a:r>
            <a:r>
              <a:rPr lang="ru-RU" sz="2400" b="1" dirty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   </a:t>
            </a: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изопропил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  </a:t>
            </a:r>
            <a:r>
              <a:rPr lang="ru-RU" sz="2400" b="1" dirty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   </a:t>
            </a: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винил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(толуол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                  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  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(кумол)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                      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(стирол)</a:t>
            </a:r>
            <a:endParaRPr lang="ru-RU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Картинки по запросу толуол формул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38588"/>
            <a:ext cx="1296143" cy="237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кумол формул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2988768"/>
            <a:ext cx="3371450" cy="248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сти­рол формул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921" y="2780928"/>
            <a:ext cx="2684575" cy="289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Картинки по запросу н-­про­пилбен­зол формул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7829728" cy="668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36325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2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4" y="30910"/>
            <a:ext cx="7969270" cy="656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42879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16632"/>
            <a:ext cx="9004774" cy="47064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Замещенные ароматические радикалы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8396" y="692696"/>
            <a:ext cx="878609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Ниже перечислены названия </a:t>
            </a: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одновалентных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радикалов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образованных из моноциклических ароматических углеводородов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 со свободной валентностью на кольцевом атоме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углерода. В том случае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если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для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радикала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нет тривиального названия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то его рассматривают как производное фенила. Нумерацию начинают с атома со свободной валентностью.</a:t>
            </a:r>
          </a:p>
        </p:txBody>
      </p:sp>
      <p:pic>
        <p:nvPicPr>
          <p:cNvPr id="5122" name="Picture 2" descr="фени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65" y="3501008"/>
            <a:ext cx="908533" cy="149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8396" y="4805934"/>
            <a:ext cx="1111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Фенил</a:t>
            </a:r>
          </a:p>
        </p:txBody>
      </p:sp>
      <p:pic>
        <p:nvPicPr>
          <p:cNvPr id="5124" name="Picture 4" descr="м-Кумоли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019" y="3616362"/>
            <a:ext cx="2046901" cy="191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47495" y="5613685"/>
            <a:ext cx="1724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м-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Кумолил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6" name="Picture 6" descr="Мезитил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655468"/>
            <a:ext cx="2376264" cy="194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09891" y="5613685"/>
            <a:ext cx="1414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atin typeface="Arial" pitchFamily="34" charset="0"/>
                <a:cs typeface="Arial" pitchFamily="34" charset="0"/>
              </a:rPr>
              <a:t>Мезитил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8" name="Picture 8" descr="о-толил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30" y="5157192"/>
            <a:ext cx="146685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141" y="6351711"/>
            <a:ext cx="1318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о-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Толил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30" name="Picture 10" descr="2,3-ксилил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272" y="3389168"/>
            <a:ext cx="1801256" cy="161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711129" y="5150909"/>
            <a:ext cx="1750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2,3-Ксилил</a:t>
            </a:r>
          </a:p>
        </p:txBody>
      </p:sp>
    </p:spTree>
    <p:extLst>
      <p:ext uri="{BB962C8B-B14F-4D97-AF65-F5344CB8AC3E}">
        <p14:creationId xmlns:p14="http://schemas.microsoft.com/office/powerpoint/2010/main" val="24407852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6353" y="328412"/>
            <a:ext cx="8870141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Бивалентные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радикалы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образованные из производных бензола и несущие свободную валентность на атомах углерода в кольце, называют как производные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фенилена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 и в предыдущем случае, нумерацию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начинают с атомов со свободной валентностью, присваивая им наименьшие номера, затем рассматривают заместители в соответствии с правилами для замещенных радикалов.</a:t>
            </a:r>
          </a:p>
        </p:txBody>
      </p:sp>
      <p:pic>
        <p:nvPicPr>
          <p:cNvPr id="6146" name="Picture 2" descr="4-метилфениле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33056"/>
            <a:ext cx="2908436" cy="146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69460" y="5402114"/>
            <a:ext cx="286392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dirty="0">
                <a:latin typeface="Arial" pitchFamily="34" charset="0"/>
                <a:cs typeface="Arial" pitchFamily="34" charset="0"/>
              </a:rPr>
              <a:t>4-Метилфенилен</a:t>
            </a:r>
          </a:p>
        </p:txBody>
      </p:sp>
    </p:spTree>
    <p:extLst>
      <p:ext uri="{BB962C8B-B14F-4D97-AF65-F5344CB8AC3E}">
        <p14:creationId xmlns:p14="http://schemas.microsoft.com/office/powerpoint/2010/main" val="1693770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32656"/>
            <a:ext cx="871296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моновалентных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радикалов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со свободной валентностью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атоме углерода в боковой цепи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сохраняются тривиальные названия:</a:t>
            </a:r>
          </a:p>
        </p:txBody>
      </p:sp>
      <p:pic>
        <p:nvPicPr>
          <p:cNvPr id="8194" name="Picture 2" descr="бензи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90" y="1937978"/>
            <a:ext cx="1176255" cy="220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9490" y="4077072"/>
            <a:ext cx="1220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Бензил</a:t>
            </a:r>
          </a:p>
        </p:txBody>
      </p:sp>
      <p:pic>
        <p:nvPicPr>
          <p:cNvPr id="8196" name="Picture 4" descr="бензгидри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02" y="4567590"/>
            <a:ext cx="2680812" cy="157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81001" y="6185185"/>
            <a:ext cx="1854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atin typeface="Arial" pitchFamily="34" charset="0"/>
                <a:cs typeface="Arial" pitchFamily="34" charset="0"/>
              </a:rPr>
              <a:t>Бензгидрил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8" name="Picture 6" descr="циннамил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48" y="1873123"/>
            <a:ext cx="3592540" cy="141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73538" y="3067544"/>
            <a:ext cx="16514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atin typeface="Arial" pitchFamily="34" charset="0"/>
                <a:cs typeface="Arial" pitchFamily="34" charset="0"/>
              </a:rPr>
              <a:t>Циннамил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200" name="Picture 8" descr="фенетил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92" y="4957880"/>
            <a:ext cx="2752826" cy="128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0286" y="6185186"/>
            <a:ext cx="1413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atin typeface="Arial" pitchFamily="34" charset="0"/>
                <a:cs typeface="Arial" pitchFamily="34" charset="0"/>
              </a:rPr>
              <a:t>Фенетил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202" name="Picture 10" descr="стирил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206" y="2209180"/>
            <a:ext cx="2781966" cy="130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47915" y="3518342"/>
            <a:ext cx="1242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atin typeface="Arial" pitchFamily="34" charset="0"/>
                <a:cs typeface="Arial" pitchFamily="34" charset="0"/>
              </a:rPr>
              <a:t>Стирил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204" name="Picture 12" descr="тритил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732" y="3852587"/>
            <a:ext cx="3020724" cy="20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94299" y="5805264"/>
            <a:ext cx="1190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atin typeface="Arial" pitchFamily="34" charset="0"/>
                <a:cs typeface="Arial" pitchFamily="34" charset="0"/>
              </a:rPr>
              <a:t>Тритил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3389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87475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Поливалентные радикалы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 свободной валентностью в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боковой цепи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называют согласно правилам для поливалентных радикалов.</a:t>
            </a:r>
          </a:p>
        </p:txBody>
      </p:sp>
      <p:pic>
        <p:nvPicPr>
          <p:cNvPr id="9218" name="Picture 2" descr="бензилид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48" y="1916831"/>
            <a:ext cx="2447316" cy="138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8684" y="3267052"/>
            <a:ext cx="198644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dirty="0" err="1">
                <a:latin typeface="Arial" pitchFamily="34" charset="0"/>
                <a:cs typeface="Arial" pitchFamily="34" charset="0"/>
              </a:rPr>
              <a:t>Бензилидин</a:t>
            </a:r>
            <a:endParaRPr lang="ru-RU" sz="2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0" name="Picture 4" descr="Циннами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46" y="1900146"/>
            <a:ext cx="3169415" cy="14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65839" y="3242520"/>
            <a:ext cx="172034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dirty="0" err="1">
                <a:latin typeface="Arial" pitchFamily="34" charset="0"/>
                <a:cs typeface="Arial" pitchFamily="34" charset="0"/>
              </a:rPr>
              <a:t>Циннамил</a:t>
            </a:r>
            <a:endParaRPr lang="ru-RU"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182121"/>
            <a:ext cx="87849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Общее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название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для </a:t>
            </a:r>
            <a:r>
              <a:rPr lang="ru-RU" sz="2800" b="1" dirty="0" err="1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моно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валентных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err="1">
                <a:solidFill>
                  <a:srgbClr val="0A6A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би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валентных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радикалов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«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арилы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» и «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арилены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» соответственно.</a:t>
            </a:r>
          </a:p>
        </p:txBody>
      </p:sp>
    </p:spTree>
    <p:extLst>
      <p:ext uri="{BB962C8B-B14F-4D97-AF65-F5344CB8AC3E}">
        <p14:creationId xmlns:p14="http://schemas.microsoft.com/office/powerpoint/2010/main" val="61580956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504" y="37073"/>
            <a:ext cx="8896499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Гомологический ряд </a:t>
            </a:r>
            <a:r>
              <a:rPr lang="ru-RU" sz="3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алкилбензолов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(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ru-RU" sz="3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6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ru-RU" sz="3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5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3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3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r>
              <a:rPr lang="ru-RU" sz="3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+1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)</a:t>
            </a:r>
            <a:endParaRPr lang="ru-RU" sz="30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913729"/>
              </p:ext>
            </p:extLst>
          </p:nvPr>
        </p:nvGraphicFramePr>
        <p:xfrm>
          <a:off x="142844" y="1124744"/>
          <a:ext cx="8821644" cy="511968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52892"/>
                <a:gridCol w="2736304"/>
                <a:gridCol w="2088232"/>
                <a:gridCol w="1944216"/>
              </a:tblGrid>
              <a:tr h="84300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Формула </a:t>
                      </a:r>
                      <a:r>
                        <a:rPr lang="ru-RU" sz="27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арена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Название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Формула </a:t>
                      </a:r>
                      <a:r>
                        <a:rPr lang="ru-RU" sz="27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алкана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Название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</a:t>
                      </a:r>
                      <a:r>
                        <a:rPr lang="ru-RU" sz="27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ru-RU" sz="27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27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бензол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– 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–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</a:t>
                      </a:r>
                      <a:r>
                        <a:rPr lang="ru-RU" sz="27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ru-RU" sz="27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lang="en-US" sz="2700" b="1" dirty="0" smtClean="0"/>
                        <a:t>CH</a:t>
                      </a:r>
                      <a:r>
                        <a:rPr lang="ru-RU" sz="2700" b="1" baseline="-25000" dirty="0" smtClean="0"/>
                        <a:t>3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мет</a:t>
                      </a:r>
                      <a:r>
                        <a:rPr lang="ru-RU" sz="2600" b="1" u="sng" dirty="0" smtClean="0">
                          <a:solidFill>
                            <a:srgbClr val="1A07A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ил</a:t>
                      </a:r>
                      <a:r>
                        <a:rPr lang="ru-RU" sz="26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бензол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</a:t>
                      </a:r>
                      <a:r>
                        <a:rPr lang="ru-RU" sz="27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ru-RU" sz="27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lang="en-US" sz="2700" b="1" dirty="0" smtClean="0"/>
                        <a:t>C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5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/>
                        <a:t>эт</a:t>
                      </a:r>
                      <a:r>
                        <a:rPr lang="ru-RU" sz="2600" b="1" u="sng" dirty="0" smtClean="0">
                          <a:solidFill>
                            <a:srgbClr val="1A07A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ил</a:t>
                      </a:r>
                      <a:r>
                        <a:rPr lang="ru-RU" sz="26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бензол</a:t>
                      </a: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эт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</a:t>
                      </a:r>
                      <a:r>
                        <a:rPr lang="ru-RU" sz="27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ru-RU" sz="27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lang="en-US" sz="2700" b="1" dirty="0" smtClean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7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err="1" smtClean="0"/>
                        <a:t>проп</a:t>
                      </a:r>
                      <a:r>
                        <a:rPr lang="ru-RU" sz="2500" b="1" u="sng" dirty="0" err="1" smtClean="0">
                          <a:solidFill>
                            <a:srgbClr val="1A07A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ил</a:t>
                      </a:r>
                      <a:r>
                        <a:rPr lang="ru-RU" sz="25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бензол</a:t>
                      </a:r>
                      <a:endParaRPr lang="ru-RU" sz="25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проп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</a:t>
                      </a:r>
                      <a:r>
                        <a:rPr lang="ru-RU" sz="27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ru-RU" sz="27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lang="en-US" sz="2700" b="1" dirty="0" smtClean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9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 smtClean="0"/>
                        <a:t>бут</a:t>
                      </a:r>
                      <a:r>
                        <a:rPr lang="ru-RU" sz="2600" b="1" u="sng" dirty="0" err="1" smtClean="0">
                          <a:solidFill>
                            <a:srgbClr val="1A07A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ил</a:t>
                      </a:r>
                      <a:r>
                        <a:rPr lang="ru-RU" sz="26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бензол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бут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</a:t>
                      </a:r>
                      <a:r>
                        <a:rPr lang="ru-RU" sz="27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ru-RU" sz="27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lang="en-US" sz="2700" b="1" dirty="0" smtClean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11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 err="1" smtClean="0"/>
                        <a:t>пент</a:t>
                      </a:r>
                      <a:r>
                        <a:rPr lang="ru-RU" sz="2600" b="1" u="sng" dirty="0" err="1" smtClean="0">
                          <a:solidFill>
                            <a:srgbClr val="1A07A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ил</a:t>
                      </a:r>
                      <a:r>
                        <a:rPr lang="ru-RU" sz="26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бензол</a:t>
                      </a:r>
                      <a:endParaRPr lang="ru-RU" sz="26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пент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</a:t>
                      </a:r>
                      <a:r>
                        <a:rPr lang="ru-RU" sz="27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ru-RU" sz="27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lang="en-US" sz="2700" b="1" dirty="0" smtClean="0"/>
                        <a:t>C</a:t>
                      </a:r>
                      <a:r>
                        <a:rPr lang="ru-RU" sz="2700" b="1" baseline="-25000" dirty="0"/>
                        <a:t>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 smtClean="0"/>
                        <a:t>13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err="1" smtClean="0"/>
                        <a:t>гекс</a:t>
                      </a:r>
                      <a:r>
                        <a:rPr lang="ru-RU" sz="2600" b="1" u="sng" dirty="0" err="1" smtClean="0">
                          <a:solidFill>
                            <a:srgbClr val="1A07A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ил</a:t>
                      </a:r>
                      <a:r>
                        <a:rPr lang="ru-RU" sz="26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бензол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гекс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</a:t>
                      </a:r>
                      <a:r>
                        <a:rPr lang="ru-RU" sz="27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ru-RU" sz="27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lang="en-US" sz="2700" b="1" dirty="0" smtClean="0"/>
                        <a:t>C</a:t>
                      </a:r>
                      <a:r>
                        <a:rPr lang="ru-RU" sz="2700" b="1" baseline="-25000" dirty="0"/>
                        <a:t>7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 smtClean="0"/>
                        <a:t>15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err="1" smtClean="0"/>
                        <a:t>гепт</a:t>
                      </a:r>
                      <a:r>
                        <a:rPr lang="ru-RU" sz="2600" b="1" u="sng" dirty="0" err="1" smtClean="0">
                          <a:solidFill>
                            <a:srgbClr val="1A07A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ил</a:t>
                      </a:r>
                      <a:r>
                        <a:rPr lang="ru-RU" sz="26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бензол</a:t>
                      </a:r>
                      <a:endParaRPr lang="ru-RU" sz="2600" b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7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16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гепт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</a:t>
                      </a:r>
                      <a:r>
                        <a:rPr lang="ru-RU" sz="27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ru-RU" sz="27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lang="en-US" sz="2700" b="1" dirty="0" smtClean="0"/>
                        <a:t>C</a:t>
                      </a:r>
                      <a:r>
                        <a:rPr lang="ru-RU" sz="2700" b="1" baseline="-25000" dirty="0"/>
                        <a:t>8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 smtClean="0"/>
                        <a:t>17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err="1" smtClean="0"/>
                        <a:t>окт</a:t>
                      </a:r>
                      <a:r>
                        <a:rPr lang="ru-RU" sz="2600" b="1" u="sng" dirty="0" err="1" smtClean="0">
                          <a:solidFill>
                            <a:srgbClr val="1A07A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ил</a:t>
                      </a:r>
                      <a:r>
                        <a:rPr lang="ru-RU" sz="26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бензол</a:t>
                      </a:r>
                      <a:endParaRPr lang="ru-RU" sz="2600" b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8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окт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</a:t>
                      </a:r>
                      <a:r>
                        <a:rPr lang="ru-RU" sz="27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ru-RU" sz="27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lang="en-US" sz="2700" b="1" dirty="0" smtClean="0"/>
                        <a:t>C</a:t>
                      </a:r>
                      <a:r>
                        <a:rPr lang="ru-RU" sz="2700" b="1" baseline="-25000" dirty="0"/>
                        <a:t>9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19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err="1" smtClean="0"/>
                        <a:t>нон</a:t>
                      </a:r>
                      <a:r>
                        <a:rPr lang="ru-RU" sz="2600" b="1" u="sng" dirty="0" err="1" smtClean="0">
                          <a:solidFill>
                            <a:srgbClr val="1A07A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ил</a:t>
                      </a:r>
                      <a:r>
                        <a:rPr lang="ru-RU" sz="26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бензол</a:t>
                      </a:r>
                      <a:endParaRPr lang="ru-RU" sz="2600" b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9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20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/>
                        <a:t>нон</a:t>
                      </a:r>
                      <a:r>
                        <a:rPr lang="ru-RU" sz="27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</a:t>
                      </a:r>
                      <a:r>
                        <a:rPr lang="ru-RU" sz="27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</a:t>
                      </a:r>
                      <a:r>
                        <a:rPr lang="ru-RU" sz="2700" b="1" baseline="-25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lang="en-US" sz="2700" b="1" dirty="0" smtClean="0"/>
                        <a:t>C</a:t>
                      </a:r>
                      <a:r>
                        <a:rPr lang="ru-RU" sz="2700" b="1" baseline="-25000" dirty="0"/>
                        <a:t>10</a:t>
                      </a:r>
                      <a:r>
                        <a:rPr lang="en-US" sz="2700" b="1" dirty="0" smtClean="0"/>
                        <a:t>H</a:t>
                      </a:r>
                      <a:r>
                        <a:rPr lang="ru-RU" sz="2700" b="1" baseline="-25000" dirty="0" smtClean="0"/>
                        <a:t>21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err="1" smtClean="0"/>
                        <a:t>дец</a:t>
                      </a:r>
                      <a:r>
                        <a:rPr lang="ru-RU" sz="2600" b="1" u="sng" dirty="0" err="1" smtClean="0">
                          <a:solidFill>
                            <a:srgbClr val="1A07A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ил</a:t>
                      </a:r>
                      <a:r>
                        <a:rPr lang="ru-RU" sz="2600" b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бензол</a:t>
                      </a:r>
                      <a:endParaRPr lang="ru-RU" sz="2600" b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10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22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/>
                        <a:t>дек</a:t>
                      </a:r>
                      <a:r>
                        <a:rPr lang="ru-RU" sz="27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26017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08080" y="0"/>
            <a:ext cx="4437433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Изомерия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аренов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04408" y="357166"/>
            <a:ext cx="739337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Структурная изомерия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аренов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1098279"/>
            <a:ext cx="886075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Изомерия </a:t>
            </a: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расположения заместите-лей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бензольном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кольце друг относительно друга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15" y="2226972"/>
            <a:ext cx="6917955" cy="24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86533" y="4451628"/>
            <a:ext cx="237626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1,2-диметил-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</a:p>
          <a:p>
            <a:pPr algn="ctr">
              <a:lnSpc>
                <a:spcPct val="80000"/>
              </a:lnSpc>
            </a:pPr>
            <a:r>
              <a:rPr lang="ru-RU" sz="2400" b="1" dirty="0" err="1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орто</a:t>
            </a: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</a:t>
            </a:r>
            <a:r>
              <a:rPr lang="ru-RU" sz="2400" b="1" dirty="0" err="1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диметил</a:t>
            </a: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</a:t>
            </a:r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87824" y="4523636"/>
            <a:ext cx="237626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1,3-диметил-</a:t>
            </a:r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мета-</a:t>
            </a:r>
            <a:r>
              <a:rPr lang="ru-RU" sz="2400" b="1" dirty="0" err="1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диметил</a:t>
            </a: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</a:t>
            </a:r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116233" y="4667652"/>
            <a:ext cx="237626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1,4-диметил-</a:t>
            </a:r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пара-</a:t>
            </a:r>
            <a:r>
              <a:rPr lang="ru-RU" sz="2400" b="1" dirty="0" err="1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диметил</a:t>
            </a: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</a:t>
            </a:r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</a:p>
        </p:txBody>
      </p:sp>
    </p:spTree>
    <p:extLst>
      <p:ext uri="{BB962C8B-B14F-4D97-AF65-F5344CB8AC3E}">
        <p14:creationId xmlns:p14="http://schemas.microsoft.com/office/powerpoint/2010/main" val="22267576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42364" y="3500891"/>
            <a:ext cx="8394132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н-­</a:t>
            </a:r>
            <a:r>
              <a:rPr lang="ru-RU" sz="2400" b="1" dirty="0" err="1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пропил</a:t>
            </a:r>
            <a:r>
              <a:rPr lang="ru-RU" sz="24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       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изопропил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(1-фенилпропан)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(2-фенилпропан;  </a:t>
            </a:r>
          </a:p>
          <a:p>
            <a:pPr>
              <a:lnSpc>
                <a:spcPct val="85000"/>
              </a:lnSpc>
            </a:pP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                кумол)</a:t>
            </a:r>
            <a:r>
              <a:rPr lang="ru-RU" sz="2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                  </a:t>
            </a:r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 descr="Картинки по запросу кумол формул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77239"/>
            <a:ext cx="3020559" cy="222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н-­про­пилбен­зол формул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8" t="19125" r="-1" b="10990"/>
          <a:stretch/>
        </p:blipFill>
        <p:spPr bwMode="auto">
          <a:xfrm>
            <a:off x="330946" y="1556557"/>
            <a:ext cx="5033142" cy="194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7504" y="260648"/>
            <a:ext cx="8860758" cy="825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2. Изомерия </a:t>
            </a:r>
            <a:r>
              <a:rPr lang="ru-RU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строения заместителей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(радикалов):</a:t>
            </a:r>
          </a:p>
        </p:txBody>
      </p:sp>
    </p:spTree>
    <p:extLst>
      <p:ext uri="{BB962C8B-B14F-4D97-AF65-F5344CB8AC3E}">
        <p14:creationId xmlns:p14="http://schemas.microsoft.com/office/powerpoint/2010/main" val="93086292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116632"/>
            <a:ext cx="8860758" cy="825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3. Изомерия, связанная с </a:t>
            </a:r>
            <a:r>
              <a:rPr lang="ru-RU" sz="2800" b="1" dirty="0" smtClean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числом </a:t>
            </a:r>
            <a:r>
              <a:rPr lang="ru-RU" sz="2800" b="1" dirty="0" smtClean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углеродных атомов в заместителях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995936" y="3595217"/>
            <a:ext cx="2376264" cy="9859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1,3,5-триметил-</a:t>
            </a:r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710568" y="3424313"/>
            <a:ext cx="2397936" cy="6904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2-метил-1-этил</a:t>
            </a:r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51520" y="3085742"/>
            <a:ext cx="3312368" cy="39498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н-</a:t>
            </a:r>
            <a:r>
              <a:rPr lang="ru-RU" sz="2400" b="1" dirty="0" err="1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пропил</a:t>
            </a:r>
            <a:r>
              <a:rPr lang="ru-RU" sz="2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1" name="Picture 4" descr="Картинки по запросу н-­про­пилбен­зол формул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8" t="19125" r="-1" b="10990"/>
          <a:stretch/>
        </p:blipFill>
        <p:spPr bwMode="auto">
          <a:xfrm>
            <a:off x="35496" y="1412776"/>
            <a:ext cx="4210412" cy="162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1-метил-2-этилбензо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93842"/>
            <a:ext cx="2485493" cy="222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Картинки по запросу 1-метил-2-этилбензол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t="21874" b="27647"/>
          <a:stretch/>
        </p:blipFill>
        <p:spPr bwMode="auto">
          <a:xfrm>
            <a:off x="6870447" y="1995060"/>
            <a:ext cx="2197645" cy="11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Картинки по запросу 1-метил-4-этилбензол структурная формула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0" t="7306" b="56566"/>
          <a:stretch/>
        </p:blipFill>
        <p:spPr bwMode="auto">
          <a:xfrm>
            <a:off x="7812024" y="1425926"/>
            <a:ext cx="1365378" cy="60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60986" y="188640"/>
            <a:ext cx="87154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Межклассовая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изомерия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углеродного скелета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аренов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соединениями, имеющими общую формулу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2n–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indent="450000" algn="just"/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800" b="1" dirty="0" smtClean="0">
                <a:solidFill>
                  <a:srgbClr val="140DA3"/>
                </a:solidFill>
                <a:latin typeface="Arial Black" pitchFamily="34" charset="0"/>
                <a:cs typeface="Arial" pitchFamily="34" charset="0"/>
                <a:sym typeface="Symbol"/>
              </a:rPr>
              <a:t>                   </a:t>
            </a:r>
          </a:p>
          <a:p>
            <a:r>
              <a:rPr lang="ru-RU" sz="2800" b="1" dirty="0">
                <a:solidFill>
                  <a:srgbClr val="140DA3"/>
                </a:solidFill>
                <a:latin typeface="Arial Black" pitchFamily="34" charset="0"/>
                <a:cs typeface="Arial" pitchFamily="34" charset="0"/>
                <a:sym typeface="Symbol"/>
              </a:rPr>
              <a:t> </a:t>
            </a:r>
            <a:r>
              <a:rPr lang="ru-RU" sz="2800" b="1" dirty="0" smtClean="0">
                <a:solidFill>
                  <a:srgbClr val="140DA3"/>
                </a:solidFill>
                <a:latin typeface="Arial Black" pitchFamily="34" charset="0"/>
                <a:cs typeface="Arial" pitchFamily="34" charset="0"/>
                <a:sym typeface="Symbol"/>
              </a:rPr>
              <a:t>                 </a:t>
            </a:r>
            <a:r>
              <a:rPr lang="en-US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solidFill>
                  <a:srgbClr val="140DA3"/>
                </a:solidFill>
                <a:latin typeface="Arial Black" pitchFamily="34" charset="0"/>
                <a:cs typeface="Arial" pitchFamily="34" charset="0"/>
                <a:sym typeface="Symbol"/>
              </a:rPr>
              <a:t> 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С–СН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–С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endParaRPr lang="ru-RU" sz="2800" b="1" dirty="0">
              <a:solidFill>
                <a:srgbClr val="140DA3"/>
              </a:solidFill>
              <a:latin typeface="Arial Black" pitchFamily="34" charset="0"/>
              <a:cs typeface="Arial" pitchFamily="34" charset="0"/>
            </a:endParaRP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ru-RU" sz="2800" b="1" dirty="0" smtClean="0">
                <a:solidFill>
                  <a:srgbClr val="140DA3"/>
                </a:solidFill>
                <a:latin typeface="Arial Black" pitchFamily="34" charset="0"/>
                <a:cs typeface="Arial" pitchFamily="34" charset="0"/>
                <a:sym typeface="Symbol"/>
              </a:rPr>
              <a:t>          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гекса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ди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-1,5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бензол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–СН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       гекса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-1,2,4,5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6" y="1505148"/>
            <a:ext cx="1436718" cy="1563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8655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282" y="57038"/>
            <a:ext cx="8748497" cy="8898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История открытия бензола. Первые представления о строении бензола </a:t>
            </a:r>
            <a:endParaRPr lang="ru-RU" sz="3200" b="1" dirty="0">
              <a:ln w="1905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30" name="Picture 6" descr="https://lh4.googleusercontent.com/SJtUdg96Q6MuP8_VXqIfbsomxG2BBns0bhSDMfXXBVF6Sv6rph-9UrFsTrEfNBbCU2OG0JRd84pMiqXd1e4ZfOaS6aJ97YUb1PXZUVUYcdJlzF1IUB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8" y="3861753"/>
            <a:ext cx="2128574" cy="295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98828" y="6392941"/>
            <a:ext cx="288899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Майкл Фарадей </a:t>
            </a:r>
            <a:endParaRPr lang="ru-RU" sz="2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55253" y="1052736"/>
            <a:ext cx="8881243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2015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г. исполнилось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190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лет со дня открытия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A07A5"/>
                </a:solidFill>
                <a:latin typeface="Arial Black" pitchFamily="34" charset="0"/>
                <a:cs typeface="Arial" pitchFamily="34" charset="0"/>
              </a:rPr>
              <a:t>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именно в 1825 г. английский физик и химик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Майкл Фарадей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выделил его из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каменноугольной смолы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На это открытие Фарадея подтолкнул простой случай. В начале XIX в. в Лондоне для уличного освещения стали использовать так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называемый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>
                <a:ln>
                  <a:solidFill>
                    <a:srgbClr val="13057D"/>
                  </a:solidFill>
                </a:ln>
                <a:solidFill>
                  <a:srgbClr val="F13F0F"/>
                </a:solidFill>
                <a:latin typeface="Arial Black" pitchFamily="34" charset="0"/>
                <a:cs typeface="Arial" pitchFamily="34" charset="0"/>
              </a:rPr>
              <a:t>светильный газ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», получаемый из каменноугольной смолы.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896" y="6202120"/>
            <a:ext cx="335915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>
                <a:latin typeface="Arial Black" pitchFamily="34" charset="0"/>
              </a:rPr>
              <a:t>Газовый уличный фонарь</a:t>
            </a:r>
          </a:p>
        </p:txBody>
      </p:sp>
      <p:pic>
        <p:nvPicPr>
          <p:cNvPr id="1026" name="Picture 2" descr="Картинки по запросу «светильный газ», для уличного освещения в Лондо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108756"/>
            <a:ext cx="2880320" cy="205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76430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84688"/>
            <a:ext cx="8856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Как отмечалось выше,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 Black" pitchFamily="34" charset="0"/>
                <a:cs typeface="Arial" pitchFamily="34" charset="0"/>
              </a:rPr>
              <a:t>светильный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 Black" pitchFamily="34" charset="0"/>
                <a:cs typeface="Arial" pitchFamily="34" charset="0"/>
              </a:rPr>
              <a:t>газ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получали из 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каменного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угля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посредством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пиролиза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термического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разложения при недостатке кислорода. Во время этого процесса протекали </a:t>
            </a:r>
            <a:r>
              <a:rPr lang="ru-RU" sz="2700" b="1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химические реакции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деполимеризации органической массы угля с образованием молекул с меньшей молекулярной массой и вторичных превращений, среди которых – конденсация, полимеризация, ароматизация 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алкилирование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87889"/>
            <a:ext cx="3636057" cy="360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6112386"/>
            <a:ext cx="390072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>
                <a:latin typeface="Arial Black" pitchFamily="34" charset="0"/>
              </a:rPr>
              <a:t>Схема простейшего газогенератора</a:t>
            </a: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864243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5846"/>
            <a:ext cx="8856984" cy="209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итоге из угля получались газообразные, жидкие и твердые продукты, среди которых – светильный газ, 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каменноугольная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смола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облагороженный уголь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для отопительных печей (он горел без дыма) и 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каменноугольный кокс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используемый в металлургии.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679" y="2477397"/>
            <a:ext cx="3848589" cy="381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3573016"/>
            <a:ext cx="3779912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300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Схема простейшего </a:t>
            </a:r>
            <a:r>
              <a:rPr lang="ru-RU" sz="2300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газогенератора </a:t>
            </a:r>
            <a:r>
              <a:rPr lang="ru-RU" sz="2300" dirty="0" smtClean="0">
                <a:latin typeface="Arial Black" pitchFamily="34" charset="0"/>
              </a:rPr>
              <a:t>(</a:t>
            </a:r>
            <a:r>
              <a:rPr lang="ru-RU" sz="2300" dirty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 Black" pitchFamily="34" charset="0"/>
              </a:rPr>
              <a:t>сжигание</a:t>
            </a:r>
            <a:r>
              <a:rPr lang="ru-RU" sz="2300" dirty="0">
                <a:latin typeface="Arial Black" pitchFamily="34" charset="0"/>
              </a:rPr>
              <a:t> топлива </a:t>
            </a:r>
            <a:r>
              <a:rPr lang="ru-RU" sz="2300" dirty="0" smtClean="0">
                <a:latin typeface="Arial Black" pitchFamily="34" charset="0"/>
              </a:rPr>
              <a:t>проходит </a:t>
            </a:r>
            <a:r>
              <a:rPr lang="ru-RU" sz="2300" dirty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 Black" pitchFamily="34" charset="0"/>
              </a:rPr>
              <a:t>при недостаточном </a:t>
            </a:r>
            <a:r>
              <a:rPr lang="ru-RU" sz="2300" dirty="0">
                <a:latin typeface="Arial Black" pitchFamily="34" charset="0"/>
              </a:rPr>
              <a:t>для его полного сгорания </a:t>
            </a:r>
            <a:r>
              <a:rPr lang="ru-RU" sz="2300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latin typeface="Arial Black" pitchFamily="34" charset="0"/>
              </a:rPr>
              <a:t>количестве кислорода</a:t>
            </a:r>
            <a:r>
              <a:rPr lang="ru-RU" sz="2300" dirty="0" smtClean="0">
                <a:latin typeface="Arial Black" pitchFamily="34" charset="0"/>
              </a:rPr>
              <a:t>)</a:t>
            </a:r>
            <a:endParaRPr lang="ru-RU" sz="2300" dirty="0">
              <a:latin typeface="Arial Black" pitchFamily="34" charset="0"/>
            </a:endParaRPr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484765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39952" y="343319"/>
            <a:ext cx="4956852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Жители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были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недоволь-ны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новым освещением (Вальтер Скотт писал: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«Мир перевернулся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Лондон будет освещаться угольным дымом»), производители свечей открыто громили новые фонари. Сам же «</a:t>
            </a:r>
            <a:r>
              <a:rPr lang="ru-RU" sz="2700" b="1" dirty="0">
                <a:ln w="28575"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 Black" pitchFamily="34" charset="0"/>
                <a:cs typeface="Arial" pitchFamily="34" charset="0"/>
              </a:rPr>
              <a:t>светильный газ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» имел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существенный </a:t>
            </a:r>
            <a:r>
              <a:rPr lang="ru-RU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недоста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-ток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со временем он утрачивал свою горючесть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а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на дне баллонов оседала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неизвестная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маслянистая жидкость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8"/>
          <a:stretch/>
        </p:blipFill>
        <p:spPr bwMode="auto">
          <a:xfrm>
            <a:off x="38748" y="135290"/>
            <a:ext cx="4101204" cy="548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5671329"/>
            <a:ext cx="3435556" cy="5078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700" b="1" spc="5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Старый Лондон </a:t>
            </a:r>
            <a:endParaRPr lang="ru-RU" sz="2700" b="1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00471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287475"/>
            <a:ext cx="892899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Особенно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обильным было ее выделение в холодную погоду. Этой проблемой, чисто из практических соображений, и решил заняться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Фарадей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6031885" cy="384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5811752"/>
            <a:ext cx="6483542" cy="785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 1814 г. в Лондоне целый квартал освещался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 smtClean="0">
                <a:ln w="28575"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 Black" pitchFamily="34" charset="0"/>
                <a:cs typeface="Arial" pitchFamily="34" charset="0"/>
              </a:rPr>
              <a:t>светильным газом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»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600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757124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6" descr="https://lh4.googleusercontent.com/SJtUdg96Q6MuP8_VXqIfbsomxG2BBns0bhSDMfXXBVF6Sv6rph-9UrFsTrEfNBbCU2OG0JRd84pMiqXd1e4ZfOaS6aJ97YUb1PXZUVUYcdJlzF1IUBr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4" y="3771149"/>
            <a:ext cx="2141984" cy="297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8828" y="6392941"/>
            <a:ext cx="288899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Майкл Фарадей </a:t>
            </a:r>
            <a:endParaRPr lang="ru-RU" sz="2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3573" y="322198"/>
            <a:ext cx="885292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Исследуя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конденсированные остатки коксового газа,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Майкл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Фарадей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получил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неизвестный ранее углеводород. Выделив соединение в чистом виде и подвергнув его элементному анализу,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Фарадей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обнаружил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что оно содержит только два элемента: углерод и водород в соотношении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11,4:1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Поэтому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Фарадей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определил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состав нового вещества как СН и изучил его некоторые физические и химические свойства.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88829" y="5135649"/>
            <a:ext cx="6003651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Бензол каменноугольный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– прозрачная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бесцветная жидкость со сладковатым запахом. Легко переходит в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твердое состояние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96" y="3506090"/>
            <a:ext cx="1118308" cy="1819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757124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Майкл Фарадей выделил бензол из каменноугольной смолы. 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3" y="1345683"/>
            <a:ext cx="6424021" cy="411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44624"/>
            <a:ext cx="8852923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Истинная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формула вещества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была установлена позже, когда была определена его молекулярная масса.</a:t>
            </a: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53" y="908720"/>
            <a:ext cx="3686803" cy="498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79512" y="5894020"/>
            <a:ext cx="8518875" cy="775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Лаборатория Фарадея в Королевском институте</a:t>
            </a:r>
          </a:p>
        </p:txBody>
      </p:sp>
    </p:spTree>
    <p:extLst>
      <p:ext uri="{BB962C8B-B14F-4D97-AF65-F5344CB8AC3E}">
        <p14:creationId xmlns:p14="http://schemas.microsoft.com/office/powerpoint/2010/main" val="268302532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16238" y="260350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1012840"/>
            <a:ext cx="8715436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800" b="1" dirty="0" smtClean="0">
              <a:ln w="1905"/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Арены.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6" action="ppaction://hlinksldjump"/>
              </a:rPr>
              <a:t>Классификация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6" action="ppaction://hlinksldjump"/>
              </a:rPr>
              <a:t>аренов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6" action="ppaction://hlinksldjump"/>
              </a:rPr>
              <a:t>.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Номенклатура.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Замещенные ароматические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радикалы.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Изомерия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аренов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.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История открытия бензола. Первые представления о строении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бензола.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Химические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связи в молекулах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аренов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 (современные представления)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.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Источники и способы получения.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3" action="ppaction://hlinksldjump"/>
              </a:rPr>
              <a:t>Физические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3" action="ppaction://hlinksldjump"/>
              </a:rPr>
              <a:t>свойства.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4" action="ppaction://hlinksldjump"/>
              </a:rPr>
              <a:t>Химические свойства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4" action="ppaction://hlinksldjump"/>
              </a:rPr>
              <a:t>.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Бензол и токсикомания.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 w="11430"/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6" action="ppaction://hlinksldjump"/>
              </a:rPr>
              <a:t>Применение бензола.</a:t>
            </a:r>
            <a:endParaRPr lang="ru-RU" sz="2800" b="1" dirty="0">
              <a:ln w="11430"/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kern="1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Проверим</a:t>
            </a:r>
            <a:r>
              <a:rPr lang="ru-RU" sz="2800" b="1" kern="1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, как Вы поняли и запомнили  пройденный материал.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Использованные источники.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endParaRPr lang="ru-RU" sz="28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1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804" y="18255"/>
            <a:ext cx="8856984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Впервые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бензол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описал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немецкий химик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Иоганн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Глаубер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который получил это соединение в 1649 году в результате перегонки каменноугольной смолы. Правда, тогда новое вещество названия не получило. Поэтому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официально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бензол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был открыт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1825 году английским физиком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Майклом Фарадеем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который, как отмечалось выше,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выделил его из жидкого конденсата светильного газа.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54" y="3212976"/>
            <a:ext cx="4888384" cy="360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Картинки по запросу Иоганн Глаубер … бензол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38" y="3366218"/>
            <a:ext cx="2099078" cy="26566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6093296"/>
            <a:ext cx="3096344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Иоганн Рудольф </a:t>
            </a:r>
            <a:r>
              <a:rPr lang="ru-RU" sz="2400" b="1" spc="50" dirty="0" err="1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Глаубер</a:t>
            </a:r>
            <a:endParaRPr lang="ru-RU" sz="2400" b="1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90828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29886" y="6423719"/>
            <a:ext cx="3744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>
                <a:latin typeface="Arial Black" pitchFamily="34" charset="0"/>
              </a:rPr>
              <a:t>Эйльхард</a:t>
            </a:r>
            <a:r>
              <a:rPr lang="ru-RU" sz="2400" b="1" dirty="0">
                <a:latin typeface="Arial Black" pitchFamily="34" charset="0"/>
              </a:rPr>
              <a:t> </a:t>
            </a:r>
            <a:r>
              <a:rPr lang="ru-RU" sz="2400" b="1" dirty="0" err="1">
                <a:latin typeface="Arial Black" pitchFamily="34" charset="0"/>
              </a:rPr>
              <a:t>Мичерлих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899" y="4116660"/>
            <a:ext cx="1968909" cy="22646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276" y="4399023"/>
            <a:ext cx="1702693" cy="112357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56805" y="4959269"/>
            <a:ext cx="885179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err="1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CaO</a:t>
            </a:r>
            <a:endParaRPr lang="ru-RU" sz="2400" b="1" dirty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9" y="4437112"/>
            <a:ext cx="1881248" cy="174063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79512" y="315984"/>
            <a:ext cx="878497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dirty="0"/>
              <a:t> 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Открытие нового вещества не вызвало большого интереса, 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лишь в 1834 г. вспомнили об открытии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Фарадея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Немецкий химик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Эйльхард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Мичерлих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нагревая негашеную известь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бензойной кислотой 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COOH (она содержится во многих ягодах, в частности, в клюкве и бруснике, и препятствует их гниению), получил неизвестную легкокипящую жидкость с резким запахом. Анализ ее показал, что это то же соединение, которое получил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Фарадей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60666" y="6152876"/>
            <a:ext cx="2251094" cy="740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Бензойная кислота</a:t>
            </a:r>
            <a:endParaRPr lang="ru-RU" sz="2600" dirty="0">
              <a:solidFill>
                <a:srgbClr val="1305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02762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2008" y="-27384"/>
            <a:ext cx="8964488" cy="3977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Митчерлих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признал приоритет Фарадея, и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назвал вещество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бенз</a:t>
            </a:r>
            <a:r>
              <a:rPr lang="ru-RU" sz="2700" b="1" i="1" u="sng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ин</a:t>
            </a:r>
            <a:r>
              <a:rPr lang="ru-RU" sz="27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ом</a:t>
            </a:r>
            <a:r>
              <a:rPr lang="ru-RU" sz="2700" b="1" i="1" dirty="0">
                <a:latin typeface="Arial" pitchFamily="34" charset="0"/>
                <a:cs typeface="Arial" pitchFamily="34" charset="0"/>
              </a:rPr>
              <a:t>, 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т. к. получил соединение из бензойной кислоты.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Против этого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названия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выступил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ряд ведущих химиков во главе с немецким химиком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Ю. Либихом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Они полагали, что суффикс «-ин» указывает на присутствие в молекуле атомов азота, и поэтому предложили заменить его суффиксом «-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ол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», исходя из маслянистости вещества (от англ.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oil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i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«масло»), а соединение, соответственно, называть </a:t>
            </a:r>
            <a:r>
              <a:rPr lang="ru-RU" sz="27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</a:t>
            </a:r>
            <a:r>
              <a:rPr lang="ru-RU" sz="2700" b="1" i="1" u="sng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ол</a:t>
            </a:r>
            <a:r>
              <a:rPr lang="ru-RU" sz="27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ом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Картинки по запросу получение бензола из бензойной кислот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216" y="4029540"/>
            <a:ext cx="4374232" cy="274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64954" y="5036957"/>
            <a:ext cx="182327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бензойная кислота</a:t>
            </a:r>
            <a:endParaRPr lang="ru-RU" sz="2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506040" y="5036957"/>
            <a:ext cx="146323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200" dirty="0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2" descr="Картинки по запросу немецкий химик Ю. Либих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5442782"/>
            <a:ext cx="966269" cy="13705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2" y="3933056"/>
            <a:ext cx="1168800" cy="13443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53131" y="4180143"/>
            <a:ext cx="1966741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err="1">
                <a:latin typeface="Arial Black" pitchFamily="34" charset="0"/>
              </a:rPr>
              <a:t>Эйльхард</a:t>
            </a:r>
            <a:r>
              <a:rPr lang="ru-RU" sz="2400" b="1" dirty="0">
                <a:latin typeface="Arial Black" pitchFamily="34" charset="0"/>
              </a:rPr>
              <a:t> </a:t>
            </a:r>
            <a:r>
              <a:rPr lang="ru-RU" sz="2400" b="1" dirty="0" err="1">
                <a:latin typeface="Arial Black" pitchFamily="34" charset="0"/>
              </a:rPr>
              <a:t>Мичерлих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74415" y="5611014"/>
            <a:ext cx="2273449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latin typeface="Arial Black" pitchFamily="34" charset="0"/>
              </a:rPr>
              <a:t>Иоганн </a:t>
            </a:r>
            <a:r>
              <a:rPr lang="ru-RU" sz="2400" b="1" dirty="0" err="1">
                <a:latin typeface="Arial Black" pitchFamily="34" charset="0"/>
              </a:rPr>
              <a:t>Юстус</a:t>
            </a:r>
            <a:r>
              <a:rPr lang="ru-RU" sz="2400" b="1" dirty="0">
                <a:latin typeface="Arial Black" pitchFamily="34" charset="0"/>
              </a:rPr>
              <a:t> фон </a:t>
            </a:r>
            <a:r>
              <a:rPr lang="ru-RU" sz="2400" b="1" dirty="0" smtClean="0">
                <a:latin typeface="Arial Black" pitchFamily="34" charset="0"/>
              </a:rPr>
              <a:t>Либих</a:t>
            </a:r>
            <a:endParaRPr lang="ru-RU" sz="24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0828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2008" y="14089"/>
            <a:ext cx="8964488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Однако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это название также не было вполне корректным, т. к. суффикс «-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ол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» уже стал атрибутом спиртов (этиловый спирт </a:t>
            </a:r>
            <a:r>
              <a:rPr lang="ru-RU" sz="2700" b="1" i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i="1" dirty="0" smtClean="0">
                <a:latin typeface="Arial" pitchFamily="34" charset="0"/>
                <a:cs typeface="Arial" pitchFamily="34" charset="0"/>
              </a:rPr>
              <a:t>этанол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). Споры о названии продолжались довольно долго, в результате, вещество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С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6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Н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6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в английском языке получило название «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бензен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» («-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ен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» </a:t>
            </a:r>
            <a:r>
              <a:rPr lang="ru-RU" sz="2700" b="1" i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суффикс, указывающий на двойную связь), а в остальном мире авторитет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Либиха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был настолько силен, что закрепилось название «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».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5985457"/>
            <a:ext cx="5912991" cy="82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atin typeface="Arial Black" pitchFamily="34" charset="0"/>
              </a:rPr>
              <a:t>Иоганн </a:t>
            </a:r>
            <a:r>
              <a:rPr lang="ru-RU" sz="2800" b="1" dirty="0" err="1">
                <a:latin typeface="Arial Black" pitchFamily="34" charset="0"/>
              </a:rPr>
              <a:t>Юстус</a:t>
            </a:r>
            <a:r>
              <a:rPr lang="ru-RU" sz="2800" b="1" dirty="0">
                <a:latin typeface="Arial Black" pitchFamily="34" charset="0"/>
              </a:rPr>
              <a:t> фон </a:t>
            </a:r>
            <a:r>
              <a:rPr lang="ru-RU" sz="2800" b="1" dirty="0" smtClean="0">
                <a:latin typeface="Arial Black" pitchFamily="34" charset="0"/>
              </a:rPr>
              <a:t>Либих – немецкий </a:t>
            </a:r>
            <a:r>
              <a:rPr lang="ru-RU" sz="2800" b="1" dirty="0">
                <a:latin typeface="Arial Black" pitchFamily="34" charset="0"/>
              </a:rPr>
              <a:t>химик</a:t>
            </a:r>
          </a:p>
        </p:txBody>
      </p:sp>
      <p:pic>
        <p:nvPicPr>
          <p:cNvPr id="4098" name="Picture 2" descr="Картинки по запросу немецкий химик Ю. Либих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073" y="3400473"/>
            <a:ext cx="1764911" cy="25034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50501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Auguste Laurent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20" y="3717032"/>
            <a:ext cx="2174540" cy="29320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576743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Огюст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Лоран –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французский химик-органик 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(1807 –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1853)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7726" y="328412"/>
            <a:ext cx="873676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1835 г. французский химик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Огюст Лоран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предложил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b="1" smtClean="0">
                <a:latin typeface="Arial" pitchFamily="34" charset="0"/>
                <a:cs typeface="Arial" pitchFamily="34" charset="0"/>
              </a:rPr>
              <a:t>углеводорода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6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название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фен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» (от 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греч.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 Black" pitchFamily="34" charset="0"/>
                <a:cs typeface="Arial" pitchFamily="34" charset="0"/>
              </a:rPr>
              <a:t>фено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»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 Black" pitchFamily="34" charset="0"/>
                <a:cs typeface="Arial" pitchFamily="34" charset="0"/>
              </a:rPr>
              <a:t>освещаю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»). И хотя бензол действительно горит ярким пламенем, это название не прижилось. Однако оно «прилипло» ко многим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органическим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соединениям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фен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олу,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фен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антрену,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фен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latin typeface="Arial Black" pitchFamily="34" charset="0"/>
                <a:cs typeface="Arial" pitchFamily="34" charset="0"/>
              </a:rPr>
              <a:t>ил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аланину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также ко множеству других соединений,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содержащих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группу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6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5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7393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32656"/>
            <a:ext cx="8945503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1845 г. немецкий химик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Гофман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доказал присутствие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каменноугольной смоле, а ученик Гофмана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Мансфилд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1848 г. выделил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из смолы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показал, что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выход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зависит не только от состава каменноугольной смолы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но 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от способов ее обработки и хранения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80255" y="5797155"/>
            <a:ext cx="283587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 Black" pitchFamily="34" charset="0"/>
              </a:rPr>
              <a:t>Август Вильгельм фон Гофман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1026" name="Picture 2" descr="August Wilhelm von Hofmann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3" b="19435"/>
          <a:stretch/>
        </p:blipFill>
        <p:spPr bwMode="auto">
          <a:xfrm>
            <a:off x="4673577" y="2745675"/>
            <a:ext cx="2346695" cy="30514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55" y="3858402"/>
            <a:ext cx="4572000" cy="22898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latin typeface="Arial Black" pitchFamily="34" charset="0"/>
              </a:rPr>
              <a:t>Чарлз </a:t>
            </a:r>
            <a:r>
              <a:rPr lang="ru-RU" sz="2400" b="1" dirty="0" err="1">
                <a:latin typeface="Arial Black" pitchFamily="34" charset="0"/>
              </a:rPr>
              <a:t>Мансфилд</a:t>
            </a:r>
            <a:r>
              <a:rPr lang="ru-RU" sz="2400" b="1" dirty="0">
                <a:latin typeface="Arial Black" pitchFamily="34" charset="0"/>
              </a:rPr>
              <a:t> </a:t>
            </a:r>
            <a:endParaRPr lang="ru-RU" sz="2400" b="1" dirty="0" smtClean="0">
              <a:latin typeface="Arial Black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 Black" pitchFamily="34" charset="0"/>
              </a:rPr>
              <a:t>(</a:t>
            </a:r>
            <a:r>
              <a:rPr lang="ru-RU" sz="2400" b="1" dirty="0">
                <a:latin typeface="Arial Black" pitchFamily="34" charset="0"/>
              </a:rPr>
              <a:t>1819–1855) –</a:t>
            </a:r>
            <a:r>
              <a:rPr lang="ru-RU" sz="2400" b="1" dirty="0" smtClean="0">
                <a:latin typeface="Arial Black" pitchFamily="34" charset="0"/>
              </a:rPr>
              <a:t> </a:t>
            </a:r>
            <a:r>
              <a:rPr lang="ru-RU" sz="2400" b="1" dirty="0">
                <a:latin typeface="Arial Black" pitchFamily="34" charset="0"/>
              </a:rPr>
              <a:t>английский </a:t>
            </a:r>
            <a:r>
              <a:rPr lang="ru-RU" sz="2400" b="1" dirty="0" smtClean="0">
                <a:latin typeface="Arial Black" pitchFamily="34" charset="0"/>
              </a:rPr>
              <a:t>химик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; трагически погиб при взрыве продуктов перегонки каменноугольной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смолы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02762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46663"/>
            <a:ext cx="8945503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Синтетическим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путем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был получен в 1870 г. французским химиком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Бертело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который при исследовании химических свойств ацетилена обнаружил, что это вещество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тримеризуется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5932383"/>
            <a:ext cx="548446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 Black" pitchFamily="34" charset="0"/>
                <a:cs typeface="Arial" pitchFamily="34" charset="0"/>
              </a:rPr>
              <a:t>Французский </a:t>
            </a:r>
            <a:r>
              <a:rPr lang="ru-RU" sz="2400" dirty="0"/>
              <a:t> </a:t>
            </a:r>
            <a:r>
              <a:rPr lang="ru-RU" sz="2400" dirty="0">
                <a:latin typeface="Arial Black" pitchFamily="34" charset="0"/>
              </a:rPr>
              <a:t>физико-химик</a:t>
            </a:r>
            <a:r>
              <a:rPr lang="ru-RU" sz="2400" b="1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 Black" pitchFamily="34" charset="0"/>
              </a:rPr>
              <a:t>Пьер </a:t>
            </a:r>
            <a:r>
              <a:rPr lang="ru-RU" sz="2400" b="1" dirty="0" err="1">
                <a:latin typeface="Arial Black" pitchFamily="34" charset="0"/>
              </a:rPr>
              <a:t>Эжен</a:t>
            </a:r>
            <a:r>
              <a:rPr lang="ru-RU" sz="2400" b="1" dirty="0">
                <a:latin typeface="Arial Black" pitchFamily="34" charset="0"/>
              </a:rPr>
              <a:t> </a:t>
            </a:r>
            <a:r>
              <a:rPr lang="ru-RU" sz="2400" b="1" dirty="0" err="1">
                <a:latin typeface="Arial Black" pitchFamily="34" charset="0"/>
              </a:rPr>
              <a:t>Марселен</a:t>
            </a:r>
            <a:r>
              <a:rPr lang="ru-RU" sz="2400" b="1" dirty="0">
                <a:latin typeface="Arial Black" pitchFamily="34" charset="0"/>
              </a:rPr>
              <a:t> </a:t>
            </a:r>
            <a:r>
              <a:rPr lang="ru-RU" sz="2400" b="1" dirty="0" err="1" smtClean="0">
                <a:latin typeface="Arial Black" pitchFamily="34" charset="0"/>
              </a:rPr>
              <a:t>Бертло</a:t>
            </a:r>
            <a:endParaRPr lang="ru-RU" sz="2400" b="1" dirty="0" smtClean="0">
              <a:latin typeface="Arial Black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 Black" pitchFamily="34" charset="0"/>
              </a:rPr>
              <a:t>(</a:t>
            </a:r>
            <a:r>
              <a:rPr lang="ru-RU" sz="2400" dirty="0" smtClean="0">
                <a:latin typeface="Arial Black" pitchFamily="34" charset="0"/>
              </a:rPr>
              <a:t>1827 –</a:t>
            </a:r>
            <a:r>
              <a:rPr lang="ru-RU" sz="2400" dirty="0">
                <a:latin typeface="Arial Black" pitchFamily="34" charset="0"/>
              </a:rPr>
              <a:t> </a:t>
            </a:r>
            <a:r>
              <a:rPr lang="ru-RU" sz="2400" dirty="0" smtClean="0">
                <a:latin typeface="Arial Black" pitchFamily="34" charset="0"/>
              </a:rPr>
              <a:t>1907</a:t>
            </a:r>
            <a:r>
              <a:rPr lang="ru-RU" sz="2400" b="1" dirty="0" smtClean="0">
                <a:latin typeface="Arial Black" pitchFamily="34" charset="0"/>
              </a:rPr>
              <a:t>)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1026" name="Picture 2" descr="Marcellin Berthelo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"/>
          <a:stretch/>
        </p:blipFill>
        <p:spPr bwMode="auto">
          <a:xfrm>
            <a:off x="1619673" y="2505881"/>
            <a:ext cx="2808312" cy="32993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2994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62618"/>
            <a:ext cx="893276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Долгое время строение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было предметом многочисленных дискуссий и споров. Всему виной были удивительные 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противоречия в свойствах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Если сравнить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насыщенным углеводородом, то видно, что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 С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6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 Black" pitchFamily="34" charset="0"/>
                <a:cs typeface="Arial" pitchFamily="34" charset="0"/>
              </a:rPr>
              <a:t> 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«ненасыщенное» соединение, в его молекуле не достает 8 атомов водорода.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02762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34626"/>
            <a:ext cx="893276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Поэтому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вначале предлагались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ненасыщен-ные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структуры, например,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=С=СН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СН=С=СН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и, соответственно, предполагалось, что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как все ненасыщенные соединения, будет обесцвечивать бромную воду и раствор перманганата калия, т. е. будет веществом довольно активным.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42950"/>
            <a:ext cx="2629458" cy="3319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73080"/>
            <a:ext cx="2160240" cy="3289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3573016"/>
            <a:ext cx="100811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49832" y="3645024"/>
            <a:ext cx="81040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26831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09770"/>
            <a:ext cx="893276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Но оказалось, что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не обесцвечивал ни бромную воду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ни раствор перманганата калия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А «насытить»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водородом или хлором удавалось с большим трудом, реакции проходили только при высокой температуре, давлении или требовали интенсивного ультрафиолетового облучения. И даже в этом случае при гидрировании получался не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циклогексан 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Химики об этом не знали, поскольку не предполагали существование циклических молекул.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533911"/>
            <a:ext cx="1765362" cy="2228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04748"/>
            <a:ext cx="1548440" cy="2358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4642209"/>
            <a:ext cx="648072" cy="200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4581128"/>
            <a:ext cx="648072" cy="200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3841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32" y="260648"/>
            <a:ext cx="9144032" cy="14003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Арены</a:t>
            </a:r>
          </a:p>
          <a:p>
            <a:pPr algn="ctr">
              <a:lnSpc>
                <a:spcPct val="85000"/>
              </a:lnSpc>
            </a:pP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(ароматические углеводороды</a:t>
            </a: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D:\диск D\01.03.16-домашние документы\Виртуальные лекции 2015\Органическая химия\арены\анимация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061" y="2954411"/>
            <a:ext cx="67437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85719" y="1772816"/>
            <a:ext cx="8653331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Общая формула 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r>
              <a:rPr lang="ru-RU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–6 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sym typeface="Symbol"/>
              </a:rPr>
              <a:t>6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)</a:t>
            </a:r>
            <a:r>
              <a:rPr lang="ru-RU" sz="40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 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углерода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sp</a:t>
            </a:r>
            <a:r>
              <a:rPr lang="en-US" sz="3200" b="1" baseline="30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-гибридные </a:t>
            </a:r>
            <a:r>
              <a:rPr lang="ru-RU" sz="32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орбитали</a:t>
            </a:r>
            <a:endParaRPr lang="ru-RU" sz="3200" dirty="0"/>
          </a:p>
        </p:txBody>
      </p:sp>
      <p:pic>
        <p:nvPicPr>
          <p:cNvPr id="26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5" cstate="print"/>
          <a:srcRect l="24214" t="11690" r="24214" b="21906"/>
          <a:stretch>
            <a:fillRect/>
          </a:stretch>
        </p:blipFill>
        <p:spPr bwMode="auto">
          <a:xfrm>
            <a:off x="7884368" y="3260088"/>
            <a:ext cx="1178733" cy="1393048"/>
          </a:xfrm>
          <a:prstGeom prst="can">
            <a:avLst/>
          </a:prstGeom>
          <a:noFill/>
        </p:spPr>
      </p:pic>
      <p:pic>
        <p:nvPicPr>
          <p:cNvPr id="27" name="Picture 2" descr="Картинки по запросу арены гомологический ряд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23194" r="61920" b="447"/>
          <a:stretch/>
        </p:blipFill>
        <p:spPr bwMode="auto">
          <a:xfrm>
            <a:off x="113220" y="3529113"/>
            <a:ext cx="1146412" cy="2132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ikuzmina\Desktop\Виртуальные лабораторные YES\Анимашки и картинки\Нефть\14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884118"/>
            <a:ext cx="1238250" cy="85725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88873" y="-27384"/>
            <a:ext cx="878497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Анализируя различные экспериментальные данные, химики всех стран искали ключ к разгадке строения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бензола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Успеха добился немецкий химик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Фридрих Август </a:t>
            </a:r>
            <a:r>
              <a:rPr lang="ru-RU" sz="2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Кекуле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Легенда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гласит, что идея пришла к нему во сне. Однажды, размышляя о строении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бензола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Кекуле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задремал и увидел во сне змею, которая вцепилась в собственный хвост. Этот сон послужил толчком к гипотезе, которая впоследствии блестяще подтвердилась, гипотезе о циклическом строении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05712"/>
            <a:ext cx="3672407" cy="283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65121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32656"/>
            <a:ext cx="885698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1865 г.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Кекуле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предложил для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циклическую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гексатриеновую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структуру, в которой атомы углерода, замкнутые в шестичленное кольцо, связаны между собой попеременно простыми и двойными связями, а каждый атом углерода еще соединен с водородом 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до насыщения валентности.</a:t>
            </a:r>
          </a:p>
        </p:txBody>
      </p:sp>
      <p:pic>
        <p:nvPicPr>
          <p:cNvPr id="1026" name="Picture 2" descr="D:\диск D\01.03.16-домашние документы\Виртуальные лекции 2015\Органическая химия\арены\бензол\открытие бензола\NauchnayaKartinaMira_image1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2768"/>
            <a:ext cx="3347864" cy="200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://chemanalytica.com/book/novyy_spravochnik_khimika_i_tekhnologa/12_obshchie_svedeniya/images/img_math/se111.gif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24944"/>
            <a:ext cx="5904656" cy="25073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165121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9112" y="328412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Предполагаемая циклическая структура бензола вызвала у химиков большой интерес, и они с усиленной энергией принялись изучать свойства бензола и его производных. И сразу же натолкнулись на трудности. Формула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Кекуле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предусматривала для производных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существование изомеров 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веществ одинакового состава, но разного строения, например, таких:</a:t>
            </a:r>
          </a:p>
        </p:txBody>
      </p:sp>
      <p:pic>
        <p:nvPicPr>
          <p:cNvPr id="7" name="Рисунок 6" descr="http://chemanalytica.com/book/novyy_spravochnik_khimika_i_tekhnologa/12_obshchie_svedeniya/images/img_math/se112.gif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77072"/>
            <a:ext cx="4945751" cy="2016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165121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0648"/>
            <a:ext cx="878497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 практике же любые попытки получить два разных вещества приводили к одному и тому же соединению. Поэтому уже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 1867 г. для бензола было предложено несколько десятков разнообразных структур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Среди них наиболее интересными являются структуры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Д.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Дьюара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),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А. Клауса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(б) 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А. Ладенбурга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(в):</a:t>
            </a:r>
          </a:p>
        </p:txBody>
      </p:sp>
      <p:pic>
        <p:nvPicPr>
          <p:cNvPr id="7" name="Рисунок 6" descr="http://chemanalytica.com/book/novyy_spravochnik_khimika_i_tekhnologa/12_obshchie_svedeniya/images/img_math/se113.gif"/>
          <p:cNvPicPr/>
          <p:nvPr/>
        </p:nvPicPr>
        <p:blipFill>
          <a:blip r:embed="rId4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079" y="2916760"/>
            <a:ext cx="5863699" cy="15121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248578" y="4375426"/>
            <a:ext cx="55938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а                         б                     в</a:t>
            </a:r>
            <a:endParaRPr lang="ru-RU" sz="2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9965" y="6463020"/>
            <a:ext cx="2635593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Джеймс</a:t>
            </a:r>
            <a:r>
              <a:rPr lang="ru-RU" sz="2400" b="1" dirty="0">
                <a:latin typeface="Arial Black" pitchFamily="34" charset="0"/>
              </a:rPr>
              <a:t> </a:t>
            </a:r>
            <a:r>
              <a:rPr lang="ru-RU" sz="2400" b="1" dirty="0" err="1">
                <a:latin typeface="Arial Black" pitchFamily="34" charset="0"/>
              </a:rPr>
              <a:t>Дьюар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2050" name="Picture 2" descr="https://upload.wikimedia.org/wikipedia/commons/2/2c/Dewar_James_flas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61" y="2916760"/>
            <a:ext cx="2450402" cy="35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65121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5769455"/>
            <a:ext cx="4572000" cy="10341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Иоганн Йозеф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Лошмидт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– австрийский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 физик и 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химик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(1821 –1895)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Johann Josef Loschmid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27618"/>
            <a:ext cx="2169290" cy="303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81260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Иоганн Йозеф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Лошмидт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предполагал, что в соединениях углерода существуют кольцеобразные структуры и развивал отображение связей двойными и тройными штрихами. В 1861 году он впервые предложил кольцеобразную структуру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 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83146"/>
            <a:ext cx="3127395" cy="232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0387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6" y="104538"/>
            <a:ext cx="1906394" cy="25323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4" descr="Различные варианты структурной формулы бензол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475" b="53797"/>
          <a:stretch/>
        </p:blipFill>
        <p:spPr bwMode="auto">
          <a:xfrm>
            <a:off x="2496628" y="104538"/>
            <a:ext cx="1649141" cy="156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Различные варианты структурной формулы бензол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49" r="27562" b="50000"/>
          <a:stretch/>
        </p:blipFill>
        <p:spPr bwMode="auto">
          <a:xfrm>
            <a:off x="2788384" y="2780928"/>
            <a:ext cx="1877427" cy="169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33070" y="1683938"/>
            <a:ext cx="6462036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Фридрих Август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Кекуле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фон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Штрадониц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немецкий </a:t>
            </a:r>
            <a:r>
              <a:rPr lang="ru-RU" sz="2400" b="1" u="sng" dirty="0">
                <a:latin typeface="Arial" pitchFamily="34" charset="0"/>
                <a:cs typeface="Arial" pitchFamily="34" charset="0"/>
              </a:rPr>
              <a:t>химик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-органик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1829 –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1896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57913" y="4260809"/>
            <a:ext cx="4338367" cy="432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(диагональная формула)</a:t>
            </a:r>
            <a:endParaRPr lang="ru-RU" sz="2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3810" y="4693235"/>
            <a:ext cx="8478718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Клаус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предположил,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что в молекуле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бензола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четвертые валентности всех шести атомов углерода направлены к центру и насыщают друг друга</a:t>
            </a:r>
          </a:p>
        </p:txBody>
      </p:sp>
    </p:spTree>
    <p:extLst>
      <p:ext uri="{BB962C8B-B14F-4D97-AF65-F5344CB8AC3E}">
        <p14:creationId xmlns:p14="http://schemas.microsoft.com/office/powerpoint/2010/main" val="268302532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4" descr="Различные варианты структурной формулы бензол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51" r="52055" b="50000"/>
          <a:stretch/>
        </p:blipFill>
        <p:spPr bwMode="auto">
          <a:xfrm>
            <a:off x="5919885" y="3319779"/>
            <a:ext cx="2180507" cy="169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6125047"/>
            <a:ext cx="6192688" cy="7201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Альберт 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Ладенбург</a:t>
            </a: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– </a:t>
            </a:r>
            <a:r>
              <a:rPr lang="ru-RU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немецкий химик-органик</a:t>
            </a: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(1842 –</a:t>
            </a:r>
            <a:r>
              <a:rPr lang="ru-RU" sz="2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 </a:t>
            </a:r>
            <a:r>
              <a:rPr lang="ru-RU" sz="24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1911)</a:t>
            </a:r>
            <a:endParaRPr lang="ru-RU" sz="24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077" name="Picture 5" descr="Albert Ladenbur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527" y="3640840"/>
            <a:ext cx="1602920" cy="23805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upload.wikimedia.org/wikipedia/commons/thumb/b/b4/Prismane_V.2.svg/118px-Prismane_V.2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163" y="4866026"/>
            <a:ext cx="112395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upload.wikimedia.org/wikipedia/commons/2/2c/Dewar_James_flas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137"/>
            <a:ext cx="2450402" cy="35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672108" y="2457704"/>
            <a:ext cx="5598792" cy="6904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Джеймс </a:t>
            </a:r>
            <a:r>
              <a:rPr lang="ru-RU" sz="24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Дьюар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– 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шотландский физик и химик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(1842 –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 </a:t>
            </a:r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1923)</a:t>
            </a:r>
            <a:endParaRPr lang="ru-RU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7" name="Picture 4" descr="Различные варианты структурной формулы бензол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30" b="50000"/>
          <a:stretch/>
        </p:blipFill>
        <p:spPr bwMode="auto">
          <a:xfrm>
            <a:off x="2748006" y="148730"/>
            <a:ext cx="1938056" cy="169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8212"/>
            <a:ext cx="1099939" cy="108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628" y="98137"/>
            <a:ext cx="1421900" cy="123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Brockhaus and Efron Encyclopedic Dictionary b67 437-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5" y="4018754"/>
            <a:ext cx="3951648" cy="133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1204262" y="4645179"/>
            <a:ext cx="34340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2500406" y="4645179"/>
            <a:ext cx="343402" cy="0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83603" y="5389902"/>
            <a:ext cx="3626372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(призматическая формула)</a:t>
            </a:r>
            <a:endParaRPr lang="ru-RU" sz="2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99592" y="4077072"/>
            <a:ext cx="36004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835696" y="4149080"/>
            <a:ext cx="36004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491880" y="4077072"/>
            <a:ext cx="36004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659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4" name="Picture 4" descr="Различные варианты структурной формулы бензол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39" t="50000" r="67709"/>
          <a:stretch/>
        </p:blipFill>
        <p:spPr bwMode="auto">
          <a:xfrm>
            <a:off x="611560" y="4170039"/>
            <a:ext cx="2087786" cy="169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376" y="4693296"/>
            <a:ext cx="1092613" cy="114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77" y="4129096"/>
            <a:ext cx="1286892" cy="113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461" y="4658210"/>
            <a:ext cx="1345352" cy="122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708920"/>
            <a:ext cx="4572000" cy="12741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Адольф Иоганн Фридрих Вильгельм фон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Байер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немецкий химик-органик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(1835 – 1917)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840" y="5929782"/>
            <a:ext cx="482453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(центрическая формула)</a:t>
            </a:r>
            <a:endParaRPr lang="ru-RU" sz="2600" dirty="0"/>
          </a:p>
        </p:txBody>
      </p:sp>
      <p:pic>
        <p:nvPicPr>
          <p:cNvPr id="1038" name="Picture 14" descr="http://www.ngdir.ir/Data_SD/GeoportalInfo/Subjects/EnPics/13727_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442" y="188640"/>
            <a:ext cx="1872414" cy="23762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449607" y="2852936"/>
            <a:ext cx="3226849" cy="136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Генри Эдвард </a:t>
            </a:r>
            <a:r>
              <a:rPr lang="ru-RU" sz="2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Армстронг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английский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химик (1848 – 1937)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pic>
        <p:nvPicPr>
          <p:cNvPr id="1040" name="Picture 16" descr="Henry Edward Armstron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25" y="188640"/>
            <a:ext cx="1786617" cy="25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isaran.ru/isaran/image2.php?guid=B51524C5-9DC3-FFF7-EEB3-2AB9C89423D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671" y="188640"/>
            <a:ext cx="2010685" cy="256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15349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408460"/>
            <a:ext cx="7429520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Тиле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Фридрих Карл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Иоганнес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– немецкий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химик-органик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(1865 – 1918)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33" y="124541"/>
            <a:ext cx="1114192" cy="105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513" y="126917"/>
            <a:ext cx="1165535" cy="106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 descr="Различные варианты структурной формулы бензола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57" t="50000" r="41420"/>
          <a:stretch/>
        </p:blipFill>
        <p:spPr bwMode="auto">
          <a:xfrm>
            <a:off x="4121228" y="76721"/>
            <a:ext cx="1746915" cy="169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Различные варианты структурной формулы бензола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70" t="50000" r="13227"/>
          <a:stretch/>
        </p:blipFill>
        <p:spPr bwMode="auto">
          <a:xfrm>
            <a:off x="2339752" y="4456300"/>
            <a:ext cx="1869744" cy="169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0124" y="5949280"/>
            <a:ext cx="57780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Оддо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Джузеппе –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итальянский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химик (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1865 – 1954)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587" y="3212976"/>
            <a:ext cx="8874363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Тиле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усовершенствуя формулу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Кекуле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утверждал, что двойные связи в последнем не фиксированы, а постоянно перемещаются-«осциллируют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».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Картинки по запросу Тиле Фридрих Карл Иоганнес – немецкий химик-органик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728192" cy="2090555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Тиле Фридрих Карл Иоганнес – немецкий химик-органик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412" y="157248"/>
            <a:ext cx="1529988" cy="2121948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9173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0523" y="4874108"/>
            <a:ext cx="777800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Алексей Евгеньевич </a:t>
            </a:r>
            <a:r>
              <a:rPr lang="ru-RU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Чичиба́бин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русский и советский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химик-органик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(1871 –1945) </a:t>
            </a:r>
          </a:p>
          <a:p>
            <a:pPr algn="ctr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Предположил,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что в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бензоле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углерод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трехвалентен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24" y="1818205"/>
            <a:ext cx="174307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А.Е. Чичибаби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6944"/>
            <a:ext cx="2016224" cy="258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him.1september.ru/2001/16/no16_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6672"/>
            <a:ext cx="2858898" cy="38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387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kurs-on.ru/images1/578e1995663e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01188" y="-27384"/>
            <a:ext cx="7417416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Классификация </a:t>
            </a:r>
            <a:r>
              <a:rPr lang="ru-RU" sz="4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аренов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900" y="3212976"/>
            <a:ext cx="863399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55575" y="680502"/>
            <a:ext cx="8792181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Ароматические соединения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арены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–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циклические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органические соединения, которые имеют в своём составе ароматическую систему.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Различают: 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 Black" pitchFamily="34" charset="0"/>
                <a:cs typeface="Arial" pitchFamily="34" charset="0"/>
              </a:rPr>
              <a:t>бензоидные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(арены и структурные производные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аренов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которые содержат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ядра)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558" y="5517232"/>
            <a:ext cx="4848225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6952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496" y="2939603"/>
            <a:ext cx="8783860" cy="350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Эрих Арманд Артур Йозеф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Хюккель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немецкий физик и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химик (1896 – 1980)</a:t>
            </a:r>
          </a:p>
          <a:p>
            <a:pPr algn="ctr">
              <a:lnSpc>
                <a:spcPct val="85000"/>
              </a:lnSpc>
            </a:pP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В начале 1930-х годов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Хюккель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опубликовал серию работ, в которых предложил объяснение устойчивости ароматических соединений на основе метода молекулярных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орбиталей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Как и </a:t>
            </a:r>
            <a:r>
              <a:rPr lang="ru-RU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Дьюар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Хюккель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предложил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структурные формулы бензола с двойными связями и малыми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циклами.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Huecke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5" y="188641"/>
            <a:ext cx="204391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quantum-chemistry-history.com/Huec_Dat/HueSpaz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148" y="188640"/>
            <a:ext cx="2209916" cy="271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99" y="692696"/>
            <a:ext cx="22860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0387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098" name="Picture 2" descr="D:\диск D\01.03.16-домашние документы\Виртуальные лекции 2015\Органическая химия\арены\бензол\открытие бензола\Бензол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65" y="3100618"/>
            <a:ext cx="1555185" cy="15525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диск D\01.03.16-домашние документы\Виртуальные лекции 2015\Органическая химия\арены\Toluol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89" y="4623959"/>
            <a:ext cx="831743" cy="152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63793" y="6146471"/>
            <a:ext cx="1555185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метил-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44624"/>
            <a:ext cx="8784976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Уточним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что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Кекуле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полагал, хотя и не мог этого строго доказать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что все шесть атомов углерода в кольце эквивалентны. С учетом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дополнительной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симметрии молекулы, обусловленной осцилляцией, формула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Кекуле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позволяла объяснить, почему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образует только один изомер при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моно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замещении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три изомерных продукта С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" pitchFamily="34" charset="0"/>
                <a:cs typeface="Arial" pitchFamily="34" charset="0"/>
              </a:rPr>
              <a:t>ХY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" pitchFamily="34" charset="0"/>
                <a:cs typeface="Arial" pitchFamily="34" charset="0"/>
              </a:rPr>
              <a:t>ди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замещении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889" y="3209870"/>
            <a:ext cx="6676823" cy="2386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493200" y="5096441"/>
            <a:ext cx="2376264" cy="6904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1,2-диметил-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067944" y="5104438"/>
            <a:ext cx="2376264" cy="6904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1,3-диметил-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372200" y="5456026"/>
            <a:ext cx="2376264" cy="6904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1,4-диметил-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</a:p>
        </p:txBody>
      </p:sp>
    </p:spTree>
    <p:extLst>
      <p:ext uri="{BB962C8B-B14F-4D97-AF65-F5344CB8AC3E}">
        <p14:creationId xmlns:p14="http://schemas.microsoft.com/office/powerpoint/2010/main" val="276584271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22198"/>
            <a:ext cx="885698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Продолжая отстаивать свой вариант циклического строения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Кекуле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чтобы теория не расходилась с практикой, в 1872 г. выдвинул гипотезу об осцилляции между возможными положениями двойных связей в молекуле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Он предположил, что атомы углерода в бензоле быстро колеблются 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«осциллируют» и каждые два соседних атома попеременно соединены то простой, то двойной связью:</a:t>
            </a:r>
          </a:p>
        </p:txBody>
      </p:sp>
      <p:pic>
        <p:nvPicPr>
          <p:cNvPr id="7" name="Рисунок 6" descr="http://chemanalytica.com/book/novyy_spravochnik_khimika_i_tekhnologa/12_obshchie_svedeniya/images/img_math/se114.gif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53300"/>
            <a:ext cx="3635896" cy="1214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4149080"/>
            <a:ext cx="1533470" cy="18959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2927" y="6148215"/>
            <a:ext cx="4066337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Фридрих Август </a:t>
            </a:r>
            <a:r>
              <a:rPr lang="ru-RU" sz="2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Кекуле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(1829 – 1896)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802762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22198"/>
            <a:ext cx="885698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Однако и эта гипотеза не удовлетворила химиков. Многочисленные факты подталкивали их к мысли, что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нет ни простых, ни двойных связей, а есть... «полуторные». Эту идею впервые высказал немецкий химик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И. Тиле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 рубеже XIX и XX вв. Он предположил, что атомы углерода в молекуле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соединены простыми связями, а остаточные валентности равномерно распределяются по всему кольцу.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6" descr="Иоганнес Тил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3655"/>
            <a:ext cx="1954809" cy="23736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979712" y="5929782"/>
            <a:ext cx="3171793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Тиле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Фридрих Карл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Иоганнес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17" y="4172957"/>
            <a:ext cx="1733176" cy="158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84271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09770"/>
            <a:ext cx="88569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Таким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образом,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Тиле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утверждал, что в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кекулевской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структуре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сопряжение происходит по замкнутому кольцу и вследствие этого молекула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имеет гексагональную симметрию. Поскольку цепь сопряжения не имеет концов, именно этим объясняется относительно невысокая реакционная способность бензола по сравнению с ненасыщенными соединениями. С учетом этих представлений формулу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стали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изображать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виде правильного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шестиуголь-ника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кольцом посередине.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667341"/>
            <a:ext cx="1872208" cy="2010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1373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2656"/>
            <a:ext cx="885698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 настоящее время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изображения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бензола</a:t>
            </a:r>
            <a:r>
              <a:rPr lang="ru-RU" sz="2800" b="1" dirty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С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6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принято использовать структурные формулы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Кекуле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(1а) или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Тиле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(1б)</a:t>
            </a:r>
          </a:p>
        </p:txBody>
      </p:sp>
      <p:pic>
        <p:nvPicPr>
          <p:cNvPr id="9" name="Рисунок 8" descr="http://chemanalytica.com/book/novyy_spravochnik_khimika_i_tekhnologa/12_obshchie_svedeniya/images/img_math/se115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781" y="1808150"/>
            <a:ext cx="4162445" cy="13694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532198" y="3007927"/>
            <a:ext cx="308610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1а                       1б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6284870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00487"/>
            <a:ext cx="9144000" cy="8802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Химические связи в молекулах </a:t>
            </a:r>
            <a:r>
              <a:rPr lang="ru-RU" sz="3200" b="1" dirty="0" err="1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аренов</a:t>
            </a:r>
            <a:r>
              <a:rPr lang="ru-RU" sz="3200" b="1" dirty="0" smtClean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(современные представления)</a:t>
            </a:r>
            <a:endParaRPr lang="ru-RU" sz="3200" b="1" dirty="0">
              <a:ln w="1905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9707" y="1120500"/>
            <a:ext cx="8855275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настоящее время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на основе рентгенографических и спектральных исследований было установлено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что молекула бензола совершенно плоская и все связи </a:t>
            </a:r>
            <a:r>
              <a:rPr lang="ru-RU" sz="2800" b="1" dirty="0">
                <a:latin typeface="Arial Black" pitchFamily="34" charset="0"/>
                <a:cs typeface="Arial" pitchFamily="34" charset="0"/>
              </a:rPr>
              <a:t>С–С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имеют одинаковую длину. Было доказано, что молекула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представляет собой правильный шестиугольник с внутренними углами 120° и расстояниями между соседними атомами углерода 0,139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http://chemanalytica.com/book/novyy_spravochnik_khimika_i_tekhnologa/12_obshchie_svedeniya/images/img_math/se116.gif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25144"/>
            <a:ext cx="3888432" cy="204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1318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9707" y="620688"/>
            <a:ext cx="8855275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Это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среднее значение между длинами простой (0,154 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и двойной (0,133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связей. Порядок связи в молекуле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1,67. Шесть атомов водорода, связанных по одному с каждым из атомов углерода, лежат на расстоянии 0,109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от кольца, в плоскости кольца и на радиусах, направленных от кольца.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26819"/>
            <a:ext cx="3452490" cy="314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4870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36948"/>
            <a:ext cx="8932766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Электронное строение бензола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родственных ему соединений в современном понимании выглядит следующим образом. В образовании двойных связей участвуют 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-электроны атомов углерода,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орбитали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(область наиболее вероятного расположения электрона в пространстве) этих электронов имеют форму объемных восьмерок. В случае бензола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орбитали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взаимоперекрываются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образуя кольцевые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орбитали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на которых располагаются все 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-электроны молекулы:</a:t>
            </a:r>
          </a:p>
        </p:txBody>
      </p:sp>
      <p:pic>
        <p:nvPicPr>
          <p:cNvPr id="15" name="Рисунок 14" descr="      КОЛЬЦЕВЫЕ ОРБИТАЛИИ      ">
            <a:hlinkClick r:id="rId4" tooltip="&quot;      КОЛЬЦЕВЫЕ ОРБИТАЛИИ      &quot;"/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281884"/>
            <a:ext cx="6413500" cy="260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D:\диск D\01.03.16-домашние документы\Лаб. раб YES\Виртуальные лабораторные YES\Анимашки и картинки\Химия-картинки\Химическая связь\анимация\anim4_1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00264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Рисунок 14" descr="      КОЛЬЦЕВЫЕ ОРБИТАЛИИ      ">
            <a:hlinkClick r:id="rId4" tooltip="&quot;      КОЛЬЦЕВЫЕ ОРБИТАЛИИ      &quot;"/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5112568" cy="2014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4048" y="262618"/>
            <a:ext cx="896448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результате появляется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единая замкнутая электронная оболочка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система приобретает высокую стабильность. Фиксированные простые и двойные связи в бензоле отсутствуют,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все связи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С–С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усреднены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эквивалентны, поэтому чаще для обозначения ароматичности используют кольцевой символ, помещенный внутри цикла:</a:t>
            </a:r>
          </a:p>
        </p:txBody>
      </p:sp>
      <p:pic>
        <p:nvPicPr>
          <p:cNvPr id="1026" name="Picture 2" descr="D:\диск D\01.03.16-домашние документы\Виртуальные лекции 2015\Органическая химия\арены\image0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25" y="5059931"/>
            <a:ext cx="2986409" cy="1766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http://www.krugosvet.ru/images/1011142_image008.gif">
            <a:hlinkClick r:id="rId9" tooltip="&quot;&quot;"/>
          </p:cNvPr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44080"/>
            <a:ext cx="2225408" cy="24611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 вправо 3"/>
          <p:cNvSpPr/>
          <p:nvPr/>
        </p:nvSpPr>
        <p:spPr>
          <a:xfrm>
            <a:off x="5436096" y="4293096"/>
            <a:ext cx="936104" cy="425964"/>
          </a:xfrm>
          <a:prstGeom prst="rightArrow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20406368">
            <a:off x="4573111" y="5652797"/>
            <a:ext cx="2662074" cy="274299"/>
          </a:xfrm>
          <a:prstGeom prst="rightArrow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235" y="4999434"/>
            <a:ext cx="2066925" cy="1885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трелка вправо 15"/>
          <p:cNvSpPr/>
          <p:nvPr/>
        </p:nvSpPr>
        <p:spPr>
          <a:xfrm>
            <a:off x="3103943" y="6222687"/>
            <a:ext cx="936104" cy="298298"/>
          </a:xfrm>
          <a:prstGeom prst="rightArrow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2159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kurs-on.ru/images1/578e1995663e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229200"/>
            <a:ext cx="530208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://www.studfiles.ru/html/2706/279/html_koaYfooVDG.0ujt/htmlconvd-rfiisw_html_7c4f6ce8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8351"/>
            <a:ext cx="8883290" cy="539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7476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26" y="0"/>
            <a:ext cx="524698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D:\диск D\01.03.16-домашние документы\Лаб. раб YES\Виртуальные лабораторные YES\Анимашки и картинки\Химия-картинки\Химическая связь\анимация\1313_220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976" y="31101"/>
            <a:ext cx="3381375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:\диск D\01.03.16-домашние документы\Лаб. раб YES\Виртуальные лабораторные YES\Анимашки и картинки\Химия-картинки\Химическая связь\анимация\anim4_10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93096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5867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42844" y="-24"/>
            <a:ext cx="883927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Источники и способы получения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692696"/>
            <a:ext cx="8839279" cy="4094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Широко распространены и имеют большое практическое значение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бензоидные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аромати-ческие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углеводороды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арены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Помимо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колец арены часто содержат другие разнообразные углеводородные группы (алифатические, нафтеновые,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полицикличес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-кие).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Основным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источником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получения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ароматических углеводородов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служат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каменноугольная смола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нефть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нефтепродукты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Большое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значение имеют синтетические методы получения.</a:t>
            </a:r>
          </a:p>
        </p:txBody>
      </p:sp>
    </p:spTree>
    <p:extLst>
      <p:ext uri="{BB962C8B-B14F-4D97-AF65-F5344CB8AC3E}">
        <p14:creationId xmlns:p14="http://schemas.microsoft.com/office/powerpoint/2010/main" val="34707383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2856"/>
            <a:ext cx="878875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1.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При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коксовании каменного угля образуется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каменноугольная смола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из которой выделяют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бензол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толуол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ксилолы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нафталин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 многие другие органические соединения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9" y="1484784"/>
            <a:ext cx="8942387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26217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3189" y="328412"/>
            <a:ext cx="8712968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Сравнительно небольшие количества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аренов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производятся ароматизацией низкомолекулярных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термической пере­работкой горючих сланцев.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Горючий сланец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– полезное ископаемое из группы твёрдых 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каустобиолитов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дающее при сухой перегонке значительное количество смолы, близкой по составу к нефти 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керогеновой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 сланцевой нефти).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05064"/>
            <a:ext cx="5334671" cy="241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88019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6562" y="332656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Важнейшие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процессы получения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аренов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из нефтяного сырья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каталитический </a:t>
            </a:r>
            <a:r>
              <a:rPr lang="ru-RU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риформинг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бензиновых фракций и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пиролиз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углеводородного сырья (бензиновой и более высококипящих фракций, а также низкокипящих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3753134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625" y="4027328"/>
            <a:ext cx="1259655" cy="271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5" cstate="print"/>
          <a:srcRect l="24214" t="11690" r="24214" b="21906"/>
          <a:stretch>
            <a:fillRect/>
          </a:stretch>
        </p:blipFill>
        <p:spPr bwMode="auto">
          <a:xfrm>
            <a:off x="7951407" y="10164"/>
            <a:ext cx="1178733" cy="1393048"/>
          </a:xfrm>
          <a:prstGeom prst="can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36232"/>
            <a:ext cx="7149317" cy="192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332656"/>
            <a:ext cx="774950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2.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Ароматизация </a:t>
            </a:r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нефти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0" lvl="1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а)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дегидроциклизация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(дегидрирование и циклизация)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 присутствии катализатора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508104" y="3617266"/>
            <a:ext cx="180020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331640" y="3833290"/>
            <a:ext cx="180020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н-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гексан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526217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921" y="260648"/>
            <a:ext cx="6219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дегидрирование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циклоалканов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7" name="Picture 5" descr="(3300 байт)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76"/>
          <a:stretch/>
        </p:blipFill>
        <p:spPr bwMode="auto">
          <a:xfrm>
            <a:off x="265039" y="944885"/>
            <a:ext cx="6833413" cy="508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20" y="3140968"/>
            <a:ext cx="1058129" cy="291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295" y="751659"/>
            <a:ext cx="1026418" cy="221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7357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3035" y="287475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 получения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аренов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указывают на взаимосвязь между различными группами углеводородов и на возможность их превращения друг в друга.</a:t>
            </a:r>
          </a:p>
        </p:txBody>
      </p:sp>
      <p:pic>
        <p:nvPicPr>
          <p:cNvPr id="3074" name="Picture 2" descr="D:\диск D\01.03.16-домашние документы\Виртуальные лекции 2015\Органическая химия\арены\37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875531"/>
            <a:ext cx="637637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40" y="4149080"/>
            <a:ext cx="654775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99811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16632"/>
            <a:ext cx="8712968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Сплавление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солей ароматических кислот со щелочью или натронной известью.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1960" y="3702050"/>
            <a:ext cx="857252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3513" indent="-1433513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Натровая известь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(лат. 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Natrium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cum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Calce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старое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название 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натристая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известь, тривиальное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название  –  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натронная известь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смесь едкого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натра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гашёной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извести 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Ca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(OH)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7410" name="Picture 2" descr="https://upload.wikimedia.org/wikipedia/commons/thumb/6/60/Dr%C3%A4gersorb_Soda_Lime.jpg/800px-Dr%C3%A4gersorb_Soda_Lim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3591" r="13946" b="3761"/>
          <a:stretch/>
        </p:blipFill>
        <p:spPr bwMode="auto">
          <a:xfrm>
            <a:off x="209426" y="4221088"/>
            <a:ext cx="1502594" cy="2626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16" y="1124744"/>
            <a:ext cx="6148375" cy="172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306301" y="2819276"/>
            <a:ext cx="18002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бензоат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натрия 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88024" y="2852936"/>
            <a:ext cx="180020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300192" y="2363571"/>
            <a:ext cx="18002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карбонат натрия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95565" y="2363571"/>
            <a:ext cx="18002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гидроксид натрия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477976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35" y="645462"/>
            <a:ext cx="8478168" cy="442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603319" y="5032209"/>
            <a:ext cx="180020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444208" y="4509120"/>
            <a:ext cx="18002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карбонат натрия</a:t>
            </a:r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4980839"/>
            <a:ext cx="18002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бензойная кислота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07704" y="2097664"/>
            <a:ext cx="18002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гидроксид натрия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979712" y="4401920"/>
            <a:ext cx="18002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оксид натрия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477976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kurs-on.ru/images1/578e1995663e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55575" y="44624"/>
            <a:ext cx="8792181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 Black" pitchFamily="34" charset="0"/>
                <a:cs typeface="Arial" pitchFamily="34" charset="0"/>
              </a:rPr>
              <a:t>небензоидные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(все остальные)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аромати-ческие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соединения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Среди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небензоидных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ароматических соединений хорошо известны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азулен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аннулены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гетарены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(пиридин, пиррол, фуран, тиофен),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ферроцен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028" name="Picture 4" descr="Azule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19050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8069" y="3621038"/>
            <a:ext cx="1535998" cy="4202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0000"/>
              </a:lnSpc>
            </a:pPr>
            <a:r>
              <a:rPr lang="ru-RU" sz="26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азулен</a:t>
            </a:r>
            <a:endParaRPr lang="ru-RU" sz="2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496" y="4745756"/>
            <a:ext cx="866378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Ферроцен</a:t>
            </a:r>
            <a:r>
              <a:rPr lang="ru-RU" sz="2800" b="1" dirty="0" smtClean="0"/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одно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 наиболее известных металлоорганических соединений,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представи-тель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класса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сэндвичевых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соединений (металлоценов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1032" name="Picture 8" descr="https://upload.wikimedia.org/wikipedia/ru/6/6a/Ferrocen-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05215"/>
            <a:ext cx="27908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95936" y="4157840"/>
            <a:ext cx="1861792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6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ферроцен</a:t>
            </a:r>
            <a:endParaRPr lang="ru-RU" sz="2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92279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2" name="Picture 2" descr="Nikolay Zelinsky 19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36364"/>
            <a:ext cx="2531533" cy="315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ruxpert.ru/images/6/66/%D0%97%D0%B5%D0%BB%D0%B8%D0%BD%D1%81%D0%BA%D0%B8%D0%B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50" y="3140968"/>
            <a:ext cx="2344406" cy="25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3528" y="5760780"/>
            <a:ext cx="6961976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Николай Дмитриевич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Зели́нский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– русский и советский 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химик-органик (1861 –1953)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293689"/>
            <a:ext cx="87849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Тримеризация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над активированным углем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реакция разработана Н. Д. Зелинским и Б. А. Казанцевым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Тримеризация ацетилена (2939 байт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7"/>
          <a:stretch>
            <a:fillRect/>
          </a:stretch>
        </p:blipFill>
        <p:spPr bwMode="auto">
          <a:xfrm>
            <a:off x="1613131" y="1390914"/>
            <a:ext cx="5917738" cy="146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7976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1929" y="332656"/>
            <a:ext cx="871296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5.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Алкилирование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галогеналканами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(реакция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Фриделя-Крафтса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алкенами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присутствии безводного хлорида алюминия: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1929" y="3449612"/>
            <a:ext cx="8874567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дегидрировании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этил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бензола образуется производное бензола с непредельной боковой цепью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винил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бензол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стирол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 </a:t>
            </a: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–CН=СН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(исходное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вещество для получения ценного полимера 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полистирола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  <p:pic>
        <p:nvPicPr>
          <p:cNvPr id="4099" name="Picture 3" descr="D:\диск D\01.03.16-домашние документы\Виртуальные лекции 2015\Органическая химия\арены\150fb59b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25" y="1523751"/>
            <a:ext cx="7490660" cy="136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2792541"/>
            <a:ext cx="20973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этил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7987" y="2708920"/>
            <a:ext cx="13415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1556792"/>
            <a:ext cx="504056" cy="393081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851920" y="1988840"/>
            <a:ext cx="504056" cy="393081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860121" y="2420888"/>
            <a:ext cx="171187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хлор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этан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140D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217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40840"/>
            <a:ext cx="885698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Проходят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опытно-промышленные испытания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процессы ожижения углей. Арены получаются также при вакуумном пиролизе резиновых шин, при деполимеризации полимеров, в частности полистирола.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Проводятся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исследования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 получению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аренов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из природного газа и метанола.</a:t>
            </a:r>
          </a:p>
        </p:txBody>
      </p:sp>
    </p:spTree>
    <p:extLst>
      <p:ext uri="{BB962C8B-B14F-4D97-AF65-F5344CB8AC3E}">
        <p14:creationId xmlns:p14="http://schemas.microsoft.com/office/powerpoint/2010/main" val="1428313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64831" y="188640"/>
            <a:ext cx="593784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Физические свойства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7115" y="1052736"/>
            <a:ext cx="8712968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Большая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группа – углеводородов называется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ароматические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Это название историческое, возникло оно в XIX в. 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связано с тем, что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первые представители этой группы соединений имели ароматный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запах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(например, нитробензол имеет запах миндаля).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дальнейшем было установлено, что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большое число веществ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сходных по строению и свойствам с известными первыми представителями, 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 имеют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ароматного запаха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7115" y="275046"/>
            <a:ext cx="88173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Бензол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его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ближайшие гомологи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бесцветные жидкости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 специфическим запахом. Ароматические углеводороды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легче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воды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 ней не растворяются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однако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легко растворяются 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органических растворителях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спирте, эфире, ацетоне.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878" y="2924943"/>
            <a:ext cx="5991517" cy="265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06609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1870"/>
            <a:ext cx="8328745" cy="625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42871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257724"/>
              </p:ext>
            </p:extLst>
          </p:nvPr>
        </p:nvGraphicFramePr>
        <p:xfrm>
          <a:off x="79072" y="238565"/>
          <a:ext cx="8957424" cy="643079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956989"/>
                <a:gridCol w="2471976"/>
                <a:gridCol w="1142940"/>
                <a:gridCol w="1233391"/>
                <a:gridCol w="1152128"/>
              </a:tblGrid>
              <a:tr h="761253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Физические свойства некоторых </a:t>
                      </a:r>
                      <a:r>
                        <a:rPr lang="ru-RU" sz="3000" b="1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аренов</a:t>
                      </a:r>
                      <a:endParaRPr lang="ru-RU" sz="3000" b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/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5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Название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Формула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effectLst/>
                        </a:rPr>
                        <a:t>t°</a:t>
                      </a:r>
                      <a:r>
                        <a:rPr lang="ru-RU" sz="2400" baseline="-25000" dirty="0" err="1" smtClean="0">
                          <a:effectLst/>
                        </a:rPr>
                        <a:t>пл</a:t>
                      </a:r>
                      <a:r>
                        <a:rPr lang="ru-RU" sz="2400" baseline="-25000" dirty="0" smtClean="0">
                          <a:effectLst/>
                        </a:rPr>
                        <a:t>.</a:t>
                      </a:r>
                      <a:r>
                        <a:rPr lang="ru-RU" sz="2400" dirty="0" smtClean="0">
                          <a:effectLst/>
                        </a:rPr>
                        <a:t>,°</a:t>
                      </a:r>
                      <a:r>
                        <a:rPr lang="ru-RU" sz="2400" dirty="0">
                          <a:effectLst/>
                        </a:rPr>
                        <a:t>C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effectLst/>
                        </a:rPr>
                        <a:t>t°</a:t>
                      </a:r>
                      <a:r>
                        <a:rPr lang="ru-RU" sz="2400" baseline="-25000" dirty="0" err="1" smtClean="0">
                          <a:effectLst/>
                        </a:rPr>
                        <a:t>кип</a:t>
                      </a:r>
                      <a:r>
                        <a:rPr lang="ru-RU" sz="2400" baseline="-25000" dirty="0" smtClean="0">
                          <a:effectLst/>
                        </a:rPr>
                        <a:t>.</a:t>
                      </a:r>
                      <a:r>
                        <a:rPr lang="ru-RU" sz="2400" dirty="0" smtClean="0">
                          <a:effectLst/>
                        </a:rPr>
                        <a:t>,°</a:t>
                      </a:r>
                      <a:r>
                        <a:rPr lang="ru-RU" sz="2400" dirty="0">
                          <a:effectLst/>
                        </a:rPr>
                        <a:t>C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d</a:t>
                      </a:r>
                      <a:r>
                        <a:rPr lang="ru-RU" sz="2400" baseline="-25000">
                          <a:effectLst/>
                        </a:rPr>
                        <a:t>4</a:t>
                      </a:r>
                      <a:r>
                        <a:rPr lang="ru-RU" sz="2400" baseline="30000">
                          <a:effectLst/>
                        </a:rPr>
                        <a:t>20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5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Бензол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C</a:t>
                      </a:r>
                      <a:r>
                        <a:rPr lang="ru-RU" sz="2400" baseline="-25000" dirty="0">
                          <a:effectLst/>
                        </a:rPr>
                        <a:t>6</a:t>
                      </a:r>
                      <a:r>
                        <a:rPr lang="ru-RU" sz="2400" dirty="0">
                          <a:effectLst/>
                        </a:rPr>
                        <a:t>H</a:t>
                      </a:r>
                      <a:r>
                        <a:rPr lang="ru-RU" sz="2400" baseline="-25000" dirty="0">
                          <a:effectLst/>
                        </a:rPr>
                        <a:t>6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+5,5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80,1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0,8790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0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Толуол (метилбензол)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</a:t>
                      </a:r>
                      <a:r>
                        <a:rPr lang="ru-RU" sz="2400" baseline="-25000">
                          <a:effectLst/>
                        </a:rPr>
                        <a:t>6</a:t>
                      </a:r>
                      <a:r>
                        <a:rPr lang="ru-RU" sz="2400">
                          <a:effectLst/>
                        </a:rPr>
                        <a:t>Н</a:t>
                      </a:r>
                      <a:r>
                        <a:rPr lang="ru-RU" sz="2400" baseline="-25000">
                          <a:effectLst/>
                        </a:rPr>
                        <a:t>5</a:t>
                      </a:r>
                      <a:r>
                        <a:rPr lang="ru-RU" sz="2400">
                          <a:effectLst/>
                        </a:rPr>
                        <a:t>СH</a:t>
                      </a:r>
                      <a:r>
                        <a:rPr lang="ru-RU" sz="2400" baseline="-25000">
                          <a:effectLst/>
                        </a:rPr>
                        <a:t>3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–95,0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110,6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0,8669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5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Этилбензол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</a:t>
                      </a:r>
                      <a:r>
                        <a:rPr lang="ru-RU" sz="2400" baseline="-25000">
                          <a:effectLst/>
                        </a:rPr>
                        <a:t>6</a:t>
                      </a:r>
                      <a:r>
                        <a:rPr lang="ru-RU" sz="2400">
                          <a:effectLst/>
                        </a:rPr>
                        <a:t>Н</a:t>
                      </a:r>
                      <a:r>
                        <a:rPr lang="ru-RU" sz="2400" baseline="-25000">
                          <a:effectLst/>
                        </a:rPr>
                        <a:t>5</a:t>
                      </a:r>
                      <a:r>
                        <a:rPr lang="ru-RU" sz="2400">
                          <a:effectLst/>
                        </a:rPr>
                        <a:t>С</a:t>
                      </a:r>
                      <a:r>
                        <a:rPr lang="ru-RU" sz="2400" baseline="-25000">
                          <a:effectLst/>
                        </a:rPr>
                        <a:t>2</a:t>
                      </a:r>
                      <a:r>
                        <a:rPr lang="ru-RU" sz="2400">
                          <a:effectLst/>
                        </a:rPr>
                        <a:t>H</a:t>
                      </a:r>
                      <a:r>
                        <a:rPr lang="ru-RU" sz="2400" baseline="-25000">
                          <a:effectLst/>
                        </a:rPr>
                        <a:t>5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–95,0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136,2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0,8670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0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Ксилол (диметилбензол)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</a:t>
                      </a:r>
                      <a:r>
                        <a:rPr lang="ru-RU" sz="2400" baseline="-25000">
                          <a:effectLst/>
                        </a:rPr>
                        <a:t>6</a:t>
                      </a:r>
                      <a:r>
                        <a:rPr lang="ru-RU" sz="2400">
                          <a:effectLst/>
                        </a:rPr>
                        <a:t>Н</a:t>
                      </a:r>
                      <a:r>
                        <a:rPr lang="ru-RU" sz="2400" baseline="-25000">
                          <a:effectLst/>
                        </a:rPr>
                        <a:t>4</a:t>
                      </a:r>
                      <a:r>
                        <a:rPr lang="ru-RU" sz="2400">
                          <a:effectLst/>
                        </a:rPr>
                        <a:t>(СH</a:t>
                      </a:r>
                      <a:r>
                        <a:rPr lang="ru-RU" sz="2400" baseline="-25000">
                          <a:effectLst/>
                        </a:rPr>
                        <a:t>3</a:t>
                      </a:r>
                      <a:r>
                        <a:rPr lang="ru-RU" sz="2400">
                          <a:effectLst/>
                        </a:rPr>
                        <a:t>)</a:t>
                      </a:r>
                      <a:r>
                        <a:rPr lang="ru-RU" sz="2400" baseline="-25000">
                          <a:effectLst/>
                        </a:rPr>
                        <a:t>2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5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орто-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–25,18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144,41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0,8802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5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мета-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–47,87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139,10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0,8642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5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пара-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13,26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138,35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0,8611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5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Пропилбензол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</a:t>
                      </a:r>
                      <a:r>
                        <a:rPr lang="ru-RU" sz="2400" baseline="-25000">
                          <a:effectLst/>
                        </a:rPr>
                        <a:t>6</a:t>
                      </a:r>
                      <a:r>
                        <a:rPr lang="ru-RU" sz="2400">
                          <a:effectLst/>
                        </a:rPr>
                        <a:t>Н</a:t>
                      </a:r>
                      <a:r>
                        <a:rPr lang="ru-RU" sz="2400" baseline="-25000">
                          <a:effectLst/>
                        </a:rPr>
                        <a:t>5</a:t>
                      </a:r>
                      <a:r>
                        <a:rPr lang="ru-RU" sz="2400">
                          <a:effectLst/>
                        </a:rPr>
                        <a:t>(CH</a:t>
                      </a:r>
                      <a:r>
                        <a:rPr lang="ru-RU" sz="2400" baseline="-25000">
                          <a:effectLst/>
                        </a:rPr>
                        <a:t>2</a:t>
                      </a:r>
                      <a:r>
                        <a:rPr lang="ru-RU" sz="2400">
                          <a:effectLst/>
                        </a:rPr>
                        <a:t>)</a:t>
                      </a:r>
                      <a:r>
                        <a:rPr lang="ru-RU" sz="2400" baseline="-25000">
                          <a:effectLst/>
                        </a:rPr>
                        <a:t>2</a:t>
                      </a:r>
                      <a:r>
                        <a:rPr lang="ru-RU" sz="2400">
                          <a:effectLst/>
                        </a:rPr>
                        <a:t>CH</a:t>
                      </a:r>
                      <a:r>
                        <a:rPr lang="ru-RU" sz="2400" baseline="-25000">
                          <a:effectLst/>
                        </a:rPr>
                        <a:t>3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–99,0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159,20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0,8610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93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Кумол </a:t>
                      </a:r>
                      <a:r>
                        <a:rPr lang="ru-RU" sz="2300" dirty="0">
                          <a:effectLst/>
                        </a:rPr>
                        <a:t>(</a:t>
                      </a:r>
                      <a:r>
                        <a:rPr lang="ru-RU" sz="2300" dirty="0" smtClean="0">
                          <a:effectLst/>
                        </a:rPr>
                        <a:t>изопропилбензол)</a:t>
                      </a:r>
                      <a:endParaRPr lang="ru-RU" sz="23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C</a:t>
                      </a:r>
                      <a:r>
                        <a:rPr lang="ru-RU" sz="2400" baseline="-25000">
                          <a:effectLst/>
                        </a:rPr>
                        <a:t>6</a:t>
                      </a:r>
                      <a:r>
                        <a:rPr lang="ru-RU" sz="2400">
                          <a:effectLst/>
                        </a:rPr>
                        <a:t>H</a:t>
                      </a:r>
                      <a:r>
                        <a:rPr lang="ru-RU" sz="2400" baseline="-25000">
                          <a:effectLst/>
                        </a:rPr>
                        <a:t>5</a:t>
                      </a:r>
                      <a:r>
                        <a:rPr lang="ru-RU" sz="2400">
                          <a:effectLst/>
                        </a:rPr>
                        <a:t>CH(CH</a:t>
                      </a:r>
                      <a:r>
                        <a:rPr lang="ru-RU" sz="2400" baseline="-25000">
                          <a:effectLst/>
                        </a:rPr>
                        <a:t>3</a:t>
                      </a:r>
                      <a:r>
                        <a:rPr lang="ru-RU" sz="2400">
                          <a:effectLst/>
                        </a:rPr>
                        <a:t>)</a:t>
                      </a:r>
                      <a:r>
                        <a:rPr lang="ru-RU" sz="2400" baseline="-25000">
                          <a:effectLst/>
                        </a:rPr>
                        <a:t>2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–96,0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152,39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0,8618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0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Стирол (винилбензол)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</a:t>
                      </a:r>
                      <a:r>
                        <a:rPr lang="ru-RU" sz="2400" baseline="-25000">
                          <a:effectLst/>
                        </a:rPr>
                        <a:t>6</a:t>
                      </a:r>
                      <a:r>
                        <a:rPr lang="ru-RU" sz="2400">
                          <a:effectLst/>
                        </a:rPr>
                        <a:t>Н</a:t>
                      </a:r>
                      <a:r>
                        <a:rPr lang="ru-RU" sz="2400" baseline="-25000">
                          <a:effectLst/>
                        </a:rPr>
                        <a:t>5</a:t>
                      </a:r>
                      <a:r>
                        <a:rPr lang="ru-RU" sz="2400">
                          <a:effectLst/>
                        </a:rPr>
                        <a:t>CH=СН</a:t>
                      </a:r>
                      <a:r>
                        <a:rPr lang="ru-RU" sz="2400" baseline="-25000">
                          <a:effectLst/>
                        </a:rPr>
                        <a:t>2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–30,6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145,2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0,9060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26217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90228" y="142852"/>
            <a:ext cx="7241086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</a:t>
            </a:r>
            <a:endParaRPr lang="ru-RU" sz="44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108072"/>
            <a:ext cx="878497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Бензольное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ядро обладает высокой прочностью, чем и объясняется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склонность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ароматических углеводородов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к реакциям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замещения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 отличие от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которые также склонны к реакциям замещения, ароматические углеводороды характеризуются большой подвижностью атомов водорода в ядре, поэтому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реакции галогенирования, нитрования, сульфирования и др. протекают в значительно 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более мягких условиях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, чем у </a:t>
            </a:r>
            <a:r>
              <a:rPr lang="ru-RU" sz="2800" b="1" u="sng" dirty="0" err="1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632"/>
            <a:ext cx="4793826" cy="670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28145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702" y="109403"/>
            <a:ext cx="5495602" cy="670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9056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://kurs-on.ru/images1/578e1995663e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9512" y="188640"/>
            <a:ext cx="88171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Аннулены</a:t>
            </a:r>
            <a:r>
              <a:rPr lang="ru-RU" sz="2800" dirty="0" smtClean="0"/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моноциклические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углеводоро-ды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системой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сопряженных двойных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связей с общей формулой 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СН)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2m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88094" y="5385410"/>
            <a:ext cx="37189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Цикло</a:t>
            </a:r>
            <a:r>
              <a:rPr lang="ru-RU" sz="25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окта</a:t>
            </a:r>
            <a:r>
              <a:rPr lang="ru-RU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дека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нона</a:t>
            </a:r>
            <a:r>
              <a:rPr lang="ru-RU" sz="25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br>
              <a:rPr lang="ru-RU" sz="25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500" b="1" dirty="0">
                <a:latin typeface="Arial" pitchFamily="34" charset="0"/>
                <a:cs typeface="Arial" pitchFamily="34" charset="0"/>
              </a:rPr>
              <a:t>([18]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аннулен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3074" name="Picture 2" descr="https://upload.wikimedia.org/wikipedia/commons/thumb/3/33/%2818%29Annulene.svg/120px-%2818%29Annulene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915" y="3717032"/>
            <a:ext cx="1686131" cy="158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3868" y="5301208"/>
            <a:ext cx="39599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Цикло</a:t>
            </a:r>
            <a:r>
              <a:rPr lang="ru-RU" sz="25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дека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гепта</a:t>
            </a:r>
            <a:r>
              <a:rPr lang="ru-RU" sz="25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2500" b="1" dirty="0">
                <a:latin typeface="Arial" pitchFamily="34" charset="0"/>
                <a:cs typeface="Arial" pitchFamily="34" charset="0"/>
              </a:rPr>
            </a:br>
            <a:r>
              <a:rPr lang="ru-RU" sz="2500" b="1" dirty="0">
                <a:latin typeface="Arial" pitchFamily="34" charset="0"/>
                <a:cs typeface="Arial" pitchFamily="34" charset="0"/>
              </a:rPr>
              <a:t>([14]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аннулен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3076" name="Picture 4" descr="https://upload.wikimedia.org/wikipedia/commons/thumb/8/83/%2814%29Annulene.svg/88px-%2814%29Annulene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794" y="3717032"/>
            <a:ext cx="1099094" cy="149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97495" y="2793122"/>
            <a:ext cx="30991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Цикло</a:t>
            </a:r>
            <a:r>
              <a:rPr lang="ru-RU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окт</a:t>
            </a:r>
            <a:r>
              <a:rPr lang="ru-RU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5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2500" b="1" dirty="0">
                <a:latin typeface="Arial" pitchFamily="34" charset="0"/>
                <a:cs typeface="Arial" pitchFamily="34" charset="0"/>
              </a:rPr>
            </a:br>
            <a:r>
              <a:rPr lang="ru-RU" sz="2500" b="1" dirty="0">
                <a:latin typeface="Arial" pitchFamily="34" charset="0"/>
                <a:cs typeface="Arial" pitchFamily="34" charset="0"/>
              </a:rPr>
              <a:t>([8]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аннулен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3078" name="Picture 6" descr="https://upload.wikimedia.org/wikipedia/commons/thumb/b/ba/Cyclooctatetraen.svg/120px-Cyclooctatetraen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613" y="1396489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790" y="2793122"/>
            <a:ext cx="26590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Цикло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бута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ди</a:t>
            </a:r>
            <a:r>
              <a:rPr lang="ru-RU" sz="2500" b="1" dirty="0" smtClean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</a:p>
          <a:p>
            <a:pPr algn="ctr">
              <a:lnSpc>
                <a:spcPct val="80000"/>
              </a:lnSpc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([4]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аннулен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3080" name="Picture 8" descr="https://upload.wikimedia.org/wikipedia/commons/thumb/e/e0/Cyclobutadiene_structure.svg/120px-Cyclobutadiene_structure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21" y="1484784"/>
            <a:ext cx="1376225" cy="137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upload.wikimedia.org/wikipedia/commons/thumb/d/da/Benzol.svg/120px-Benzol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831" y="1650121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20952" y="2780811"/>
            <a:ext cx="2302094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Бензол</a:t>
            </a:r>
            <a:br>
              <a:rPr lang="ru-RU" sz="2500" b="1" dirty="0">
                <a:latin typeface="Arial" pitchFamily="34" charset="0"/>
                <a:cs typeface="Arial" pitchFamily="34" charset="0"/>
              </a:rPr>
            </a:br>
            <a:r>
              <a:rPr lang="ru-RU" sz="2500" b="1" dirty="0">
                <a:latin typeface="Arial" pitchFamily="34" charset="0"/>
                <a:cs typeface="Arial" pitchFamily="34" charset="0"/>
              </a:rPr>
              <a:t>([6]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аннулен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67877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79512" y="260648"/>
            <a:ext cx="878497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Типичными реакциями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бензольного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кольца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u="sng" dirty="0">
                <a:latin typeface="Arial" pitchFamily="34" charset="0"/>
                <a:cs typeface="Arial" pitchFamily="34" charset="0"/>
              </a:rPr>
              <a:t>являются реакции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замещения </a:t>
            </a: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атомов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водорода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 Рассмотрим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примеры наиболее характерных реакций этого типа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98" y="2276872"/>
            <a:ext cx="8055039" cy="139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6384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3379285"/>
            <a:ext cx="6336705" cy="174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25144"/>
            <a:ext cx="2016224" cy="21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508104" y="5126851"/>
            <a:ext cx="230425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бром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963580" y="5123259"/>
            <a:ext cx="131227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79512" y="116632"/>
            <a:ext cx="878497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marL="355600" indent="-3556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1.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 Black" pitchFamily="34" charset="0"/>
                <a:cs typeface="Arial" pitchFamily="34" charset="0"/>
              </a:rPr>
              <a:t>Галогенирование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 Black" pitchFamily="34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взаимодействии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бензола и его гомологов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галогеном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(например с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" pitchFamily="34" charset="0"/>
                <a:cs typeface="Arial" pitchFamily="34" charset="0"/>
              </a:rPr>
              <a:t>бромом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A6A13"/>
                </a:solidFill>
                <a:latin typeface="Arial" pitchFamily="34" charset="0"/>
                <a:cs typeface="Arial" pitchFamily="34" charset="0"/>
              </a:rPr>
              <a:t>хлором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атом водорода ядра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замещается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галогеном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осуществляются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 присутствии катализатора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качестве которого чаще всего используют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хлориды алюминия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железа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689418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4" y="224939"/>
            <a:ext cx="847433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65" y="3105259"/>
            <a:ext cx="7457263" cy="201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707904" y="5085184"/>
            <a:ext cx="2304256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" pitchFamily="34" charset="0"/>
                <a:cs typeface="Arial" pitchFamily="34" charset="0"/>
              </a:rPr>
              <a:t>4-бром-</a:t>
            </a:r>
          </a:p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1,3-диметил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5013176"/>
            <a:ext cx="2304256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" pitchFamily="34" charset="0"/>
                <a:cs typeface="Arial" pitchFamily="34" charset="0"/>
              </a:rPr>
              <a:t>2-бром-</a:t>
            </a:r>
          </a:p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1,3-диметил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21955" y="5087581"/>
            <a:ext cx="2304256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1,3-диметил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46701764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диск D\01.03.16-домашние документы\Виртуальные лекции 2015\Органическая химия\арены\him10gabrielan-9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13" y="1412776"/>
            <a:ext cx="8848283" cy="352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07504" y="260648"/>
            <a:ext cx="8856983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Атом водорода, в зависимости от условий, может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замещаться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галогеном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как в ядре, так и в радикале: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264834"/>
            <a:ext cx="7416823" cy="156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148064" y="4797152"/>
            <a:ext cx="213481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бензилхлорид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6384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3" descr="D:\диск D\01.03.16-домашние документы\Виртуальные лекции 2015\Органическая химия\арены\бензол\Chlorination_benzene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233" y="4178122"/>
            <a:ext cx="5788349" cy="177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282736" y="5943421"/>
            <a:ext cx="230425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A6A13"/>
                </a:solidFill>
                <a:latin typeface="Arial" pitchFamily="34" charset="0"/>
                <a:cs typeface="Arial" pitchFamily="34" charset="0"/>
              </a:rPr>
              <a:t>хлор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/>
          </a:p>
        </p:txBody>
      </p:sp>
      <p:pic>
        <p:nvPicPr>
          <p:cNvPr id="7170" name="Picture 2" descr="http://files3.vunivere.ru/workbase/00/00/51/23/images/image109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43" y="181137"/>
            <a:ext cx="7583239" cy="375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223162" y="3716457"/>
            <a:ext cx="2392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бензилхлорид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979712" y="6008111"/>
            <a:ext cx="1638963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33551" y="2745492"/>
            <a:ext cx="1866903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метил-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бензол (толуол)</a:t>
            </a:r>
            <a:endParaRPr lang="ru-RU" sz="2600" dirty="0"/>
          </a:p>
        </p:txBody>
      </p:sp>
      <p:pic>
        <p:nvPicPr>
          <p:cNvPr id="18" name="Рисунок 1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4608511"/>
            <a:ext cx="2100454" cy="220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91242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04663"/>
            <a:ext cx="8606051" cy="489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75740"/>
            <a:ext cx="4493531" cy="165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606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77" y="2060848"/>
            <a:ext cx="3096344" cy="113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31640" y="3199451"/>
            <a:ext cx="136815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635" y="1700808"/>
            <a:ext cx="2394322" cy="261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9428" y="188640"/>
            <a:ext cx="8937068" cy="932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Как отмечалось выше, 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 Black" pitchFamily="34" charset="0"/>
                <a:cs typeface="Arial" pitchFamily="34" charset="0"/>
              </a:rPr>
              <a:t>бензол </a:t>
            </a:r>
            <a:r>
              <a:rPr lang="ru-RU" sz="32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не</a:t>
            </a:r>
            <a:r>
              <a:rPr lang="ru-RU" sz="32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 Black" pitchFamily="34" charset="0"/>
                <a:cs typeface="Arial" pitchFamily="34" charset="0"/>
              </a:rPr>
              <a:t> обесцвечивает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 Black" pitchFamily="34" charset="0"/>
                <a:cs typeface="Arial" pitchFamily="34" charset="0"/>
              </a:rPr>
              <a:t> бромную воду!!!! 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13F0F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384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D:\диск D\01.03.16-домашние документы\Виртуальные лекции 2015\Органическая химия\арены\бензол\9193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44" y="2708920"/>
            <a:ext cx="5184576" cy="159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01987" y="4170604"/>
            <a:ext cx="1638963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95" y="4663079"/>
            <a:ext cx="7631417" cy="211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23458" y="2925"/>
            <a:ext cx="8712968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algn="just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2.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 Black" pitchFamily="34" charset="0"/>
                <a:cs typeface="Arial" pitchFamily="34" charset="0"/>
              </a:rPr>
              <a:t>Нитрование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 Black" pitchFamily="34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действии на бензол нитрующей смеси атом водорода замещается нитрогруппой (нитрующая смесь – это смесь концентрированных азотной и серной кислот в соотношении 1:2 соответственно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 Серная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кислота в данной реакции играет роль катализатора 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водоотнимающего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средства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66643" y="4304174"/>
            <a:ext cx="230425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" pitchFamily="34" charset="0"/>
                <a:cs typeface="Arial" pitchFamily="34" charset="0"/>
              </a:rPr>
              <a:t>нитро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/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07504" y="6130112"/>
            <a:ext cx="250498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бензол (толуол)</a:t>
            </a:r>
            <a:endParaRPr lang="ru-RU" sz="2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011234" y="6021288"/>
            <a:ext cx="250498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" pitchFamily="34" charset="0"/>
                <a:cs typeface="Arial" pitchFamily="34" charset="0"/>
              </a:rPr>
              <a:t>2,4,6-тринитро-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толуол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6701764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8832"/>
            <a:ext cx="878497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3.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 Black" pitchFamily="34" charset="0"/>
                <a:cs typeface="Arial" pitchFamily="34" charset="0"/>
              </a:rPr>
              <a:t>Сульфирование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 Black" pitchFamily="34" charset="0"/>
                <a:cs typeface="Arial" pitchFamily="34" charset="0"/>
              </a:rPr>
              <a:t>.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Реакция сульфирования осуществляется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концентрированной серной кислотой или олеумом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(олеум – это раствор серного ангидрида в безводной серной кислоте). В процессе реакции водородный атом замещается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сульфогруп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-пой, приводя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моносульфокислоте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02872" y="4365104"/>
            <a:ext cx="3781933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err="1">
                <a:latin typeface="Arial" pitchFamily="34" charset="0"/>
                <a:cs typeface="Arial" pitchFamily="34" charset="0"/>
              </a:rPr>
              <a:t>бензол</a:t>
            </a:r>
            <a:r>
              <a:rPr lang="ru-RU" sz="2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rial Black" pitchFamily="34" charset="0"/>
                <a:cs typeface="Arial" pitchFamily="34" charset="0"/>
              </a:rPr>
              <a:t>сульфо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кислота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1667" y="4365104"/>
            <a:ext cx="1252907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бензол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" descr="http://domapestovo.ru/images1/575cbf7b5d1f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5" descr="http://asfaltovaja-kroshka.ru/images1/575fdd53ce41d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7" descr="http://asfaltovaja-kroshka.ru/images1/575fdd53ce41d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0" name="Picture 8" descr="D:\диск D\01.03.16-домашние документы\Виртуальные лекции 2015\Органическая химия\арены\сульфирование-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7" y="2897503"/>
            <a:ext cx="8762821" cy="146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91680" y="2924945"/>
            <a:ext cx="1512168" cy="1008111"/>
          </a:xfrm>
          <a:prstGeom prst="rect">
            <a:avLst/>
          </a:prstGeom>
          <a:noFill/>
          <a:ln w="28575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6384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3" descr="D:\диск D\01.03.16-домашние документы\Виртуальные лекции 2015\Органическая химия\арены\сульфирование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026950"/>
            <a:ext cx="8423820" cy="254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info.sernam.ru/archive/arch.php?path=../htm/book_ways/files.book&amp;file=ways_26.files/image5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" y="4171907"/>
            <a:ext cx="6501972" cy="265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3713" y="2780928"/>
            <a:ext cx="1241943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толуол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2708920"/>
            <a:ext cx="338533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орто-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толуол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сульфоновая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кислота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52120" y="3429000"/>
            <a:ext cx="343266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пара-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толуол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сульфоновая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кислота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23621" y="1889074"/>
            <a:ext cx="1132355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sz="2400" baseline="30000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35696" y="2358201"/>
            <a:ext cx="1132355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90 %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384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5743755</TotalTime>
  <Words>4042</Words>
  <Application>Microsoft Office PowerPoint</Application>
  <PresentationFormat>Экран (4:3)</PresentationFormat>
  <Paragraphs>572</Paragraphs>
  <Slides>138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138</vt:i4>
      </vt:variant>
    </vt:vector>
  </HeadingPairs>
  <TitlesOfParts>
    <vt:vector size="139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4272</cp:revision>
  <dcterms:created xsi:type="dcterms:W3CDTF">2009-11-04T17:47:55Z</dcterms:created>
  <dcterms:modified xsi:type="dcterms:W3CDTF">2021-04-05T19:46:34Z</dcterms:modified>
</cp:coreProperties>
</file>