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 /><Relationship Id="rId30" Type="http://schemas.openxmlformats.org/officeDocument/2006/relationships/tableStyles" Target="tableStyles.xml" /><Relationship Id="rId3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6F11F1-FB6A-4EEE-8D7D-22B74F1DE174}" type="datetimeFigureOut">
              <a:rPr lang="en-US"/>
              <a:t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5DC58D-DAB9-4192-AEC0-4FC80B28959C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MpMlfDI7KE" TargetMode="External"/><Relationship Id="rId3" Type="http://schemas.openxmlformats.org/officeDocument/2006/relationships/hyperlink" Target="https://www.youtube.com/watch?v=OZH8fjW93n4" TargetMode="External"/><Relationship Id="rId4" Type="http://schemas.openxmlformats.org/officeDocument/2006/relationships/hyperlink" Target="https://www.youtube.com/watch?v=p-PponowYGM" TargetMode="External"/><Relationship Id="rId5" Type="http://schemas.openxmlformats.org/officeDocument/2006/relationships/hyperlink" Target="https://www.youtube.com/watch?v=UZa6uZYzRx8" TargetMode="External"/><Relationship Id="rId6" Type="http://schemas.openxmlformats.org/officeDocument/2006/relationships/hyperlink" Target="https://www.youtube.com/watch?v=wN1VaWaiA5o" TargetMode="External"/><Relationship Id="rId7" Type="http://schemas.openxmlformats.org/officeDocument/2006/relationships/hyperlink" Target="https://www.youtube.com/watch?v=Q0M2_mkGVwQ" TargetMode="External"/><Relationship Id="rId8" Type="http://schemas.openxmlformats.org/officeDocument/2006/relationships/hyperlink" Target="https://www.youtube.com/watch?v=v8tG6FoGIS8" TargetMode="External"/><Relationship Id="rId9" Type="http://schemas.openxmlformats.org/officeDocument/2006/relationships/hyperlink" Target="https://www.youtube.com/watch?v=QhmwuRYkuLo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1197112" y="1910931"/>
            <a:ext cx="10076068" cy="1930126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defRPr/>
            </a:pPr>
            <a:r>
              <a:rPr lang="ru-RU" sz="3200">
                <a:latin typeface="Century Schoolbook"/>
              </a:rPr>
              <a:t>Тема </a:t>
            </a:r>
            <a:r>
              <a:rPr lang="ru-RU" sz="3200">
                <a:latin typeface="Century Schoolbook"/>
              </a:rPr>
              <a:t>«Витая пара: категории, обжим</a:t>
            </a:r>
            <a:r>
              <a:rPr lang="ru-RU" sz="3200">
                <a:latin typeface="Century Schoolbook"/>
              </a:rPr>
              <a:t>»</a:t>
            </a:r>
            <a:endParaRPr lang="ru-RU" sz="3200">
              <a:latin typeface="Century Schoolbook"/>
            </a:endParaRPr>
          </a:p>
        </p:txBody>
      </p:sp>
      <p:sp>
        <p:nvSpPr>
          <p:cNvPr id="62432639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Категорий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17954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Различия в </a:t>
            </a:r>
            <a:r>
              <a:rPr lang="ru-RU" sz="2000">
                <a:latin typeface="Century Schoolbook"/>
              </a:rPr>
              <a:t>характеристиках</a:t>
            </a:r>
            <a:r>
              <a:rPr lang="en-US" sz="2000">
                <a:latin typeface="Century Schoolbook"/>
              </a:rPr>
              <a:t> </a:t>
            </a:r>
            <a:r>
              <a:rPr lang="ru-RU" sz="2000">
                <a:latin typeface="Century Schoolbook"/>
              </a:rPr>
              <a:t>не </a:t>
            </a:r>
            <a:r>
              <a:rPr lang="ru-RU" sz="2000">
                <a:latin typeface="Century Schoolbook"/>
              </a:rPr>
              <a:t>ограничены конструкцией кабеля. Свою роль играют и материалы, из которых он изготовлен. Так, жилы из чистой меди имеют лучшие характеристики проводимости по сравнению с аналогом из алюминия, покрытого медью. Другое дело, что медный проводник намного дороже алюминиевого</a:t>
            </a:r>
            <a:r>
              <a:rPr lang="ru-RU" sz="2000">
                <a:latin typeface="Century Schoolbook"/>
              </a:rPr>
              <a:t>.</a:t>
            </a:r>
            <a:endParaRPr lang="ru-RU" sz="2000">
              <a:latin typeface="Century Schoolbook"/>
            </a:endParaRPr>
          </a:p>
        </p:txBody>
      </p:sp>
      <p:pic>
        <p:nvPicPr>
          <p:cNvPr id="20482" name="Picture 2" descr="https://images.ru.prom.st/782238211_w640_h640_vitayaparavekrane-futpcat5epvc-ksspefv5e4x2x05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013371" y="3386308"/>
            <a:ext cx="2888343" cy="2888343"/>
          </a:xfrm>
          <a:prstGeom prst="rect">
            <a:avLst/>
          </a:prstGeom>
          <a:noFill/>
        </p:spPr>
      </p:pic>
      <p:sp>
        <p:nvSpPr>
          <p:cNvPr id="6" name="Объект 2"/>
          <p:cNvSpPr txBox="1"/>
          <p:nvPr/>
        </p:nvSpPr>
        <p:spPr bwMode="auto">
          <a:xfrm>
            <a:off x="838200" y="3699171"/>
            <a:ext cx="7942942" cy="249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Следует также различать материалы оболочек. Наиболее ходовой на сегодня остаётся оболочка из поливинилхлорида (ПВХ). Кабель с такой оболочкой маркируется буквами PVC и чаще всего окрашен в серый цвет. Он предназначен для прокладки внутри помещений. Такая оболочка очень дешева, но хорошо горит и имеет ограниченную стойкость к жаре и холоду.</a:t>
            </a:r>
            <a:endParaRPr/>
          </a:p>
          <a:p>
            <a:pPr algn="just">
              <a:lnSpc>
                <a:spcPct val="100000"/>
              </a:lnSpc>
              <a:defRPr/>
            </a:pP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endParaRPr lang="ru-RU" sz="2000"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Категорий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Еще </a:t>
            </a:r>
            <a:r>
              <a:rPr lang="ru-RU" sz="2000">
                <a:latin typeface="Century Schoolbook"/>
              </a:rPr>
              <a:t>одним популярным материалом для оболочки кабеля является полиэтилен (обозначение PE). Он используется в кабеле для наружной прокладки. Уличная витая пара отлично переносит перепады температур и не боится сырости. В ряде вариантов оснащается несущим тросом. Это позволяет натягивать кабель между опорами, без риска повредить проводники.</a:t>
            </a:r>
            <a:endParaRPr/>
          </a:p>
          <a:p>
            <a:pPr algn="just">
              <a:lnSpc>
                <a:spcPct val="100000"/>
              </a:lnSpc>
              <a:defRPr/>
            </a:pP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endParaRPr lang="ru-RU" sz="2000">
              <a:latin typeface="Century Schoolbook"/>
            </a:endParaRPr>
          </a:p>
        </p:txBody>
      </p:sp>
      <p:pic>
        <p:nvPicPr>
          <p:cNvPr id="5122" name="Picture 2" descr="Уличный кабель витая пара с тросом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386012" y="3794351"/>
            <a:ext cx="7419975" cy="19716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Категорий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В последние годы набирает популярность витая пара с оболочкой из мало дымного </a:t>
            </a:r>
            <a:r>
              <a:rPr lang="ru-RU" sz="2000">
                <a:latin typeface="Century Schoolbook"/>
              </a:rPr>
              <a:t>безгалогенного</a:t>
            </a:r>
            <a:r>
              <a:rPr lang="ru-RU" sz="2000">
                <a:latin typeface="Century Schoolbook"/>
              </a:rPr>
              <a:t> компаунда (маркировка LSZH) для прокладки в помещениях. Она плохо горит и не выделяет вредных веществ. Поэтому если к линиям или помещениям предъявляются строгие требования пожарной безопасности, выбирать следует именно его. Да, он дороже PVC, но долговечнее и безопаснее.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М</a:t>
            </a:r>
            <a:r>
              <a:rPr lang="ru-RU" sz="2000">
                <a:latin typeface="Century Schoolbook"/>
              </a:rPr>
              <a:t>аркировка </a:t>
            </a:r>
            <a:r>
              <a:rPr lang="ru-RU" sz="2000">
                <a:latin typeface="Century Schoolbook"/>
              </a:rPr>
              <a:t>FRNC означает, что оболочка кабеля огнеупорна и устойчива к коррозии. Оболочка из полиуретана (PUR) отлично сопротивляется маслу и многократному изгибу. Такие кабеля используются в робототехнике и других сферах с особыми требованиями к проводникам.</a:t>
            </a:r>
            <a:endParaRPr/>
          </a:p>
          <a:p>
            <a:pPr algn="just">
              <a:lnSpc>
                <a:spcPct val="100000"/>
              </a:lnSpc>
              <a:defRPr/>
            </a:pPr>
            <a:endParaRPr lang="ru-RU" sz="2000">
              <a:latin typeface="Century Schoolbook"/>
            </a:endParaRPr>
          </a:p>
        </p:txBody>
      </p:sp>
      <p:pic>
        <p:nvPicPr>
          <p:cNvPr id="21506" name="Picture 2" descr="https://img.layta.ru/cabeus-sstp-4p-cat7-solid-in-lszh-0.resize1.jpeg"/>
          <p:cNvPicPr>
            <a:picLocks noChangeAspect="1" noChangeArrowheads="1"/>
          </p:cNvPicPr>
          <p:nvPr/>
        </p:nvPicPr>
        <p:blipFill>
          <a:blip r:embed="rId2"/>
          <a:srcRect l="0" t="16326" r="0" b="13831"/>
          <a:stretch/>
        </p:blipFill>
        <p:spPr bwMode="auto">
          <a:xfrm>
            <a:off x="2762250" y="5384799"/>
            <a:ext cx="6667500" cy="1117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Обжим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Главными достоинствами медного кабеля по сравнению с оптическим - это дешевизна и легкость развертывания. Всё, что требуется для </a:t>
            </a:r>
            <a:r>
              <a:rPr lang="ru-RU" sz="2000">
                <a:latin typeface="Century Schoolbook"/>
              </a:rPr>
              <a:t>оконечивания</a:t>
            </a:r>
            <a:r>
              <a:rPr lang="ru-RU" sz="2000">
                <a:latin typeface="Century Schoolbook"/>
              </a:rPr>
              <a:t> – инструмент для обжима витой пары </a:t>
            </a:r>
            <a:r>
              <a:rPr lang="ru-RU" sz="2000">
                <a:latin typeface="Century Schoolbook"/>
              </a:rPr>
              <a:t>кримпер</a:t>
            </a:r>
            <a:r>
              <a:rPr lang="ru-RU" sz="2000">
                <a:latin typeface="Century Schoolbook"/>
              </a:rPr>
              <a:t> (клещи для обжима витой пары) и коннектор типа RJ45. При этом монтажнику не требуется специальное снаряжение и подготовка. Прокладка медного кабеля внутри помещения не требует применения защитных чехлов или </a:t>
            </a:r>
            <a:r>
              <a:rPr lang="ru-RU" sz="2000">
                <a:latin typeface="Century Schoolbook"/>
              </a:rPr>
              <a:t>гофротрубы</a:t>
            </a:r>
            <a:r>
              <a:rPr lang="ru-RU" sz="2000">
                <a:latin typeface="Century Schoolbook"/>
              </a:rPr>
              <a:t>, как оптическим </a:t>
            </a:r>
            <a:r>
              <a:rPr lang="ru-RU" sz="2000">
                <a:latin typeface="Century Schoolbook"/>
              </a:rPr>
              <a:t>патч</a:t>
            </a:r>
            <a:r>
              <a:rPr lang="ru-RU" sz="2000">
                <a:latin typeface="Century Schoolbook"/>
              </a:rPr>
              <a:t>-кордам. А если разъем загрязнится, то его можно легко очистить или установить новый.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Для </a:t>
            </a:r>
            <a:r>
              <a:rPr lang="ru-RU" sz="2000">
                <a:latin typeface="Century Schoolbook"/>
              </a:rPr>
              <a:t>применения медные кабели должны быть </a:t>
            </a:r>
            <a:r>
              <a:rPr lang="ru-RU" sz="2000">
                <a:latin typeface="Century Schoolbook"/>
              </a:rPr>
              <a:t>оконечены</a:t>
            </a:r>
            <a:r>
              <a:rPr lang="ru-RU" sz="2000">
                <a:latin typeface="Century Schoolbook"/>
              </a:rPr>
              <a:t> соответствующими разъемами. Чаще всего применяется 8P8C, более известный как RJ-45</a:t>
            </a:r>
            <a:r>
              <a:rPr lang="ru-RU" sz="2000">
                <a:latin typeface="Century Schoolbook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Схемы обжима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6339114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Прямая</a:t>
            </a:r>
            <a:r>
              <a:rPr lang="ru-RU" sz="2000">
                <a:latin typeface="Century Schoolbook"/>
              </a:rPr>
              <a:t>. Оба конца кабеля обжаты одинаково. Применяется при соединении компьютеров с модемами, коммутаторами или маршрутизаторами, а также при подключении коммутаторов к маршрутизаторам.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Кросс (обжим витой пары компьютер компьютер). Первая и вторая пары проводов меняются местами. Используется для соединения компьютер-компьютер, а также для подключения маршрутизатора к маршрутизатору. Сегодня практически не применяется, т.к. устройства уже научились «переставлять» контакты в разъеме </a:t>
            </a:r>
            <a:r>
              <a:rPr lang="ru-RU" sz="2000">
                <a:latin typeface="Century Schoolbook"/>
              </a:rPr>
              <a:t>программно</a:t>
            </a:r>
            <a:r>
              <a:rPr lang="ru-RU" sz="2000">
                <a:latin typeface="Century Schoolbook"/>
              </a:rPr>
              <a:t>.</a:t>
            </a:r>
            <a:endParaRPr lang="ru-RU" sz="2000">
              <a:latin typeface="Century Schoolbook"/>
            </a:endParaRPr>
          </a:p>
        </p:txBody>
      </p:sp>
      <p:pic>
        <p:nvPicPr>
          <p:cNvPr id="6146" name="Picture 2" descr="Схемы обжима витой пары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278914" y="1418979"/>
            <a:ext cx="4855030" cy="50424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Обжим витой пары 8 жил (4 пары): схема цветов</a:t>
            </a:r>
            <a:endParaRPr/>
          </a:p>
        </p:txBody>
      </p:sp>
      <p:pic>
        <p:nvPicPr>
          <p:cNvPr id="7170" name="Picture 2" descr="Обжим витой пары 8 жил (4 пары): схема цветов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34849" y="1825625"/>
            <a:ext cx="9122301" cy="4351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Обжим витой пары 8 жил (4 пары): схема цветов</a:t>
            </a:r>
            <a:endParaRPr/>
          </a:p>
        </p:txBody>
      </p:sp>
      <p:pic>
        <p:nvPicPr>
          <p:cNvPr id="14340" name="Picture 4" descr="обжим витой пары - 4 пары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821601" y="1825625"/>
            <a:ext cx="8548797" cy="4351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Обжим витой пары 8 жил (4 пары): схема цветов</a:t>
            </a:r>
            <a:endParaRPr/>
          </a:p>
        </p:txBody>
      </p:sp>
      <p:pic>
        <p:nvPicPr>
          <p:cNvPr id="13314" name="Picture 2" descr="Обрежьте все проводники на длину, равную примерно ширине большого пальца от края оболочки кабеля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38200" y="1638570"/>
            <a:ext cx="4828201" cy="4804060"/>
          </a:xfrm>
          <a:prstGeom prst="rect">
            <a:avLst/>
          </a:prstGeom>
          <a:noFill/>
        </p:spPr>
      </p:pic>
      <p:pic>
        <p:nvPicPr>
          <p:cNvPr id="13316" name="Picture 4" descr="Установите коннектор для витой пары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76975" y="1638684"/>
            <a:ext cx="5076825" cy="48039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Обжим витой пары 8 жил (4 пары): схема цветов</a:t>
            </a:r>
            <a:endParaRPr/>
          </a:p>
        </p:txBody>
      </p:sp>
      <p:pic>
        <p:nvPicPr>
          <p:cNvPr id="12290" name="Picture 2" descr="клещи для обжима витой пары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38198" y="1747542"/>
            <a:ext cx="4311435" cy="4602458"/>
          </a:xfrm>
          <a:prstGeom prst="rect">
            <a:avLst/>
          </a:prstGeom>
          <a:noFill/>
        </p:spPr>
      </p:pic>
      <p:pic>
        <p:nvPicPr>
          <p:cNvPr id="12292" name="Picture 4" descr="Результат обжима витой пары на 4 пары (8 жил)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380717" y="1747542"/>
            <a:ext cx="6106078" cy="46024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Обжим витой пары 4 жилы схема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С</a:t>
            </a:r>
            <a:r>
              <a:rPr lang="ru-RU" sz="2000">
                <a:latin typeface="Century Schoolbook"/>
              </a:rPr>
              <a:t>хема </a:t>
            </a:r>
            <a:r>
              <a:rPr lang="ru-RU" sz="2000">
                <a:latin typeface="Century Schoolbook"/>
              </a:rPr>
              <a:t>расположения проводников в разъеме для кабеля на 4 жилы (2 пары). В этом случае, первые 3 жилы размещаются аналогично 4-парной схеме, а последний занимает место в шестом контакте (позиции) разъема.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Главная </a:t>
            </a:r>
            <a:r>
              <a:rPr lang="ru-RU" sz="2000">
                <a:latin typeface="Century Schoolbook"/>
              </a:rPr>
              <a:t>проблема здесь – не ошибиться с размещением последнего провода. Одним из способов избежать этого – вставлять его после трех предыдущих.</a:t>
            </a:r>
            <a:endParaRPr lang="ru-RU" sz="2000">
              <a:latin typeface="Century Schoolbook"/>
            </a:endParaRPr>
          </a:p>
        </p:txBody>
      </p:sp>
      <p:pic>
        <p:nvPicPr>
          <p:cNvPr id="15362" name="Picture 2" descr="Схема обжима витой пары 4 жилы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135766" y="3575636"/>
            <a:ext cx="5920468" cy="3030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Все виды кабелей связи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М</a:t>
            </a:r>
            <a:r>
              <a:rPr lang="ru-RU" sz="2000">
                <a:latin typeface="Century Schoolbook"/>
              </a:rPr>
              <a:t>едные </a:t>
            </a:r>
            <a:r>
              <a:rPr lang="ru-RU" sz="2000">
                <a:latin typeface="Century Schoolbook"/>
              </a:rPr>
              <a:t>линии остаются основным типом кабелей на расстояниях до 100 метров. Простые в монтаже и обслуживании, надёжные и очень экономичные. В</a:t>
            </a:r>
            <a:r>
              <a:rPr lang="ru-RU" sz="2000">
                <a:latin typeface="Century Schoolbook"/>
              </a:rPr>
              <a:t> </a:t>
            </a:r>
            <a:r>
              <a:rPr lang="ru-RU" sz="2000">
                <a:latin typeface="Century Schoolbook"/>
              </a:rPr>
              <a:t>ближайшие лет 15 серьёзных подвижек в этой области </a:t>
            </a:r>
            <a:r>
              <a:rPr lang="ru-RU" sz="2000">
                <a:latin typeface="Century Schoolbook"/>
              </a:rPr>
              <a:t>не ожидается.</a:t>
            </a: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Самым </a:t>
            </a:r>
            <a:r>
              <a:rPr lang="ru-RU" sz="2000">
                <a:latin typeface="Century Schoolbook"/>
              </a:rPr>
              <a:t>распространённым медным кабелем сегодня является витая пара – четыре пары медных или медно-алюминиевых проводника диаметром 0.52мм</a:t>
            </a:r>
            <a:r>
              <a:rPr lang="ru-RU" sz="2000">
                <a:latin typeface="Century Schoolbook"/>
              </a:rPr>
              <a:t>.</a:t>
            </a:r>
            <a:endParaRPr/>
          </a:p>
        </p:txBody>
      </p:sp>
      <p:pic>
        <p:nvPicPr>
          <p:cNvPr id="1026" name="Picture 2" descr="Витая пар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99974" y="3594584"/>
            <a:ext cx="4989701" cy="28303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Подключение витой пары к розетке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662113"/>
            <a:ext cx="10515600" cy="451485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800">
                <a:latin typeface="Century Schoolbook"/>
              </a:rPr>
              <a:t>Расшивка кабеля на сетевую розетку немного проще из-за того, что схема размещения проводников нанесена прямо на панель контактов розетки. Главное - ничего не перепутать. При монтаже розеток рекомендуется использовать инструмент для заделки витой пары, например, такой </a:t>
            </a:r>
            <a:r>
              <a:rPr lang="ru-RU" sz="1800">
                <a:latin typeface="Century Schoolbook"/>
              </a:rPr>
              <a:t>расшивочный</a:t>
            </a:r>
            <a:r>
              <a:rPr lang="ru-RU" sz="1800">
                <a:latin typeface="Century Schoolbook"/>
              </a:rPr>
              <a:t> нож-</a:t>
            </a:r>
            <a:r>
              <a:rPr lang="ru-RU" sz="1800">
                <a:latin typeface="Century Schoolbook"/>
              </a:rPr>
              <a:t>эскрактор</a:t>
            </a:r>
            <a:r>
              <a:rPr lang="ru-RU" sz="1800">
                <a:latin typeface="Century Schoolbook"/>
              </a:rPr>
              <a:t>. Но большинство современных розеток позволяет обойтись без него – после распределения проводников просто закройте крышку розетки и она зафиксирует соединения</a:t>
            </a:r>
            <a:r>
              <a:rPr lang="ru-RU" sz="1800">
                <a:latin typeface="Century Schoolbook"/>
              </a:rPr>
              <a:t>.</a:t>
            </a:r>
            <a:endParaRPr lang="ru-RU" sz="1800">
              <a:latin typeface="Century Schoolbook"/>
            </a:endParaRPr>
          </a:p>
        </p:txBody>
      </p:sp>
      <p:pic>
        <p:nvPicPr>
          <p:cNvPr id="16390" name="Picture 6" descr="Подключение витой пары к розетке с помощью эскрактор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74771" y="3521876"/>
            <a:ext cx="4042457" cy="30363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Категорий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Частным случаем расшивки на розетку является соединение кабелей витой пары через муфту. Здесь всё аналогично розетке, только операция повторяется дважды: сначала для первого кабеля, а затем для второго. Возможно наиболее простым способом для соединения двух </a:t>
            </a:r>
            <a:r>
              <a:rPr lang="ru-RU" sz="2000">
                <a:latin typeface="Century Schoolbook"/>
              </a:rPr>
              <a:t>патч</a:t>
            </a:r>
            <a:r>
              <a:rPr lang="ru-RU" sz="2000">
                <a:latin typeface="Century Schoolbook"/>
              </a:rPr>
              <a:t>-кордов является специальный соединитель витых пар RJ-45 из двух розеток, размещенных в одной коробке.</a:t>
            </a:r>
            <a:endParaRPr/>
          </a:p>
          <a:p>
            <a:pPr algn="just">
              <a:lnSpc>
                <a:spcPct val="100000"/>
              </a:lnSpc>
              <a:defRPr/>
            </a:pPr>
            <a:endParaRPr lang="ru-RU" sz="2000"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Набор инструментов для работы с кабелем типа витая пара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510212" y="1825625"/>
            <a:ext cx="5843587" cy="4351338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Сумка.</a:t>
            </a:r>
            <a:endParaRPr/>
          </a:p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Бокорезы</a:t>
            </a:r>
            <a:r>
              <a:rPr lang="ru-RU" sz="2000">
                <a:latin typeface="Century Schoolbook"/>
              </a:rPr>
              <a:t>.</a:t>
            </a:r>
            <a:endParaRPr/>
          </a:p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Миниатюрные </a:t>
            </a:r>
            <a:r>
              <a:rPr lang="ru-RU" sz="2000">
                <a:latin typeface="Century Schoolbook"/>
              </a:rPr>
              <a:t>бокорезы</a:t>
            </a:r>
            <a:r>
              <a:rPr lang="ru-RU" sz="2000">
                <a:latin typeface="Century Schoolbook"/>
              </a:rPr>
              <a:t>.</a:t>
            </a:r>
            <a:endParaRPr/>
          </a:p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Универсальное </a:t>
            </a:r>
            <a:r>
              <a:rPr lang="ru-RU" sz="2000">
                <a:latin typeface="Century Schoolbook"/>
              </a:rPr>
              <a:t>устройство для </a:t>
            </a:r>
            <a:r>
              <a:rPr lang="ru-RU" sz="2000">
                <a:latin typeface="Century Schoolbook"/>
              </a:rPr>
              <a:t>зачистки (стриппер).</a:t>
            </a:r>
            <a:endParaRPr lang="ru-RU" sz="2000">
              <a:latin typeface="Century Schoolbook"/>
            </a:endParaRPr>
          </a:p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Ударный </a:t>
            </a:r>
            <a:r>
              <a:rPr lang="ru-RU" sz="2000">
                <a:latin typeface="Century Schoolbook"/>
              </a:rPr>
              <a:t>инструмент для разделки контактов со 110-ми </a:t>
            </a:r>
            <a:r>
              <a:rPr lang="ru-RU" sz="2000">
                <a:latin typeface="Century Schoolbook"/>
              </a:rPr>
              <a:t>ножами.</a:t>
            </a:r>
            <a:endParaRPr/>
          </a:p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Инструмент </a:t>
            </a:r>
            <a:r>
              <a:rPr lang="ru-RU" sz="2000">
                <a:latin typeface="Century Schoolbook"/>
              </a:rPr>
              <a:t>для обжима серии </a:t>
            </a:r>
            <a:r>
              <a:rPr lang="ru-RU" sz="2000">
                <a:latin typeface="Century Schoolbook"/>
              </a:rPr>
              <a:t>RJ.</a:t>
            </a:r>
            <a:endParaRPr/>
          </a:p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Набор отверток.</a:t>
            </a:r>
            <a:endParaRPr/>
          </a:p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Ударный </a:t>
            </a:r>
            <a:r>
              <a:rPr lang="ru-RU" sz="2000">
                <a:latin typeface="Century Schoolbook"/>
              </a:rPr>
              <a:t>инструмент для разделки контактов </a:t>
            </a:r>
            <a:r>
              <a:rPr lang="ru-RU" sz="2000">
                <a:latin typeface="Century Schoolbook"/>
              </a:rPr>
              <a:t>LSA.</a:t>
            </a:r>
            <a:endParaRPr/>
          </a:p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Коннектор </a:t>
            </a:r>
            <a:r>
              <a:rPr lang="ru-RU" sz="2000">
                <a:latin typeface="Century Schoolbook"/>
              </a:rPr>
              <a:t>RJ45 (уп.100 шт</a:t>
            </a:r>
            <a:r>
              <a:rPr lang="ru-RU" sz="2000">
                <a:latin typeface="Century Schoolbook"/>
              </a:rPr>
              <a:t>.).</a:t>
            </a:r>
            <a:endParaRPr/>
          </a:p>
          <a:p>
            <a:pPr marL="457200" indent="-457200" algn="just">
              <a:lnSpc>
                <a:spcPct val="100000"/>
              </a:lnSpc>
              <a:buAutoNum type="arabicPeriod"/>
              <a:defRPr/>
            </a:pPr>
            <a:r>
              <a:rPr lang="ru-RU" sz="2000">
                <a:latin typeface="Century Schoolbook"/>
              </a:rPr>
              <a:t>Кабельный </a:t>
            </a:r>
            <a:r>
              <a:rPr lang="ru-RU" sz="2000">
                <a:latin typeface="Century Schoolbook"/>
              </a:rPr>
              <a:t>тестер с измерением длины с трассировкой кабельных </a:t>
            </a:r>
            <a:r>
              <a:rPr lang="ru-RU" sz="2000">
                <a:latin typeface="Century Schoolbook"/>
              </a:rPr>
              <a:t>линий.</a:t>
            </a:r>
            <a:endParaRPr/>
          </a:p>
        </p:txBody>
      </p:sp>
      <p:pic>
        <p:nvPicPr>
          <p:cNvPr id="19458" name="Picture 2" descr="Набор инструментов для монтажа СКС &quot;Профессиональный UTP&quot; ADP-UTP-MAX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82600" y="1580356"/>
            <a:ext cx="4841875" cy="4841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Как облегчить монтаж витой пары: секреты из практики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Чтобы отмерить 1 метр кабеля не обязательно искать метки на нем. Длина в 1 метр — это расстояние от кончиков пальцев до противоположного плеча по линии груди человека среднего роста.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В разъем должна заходить и быть обжата оболочка кабеля. Это помогает избежать случайного срыва разъема. Если вы сняли слишком много оболочки, попробуйте растянуть остаток. Учтите, что в кабелях с толстой оболочкой это работает далеко не всегда.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Установив коннектор для витой пары, проверьте, чтобы все провода были вставлены в разъем до упора. Зазоры приводят к плохому контакту.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Пользуйтесь тестерами витой пары для контроля качества установки разъемов. Зачастую достаточно простейших моделей. Более продвинутые устройства позволять собрать максимум доступной информации и даже составить небольшой отчет.</a:t>
            </a:r>
            <a:endParaRPr lang="ru-RU" sz="2000"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Выбор кабеля для локальной сети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Главной задачей при планировании структурированных кабельных сетей (СКС) является создание инфраструктуры, которая будет использоваться долгие годы. Поэтому, первое с чем требуется определиться – назначение локальной сети. Какие устройства будут к ней подключаться? Где будет прокладываться кабель?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Например</a:t>
            </a:r>
            <a:r>
              <a:rPr lang="ru-RU" sz="2000">
                <a:latin typeface="Century Schoolbook"/>
              </a:rPr>
              <a:t>, витая пара на 4 жилы категории 5e остаётся отличным выбором для «последнего метра» в сетях </a:t>
            </a:r>
            <a:r>
              <a:rPr lang="ru-RU" sz="2000">
                <a:latin typeface="Century Schoolbook"/>
              </a:rPr>
              <a:t>FTTx</a:t>
            </a:r>
            <a:r>
              <a:rPr lang="ru-RU" sz="2000">
                <a:latin typeface="Century Schoolbook"/>
              </a:rPr>
              <a:t>, где 100 </a:t>
            </a:r>
            <a:r>
              <a:rPr lang="ru-RU" sz="2000">
                <a:latin typeface="Century Schoolbook"/>
              </a:rPr>
              <a:t>Mbps</a:t>
            </a:r>
            <a:r>
              <a:rPr lang="ru-RU" sz="2000">
                <a:latin typeface="Century Schoolbook"/>
              </a:rPr>
              <a:t> пропускной способности вполне достаточно, а меньшее число пар существенно экономит бюджет. К тому же, средний срок жизни подобного кабеля составляет около 3 лет, а класть туда </a:t>
            </a:r>
            <a:r>
              <a:rPr lang="ru-RU" sz="2000">
                <a:latin typeface="Century Schoolbook"/>
              </a:rPr>
              <a:t>сверхнадёжный </a:t>
            </a:r>
            <a:r>
              <a:rPr lang="ru-RU" sz="2000">
                <a:latin typeface="Century Schoolbook"/>
              </a:rPr>
              <a:t>кабель – нерентабельно</a:t>
            </a:r>
            <a:r>
              <a:rPr lang="ru-RU" sz="2000">
                <a:latin typeface="Century Schoolbook"/>
              </a:rPr>
              <a:t>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С другой стороны, локальная сеть современного бизнес-центра будет эксплуатироваться долгое время. Здесь намного перспективнее брать витую пару 6 категории.</a:t>
            </a:r>
            <a:endParaRPr lang="ru-RU" sz="2000"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Критерии </a:t>
            </a:r>
            <a:r>
              <a:rPr lang="ru-RU" sz="4000" b="1">
                <a:latin typeface="Century Schoolbook"/>
              </a:rPr>
              <a:t>выбора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Витая пара категории 5e на 2 пары (4 жилы) - слаботочные системы (сигнализация, СКУД), кабельные сети с пропускной способностью не более 100Mbps.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Витая пара категории 5e на 4 пары (8 жил) - локальные сети для дома и небольшого офиса, сети видеонаблюдения и СКУД. Использование </a:t>
            </a:r>
            <a:r>
              <a:rPr lang="ru-RU" sz="2000">
                <a:latin typeface="Century Schoolbook"/>
              </a:rPr>
              <a:t>Cat</a:t>
            </a:r>
            <a:r>
              <a:rPr lang="ru-RU" sz="2000">
                <a:latin typeface="Century Schoolbook"/>
              </a:rPr>
              <a:t> 5e для сетей GE – нежелательно, т.к. подобные скорости обеспечиваются лишь кабелями высокого качества, сопоставимыми по цене с Cat6.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Витая пара категории 6/6A - уровень доступа локальных сетей офисного или административного здания на скоростях до 3-5 Гбит/с.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Витая пара категории 7/7A - внутренние сети ЦОД и узлов связи, уровень агрегации корпоративных локальных сетей с пропускной способностью до 10GE включительно. При этом стоит учитывать, что применение витой пары 7 категории оправдано лишь на небольших участках до 50 метров.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Витая пара категории 8 - внутренние соединения ЦОД на расстояниях от 5 до 15 метров. На меньших расстояниях становится выгоднее использовать </a:t>
            </a:r>
            <a:r>
              <a:rPr lang="ru-RU" sz="2000">
                <a:latin typeface="Century Schoolbook"/>
              </a:rPr>
              <a:t>direct-attach</a:t>
            </a:r>
            <a:r>
              <a:rPr lang="ru-RU" sz="2000">
                <a:latin typeface="Century Schoolbook"/>
              </a:rPr>
              <a:t> кабели (SFP-модули соединенные кабелем).</a:t>
            </a:r>
            <a:endParaRPr lang="ru-RU" sz="2000"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Видео</a:t>
            </a:r>
            <a:endParaRPr lang="ru-RU" sz="4000" b="1">
              <a:latin typeface="Century School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Как обжать витую пару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en-US" sz="2000" u="sng">
                <a:latin typeface="Century Schoolbook"/>
                <a:hlinkClick r:id="rId2" tooltip="https://www.youtube.com/watch?v=rMpMlfDI7KE"/>
              </a:rPr>
              <a:t>https://</a:t>
            </a:r>
            <a:r>
              <a:rPr lang="en-US" sz="2000" u="sng">
                <a:latin typeface="Century Schoolbook"/>
                <a:hlinkClick r:id="rId2" tooltip="https://www.youtube.com/watch?v=rMpMlfDI7KE"/>
              </a:rPr>
              <a:t>www.youtube.com/watch?v=rMpMlfDI7KE</a:t>
            </a: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r>
              <a:rPr lang="en-US" sz="2000" u="sng">
                <a:latin typeface="Century Schoolbook"/>
                <a:hlinkClick r:id="rId3" tooltip="https://www.youtube.com/watch?v=OZH8fjW93n4"/>
              </a:rPr>
              <a:t>https://</a:t>
            </a:r>
            <a:r>
              <a:rPr lang="en-US" sz="2000" u="sng">
                <a:latin typeface="Century Schoolbook"/>
                <a:hlinkClick r:id="rId3" tooltip="https://www.youtube.com/watch?v=OZH8fjW93n4"/>
              </a:rPr>
              <a:t>www.youtube.com/watch?v=OZH8fjW93n4</a:t>
            </a: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Как сделать интернет розетку 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en-US" sz="2000" u="sng">
                <a:latin typeface="Century Schoolbook"/>
                <a:hlinkClick r:id="rId4" tooltip="https://www.youtube.com/watch?v=p-PponowYGM"/>
              </a:rPr>
              <a:t>https://</a:t>
            </a:r>
            <a:r>
              <a:rPr lang="en-US" sz="2000" u="sng">
                <a:latin typeface="Century Schoolbook"/>
                <a:hlinkClick r:id="rId4" tooltip="https://www.youtube.com/watch?v=p-PponowYGM"/>
              </a:rPr>
              <a:t>www.youtube.com/watch?v=p-PponowYGM</a:t>
            </a: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Монтаж </a:t>
            </a:r>
            <a:r>
              <a:rPr lang="ru-RU" sz="2000">
                <a:latin typeface="Century Schoolbook"/>
              </a:rPr>
              <a:t>патч</a:t>
            </a:r>
            <a:r>
              <a:rPr lang="ru-RU" sz="2000">
                <a:latin typeface="Century Schoolbook"/>
              </a:rPr>
              <a:t>-панели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en-US" sz="2000" u="sng">
                <a:latin typeface="Century Schoolbook"/>
                <a:hlinkClick r:id="rId5" tooltip="https://www.youtube.com/watch?v=UZa6uZYzRx8"/>
              </a:rPr>
              <a:t>https://</a:t>
            </a:r>
            <a:r>
              <a:rPr lang="en-US" sz="2000" u="sng">
                <a:latin typeface="Century Schoolbook"/>
                <a:hlinkClick r:id="rId5" tooltip="https://www.youtube.com/watch?v=UZa6uZYzRx8"/>
              </a:rPr>
              <a:t>www.youtube.com/watch?v=UZa6uZYzRx8</a:t>
            </a: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r>
              <a:rPr lang="en-US" sz="2000" u="sng">
                <a:latin typeface="Century Schoolbook"/>
                <a:hlinkClick r:id="rId6" tooltip="https://www.youtube.com/watch?v=wN1VaWaiA5o"/>
              </a:rPr>
              <a:t>https://</a:t>
            </a:r>
            <a:r>
              <a:rPr lang="en-US" sz="2000" u="sng">
                <a:latin typeface="Century Schoolbook"/>
                <a:hlinkClick r:id="rId6" tooltip="https://www.youtube.com/watch?v=wN1VaWaiA5o"/>
              </a:rPr>
              <a:t>www.youtube.com/watch?v=wN1VaWaiA5o</a:t>
            </a: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Как проложить витую пару в квартире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en-US" sz="2000" u="sng">
                <a:latin typeface="Century Schoolbook"/>
                <a:hlinkClick r:id="rId7" tooltip="https://www.youtube.com/watch?v=Q0M2_mkGVwQ"/>
              </a:rPr>
              <a:t>https://</a:t>
            </a:r>
            <a:r>
              <a:rPr lang="en-US" sz="2000" u="sng">
                <a:latin typeface="Century Schoolbook"/>
                <a:hlinkClick r:id="rId7" tooltip="https://www.youtube.com/watch?v=Q0M2_mkGVwQ"/>
              </a:rPr>
              <a:t>www.youtube.com/watch?v=Q0M2_mkGVwQ</a:t>
            </a: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r>
              <a:rPr lang="en-US" sz="2000" u="sng">
                <a:latin typeface="Century Schoolbook"/>
                <a:hlinkClick r:id="rId8" tooltip="https://www.youtube.com/watch?v=v8tG6FoGIS8"/>
              </a:rPr>
              <a:t>https://</a:t>
            </a:r>
            <a:r>
              <a:rPr lang="en-US" sz="2000" u="sng">
                <a:latin typeface="Century Schoolbook"/>
                <a:hlinkClick r:id="rId8" tooltip="https://www.youtube.com/watch?v=v8tG6FoGIS8"/>
              </a:rPr>
              <a:t>www.youtube.com/watch?v=v8tG6FoGIS8</a:t>
            </a: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Как не надо делать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en-US" sz="2000" u="sng">
                <a:latin typeface="Century Schoolbook"/>
                <a:hlinkClick r:id="rId9" tooltip="https://www.youtube.com/watch?v=QhmwuRYkuLo"/>
              </a:rPr>
              <a:t>https://</a:t>
            </a:r>
            <a:r>
              <a:rPr lang="en-US" sz="2000" u="sng">
                <a:latin typeface="Century Schoolbook"/>
                <a:hlinkClick r:id="rId9" tooltip="https://www.youtube.com/watch?v=QhmwuRYkuLo"/>
              </a:rPr>
              <a:t>www.youtube.com/watch?v=QhmwuRYkuLo</a:t>
            </a:r>
            <a:endParaRPr lang="ru-RU" sz="2000">
              <a:latin typeface="Century Schoolbook"/>
            </a:endParaRPr>
          </a:p>
          <a:p>
            <a:pPr algn="just">
              <a:lnSpc>
                <a:spcPct val="100000"/>
              </a:lnSpc>
              <a:defRPr/>
            </a:pPr>
            <a:endParaRPr lang="ru-RU" sz="2000"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тегорий витой пары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197615" y="2801050"/>
            <a:ext cx="5796769" cy="3713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Категорий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Создателем витой пары считается Александр Белл, предложивший скрученный парный провод для защиты телефонной линии от помех, наводимых соседствующими проводами телеграфа или линий электропередачи. </a:t>
            </a:r>
            <a:endParaRPr lang="ru-RU" sz="2000"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Категорий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Разработан международный стандарт – ISO/IEC 11801. Кроме того, существует норматив EIA/TIA 568, действующий на территории США и его сателлитов. Данные стандарты неоднократно дополнялись и сегодня выделены 8 категорий витой пары: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1 (Сat1). Та самая витая пара проводов Александра Белла. Применяется только в аналоговой телефонии.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2 (Сat2). </a:t>
            </a:r>
            <a:r>
              <a:rPr lang="ru-RU" sz="2000">
                <a:latin typeface="Century Schoolbook"/>
              </a:rPr>
              <a:t>Двухпарный</a:t>
            </a:r>
            <a:r>
              <a:rPr lang="ru-RU" sz="2000">
                <a:latin typeface="Century Schoolbook"/>
              </a:rPr>
              <a:t> кабель, разработанный для сетей </a:t>
            </a:r>
            <a:r>
              <a:rPr lang="ru-RU" sz="2000">
                <a:latin typeface="Century Schoolbook"/>
              </a:rPr>
              <a:t>Arcnet</a:t>
            </a:r>
            <a:r>
              <a:rPr lang="ru-RU" sz="2000">
                <a:latin typeface="Century Schoolbook"/>
              </a:rPr>
              <a:t> и </a:t>
            </a:r>
            <a:r>
              <a:rPr lang="ru-RU" sz="2000">
                <a:latin typeface="Century Schoolbook"/>
              </a:rPr>
              <a:t>TokenRing</a:t>
            </a:r>
            <a:r>
              <a:rPr lang="ru-RU" sz="2000">
                <a:latin typeface="Century Schoolbook"/>
              </a:rPr>
              <a:t> и обеспечивающий скорость передачи до 4Мбит/с. Снят с производства в начале 2000-х.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Категорий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</a:t>
            </a:r>
            <a:r>
              <a:rPr lang="ru-RU" sz="2000">
                <a:latin typeface="Century Schoolbook"/>
              </a:rPr>
              <a:t>3 (Сat3). Первый кабель на 4 пары. Создан для сетей </a:t>
            </a:r>
            <a:r>
              <a:rPr lang="ru-RU" sz="2000">
                <a:latin typeface="Century Schoolbook"/>
              </a:rPr>
              <a:t>Ethernet</a:t>
            </a:r>
            <a:r>
              <a:rPr lang="ru-RU" sz="2000">
                <a:latin typeface="Century Schoolbook"/>
              </a:rPr>
              <a:t> 10Base-T. Снят с производства в 2000-е.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4 (Сat4). Кабель на 4 пары для сетей </a:t>
            </a:r>
            <a:r>
              <a:rPr lang="ru-RU" sz="2000">
                <a:latin typeface="Century Schoolbook"/>
              </a:rPr>
              <a:t>Token</a:t>
            </a:r>
            <a:r>
              <a:rPr lang="ru-RU" sz="2000">
                <a:latin typeface="Century Schoolbook"/>
              </a:rPr>
              <a:t> </a:t>
            </a:r>
            <a:r>
              <a:rPr lang="ru-RU" sz="2000">
                <a:latin typeface="Century Schoolbook"/>
              </a:rPr>
              <a:t>Ring</a:t>
            </a:r>
            <a:r>
              <a:rPr lang="ru-RU" sz="2000">
                <a:latin typeface="Century Schoolbook"/>
              </a:rPr>
              <a:t>, 10/100Base-T. Снят с производства, но встречается на старых сетях.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5 (Сat5). Первый кабель способный передавать информацию на скорости до 100 </a:t>
            </a:r>
            <a:r>
              <a:rPr lang="ru-RU" sz="2000">
                <a:latin typeface="Century Schoolbook"/>
              </a:rPr>
              <a:t>Mbps</a:t>
            </a:r>
            <a:r>
              <a:rPr lang="ru-RU" sz="2000">
                <a:latin typeface="Century Schoolbook"/>
              </a:rPr>
              <a:t>. Практически полностью вытеснен преемником.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5e (Сat5e). Усовершенствованная версия cat5. Наиболее популярная категория на сегодняшний день. Кабель способен передавать данные на скорости до 1Гбит/с. Встречается в двух вариантах: </a:t>
            </a:r>
            <a:r>
              <a:rPr lang="ru-RU" sz="2000">
                <a:latin typeface="Century Schoolbook"/>
              </a:rPr>
              <a:t>двухпарном</a:t>
            </a:r>
            <a:r>
              <a:rPr lang="ru-RU" sz="2000">
                <a:latin typeface="Century Schoolbook"/>
              </a:rPr>
              <a:t> и </a:t>
            </a:r>
            <a:r>
              <a:rPr lang="ru-RU" sz="2000">
                <a:latin typeface="Century Schoolbook"/>
              </a:rPr>
              <a:t>четырехпарном</a:t>
            </a:r>
            <a:r>
              <a:rPr lang="ru-RU" sz="2000">
                <a:latin typeface="Century Schoolbook"/>
              </a:rPr>
              <a:t>.</a:t>
            </a:r>
            <a:endParaRPr lang="ru-RU" sz="2000"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Категорий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6 (Сat6). Представлена в 2002 году. Пропускная способность витой пары 10Gbps. Первый кабель, способный работать на скорости 10Gbps, хотя и на небольшое расстояние. Рассматривается как возможная альтернатива cat5e.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6A (Сat6a). Модификация стандарта Сat6, представленная в 2008 году. Пропускная способность витой пары Cat6a - 10Gbps сохраняется на дистанциях до 100 метров. Фактический аналог Сat5e для 10GE-сетей.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7 (Сat7). Представлена в 2002 году вместе с Сat6. Стандарт первоначально позиционировался как более мощная версия Сat6, способная передавать 10Gbps на расстояние свыше 50 м, но с появлением Сat6A утратил свою актуальность.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7А (Сat7a). Глубокая модернизация Сat7, предназначенная для работы с 25GE. Пропускная способность этого кабеля также позволяет предавать сигнал 40GE, но лишь на дистанцию 1-15 метров.</a:t>
            </a:r>
            <a:endParaRPr/>
          </a:p>
          <a:p>
            <a:pPr algn="just">
              <a:lnSpc>
                <a:spcPct val="100000"/>
              </a:lnSpc>
              <a:defRPr/>
            </a:pPr>
            <a:endParaRPr lang="ru-RU" sz="2000"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2197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Категорий витой пары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576388"/>
            <a:ext cx="10515600" cy="460057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Категория 8 (Сat8). Новейший стандарт, представленный в 2016 году. Этот кабель на четыре пары способен передать 40GE-сигнал, на расстояние до 42 метров. Cat8 делится на 2 категории:</a:t>
            </a:r>
            <a:endParaRPr/>
          </a:p>
          <a:p>
            <a:pPr lvl="1" algn="just">
              <a:lnSpc>
                <a:spcPct val="100000"/>
              </a:lnSpc>
              <a:defRPr/>
            </a:pPr>
            <a:r>
              <a:rPr lang="ru-RU" sz="1600">
                <a:latin typeface="Century Schoolbook"/>
              </a:rPr>
              <a:t>Cat8.1 – стандартизирована для работы с коннекторами типа RJ-45 и обратно совместим с кабелями Сat6A.</a:t>
            </a:r>
            <a:endParaRPr/>
          </a:p>
          <a:p>
            <a:pPr lvl="1" algn="just">
              <a:lnSpc>
                <a:spcPct val="100000"/>
              </a:lnSpc>
              <a:defRPr/>
            </a:pPr>
            <a:r>
              <a:rPr lang="ru-RU" sz="1600">
                <a:latin typeface="Century Schoolbook"/>
              </a:rPr>
              <a:t>Cat8.2 – предназначена для коннекторов типа TERA (разработка </a:t>
            </a:r>
            <a:r>
              <a:rPr lang="ru-RU" sz="1600">
                <a:latin typeface="Century Schoolbook"/>
              </a:rPr>
              <a:t>Siemens</a:t>
            </a:r>
            <a:r>
              <a:rPr lang="ru-RU" sz="1600">
                <a:latin typeface="Century Schoolbook"/>
              </a:rPr>
              <a:t> </a:t>
            </a:r>
            <a:r>
              <a:rPr lang="ru-RU" sz="1600">
                <a:latin typeface="Century Schoolbook"/>
              </a:rPr>
              <a:t>Company</a:t>
            </a:r>
            <a:r>
              <a:rPr lang="ru-RU" sz="1600">
                <a:latin typeface="Century Schoolbook"/>
              </a:rPr>
              <a:t>), GG45 (разработка </a:t>
            </a:r>
            <a:r>
              <a:rPr lang="ru-RU" sz="1600">
                <a:latin typeface="Century Schoolbook"/>
              </a:rPr>
              <a:t>Nexans</a:t>
            </a:r>
            <a:r>
              <a:rPr lang="ru-RU" sz="1600">
                <a:latin typeface="Century Schoolbook"/>
              </a:rPr>
              <a:t>), и ARJ-45 (разработка </a:t>
            </a:r>
            <a:r>
              <a:rPr lang="ru-RU" sz="1600">
                <a:latin typeface="Century Schoolbook"/>
              </a:rPr>
              <a:t>Bei</a:t>
            </a:r>
            <a:r>
              <a:rPr lang="ru-RU" sz="1600">
                <a:latin typeface="Century Schoolbook"/>
              </a:rPr>
              <a:t> </a:t>
            </a:r>
            <a:r>
              <a:rPr lang="ru-RU" sz="1600">
                <a:latin typeface="Century Schoolbook"/>
              </a:rPr>
              <a:t>Fuse</a:t>
            </a:r>
            <a:r>
              <a:rPr lang="ru-RU" sz="1600">
                <a:latin typeface="Century Schoolbook"/>
              </a:rPr>
              <a:t> </a:t>
            </a:r>
            <a:r>
              <a:rPr lang="ru-RU" sz="1600">
                <a:latin typeface="Century Schoolbook"/>
              </a:rPr>
              <a:t>Ltd</a:t>
            </a:r>
            <a:r>
              <a:rPr lang="ru-RU" sz="1600">
                <a:latin typeface="Century Schoolbook"/>
              </a:rPr>
              <a:t>). Данные коннекторы являются </a:t>
            </a:r>
            <a:r>
              <a:rPr lang="ru-RU" sz="1600">
                <a:latin typeface="Century Schoolbook"/>
              </a:rPr>
              <a:t>проприетарными</a:t>
            </a:r>
            <a:r>
              <a:rPr lang="ru-RU" sz="1600">
                <a:latin typeface="Century Schoolbook"/>
              </a:rPr>
              <a:t> и перспективы их применения пока туманны.</a:t>
            </a:r>
            <a:endParaRPr/>
          </a:p>
        </p:txBody>
      </p:sp>
      <p:pic>
        <p:nvPicPr>
          <p:cNvPr id="18434" name="Picture 2" descr="https://iwatt24.ru/wp-content/uploads/2020/05/103281648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78506" y="4242381"/>
            <a:ext cx="2248476" cy="2248476"/>
          </a:xfrm>
          <a:prstGeom prst="rect">
            <a:avLst/>
          </a:prstGeom>
          <a:noFill/>
        </p:spPr>
      </p:pic>
      <p:pic>
        <p:nvPicPr>
          <p:cNvPr id="18436" name="Picture 4" descr="https://images-na.ssl-images-amazon.com/images/I/8155qi8z16L._SL1500_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67287" y="4260955"/>
            <a:ext cx="2257425" cy="2257425"/>
          </a:xfrm>
          <a:prstGeom prst="rect">
            <a:avLst/>
          </a:prstGeom>
          <a:noFill/>
        </p:spPr>
      </p:pic>
      <p:pic>
        <p:nvPicPr>
          <p:cNvPr id="18440" name="Picture 8" descr="https://www.comtecdirect.co.uk/assets/images/processed/products/783188/783188_1.900x900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162584" y="4225395"/>
            <a:ext cx="2253343" cy="22533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Маркировка кабелей по видам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UTP </a:t>
            </a:r>
            <a:r>
              <a:rPr lang="ru-RU" sz="2000">
                <a:latin typeface="Century Schoolbook"/>
              </a:rPr>
              <a:t>– кабель в простой оболочке, без брони или защитного экрана (неэкранированная витая пара). Обычно прокладывается внутри помещений.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FTP – экранированная витая пара (экран из фольги).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STP – здесь в защитный экран помещена каждая пара проводов и между двумя оболочками проложена броня из проволочной сетки</a:t>
            </a:r>
            <a:r>
              <a:rPr lang="ru-RU" sz="2000">
                <a:latin typeface="Century Schoolbook"/>
              </a:rPr>
              <a:t>.</a:t>
            </a:r>
            <a:endParaRPr lang="ru-RU" sz="2000">
              <a:latin typeface="Century Schoolbook"/>
            </a:endParaRPr>
          </a:p>
        </p:txBody>
      </p:sp>
      <p:pic>
        <p:nvPicPr>
          <p:cNvPr id="3074" name="Picture 2" descr="неэкранированная и экранированная витая пар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5925" y="3877152"/>
            <a:ext cx="7753350" cy="2514600"/>
          </a:xfrm>
          <a:prstGeom prst="rect">
            <a:avLst/>
          </a:prstGeom>
          <a:noFill/>
        </p:spPr>
      </p:pic>
      <p:pic>
        <p:nvPicPr>
          <p:cNvPr id="3076" name="Picture 4" descr="https://220pro.ru/files/categories/LAN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028539" y="3803650"/>
            <a:ext cx="4099962" cy="2588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latin typeface="Century Schoolbook"/>
              </a:rPr>
              <a:t>Маркировка </a:t>
            </a:r>
            <a:r>
              <a:rPr lang="ru-RU" sz="4000" b="1">
                <a:latin typeface="Century Schoolbook"/>
              </a:rPr>
              <a:t>кабелей по </a:t>
            </a:r>
            <a:r>
              <a:rPr lang="ru-RU" sz="4000" b="1">
                <a:latin typeface="Century Schoolbook"/>
              </a:rPr>
              <a:t>видам</a:t>
            </a:r>
            <a:endParaRPr lang="ru-RU" sz="4000" b="1">
              <a:latin typeface="Century Schoolboo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51528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S/FTP он же SSTP – кабель с двойным экранированием. Первый оплетает каждую пару по отдельности, второй – охватывает весь пучок.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U/STP – аналог STP, но без внешней брони.</a:t>
            </a:r>
            <a:endParaRPr/>
          </a:p>
          <a:p>
            <a:pPr algn="just">
              <a:lnSpc>
                <a:spcPct val="100000"/>
              </a:lnSpc>
              <a:defRPr/>
            </a:pPr>
            <a:r>
              <a:rPr lang="ru-RU" sz="2000">
                <a:latin typeface="Century Schoolbook"/>
              </a:rPr>
              <a:t>SFTP – эта экранированная витая пара имеет наиболее толстый кабель из всех. Имеет три экрана: внутренний, охватывающий парные жилы и два внешних. Один из фольги, другой из проволочной сетки.</a:t>
            </a:r>
            <a:endParaRPr/>
          </a:p>
          <a:p>
            <a:pPr algn="just">
              <a:lnSpc>
                <a:spcPct val="100000"/>
              </a:lnSpc>
              <a:defRPr/>
            </a:pPr>
            <a:endParaRPr lang="ru-RU" sz="2000">
              <a:latin typeface="Century Schoolbook"/>
            </a:endParaRPr>
          </a:p>
        </p:txBody>
      </p:sp>
      <p:pic>
        <p:nvPicPr>
          <p:cNvPr id="4098" name="Picture 2" descr="неэкранированная и экранированная витая пар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0200" y="4001294"/>
            <a:ext cx="7753350" cy="2514600"/>
          </a:xfrm>
          <a:prstGeom prst="rect">
            <a:avLst/>
          </a:prstGeom>
          <a:noFill/>
        </p:spPr>
      </p:pic>
      <p:pic>
        <p:nvPicPr>
          <p:cNvPr id="6" name="Picture 4" descr="https://220pro.ru/files/categories/LAN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977739" y="3803650"/>
            <a:ext cx="4099962" cy="2588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Р7-Офис/7.2.2.36</Application>
  <DocSecurity>0</DocSecurity>
  <PresentationFormat>Широкоэкранный</PresentationFormat>
  <Lines>0</Lines>
  <Paragraphs>0</Paragraphs>
  <Slides>26</Slides>
  <Notes>26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Дисциплина: «МДК 01.01. Технология разработки программного обеспечения»  Лекция на тему: «Анализ проблемы и моделирование предметной области с использованием системного подхода»</dc:title>
  <dc:subject/>
  <dc:creator>MainPC-User</dc:creator>
  <cp:keywords/>
  <dc:description/>
  <dc:identifier/>
  <dc:language/>
  <cp:lastModifiedBy/>
  <cp:revision>158</cp:revision>
  <dcterms:created xsi:type="dcterms:W3CDTF">2020-12-08T14:24:13Z</dcterms:created>
  <dcterms:modified xsi:type="dcterms:W3CDTF">2023-05-04T07:35:05Z</dcterms:modified>
  <cp:category/>
  <cp:contentStatus/>
  <cp:version/>
</cp:coreProperties>
</file>