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6" r:id="rId2"/>
    <p:sldId id="317" r:id="rId3"/>
    <p:sldId id="280" r:id="rId4"/>
    <p:sldId id="295" r:id="rId5"/>
    <p:sldId id="296" r:id="rId6"/>
    <p:sldId id="298" r:id="rId7"/>
    <p:sldId id="308" r:id="rId8"/>
    <p:sldId id="310" r:id="rId9"/>
    <p:sldId id="309" r:id="rId10"/>
    <p:sldId id="286" r:id="rId11"/>
    <p:sldId id="302" r:id="rId12"/>
    <p:sldId id="303" r:id="rId13"/>
    <p:sldId id="293" r:id="rId14"/>
    <p:sldId id="292" r:id="rId15"/>
    <p:sldId id="291" r:id="rId16"/>
    <p:sldId id="288" r:id="rId17"/>
    <p:sldId id="299" r:id="rId18"/>
    <p:sldId id="311" r:id="rId19"/>
    <p:sldId id="300" r:id="rId20"/>
    <p:sldId id="301" r:id="rId21"/>
    <p:sldId id="312" r:id="rId22"/>
    <p:sldId id="289" r:id="rId23"/>
    <p:sldId id="314" r:id="rId24"/>
    <p:sldId id="315" r:id="rId25"/>
    <p:sldId id="320" r:id="rId26"/>
    <p:sldId id="31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8" autoAdjust="0"/>
    <p:restoredTop sz="94660"/>
  </p:normalViewPr>
  <p:slideViewPr>
    <p:cSldViewPr>
      <p:cViewPr varScale="1">
        <p:scale>
          <a:sx n="106" d="100"/>
          <a:sy n="106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1EA6E-3B25-43AF-8634-805609E30E0F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D6D64-02D6-48DA-879B-AAF04159AF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495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45550" y="4352734"/>
            <a:ext cx="4771221" cy="415498"/>
          </a:xfrm>
        </p:spPr>
        <p:txBody>
          <a:bodyPr>
            <a:spAutoFit/>
          </a:bodyPr>
          <a:lstStyle/>
          <a:p>
            <a:pPr marL="189367" indent="-189367">
              <a:defRPr/>
            </a:pPr>
            <a:endParaRPr lang="de-DE" sz="2100">
              <a:solidFill>
                <a:srgbClr val="000000"/>
              </a:solidFill>
              <a:latin typeface="Thorndale" pitchFamily="18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45550" y="4352734"/>
            <a:ext cx="4771221" cy="3477028"/>
          </a:xfrm>
        </p:spPr>
        <p:txBody>
          <a:bodyPr/>
          <a:lstStyle/>
          <a:p>
            <a:pPr marL="189367" indent="-189367">
              <a:defRPr/>
            </a:pPr>
            <a:endParaRPr lang="de-DE" sz="2100">
              <a:solidFill>
                <a:srgbClr val="000000"/>
              </a:solidFill>
              <a:latin typeface="Thorndale" pitchFamily="18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30503C-6CAB-4DA6-A1FA-83F53715DE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45550" y="4352734"/>
            <a:ext cx="4771221" cy="3477028"/>
          </a:xfrm>
        </p:spPr>
        <p:txBody>
          <a:bodyPr/>
          <a:lstStyle/>
          <a:p>
            <a:pPr marL="189367" indent="-189367">
              <a:defRPr/>
            </a:pPr>
            <a:endParaRPr lang="de-DE" sz="2100">
              <a:solidFill>
                <a:srgbClr val="000000"/>
              </a:solidFill>
              <a:latin typeface="Thorndale" pitchFamily="18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0277A0-CD32-45F5-BAA0-91AB8628AB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39850" y="914400"/>
            <a:ext cx="4178300" cy="3133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45550" y="4352734"/>
            <a:ext cx="4771221" cy="3477028"/>
          </a:xfrm>
        </p:spPr>
        <p:txBody>
          <a:bodyPr/>
          <a:lstStyle/>
          <a:p>
            <a:pPr marL="189367" indent="-189367">
              <a:defRPr/>
            </a:pPr>
            <a:endParaRPr lang="de-DE" sz="2100">
              <a:solidFill>
                <a:srgbClr val="000000"/>
              </a:solidFill>
              <a:latin typeface="Thorndale" pitchFamily="18"/>
              <a:cs typeface="Arial Unicode M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83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50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903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e Master with animat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 userDrawn="1"/>
        </p:nvGrpSpPr>
        <p:grpSpPr bwMode="auto">
          <a:xfrm>
            <a:off x="1065213" y="444500"/>
            <a:ext cx="7726362" cy="560388"/>
            <a:chOff x="1065007" y="444411"/>
            <a:chExt cx="7727301" cy="561192"/>
          </a:xfrm>
        </p:grpSpPr>
        <p:grpSp>
          <p:nvGrpSpPr>
            <p:cNvPr id="5" name="Group 171"/>
            <p:cNvGrpSpPr>
              <a:grpSpLocks/>
            </p:cNvGrpSpPr>
            <p:nvPr userDrawn="1"/>
          </p:nvGrpSpPr>
          <p:grpSpPr bwMode="auto">
            <a:xfrm>
              <a:off x="1065007" y="444411"/>
              <a:ext cx="7727301" cy="561192"/>
              <a:chOff x="1346662" y="444411"/>
              <a:chExt cx="7445646" cy="561192"/>
            </a:xfrm>
          </p:grpSpPr>
          <p:sp>
            <p:nvSpPr>
              <p:cNvPr id="7" name="Rounded Rectangle 172"/>
              <p:cNvSpPr/>
              <p:nvPr userDrawn="1"/>
            </p:nvSpPr>
            <p:spPr>
              <a:xfrm>
                <a:off x="1950493" y="519695"/>
                <a:ext cx="6774973" cy="410624"/>
              </a:xfrm>
              <a:prstGeom prst="roundRect">
                <a:avLst>
                  <a:gd name="adj" fmla="val 19350"/>
                </a:avLst>
              </a:prstGeom>
              <a:gradFill flip="none" rotWithShape="1">
                <a:gsLst>
                  <a:gs pos="61000">
                    <a:schemeClr val="accent2"/>
                  </a:gs>
                  <a:gs pos="100000">
                    <a:schemeClr val="accent2"/>
                  </a:gs>
                  <a:gs pos="20000">
                    <a:schemeClr val="accent3"/>
                  </a:gs>
                  <a:gs pos="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" name="Rounded Rectangle 273"/>
              <p:cNvSpPr/>
              <p:nvPr userDrawn="1"/>
            </p:nvSpPr>
            <p:spPr>
              <a:xfrm>
                <a:off x="1346662" y="444411"/>
                <a:ext cx="7445646" cy="561192"/>
              </a:xfrm>
              <a:custGeom>
                <a:avLst/>
                <a:gdLst/>
                <a:ahLst/>
                <a:cxnLst/>
                <a:rect l="l" t="t" r="r" b="b"/>
                <a:pathLst>
                  <a:path w="7445646" h="561192">
                    <a:moveTo>
                      <a:pt x="0" y="0"/>
                    </a:moveTo>
                    <a:lnTo>
                      <a:pt x="7322481" y="0"/>
                    </a:lnTo>
                    <a:cubicBezTo>
                      <a:pt x="7390503" y="0"/>
                      <a:pt x="7445646" y="55143"/>
                      <a:pt x="7445646" y="123165"/>
                    </a:cubicBezTo>
                    <a:lnTo>
                      <a:pt x="7445646" y="438027"/>
                    </a:lnTo>
                    <a:cubicBezTo>
                      <a:pt x="7445646" y="506049"/>
                      <a:pt x="7390503" y="561192"/>
                      <a:pt x="7322481" y="561192"/>
                    </a:cubicBezTo>
                    <a:lnTo>
                      <a:pt x="0" y="561192"/>
                    </a:lnTo>
                    <a:lnTo>
                      <a:pt x="0" y="521993"/>
                    </a:lnTo>
                    <a:lnTo>
                      <a:pt x="353087" y="521993"/>
                    </a:lnTo>
                    <a:cubicBezTo>
                      <a:pt x="354434" y="522798"/>
                      <a:pt x="355818" y="522825"/>
                      <a:pt x="357207" y="522825"/>
                    </a:cubicBezTo>
                    <a:lnTo>
                      <a:pt x="7304153" y="522825"/>
                    </a:lnTo>
                    <a:cubicBezTo>
                      <a:pt x="7362874" y="522825"/>
                      <a:pt x="7410477" y="475222"/>
                      <a:pt x="7410477" y="416501"/>
                    </a:cubicBezTo>
                    <a:lnTo>
                      <a:pt x="7410477" y="144691"/>
                    </a:lnTo>
                    <a:cubicBezTo>
                      <a:pt x="7410477" y="85970"/>
                      <a:pt x="7362874" y="38367"/>
                      <a:pt x="7304153" y="38367"/>
                    </a:cubicBezTo>
                    <a:lnTo>
                      <a:pt x="357207" y="38367"/>
                    </a:lnTo>
                    <a:lnTo>
                      <a:pt x="344369" y="40959"/>
                    </a:lnTo>
                    <a:lnTo>
                      <a:pt x="0" y="40959"/>
                    </a:lnTo>
                    <a:close/>
                  </a:path>
                </a:pathLst>
              </a:custGeom>
              <a:gradFill flip="none" rotWithShape="1">
                <a:gsLst>
                  <a:gs pos="21000">
                    <a:schemeClr val="tx1">
                      <a:alpha val="23000"/>
                    </a:schemeClr>
                  </a:gs>
                  <a:gs pos="100000">
                    <a:schemeClr val="tx1">
                      <a:alpha val="39000"/>
                    </a:schemeClr>
                  </a:gs>
                  <a:gs pos="4000">
                    <a:schemeClr val="tx2">
                      <a:shade val="30000"/>
                      <a:satMod val="115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6" name="Rounded Rectangle 20"/>
            <p:cNvSpPr/>
            <p:nvPr userDrawn="1"/>
          </p:nvSpPr>
          <p:spPr>
            <a:xfrm>
              <a:off x="1638661" y="535480"/>
              <a:ext cx="7061053" cy="8445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bg1">
                    <a:alpha val="68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270" y="505605"/>
            <a:ext cx="7358840" cy="43614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0246-0F0C-4B65-B876-518144BB0FD3}" type="datetimeFigureOut">
              <a:rPr lang="en-GB"/>
              <a:pPr>
                <a:defRPr/>
              </a:pPr>
              <a:t>12/09/2019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BA2E5-EC0E-47E9-A9FB-69EEB304EB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1045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828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41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26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545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26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350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5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70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6A0B3-8E77-4B07-89EF-6ADBB0A96BB3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17ED5-4FED-4AF0-B811-9F36B69B8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116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55679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МДК 01.01 Проектирование зданий и сооружений</a:t>
            </a:r>
            <a:br>
              <a:rPr lang="ru-RU" sz="2800" dirty="0" smtClean="0"/>
            </a:br>
            <a:r>
              <a:rPr lang="ru-RU" sz="2800" dirty="0" smtClean="0"/>
              <a:t> для специальности 08.01.03 «Строительство зданий и сооружений»</a:t>
            </a:r>
            <a:br>
              <a:rPr lang="ru-RU" sz="2800" dirty="0" smtClean="0"/>
            </a:br>
            <a:r>
              <a:rPr lang="ru-RU" sz="2800" dirty="0" smtClean="0"/>
              <a:t>Тема 1.1 Инженерно – геологические исследования для строительства</a:t>
            </a:r>
            <a:br>
              <a:rPr lang="ru-RU" sz="2800" dirty="0" smtClean="0"/>
            </a:br>
            <a:r>
              <a:rPr lang="ru-RU" sz="2800" dirty="0" smtClean="0"/>
              <a:t>Занятие № 2 «Изучение геоморфологии района строительства»</a:t>
            </a:r>
            <a:br>
              <a:rPr lang="ru-RU" sz="2800" dirty="0" smtClean="0"/>
            </a:br>
            <a:r>
              <a:rPr lang="ru-RU" sz="2800" dirty="0" smtClean="0"/>
              <a:t>Преподаватель  </a:t>
            </a:r>
            <a:r>
              <a:rPr lang="ru-RU" sz="2800" dirty="0" err="1" smtClean="0"/>
              <a:t>Гамзина</a:t>
            </a:r>
            <a:r>
              <a:rPr lang="ru-RU" sz="2800" dirty="0" smtClean="0"/>
              <a:t> И.В.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200" y="461417"/>
            <a:ext cx="8229600" cy="769441"/>
          </a:xfrm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eaLnBrk="1">
              <a:buFont typeface="StarSymbol"/>
              <a:buNone/>
            </a:pPr>
            <a:r>
              <a:rPr dirty="0" err="1" smtClean="0">
                <a:latin typeface="Arial" pitchFamily="34" charset="0"/>
                <a:cs typeface="Arial Unicode MS" pitchFamily="34" charset="-128"/>
              </a:rPr>
              <a:t>Экзогенные</a:t>
            </a:r>
            <a:r>
              <a:rPr dirty="0" smtClean="0">
                <a:latin typeface="Arial" pitchFamily="34" charset="0"/>
                <a:cs typeface="Arial Unicode MS" pitchFamily="34" charset="-128"/>
              </a:rPr>
              <a:t> </a:t>
            </a:r>
            <a:r>
              <a:rPr dirty="0" err="1" smtClean="0">
                <a:latin typeface="Arial" pitchFamily="34" charset="0"/>
                <a:cs typeface="Arial Unicode MS" pitchFamily="34" charset="-128"/>
              </a:rPr>
              <a:t>процессы</a:t>
            </a:r>
            <a:endParaRPr dirty="0" smtClean="0">
              <a:latin typeface="Arial" pitchFamily="34" charset="0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8709592" cy="502758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spcBef>
                <a:spcPct val="20000"/>
              </a:spcBef>
              <a:buSzTx/>
              <a:buNone/>
              <a:defRPr/>
            </a:pP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Экзогенные процессы-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 геологические процессы, обусловленные внешними по отношению к Земле источниками энергии (преимущественно солнечное излучение) в сочетании с силой тяжести. Они протекают на поверхности и в приповерхностной зоне земной коры в форме механического и физико-химического её взаимодействия с гидросферой и атмосферой.</a:t>
            </a:r>
          </a:p>
          <a:p>
            <a:pPr lvl="0" algn="ctr">
              <a:spcBef>
                <a:spcPct val="20000"/>
              </a:spcBef>
              <a:buSzTx/>
              <a:buNone/>
              <a:defRPr/>
            </a:pPr>
            <a:r>
              <a:rPr lang="ru-RU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экзогенных процессов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spcBef>
                <a:spcPct val="20000"/>
              </a:spcBef>
              <a:buSzTx/>
              <a:buFont typeface="Arial" pitchFamily="34" charset="0"/>
              <a:buChar char="•"/>
              <a:defRPr/>
            </a:pPr>
            <a:r>
              <a:rPr lang="ru-RU" sz="24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Выветривание</a:t>
            </a:r>
            <a:endParaRPr lang="ru-RU" sz="24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spcBef>
                <a:spcPct val="20000"/>
              </a:spcBef>
              <a:buSzTx/>
              <a:buFont typeface="Arial" pitchFamily="34" charset="0"/>
              <a:buChar char="•"/>
              <a:defRPr/>
            </a:pPr>
            <a:r>
              <a:rPr lang="ru-RU" sz="24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Эрозия</a:t>
            </a:r>
            <a:endParaRPr lang="ru-RU" sz="24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spcBef>
                <a:spcPct val="20000"/>
              </a:spcBef>
              <a:buSzTx/>
              <a:buFont typeface="Arial" pitchFamily="34" charset="0"/>
              <a:buChar char="•"/>
              <a:defRPr/>
            </a:pPr>
            <a:r>
              <a:rPr lang="ru-RU" sz="24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Абразия</a:t>
            </a:r>
            <a:endParaRPr lang="ru-RU" sz="24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spcBef>
                <a:spcPct val="20000"/>
              </a:spcBef>
              <a:buSzTx/>
              <a:buFont typeface="Arial" pitchFamily="34" charset="0"/>
              <a:buChar char="•"/>
              <a:defRPr/>
            </a:pPr>
            <a:r>
              <a:rPr lang="ru-RU" sz="2400" u="sng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Экзарация</a:t>
            </a:r>
            <a:endParaRPr lang="ru-RU" sz="2400" u="sng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29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9" name="Picture 5" descr="k-geog-15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601"/>
            <a:ext cx="8496944" cy="63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34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5" name="Picture 5" descr="k-geog-17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74" y="228600"/>
            <a:ext cx="4368106" cy="65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k-geog-1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599"/>
            <a:ext cx="4344863" cy="65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274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1079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Выветривание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-процесс разрушения и изменения горных пород в условиях земной поверхности под влиянием механического и химического воздействия атмосферы, грунтовых и поверхностных вод и организмов. </a:t>
            </a:r>
          </a:p>
        </p:txBody>
      </p:sp>
      <p:sp>
        <p:nvSpPr>
          <p:cNvPr id="13315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/>
              <a:t>Выветривание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313" y="2254250"/>
            <a:ext cx="820737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Различают три вида выветривания: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физическое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(механическое),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химическое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и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биологическое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2840038"/>
            <a:ext cx="8207375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Физическое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Чем больше разница температур в течение суток, тем быстрее происходит процесс выветривания. Следующим шагом в механическом выветривании является попадание в трещины воды, которая при замерзании увеличивается в объёме на 1/10 своего объёма, что способствует ещё большему выветриванию породы.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8313" y="3141663"/>
            <a:ext cx="8207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8" y="4187825"/>
            <a:ext cx="3240087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8938" y="4137893"/>
            <a:ext cx="3206750" cy="231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409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1511300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Химическое выветривание</a:t>
            </a:r>
            <a:endParaRPr lang="ru-RU" sz="28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Химическое 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выветривание — это совокупность различных химических процессов, в результате которых происходит дальнейшее разрушение горных пород и качественного изменения их химического состава с образованием новых минералов и соединений. Важнейшими факторами химического выветривания являются вода, углекислый газ и кислород. Вода — энергичный растворитель горных пород и минералов. 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68313" y="1700213"/>
            <a:ext cx="8207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14338" y="5318125"/>
            <a:ext cx="8478837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Биологическое выветривание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Биологическое 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выветривание производят живые организмы </a:t>
            </a:r>
            <a:r>
              <a:rPr lang="ru-RU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(бактерии, 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грибки, </a:t>
            </a:r>
            <a:r>
              <a:rPr lang="ru-RU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вирусы, 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роющие животные, низшие и высшие </a:t>
            </a:r>
            <a:r>
              <a:rPr lang="ru-RU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растения</a:t>
            </a:r>
            <a:r>
              <a:rPr lang="ru-RU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 и т. д.)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5775" y="5589588"/>
            <a:ext cx="8189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188" y="3213100"/>
            <a:ext cx="2592387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475" y="3213100"/>
            <a:ext cx="2592388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9025" y="3227388"/>
            <a:ext cx="2474913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5324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875" y="1052737"/>
            <a:ext cx="8229600" cy="93640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</a:rPr>
              <a:t>Эрозия</a:t>
            </a:r>
            <a:r>
              <a:rPr lang="ru-RU" sz="1600" dirty="0">
                <a:solidFill>
                  <a:schemeClr val="tx1"/>
                </a:solidFill>
              </a:rPr>
              <a:t> — разрушение горных пород и почв поверхностными водными потоками и ветром, включающее в себя отрыв и вынос обломков материала и сопровождающееся их отложением.</a:t>
            </a: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363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/>
              <a:t>Эрозия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325" y="2309813"/>
            <a:ext cx="265112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288" y="1989138"/>
            <a:ext cx="5545137" cy="47386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 Black" pitchFamily="34" charset="0"/>
              </a:rPr>
              <a:t>Водная эрозия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>
                  <a:lumMod val="1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Капельная эрозия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Разрушение почвы ударами капель дождя. Структурные элементы (комочки) почвы разрушаются под действием кинетической энергии капель дождя и разбрасываются в стороны.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600" dirty="0">
              <a:solidFill>
                <a:schemeClr val="bg1">
                  <a:lumMod val="1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Плоскостная эрозия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Под плоскостной (поверхностной) эрозией понимают равномерный смыв материала со склонов, приводящий к их </a:t>
            </a:r>
            <a:r>
              <a:rPr lang="ru-RU" sz="1600" dirty="0" err="1">
                <a:latin typeface="+mn-lt"/>
                <a:cs typeface="+mn-cs"/>
              </a:rPr>
              <a:t>выполаживанию</a:t>
            </a:r>
            <a:r>
              <a:rPr lang="ru-RU" sz="1600" dirty="0">
                <a:latin typeface="+mn-lt"/>
                <a:cs typeface="+mn-cs"/>
              </a:rPr>
              <a:t>. 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600" dirty="0">
              <a:solidFill>
                <a:schemeClr val="bg1">
                  <a:lumMod val="10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Линейная эрозия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В отличие от поверхностной, линейная эрозия происходит на небольших участках поверхности и приводит к расчленению земной поверхности и образованию различных эрозионных форм.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bg1">
                  <a:lumMod val="1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95288" y="2276475"/>
            <a:ext cx="55451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7515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179512" y="1284063"/>
            <a:ext cx="3960440" cy="241912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90000"/>
              </a:lnSpc>
              <a:spcBef>
                <a:spcPts val="635"/>
              </a:spcBef>
            </a:pPr>
            <a:r>
              <a:rPr lang="ru-RU" sz="1400" b="1" dirty="0" smtClean="0">
                <a:latin typeface="Arial" pitchFamily="34" charset="0"/>
                <a:cs typeface="Arial Unicode MS" pitchFamily="34" charset="-128"/>
              </a:rPr>
              <a:t>Карст 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(от нем. </a:t>
            </a:r>
            <a:r>
              <a:rPr lang="ru-RU" sz="1400" dirty="0" err="1">
                <a:latin typeface="Arial" pitchFamily="34" charset="0"/>
                <a:cs typeface="Arial Unicode MS" pitchFamily="34" charset="-128"/>
              </a:rPr>
              <a:t>Karst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, по 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названию</a:t>
            </a:r>
            <a:br>
              <a:rPr lang="ru-RU" sz="1400" dirty="0" smtClean="0">
                <a:latin typeface="Arial" pitchFamily="34" charset="0"/>
                <a:cs typeface="Arial Unicode MS" pitchFamily="34" charset="-128"/>
              </a:rPr>
            </a:b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 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известнякового плато </a:t>
            </a:r>
            <a:r>
              <a:rPr lang="ru-RU" sz="1400" dirty="0" err="1">
                <a:latin typeface="Arial" pitchFamily="34" charset="0"/>
                <a:cs typeface="Arial Unicode MS" pitchFamily="34" charset="-128"/>
              </a:rPr>
              <a:t>Крас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 в 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/>
            </a:r>
            <a:br>
              <a:rPr lang="ru-RU" sz="1400" dirty="0" smtClean="0">
                <a:latin typeface="Arial" pitchFamily="34" charset="0"/>
                <a:cs typeface="Arial Unicode MS" pitchFamily="34" charset="-128"/>
              </a:rPr>
            </a:b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Словении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) — совокупность процессов 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/>
            </a:r>
            <a:br>
              <a:rPr lang="ru-RU" sz="1400" dirty="0" smtClean="0">
                <a:latin typeface="Arial" pitchFamily="34" charset="0"/>
                <a:cs typeface="Arial Unicode MS" pitchFamily="34" charset="-128"/>
              </a:rPr>
            </a:b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и 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явлений, связанных с деятельностью 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/>
            </a:r>
            <a:br>
              <a:rPr lang="ru-RU" sz="1400" dirty="0" smtClean="0">
                <a:latin typeface="Arial" pitchFamily="34" charset="0"/>
                <a:cs typeface="Arial Unicode MS" pitchFamily="34" charset="-128"/>
              </a:rPr>
            </a:b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воды 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и выражающихся в растворении горных пород и образовании в них пустот, а также своеобразных форм 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рельефа (</a:t>
            </a:r>
            <a:r>
              <a:rPr lang="ru-RU" sz="1400" dirty="0" err="1" smtClean="0">
                <a:latin typeface="Arial" pitchFamily="34" charset="0"/>
                <a:cs typeface="Arial Unicode MS" pitchFamily="34" charset="-128"/>
              </a:rPr>
              <a:t>карры</a:t>
            </a:r>
            <a:r>
              <a:rPr lang="ru-RU" sz="1400" dirty="0" smtClean="0">
                <a:latin typeface="Arial" pitchFamily="34" charset="0"/>
                <a:cs typeface="Arial Unicode MS" pitchFamily="34" charset="-128"/>
              </a:rPr>
              <a:t>, карстовые воронки), </a:t>
            </a:r>
            <a:r>
              <a:rPr lang="ru-RU" sz="1400" dirty="0">
                <a:latin typeface="Arial" pitchFamily="34" charset="0"/>
                <a:cs typeface="Arial Unicode MS" pitchFamily="34" charset="-128"/>
              </a:rPr>
              <a:t>возникающих на местностях, сложенных сравнительно легко растворимыми в воде горными породами (гипсами, известняками, мраморами, доломитами и каменной солью).</a:t>
            </a:r>
          </a:p>
        </p:txBody>
      </p:sp>
      <p:sp>
        <p:nvSpPr>
          <p:cNvPr id="12291" name="Подзаголовок 2"/>
          <p:cNvSpPr txBox="1">
            <a:spLocks noGrp="1"/>
          </p:cNvSpPr>
          <p:nvPr>
            <p:ph sz="half" idx="1"/>
          </p:nvPr>
        </p:nvSpPr>
        <p:spPr>
          <a:xfrm>
            <a:off x="457200" y="260649"/>
            <a:ext cx="4038600" cy="927483"/>
          </a:xfrm>
        </p:spPr>
        <p:txBody>
          <a:bodyPr anchor="ctr">
            <a:noAutofit/>
          </a:bodyPr>
          <a:lstStyle>
            <a:lvl1pPr indent="-215900" algn="ctr">
              <a:defRPr sz="3200">
                <a:solidFill>
                  <a:srgbClr val="000000"/>
                </a:solidFill>
                <a:latin typeface="Thorndale"/>
                <a:ea typeface="Arial Unicode MS" pitchFamily="34" charset="-128"/>
                <a:cs typeface="Arial Unicode MS" pitchFamily="34" charset="-128"/>
              </a:defRPr>
            </a:lvl1pPr>
            <a:lvl2pPr algn="ctr"/>
            <a:lvl3pPr algn="ctr"/>
            <a:lvl4pPr algn="ctr"/>
            <a:lvl5pPr algn="ctr"/>
            <a:lvl6pPr algn="ctr"/>
            <a:lvl7pPr algn="ctr"/>
            <a:lvl8pPr algn="ctr"/>
            <a:lvl9pPr algn="ctr"/>
          </a:lstStyle>
          <a:p>
            <a:pPr eaLnBrk="1">
              <a:buClr>
                <a:srgbClr val="000000"/>
              </a:buClr>
              <a:buSzPct val="45000"/>
              <a:buFont typeface="StarSymbol"/>
              <a:buNone/>
            </a:pPr>
            <a:r>
              <a:rPr lang="ru-R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ea typeface="HG Mincho Light J"/>
                <a:cs typeface="HG Mincho Light J"/>
              </a:rPr>
              <a:t>Образование  карста</a:t>
            </a:r>
            <a:endParaRPr sz="28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  <a:ea typeface="HG Mincho Light J"/>
              <a:cs typeface="HG Mincho Light J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16488" y="4841776"/>
            <a:ext cx="4362146" cy="193246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Схема карстовых процессов в горном массиве: </a:t>
            </a:r>
            <a:endParaRPr lang="ru-RU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Helvetica"/>
            </a:endParaRPr>
          </a:p>
          <a:p>
            <a:pPr marL="0" indent="0">
              <a:buNone/>
            </a:pPr>
            <a:r>
              <a:rPr lang="ru-RU" sz="29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1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</a:t>
            </a:r>
            <a:r>
              <a:rPr lang="ru-RU" sz="29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карры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2 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воронки;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3 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естественные шахты;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4 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горизонтальные пещеры;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5 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вертикальная пещера;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6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сталактиты;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7 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сталагмиты;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8 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</a:t>
            </a:r>
            <a:r>
              <a:rPr lang="ru-RU" sz="2900" i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сталагнат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9 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подземные реки и ручьи;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10 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сифон;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11 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подземный водопад;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12 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грот; </a:t>
            </a:r>
            <a:r>
              <a:rPr lang="ru-RU" sz="29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13 </a:t>
            </a:r>
            <a:r>
              <a:rPr lang="ru-RU" sz="29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– вход в пещеру</a:t>
            </a:r>
            <a:r>
              <a:rPr lang="ru-RU" sz="2900" dirty="0">
                <a:solidFill>
                  <a:schemeClr val="accent6">
                    <a:lumMod val="40000"/>
                    <a:lumOff val="60000"/>
                  </a:schemeClr>
                </a:solidFill>
                <a:latin typeface="Helvetica"/>
              </a:rPr>
              <a:t> </a:t>
            </a:r>
            <a:endParaRPr lang="ru-RU" sz="29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153"/>
            <a:ext cx="3202623" cy="19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88840"/>
            <a:ext cx="4643715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2575" y="-1623"/>
            <a:ext cx="1801425" cy="19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3" y="3822714"/>
            <a:ext cx="3995936" cy="299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234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5057183" cy="461963"/>
          </a:xfrm>
        </p:spPr>
        <p:txBody>
          <a:bodyPr>
            <a:normAutofit fontScale="90000"/>
          </a:bodyPr>
          <a:lstStyle/>
          <a:p>
            <a:r>
              <a:rPr lang="ru-RU" dirty="0"/>
              <a:t>Эрозия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986125"/>
            <a:ext cx="635615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Ветровая эрозия (дефляция)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>
                  <a:lumMod val="10000"/>
                </a:schemeClr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Это разрушающее действие ветра: </a:t>
            </a:r>
            <a:r>
              <a:rPr lang="ru-RU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развевание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песков, лёссов, вспаханных почв, возбуждение пыльных бурь, шлифовка скал, камней, строений, механизмов несомыми твердыми частицами, поднятыми силой ветра.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Разделяется </a:t>
            </a:r>
            <a:r>
              <a: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на два типа: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Повседневная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Пыльные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бури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Пыльная буря в Австралии                                              Лёссовое плато (Китай) - аэрофотоснимок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20675" y="2133600"/>
            <a:ext cx="4467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659" y="2229532"/>
            <a:ext cx="2680341" cy="271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596" y="0"/>
            <a:ext cx="2680341" cy="221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659" y="4978003"/>
            <a:ext cx="2669278" cy="18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2400"/>
            <a:ext cx="3580752" cy="199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752" y="2996952"/>
            <a:ext cx="2812216" cy="30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2265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412776"/>
            <a:ext cx="8579296" cy="5328592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</a:t>
            </a:r>
          </a:p>
          <a:p>
            <a:pPr algn="r"/>
            <a:r>
              <a:rPr lang="ru-RU" dirty="0" smtClean="0"/>
              <a:t>                                                                                                                                            </a:t>
            </a:r>
            <a:r>
              <a:rPr lang="ru-RU" dirty="0" smtClean="0">
                <a:solidFill>
                  <a:srgbClr val="92D050"/>
                </a:solidFill>
              </a:rPr>
              <a:t>Аральское море</a:t>
            </a:r>
            <a:endParaRPr lang="ru-RU" dirty="0">
              <a:solidFill>
                <a:srgbClr val="92D050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FFFF66"/>
                </a:solidFill>
              </a:rPr>
              <a:t>Якутия. Национальный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FFFF66"/>
                </a:solidFill>
              </a:rPr>
              <a:t>парк «Ленские столбы»</a:t>
            </a:r>
          </a:p>
          <a:p>
            <a:pPr>
              <a:spcBef>
                <a:spcPts val="0"/>
              </a:spcBef>
            </a:pPr>
            <a:endParaRPr lang="ru-RU" dirty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endParaRPr lang="ru-RU" dirty="0">
              <a:solidFill>
                <a:srgbClr val="FFFF66"/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FFFF66"/>
                </a:solidFill>
              </a:rPr>
              <a:t>                                                                Калининград. 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FFFF66"/>
                </a:solidFill>
              </a:rPr>
              <a:t> </a:t>
            </a:r>
            <a:r>
              <a:rPr lang="ru-RU" dirty="0" smtClean="0">
                <a:solidFill>
                  <a:srgbClr val="FFFF66"/>
                </a:solidFill>
              </a:rPr>
              <a:t>                                                    Национальный парк «Куршская коса»</a:t>
            </a:r>
            <a:endParaRPr lang="ru-RU" dirty="0">
              <a:solidFill>
                <a:srgbClr val="FFFF66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2042" y="116632"/>
            <a:ext cx="5190438" cy="12961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/>
            </a:r>
            <a:br>
              <a:rPr lang="ru-RU" dirty="0" smtClean="0">
                <a:solidFill>
                  <a:prstClr val="white"/>
                </a:solidFill>
              </a:rPr>
            </a:br>
            <a:r>
              <a:rPr lang="ru-RU" sz="2700" dirty="0" smtClean="0">
                <a:solidFill>
                  <a:prstClr val="white"/>
                </a:solidFill>
                <a:latin typeface="Arial Black" pitchFamily="34" charset="0"/>
              </a:rPr>
              <a:t>Эрозия. </a:t>
            </a:r>
            <a:r>
              <a:rPr lang="ru-RU" sz="2700" dirty="0" smtClean="0">
                <a:latin typeface="Arial Black" pitchFamily="34" charset="0"/>
              </a:rPr>
              <a:t>Развеваемые </a:t>
            </a:r>
            <a:r>
              <a:rPr lang="ru-RU" sz="2700" dirty="0">
                <a:latin typeface="Arial Black" pitchFamily="34" charset="0"/>
              </a:rPr>
              <a:t>пески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" y="476672"/>
            <a:ext cx="3450522" cy="27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6900" y="1166763"/>
            <a:ext cx="3372348" cy="16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9000"/>
            <a:ext cx="3024336" cy="26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2777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863" y="5157192"/>
            <a:ext cx="3017845" cy="121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862" y="3645024"/>
            <a:ext cx="3017845" cy="13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169573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3" y="1448905"/>
            <a:ext cx="4176464" cy="5148447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Абразия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— 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процесс механического разрушения волнами и течениями коренных пород. Особенно интенсивно абразия проявляется у самого берега под действием 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прибоя. Горные 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породы испытывают удар волны, коррозионное разрушение под действием ударов камней и песчинок, растворение и другие воздействия. Менее интенсивно протекает подводная абразия, хотя ее воздействие на дно в морях и озерах распространяется до глубины несколько десятков метров, а в океанах до 100 м. и более.</a:t>
            </a:r>
          </a:p>
        </p:txBody>
      </p:sp>
      <p:sp>
        <p:nvSpPr>
          <p:cNvPr id="17411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/>
              <a:t>Абразия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1484313"/>
            <a:ext cx="4320480" cy="521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40989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  <a:cs typeface="Arial Unicode MS" pitchFamily="34" charset="-128"/>
              </a:rPr>
              <a:t>ЭНДОГЕННЫЕ И ЭКЗОГЕННЫЕ ПРОЦЕССЫ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40200" y="1557338"/>
            <a:ext cx="4475163" cy="467997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Экзарация 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— 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экзогенный геологический процесс разрушения ледником слагающих его ложе горных пород с последующим выносом обломков.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Для материковых и горных ледников выделяют зону экзарации, близкую к области питания, где ледник производит только разрушительную работу. Здесь образуются такие формы рельефа как </a:t>
            </a:r>
            <a:r>
              <a:rPr lang="ru-RU" sz="20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троги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 бараньи лбы, курчавые скалы и др.</a:t>
            </a:r>
          </a:p>
          <a:p>
            <a:pPr fontAlgn="auto">
              <a:spcAft>
                <a:spcPts val="0"/>
              </a:spcAft>
              <a:defRPr/>
            </a:pPr>
            <a:endParaRPr lang="ru-RU" sz="2000" dirty="0"/>
          </a:p>
        </p:txBody>
      </p:sp>
      <p:sp>
        <p:nvSpPr>
          <p:cNvPr id="18435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 b="1"/>
              <a:t>Экзарация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207" y="1557338"/>
            <a:ext cx="3811738" cy="518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8004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Моренная гряда</a:t>
            </a:r>
            <a:endParaRPr lang="ru-RU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95270" y="505605"/>
            <a:ext cx="7209178" cy="4361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</a:rPr>
              <a:t>Формы ледникового рельефа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2813" y="1099587"/>
            <a:ext cx="361745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42001"/>
            <a:ext cx="5334372" cy="39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41143"/>
            <a:ext cx="3361074" cy="23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18857"/>
            <a:ext cx="3363123" cy="223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667822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915815" y="502925"/>
            <a:ext cx="4464497" cy="461665"/>
          </a:xfrm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eaLnBrk="1">
              <a:buFont typeface="StarSymbol"/>
              <a:buNone/>
            </a:pPr>
            <a:r>
              <a:rPr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cs typeface="Arial Unicode MS" pitchFamily="34" charset="-128"/>
              </a:rPr>
              <a:t>Процессы</a:t>
            </a: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cs typeface="Arial Unicode MS" pitchFamily="34" charset="-128"/>
              </a:rPr>
              <a:t> разрушения</a:t>
            </a:r>
            <a:endParaRPr sz="24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  <a:cs typeface="Arial Unicode MS" pitchFamily="34" charset="-128"/>
            </a:endParaRPr>
          </a:p>
        </p:txBody>
      </p:sp>
      <p:sp>
        <p:nvSpPr>
          <p:cNvPr id="13315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251520" y="1124744"/>
            <a:ext cx="6840760" cy="4536504"/>
          </a:xfrm>
        </p:spPr>
        <p:txBody>
          <a:bodyPr anchor="ctr">
            <a:normAutofit/>
          </a:bodyPr>
          <a:lstStyle>
            <a:lvl1pPr indent="-215900" algn="ctr">
              <a:defRPr sz="3200">
                <a:solidFill>
                  <a:srgbClr val="000000"/>
                </a:solidFill>
                <a:latin typeface="Thorndale"/>
                <a:ea typeface="Arial Unicode MS" pitchFamily="34" charset="-128"/>
                <a:cs typeface="Arial Unicode MS" pitchFamily="34" charset="-128"/>
              </a:defRPr>
            </a:lvl1pPr>
            <a:lvl2pPr algn="ctr"/>
            <a:lvl3pPr algn="ctr"/>
            <a:lvl4pPr algn="ctr"/>
            <a:lvl5pPr algn="ctr"/>
            <a:lvl6pPr algn="ctr"/>
            <a:lvl7pPr algn="ctr"/>
            <a:lvl8pPr algn="ctr"/>
            <a:lvl9pPr algn="ctr"/>
          </a:lstStyle>
          <a:p>
            <a:pPr algn="l"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r>
              <a:rPr lang="ru-RU" sz="20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Склоновые </a:t>
            </a:r>
            <a:r>
              <a:rPr lang="ru-RU" sz="20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(или гравитационные)</a:t>
            </a:r>
            <a:r>
              <a:rPr lang="ru-RU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 процессы в общем виде — это процессы переноса и сноса материала со склонов под действием сил земного </a:t>
            </a:r>
            <a:r>
              <a:rPr lang="ru-RU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тяготения.</a:t>
            </a:r>
          </a:p>
          <a:p>
            <a:pPr algn="l"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r>
              <a:rPr lang="ru-RU" sz="1800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Береговые </a:t>
            </a:r>
            <a:r>
              <a:rPr lang="ru-RU" sz="18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процессы</a:t>
            </a:r>
            <a:r>
              <a:rPr lang="ru-RU" sz="1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: это </a:t>
            </a:r>
            <a:r>
              <a:rPr lang="ru-RU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формирование рельефа в прибрежной зоне морей, озёр и т. д. Формируются аккумулятивные и денудационные формы.</a:t>
            </a:r>
          </a:p>
          <a:p>
            <a:pPr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r>
              <a:rPr lang="ru-RU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Пример аккумулятивных — пляжи,</a:t>
            </a:r>
          </a:p>
          <a:p>
            <a:pPr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r>
              <a:rPr lang="ru-RU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HG Mincho Light J"/>
                <a:cs typeface="HG Mincho Light J"/>
              </a:rPr>
              <a:t>а денудационных — клиф.</a:t>
            </a:r>
          </a:p>
          <a:p>
            <a:pPr>
              <a:spcBef>
                <a:spcPts val="726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ru-RU" dirty="0" smtClean="0">
              <a:solidFill>
                <a:schemeClr val="accent6">
                  <a:lumMod val="20000"/>
                  <a:lumOff val="80000"/>
                </a:schemeClr>
              </a:solidFill>
              <a:ea typeface="HG Mincho Light J"/>
              <a:cs typeface="HG Mincho Light J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14720"/>
            <a:ext cx="2315994" cy="166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793"/>
            <a:ext cx="2862858" cy="179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357142"/>
            <a:ext cx="2328912" cy="346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31162"/>
            <a:ext cx="4427984" cy="24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011" y="4431162"/>
            <a:ext cx="2342381" cy="24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774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52"/>
          <a:stretch/>
        </p:blipFill>
        <p:spPr bwMode="auto">
          <a:xfrm>
            <a:off x="355239" y="332656"/>
            <a:ext cx="8483569" cy="56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293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0759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Вопросы к самоконтролю: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2592288"/>
          </a:xfrm>
        </p:spPr>
        <p:txBody>
          <a:bodyPr>
            <a:noAutofit/>
          </a:bodyPr>
          <a:lstStyle/>
          <a:p>
            <a:r>
              <a:rPr lang="ru-RU" sz="2000" dirty="0" smtClean="0"/>
              <a:t>1. Что изучает геоморфология?</a:t>
            </a:r>
          </a:p>
          <a:p>
            <a:r>
              <a:rPr lang="ru-RU" sz="2000" dirty="0" smtClean="0"/>
              <a:t>2. Экзогенные и эндогенные процессы.</a:t>
            </a:r>
          </a:p>
          <a:p>
            <a:r>
              <a:rPr lang="ru-RU" sz="2000" dirty="0" smtClean="0"/>
              <a:t>3. Рельеф и его происхождение.</a:t>
            </a:r>
          </a:p>
          <a:p>
            <a:r>
              <a:rPr lang="ru-RU" sz="2000" dirty="0" smtClean="0"/>
              <a:t>4. Формы и типы рельефа.</a:t>
            </a:r>
          </a:p>
          <a:p>
            <a:r>
              <a:rPr lang="ru-RU" sz="2000" dirty="0" smtClean="0"/>
              <a:t>5. Что изучает инженерная геоморфология и каковы её задачи?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Список литературы: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204864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1. Ананьев В.П., Потапов А.Д. «Инженерная геология» Москва, «ВШ», </a:t>
            </a:r>
          </a:p>
          <a:p>
            <a:r>
              <a:rPr lang="ru-RU" dirty="0" smtClean="0"/>
              <a:t>2017 г.</a:t>
            </a:r>
          </a:p>
          <a:p>
            <a:r>
              <a:rPr lang="ru-RU" dirty="0" smtClean="0"/>
              <a:t>2. В. П.  Бондарев. «Геология» М.: «</a:t>
            </a:r>
            <a:r>
              <a:rPr lang="ru-RU" dirty="0" err="1" smtClean="0"/>
              <a:t>Форум-Инфра</a:t>
            </a:r>
            <a:r>
              <a:rPr lang="ru-RU" dirty="0" smtClean="0"/>
              <a:t>», 2016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64801" y="162737"/>
            <a:ext cx="8228161" cy="1144920"/>
          </a:xfrm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>
              <a:buFont typeface="StarSymbol"/>
              <a:buNone/>
            </a:pPr>
            <a:r>
              <a:rPr smtClean="0">
                <a:latin typeface="Thorndale"/>
                <a:cs typeface="Arial Unicode MS" pitchFamily="34" charset="-128"/>
              </a:rPr>
              <a:t>Эндогенные процессы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98880" y="1071547"/>
            <a:ext cx="3918240" cy="5685644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ru-RU" sz="1600" b="1" dirty="0">
                <a:solidFill>
                  <a:srgbClr val="F7F6F1">
                    <a:lumMod val="10000"/>
                  </a:srgbClr>
                </a:solidFill>
                <a:latin typeface="Calibri"/>
              </a:rPr>
              <a:t>Эндогенными (внутренними) процессами</a:t>
            </a:r>
            <a:r>
              <a:rPr lang="ru-RU" sz="1600" dirty="0">
                <a:solidFill>
                  <a:srgbClr val="F7F6F1">
                    <a:lumMod val="10000"/>
                  </a:srgbClr>
                </a:solidFill>
                <a:latin typeface="Calibri"/>
              </a:rPr>
              <a:t> называются такие геологические процессы, происхождение которых связано с глубокими недрами Земли. Вещество земного шара развивается во всех своих частях, в том числе и в глубинных. В недрах Земли под внешними ее оболочками происходят сложные физико-механические и </a:t>
            </a:r>
            <a:r>
              <a:rPr lang="ru-RU" sz="1600" dirty="0" err="1">
                <a:solidFill>
                  <a:srgbClr val="F7F6F1">
                    <a:lumMod val="10000"/>
                  </a:srgbClr>
                </a:solidFill>
                <a:latin typeface="Calibri"/>
              </a:rPr>
              <a:t>физико</a:t>
            </a:r>
            <a:r>
              <a:rPr lang="ru-RU" sz="1600" dirty="0">
                <a:solidFill>
                  <a:srgbClr val="F7F6F1">
                    <a:lumMod val="10000"/>
                  </a:srgbClr>
                </a:solidFill>
                <a:latin typeface="Calibri"/>
              </a:rPr>
              <a:t> - химические преобразования вещества, в результате которых возникают мощные силы, воздействующие на земную кору и коренным образом преобразующие последнюю. Вот эти-то преобразующие процессы и называются эндогенными процессами.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1600" dirty="0">
                <a:solidFill>
                  <a:srgbClr val="F7F6F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Виды эндогенных процессов</a:t>
            </a:r>
            <a:r>
              <a:rPr lang="en-US" sz="1600" dirty="0">
                <a:solidFill>
                  <a:srgbClr val="F7F6F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  <a:endParaRPr lang="ru-RU" sz="1600" dirty="0">
              <a:solidFill>
                <a:srgbClr val="F7F6F1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285750" lvl="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u="sng" dirty="0" smtClean="0">
                <a:solidFill>
                  <a:srgbClr val="C6C0B3">
                    <a:lumMod val="50000"/>
                  </a:srgbClr>
                </a:solidFill>
                <a:latin typeface="Calibri"/>
                <a:hlinkClick r:id="rId3" action="ppaction://hlinksldjump"/>
              </a:rPr>
              <a:t>Вулканизм</a:t>
            </a:r>
            <a:endParaRPr lang="en-US" sz="1600" u="sng" dirty="0">
              <a:solidFill>
                <a:srgbClr val="C6C0B3">
                  <a:lumMod val="50000"/>
                </a:srgbClr>
              </a:solidFill>
              <a:latin typeface="Calibri"/>
            </a:endParaRPr>
          </a:p>
          <a:p>
            <a:pPr marL="285750" lvl="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u="sng" dirty="0">
                <a:solidFill>
                  <a:srgbClr val="C6C0B3">
                    <a:lumMod val="50000"/>
                  </a:srgbClr>
                </a:solidFill>
                <a:latin typeface="Calibri"/>
                <a:hlinkClick r:id="rId4" action="ppaction://hlinksldjump"/>
              </a:rPr>
              <a:t>Землетрясения</a:t>
            </a:r>
            <a:endParaRPr lang="en-US" sz="1600" u="sng" dirty="0">
              <a:solidFill>
                <a:srgbClr val="C6C0B3">
                  <a:lumMod val="50000"/>
                </a:srgbClr>
              </a:solidFill>
              <a:latin typeface="Calibri"/>
            </a:endParaRPr>
          </a:p>
          <a:p>
            <a:pPr marL="285750" lvl="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u="sng" dirty="0">
                <a:solidFill>
                  <a:srgbClr val="C6C0B3">
                    <a:lumMod val="50000"/>
                  </a:srgbClr>
                </a:solidFill>
                <a:latin typeface="Calibri"/>
                <a:hlinkClick r:id="rId5" action="ppaction://hlinksldjump"/>
              </a:rPr>
              <a:t>Эвстатические колебания  уровня моря</a:t>
            </a:r>
            <a:endParaRPr lang="en-US" sz="1600" u="sng" dirty="0">
              <a:solidFill>
                <a:srgbClr val="C6C0B3">
                  <a:lumMod val="50000"/>
                </a:srgbClr>
              </a:solidFill>
              <a:latin typeface="Calibri"/>
            </a:endParaRPr>
          </a:p>
          <a:p>
            <a:pPr marL="285750" lvl="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u="sng" dirty="0">
                <a:solidFill>
                  <a:srgbClr val="C6C0B3">
                    <a:lumMod val="50000"/>
                  </a:srgbClr>
                </a:solidFill>
                <a:latin typeface="Calibri"/>
                <a:hlinkClick r:id="rId6" action="ppaction://hlinksldjump"/>
              </a:rPr>
              <a:t>Складчатые и разрывные деформации</a:t>
            </a:r>
            <a:endParaRPr lang="en-US" sz="1600" u="sng" dirty="0">
              <a:solidFill>
                <a:srgbClr val="C6C0B3">
                  <a:lumMod val="50000"/>
                </a:srgbClr>
              </a:solidFill>
              <a:latin typeface="Calibri"/>
            </a:endParaRPr>
          </a:p>
          <a:p>
            <a:pPr marL="285750" lvl="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u="sng" dirty="0">
                <a:solidFill>
                  <a:srgbClr val="C6C0B3">
                    <a:lumMod val="50000"/>
                  </a:srgbClr>
                </a:solidFill>
                <a:latin typeface="Calibri"/>
                <a:hlinkClick r:id="rId7" action="ppaction://hlinksldjump"/>
              </a:rPr>
              <a:t>Метаморфизм</a:t>
            </a:r>
            <a:endParaRPr lang="en-US" sz="1600" u="sng" dirty="0">
              <a:solidFill>
                <a:srgbClr val="C6C0B3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4100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10" y="1143481"/>
            <a:ext cx="4768470" cy="56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727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Совокупность явлений, связанных с движением магмы к поверхности Земли, называется 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вулканизмом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В зависимости от характера движения магмы и степени ее проникновения в земную кору вулканизм может быть 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поверхностным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( </a:t>
            </a:r>
            <a:r>
              <a:rPr lang="ru-RU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эффузивным)и г</a:t>
            </a:r>
            <a:r>
              <a:rPr lang="ru-RU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лубинным</a:t>
            </a:r>
            <a:r>
              <a:rPr lang="ru-RU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ru-RU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интрузивным).</a:t>
            </a: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171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 b="1"/>
              <a:t>Вулканизм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543175"/>
            <a:ext cx="43307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Эффузивный</a:t>
            </a: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вулканизм - процесс проникновения магмы в земную кору и выход ее в жидком расплавленном состоянии на поверхность Земли. При этом , происходит резкое снижение t и P в расплаве и от него отделяются растворенные газы. И уже такой расплав называют лавой.</a:t>
            </a: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457200" y="3268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1325" y="4365625"/>
            <a:ext cx="43307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Интрузивный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вулканизм - процесс внедрения магмы в вышележащие толщи и ее кристаллизация в земной коре не достигая поверхности на разных глубинах. Для этого процесса характерно медленное снижение температуры и давления, кристаллизация в замкнутом пространстве.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0216" y="2780928"/>
            <a:ext cx="2270000" cy="3970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172" y="2204865"/>
            <a:ext cx="231917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3461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725" y="3027363"/>
            <a:ext cx="3473450" cy="316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3538" y="1641475"/>
            <a:ext cx="8229600" cy="1368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Землетрясения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— подземные толчки и колебания поверхности Земли, вызванные естественными причинами (главным образом тектоническими процессами).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Причиной землетрясения является быстрое смещение участка земной коры как целого в момент пластической (хрупкой) деформации упруго напряжённых пород в очаге землетрясения. Большинство очагов </a:t>
            </a:r>
            <a:r>
              <a:rPr lang="ru-RU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землетрясений </a:t>
            </a: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возникает близ поверхности Земли</a:t>
            </a:r>
            <a:r>
              <a:rPr lang="ru-RU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bg1">
                  <a:lumMod val="1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196" name="Заголовок 2"/>
          <p:cNvSpPr>
            <a:spLocks noGrp="1"/>
          </p:cNvSpPr>
          <p:nvPr>
            <p:ph type="title"/>
          </p:nvPr>
        </p:nvSpPr>
        <p:spPr>
          <a:xfrm>
            <a:off x="1395413" y="492125"/>
            <a:ext cx="7358062" cy="461963"/>
          </a:xfrm>
        </p:spPr>
        <p:txBody>
          <a:bodyPr>
            <a:normAutofit fontScale="90000"/>
          </a:bodyPr>
          <a:lstStyle/>
          <a:p>
            <a:r>
              <a:rPr lang="ru-RU"/>
              <a:t>Землетрясение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288" y="3198813"/>
            <a:ext cx="5113337" cy="2555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Ежегодно на всей Земле происходит около миллиона землетрясений, но большинство из них так незначительны, что они остаются незамеченными. Действительно сильные землетрясения, способные вызвать обширные разрушения, случаются на планете примерно раз в две недели. Большая их часть приходится на дно океанов, и поэтому не сопровождается катастрофическими последствиями (если землетрясение под океаном обходится без цунами).</a:t>
            </a:r>
          </a:p>
        </p:txBody>
      </p:sp>
    </p:spTree>
    <p:extLst>
      <p:ext uri="{BB962C8B-B14F-4D97-AF65-F5344CB8AC3E}">
        <p14:creationId xmlns:p14="http://schemas.microsoft.com/office/powerpoint/2010/main" xmlns="" val="703140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2"/>
          <p:cNvSpPr>
            <a:spLocks noGrp="1"/>
          </p:cNvSpPr>
          <p:nvPr>
            <p:ph type="title"/>
          </p:nvPr>
        </p:nvSpPr>
        <p:spPr>
          <a:xfrm>
            <a:off x="1395413" y="549274"/>
            <a:ext cx="7358062" cy="10075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Складчатые </a:t>
            </a:r>
            <a:r>
              <a:rPr lang="ru-RU" dirty="0"/>
              <a:t>и разрывные деформации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55067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Эти явления, в большинстве случаев недоступные непосредственному наблюдению, хорошо запечатлелись в характере залегания осадочных пород, слагающих земную кору. Осадки морей и океанов выпадая из воды, ложатся обычно ровными горизонтальными пластами. Вследствие же складкообразования эти горизонтально залегающие пласты оказываются собранными в различного вида складки, а иногда разорванными или надвинутыми друг на друга. Явление смятия и разрыва пластов способствует образованию возвышенностей и гор, впадин и котловин. </a:t>
            </a:r>
            <a:endParaRPr lang="ru-RU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Главную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роль в образовании гор, считая, что породы, сминаясь в складки, вспучивают земную поверхность и образуют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возвышенности приписывают 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явлению складчатых деформаций. Этот процесс получил название орогенеза </a:t>
            </a:r>
            <a:endParaRPr lang="ru-RU" sz="15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6268" y="2636912"/>
            <a:ext cx="3441700" cy="409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4557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377945"/>
            <a:ext cx="5976664" cy="763155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Arial Black" pitchFamily="34" charset="0"/>
              </a:rPr>
              <a:t>Виды тектонических 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деформаций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3" y="12244"/>
            <a:ext cx="3175684" cy="22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47" t="19573" r="20000" b="33388"/>
          <a:stretch/>
        </p:blipFill>
        <p:spPr bwMode="auto">
          <a:xfrm>
            <a:off x="1115616" y="2269956"/>
            <a:ext cx="6833938" cy="458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245"/>
            <a:ext cx="2122972" cy="226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0838" y="5427119"/>
            <a:ext cx="26384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451165" cy="1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348" y="1479380"/>
            <a:ext cx="1552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81664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63448" y="188640"/>
            <a:ext cx="5490661" cy="91832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Black" pitchFamily="34" charset="0"/>
              </a:rPr>
              <a:t>Тектонические нарушения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11" y="1126108"/>
            <a:ext cx="6138001" cy="29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67"/>
            <a:ext cx="2751815" cy="181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0" y="4063131"/>
            <a:ext cx="3915218" cy="277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077931"/>
            <a:ext cx="4139951" cy="27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7222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Типы </a:t>
            </a:r>
            <a:r>
              <a:rPr lang="ru-RU" dirty="0" err="1" smtClean="0"/>
              <a:t>геоструктур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78" t="15798" r="16111" b="29688"/>
          <a:stretch/>
        </p:blipFill>
        <p:spPr bwMode="auto">
          <a:xfrm>
            <a:off x="3059832" y="1124744"/>
            <a:ext cx="5926667" cy="531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47"/>
            <a:ext cx="2380736" cy="182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5" y="4768234"/>
            <a:ext cx="3037417" cy="20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" y="2276872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063783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696</Words>
  <Application>Microsoft Office PowerPoint</Application>
  <PresentationFormat>Экран (4:3)</PresentationFormat>
  <Paragraphs>116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МДК 01.01 Проектирование зданий и сооружений  для специальности 08.01.03 «Строительство зданий и сооружений» Тема 1.1 Инженерно – геологические исследования для строительства Занятие № 2 «Изучение геоморфологии района строительства» Преподаватель  Гамзина И.В.</vt:lpstr>
      <vt:lpstr>ЭНДОГЕННЫЕ И ЭКЗОГЕННЫЕ ПРОЦЕССЫ</vt:lpstr>
      <vt:lpstr>Эндогенные процессы</vt:lpstr>
      <vt:lpstr>Вулканизм</vt:lpstr>
      <vt:lpstr>Землетрясение</vt:lpstr>
      <vt:lpstr> Складчатые и разрывные деформации </vt:lpstr>
      <vt:lpstr>Виды тектонических  деформаций</vt:lpstr>
      <vt:lpstr>Тектонические нарушения</vt:lpstr>
      <vt:lpstr>Типы геоструктур</vt:lpstr>
      <vt:lpstr>Экзогенные процессы</vt:lpstr>
      <vt:lpstr>Слайд 11</vt:lpstr>
      <vt:lpstr>Слайд 12</vt:lpstr>
      <vt:lpstr>Выветривание</vt:lpstr>
      <vt:lpstr>Слайд 14</vt:lpstr>
      <vt:lpstr>Эрозия</vt:lpstr>
      <vt:lpstr>Карст (от нем. Karst, по названию  известнякового плато Крас в  Словении) — совокупность процессов  и явлений, связанных с деятельностью  воды и выражающихся в растворении горных пород и образовании в них пустот, а также своеобразных форм рельефа (карры, карстовые воронки), возникающих на местностях, сложенных сравнительно легко растворимыми в воде горными породами (гипсами, известняками, мраморами, доломитами и каменной солью).</vt:lpstr>
      <vt:lpstr>Эрозия</vt:lpstr>
      <vt:lpstr> Эрозия. Развеваемые пески </vt:lpstr>
      <vt:lpstr>Абразия</vt:lpstr>
      <vt:lpstr>Экзарация</vt:lpstr>
      <vt:lpstr>Формы ледникового рельефа</vt:lpstr>
      <vt:lpstr>Процессы разрушения</vt:lpstr>
      <vt:lpstr>Слайд 23</vt:lpstr>
      <vt:lpstr>Слайд 24</vt:lpstr>
      <vt:lpstr>Вопросы к самоконтролю:</vt:lpstr>
      <vt:lpstr>Список литературы: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1. Планетарные характеристики Земли. Строение и состав литосферы</dc:title>
  <dc:creator>Натали</dc:creator>
  <cp:lastModifiedBy>gamzina</cp:lastModifiedBy>
  <cp:revision>34</cp:revision>
  <dcterms:created xsi:type="dcterms:W3CDTF">2013-08-31T10:34:42Z</dcterms:created>
  <dcterms:modified xsi:type="dcterms:W3CDTF">2019-09-12T09:20:44Z</dcterms:modified>
</cp:coreProperties>
</file>