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86" r:id="rId2"/>
    <p:sldId id="288" r:id="rId3"/>
    <p:sldId id="287" r:id="rId4"/>
    <p:sldId id="256" r:id="rId5"/>
    <p:sldId id="258" r:id="rId6"/>
    <p:sldId id="259" r:id="rId7"/>
    <p:sldId id="260" r:id="rId8"/>
    <p:sldId id="261" r:id="rId9"/>
    <p:sldId id="262" r:id="rId10"/>
    <p:sldId id="28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  <p:sldId id="272" r:id="rId22"/>
    <p:sldId id="273" r:id="rId23"/>
    <p:sldId id="275" r:id="rId24"/>
    <p:sldId id="276" r:id="rId25"/>
    <p:sldId id="283" r:id="rId26"/>
    <p:sldId id="277" r:id="rId27"/>
    <p:sldId id="279" r:id="rId28"/>
    <p:sldId id="281" r:id="rId29"/>
    <p:sldId id="280" r:id="rId30"/>
    <p:sldId id="278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108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B791-C621-4825-A839-074FD8796EF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BA15-1160-461F-88CA-03F26401A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8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95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06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06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06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EA196-FFC9-42F9-AB2B-09E6D1BB9E4B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5C45AE-5733-44FE-8358-746F0071CEB0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2F671-15BD-470A-BC1D-5E61BE985748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A4B97-572A-40A0-86FB-82E6A30A6351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A4ED5-F378-4186-B24F-F4DBDFA95961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EBE50-41B9-45A0-96E4-36D53CA09B15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1B3C4-D7F4-444C-9EDB-DA97CD2CF886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561B-5DDE-437E-9AB4-0962B5B84ABD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5A2C-A7E3-4630-8D16-E62E05037BFE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E1923-7856-4363-9AC8-E6360DE3EDED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E13B-C0EE-4A1C-9671-0FE1BFC06628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84C712-DDB1-40E5-8460-41535382EED6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5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4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4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3463" y="1820314"/>
            <a:ext cx="9477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Чертежи узлов строительных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конструкций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36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881" y="0"/>
            <a:ext cx="7784599" cy="68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5663" y="774720"/>
            <a:ext cx="443762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/>
              <a:t>Пример болтового соединения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61769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813" y="4562073"/>
            <a:ext cx="729007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диаметр болта;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d+ (2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…3 мм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диаметр отверстия под болты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шаг (расстояние между соседними болтами);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от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до 16d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округляется в большую сторону (кратный 5).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056284"/>
            <a:ext cx="3785264" cy="2183524"/>
            <a:chOff x="971600" y="1245476"/>
            <a:chExt cx="3785264" cy="218352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1268760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71600" y="1268760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71600" y="1628800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71600" y="3402421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4477174" y="1245476"/>
              <a:ext cx="279690" cy="2175641"/>
            </a:xfrm>
            <a:custGeom>
              <a:avLst/>
              <a:gdLst>
                <a:gd name="connsiteX0" fmla="*/ 205185 w 279690"/>
                <a:gd name="connsiteY0" fmla="*/ 0 h 2175641"/>
                <a:gd name="connsiteX1" fmla="*/ 220950 w 279690"/>
                <a:gd name="connsiteY1" fmla="*/ 346841 h 2175641"/>
                <a:gd name="connsiteX2" fmla="*/ 233 w 279690"/>
                <a:gd name="connsiteY2" fmla="*/ 788276 h 2175641"/>
                <a:gd name="connsiteX3" fmla="*/ 268247 w 279690"/>
                <a:gd name="connsiteY3" fmla="*/ 1671145 h 2175641"/>
                <a:gd name="connsiteX4" fmla="*/ 205185 w 279690"/>
                <a:gd name="connsiteY4" fmla="*/ 2175641 h 2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690" h="2175641">
                  <a:moveTo>
                    <a:pt x="205185" y="0"/>
                  </a:moveTo>
                  <a:cubicBezTo>
                    <a:pt x="230147" y="107731"/>
                    <a:pt x="255109" y="215462"/>
                    <a:pt x="220950" y="346841"/>
                  </a:cubicBezTo>
                  <a:cubicBezTo>
                    <a:pt x="186791" y="478220"/>
                    <a:pt x="-7650" y="567559"/>
                    <a:pt x="233" y="788276"/>
                  </a:cubicBezTo>
                  <a:cubicBezTo>
                    <a:pt x="8116" y="1008993"/>
                    <a:pt x="234088" y="1439918"/>
                    <a:pt x="268247" y="1671145"/>
                  </a:cubicBezTo>
                  <a:cubicBezTo>
                    <a:pt x="302406" y="1902372"/>
                    <a:pt x="253795" y="2039006"/>
                    <a:pt x="205185" y="21756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55576" y="2210937"/>
            <a:ext cx="655272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61777" y="863544"/>
            <a:ext cx="0" cy="25202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379831" y="1056284"/>
            <a:ext cx="1318755" cy="2183524"/>
            <a:chOff x="5269469" y="1245476"/>
            <a:chExt cx="1318755" cy="218352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278200" y="1245476"/>
              <a:ext cx="0" cy="3113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588224" y="1268760"/>
              <a:ext cx="0" cy="21336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300192" y="3409920"/>
              <a:ext cx="28803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300192" y="1556792"/>
              <a:ext cx="0" cy="187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269469" y="1272606"/>
              <a:ext cx="131875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5269469" y="1556792"/>
              <a:ext cx="103072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flipH="1">
            <a:off x="6986618" y="1054636"/>
            <a:ext cx="1318755" cy="2183524"/>
            <a:chOff x="5269469" y="1245476"/>
            <a:chExt cx="1318755" cy="218352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278200" y="1245476"/>
              <a:ext cx="0" cy="3113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588224" y="1268760"/>
              <a:ext cx="0" cy="21336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6300192" y="3409920"/>
              <a:ext cx="28803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300192" y="1556792"/>
              <a:ext cx="0" cy="187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269469" y="1272606"/>
              <a:ext cx="131875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269469" y="1556792"/>
              <a:ext cx="103072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1512176" y="1727640"/>
            <a:ext cx="1733607" cy="936104"/>
            <a:chOff x="1512176" y="1727640"/>
            <a:chExt cx="1733607" cy="93610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1512176" y="1799648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366828" y="1799648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245783" y="1727640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946298" y="1210294"/>
            <a:ext cx="2860158" cy="3448975"/>
            <a:chOff x="946298" y="1210294"/>
            <a:chExt cx="2860158" cy="3448975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971600" y="1211942"/>
              <a:ext cx="2808312" cy="1329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779912" y="1439608"/>
              <a:ext cx="2" cy="177197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779914" y="3211582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971600" y="3211581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олилиния 31"/>
            <p:cNvSpPr/>
            <p:nvPr/>
          </p:nvSpPr>
          <p:spPr>
            <a:xfrm>
              <a:off x="946298" y="4487874"/>
              <a:ext cx="2860158" cy="171395"/>
            </a:xfrm>
            <a:custGeom>
              <a:avLst/>
              <a:gdLst>
                <a:gd name="connsiteX0" fmla="*/ 0 w 2860158"/>
                <a:gd name="connsiteY0" fmla="*/ 139483 h 171395"/>
                <a:gd name="connsiteX1" fmla="*/ 669851 w 2860158"/>
                <a:gd name="connsiteY1" fmla="*/ 11892 h 171395"/>
                <a:gd name="connsiteX2" fmla="*/ 1424762 w 2860158"/>
                <a:gd name="connsiteY2" fmla="*/ 171381 h 171395"/>
                <a:gd name="connsiteX3" fmla="*/ 2243469 w 2860158"/>
                <a:gd name="connsiteY3" fmla="*/ 1260 h 171395"/>
                <a:gd name="connsiteX4" fmla="*/ 2860158 w 2860158"/>
                <a:gd name="connsiteY4" fmla="*/ 107585 h 1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158" h="171395">
                  <a:moveTo>
                    <a:pt x="0" y="139483"/>
                  </a:moveTo>
                  <a:cubicBezTo>
                    <a:pt x="216195" y="73029"/>
                    <a:pt x="432391" y="6576"/>
                    <a:pt x="669851" y="11892"/>
                  </a:cubicBezTo>
                  <a:cubicBezTo>
                    <a:pt x="907311" y="17208"/>
                    <a:pt x="1162492" y="173153"/>
                    <a:pt x="1424762" y="171381"/>
                  </a:cubicBezTo>
                  <a:cubicBezTo>
                    <a:pt x="1687032" y="169609"/>
                    <a:pt x="2004236" y="11893"/>
                    <a:pt x="2243469" y="1260"/>
                  </a:cubicBezTo>
                  <a:cubicBezTo>
                    <a:pt x="2482702" y="-9373"/>
                    <a:pt x="2671430" y="49106"/>
                    <a:pt x="2860158" y="10758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779914" y="1210294"/>
              <a:ext cx="0" cy="252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6698586" y="1223584"/>
            <a:ext cx="311936" cy="3444671"/>
            <a:chOff x="6698586" y="1223584"/>
            <a:chExt cx="311936" cy="3444671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698586" y="1223584"/>
              <a:ext cx="306321" cy="1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698586" y="3211582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004907" y="3211581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олилиния 41"/>
            <p:cNvSpPr/>
            <p:nvPr/>
          </p:nvSpPr>
          <p:spPr>
            <a:xfrm>
              <a:off x="6701357" y="4580194"/>
              <a:ext cx="309165" cy="88061"/>
            </a:xfrm>
            <a:custGeom>
              <a:avLst/>
              <a:gdLst>
                <a:gd name="connsiteX0" fmla="*/ 0 w 309165"/>
                <a:gd name="connsiteY0" fmla="*/ 36700 h 88061"/>
                <a:gd name="connsiteX1" fmla="*/ 160935 w 309165"/>
                <a:gd name="connsiteY1" fmla="*/ 87907 h 88061"/>
                <a:gd name="connsiteX2" fmla="*/ 292608 w 309165"/>
                <a:gd name="connsiteY2" fmla="*/ 22070 h 88061"/>
                <a:gd name="connsiteX3" fmla="*/ 307239 w 309165"/>
                <a:gd name="connsiteY3" fmla="*/ 124 h 88061"/>
                <a:gd name="connsiteX4" fmla="*/ 292608 w 309165"/>
                <a:gd name="connsiteY4" fmla="*/ 14755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5" h="88061">
                  <a:moveTo>
                    <a:pt x="0" y="36700"/>
                  </a:moveTo>
                  <a:cubicBezTo>
                    <a:pt x="56083" y="63522"/>
                    <a:pt x="112167" y="90345"/>
                    <a:pt x="160935" y="87907"/>
                  </a:cubicBezTo>
                  <a:cubicBezTo>
                    <a:pt x="209703" y="85469"/>
                    <a:pt x="268224" y="36701"/>
                    <a:pt x="292608" y="22070"/>
                  </a:cubicBezTo>
                  <a:cubicBezTo>
                    <a:pt x="316992" y="7439"/>
                    <a:pt x="307239" y="1343"/>
                    <a:pt x="307239" y="124"/>
                  </a:cubicBezTo>
                  <a:cubicBezTo>
                    <a:pt x="307239" y="-1095"/>
                    <a:pt x="299923" y="6830"/>
                    <a:pt x="292608" y="1475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675284" y="2202717"/>
            <a:ext cx="3356656" cy="1829179"/>
            <a:chOff x="675284" y="2202717"/>
            <a:chExt cx="3356656" cy="182917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512178" y="2227792"/>
              <a:ext cx="0" cy="1791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374601" y="2202717"/>
              <a:ext cx="0" cy="1829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3245786" y="2217037"/>
              <a:ext cx="1056" cy="1814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675284" y="3913546"/>
              <a:ext cx="3356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876714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417289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2292413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3151957" y="3828344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229183" y="3518548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2d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48345" y="3527313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2d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3657073" y="3852747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623059" y="350669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74343" y="3527313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5399" y="957136"/>
            <a:ext cx="1234936" cy="1338353"/>
            <a:chOff x="55399" y="984432"/>
            <a:chExt cx="1234936" cy="133835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463093" y="2225617"/>
              <a:ext cx="8272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25915" y="1105789"/>
              <a:ext cx="8272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39552" y="990424"/>
              <a:ext cx="0" cy="13323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 rot="16200000">
              <a:off x="49634" y="1349750"/>
              <a:ext cx="596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>
                  <a:latin typeface="Arial" pitchFamily="34" charset="0"/>
                  <a:cs typeface="Arial" pitchFamily="34" charset="0"/>
                </a:rPr>
                <a:t>е</a:t>
              </a: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04993" y="2096125"/>
              <a:ext cx="260705" cy="197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25915" y="984432"/>
              <a:ext cx="260705" cy="197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6538611" y="201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1 - 1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329980" y="1951885"/>
            <a:ext cx="7747939" cy="2128006"/>
            <a:chOff x="1329980" y="1951885"/>
            <a:chExt cx="7747939" cy="2128006"/>
          </a:xfrm>
        </p:grpSpPr>
        <p:sp>
          <p:nvSpPr>
            <p:cNvPr id="33" name="Прямоугольник 32"/>
            <p:cNvSpPr/>
            <p:nvPr/>
          </p:nvSpPr>
          <p:spPr>
            <a:xfrm rot="18858686">
              <a:off x="1328015" y="2020520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8858686">
              <a:off x="3062681" y="2028741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18858686">
              <a:off x="2192216" y="2033507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21550" y="2210938"/>
              <a:ext cx="1668461" cy="3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266538" y="1964797"/>
              <a:ext cx="1" cy="5641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418665" y="1964797"/>
              <a:ext cx="1" cy="5641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7568334" y="1989463"/>
              <a:ext cx="210373" cy="472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568334" y="1951885"/>
              <a:ext cx="210372" cy="5653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H="1" flipV="1">
              <a:off x="7645995" y="2461770"/>
              <a:ext cx="420743" cy="778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8066738" y="3231925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066738" y="2807371"/>
              <a:ext cx="956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ГАЙКА</a:t>
              </a: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flipH="1" flipV="1">
              <a:off x="7418666" y="2517206"/>
              <a:ext cx="593706" cy="1562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8012371" y="4072008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012371" y="3647454"/>
              <a:ext cx="1065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ШАЙБА</a:t>
              </a: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flipV="1">
              <a:off x="5674794" y="2461771"/>
              <a:ext cx="532773" cy="1288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906240" y="3351313"/>
              <a:ext cx="1193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БОЛТ</a:t>
              </a: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4760394" y="3769138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712628" y="50069"/>
            <a:ext cx="819245" cy="5541491"/>
            <a:chOff x="712628" y="50069"/>
            <a:chExt cx="819245" cy="5541491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712628" y="50069"/>
              <a:ext cx="799550" cy="5541491"/>
              <a:chOff x="712628" y="50069"/>
              <a:chExt cx="799550" cy="5541491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1512176" y="234735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1512177" y="4658058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755576" y="431496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712628" y="5112016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76714" y="5006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76714" y="522222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" name="Равнобедренный треугольник 85"/>
            <p:cNvSpPr/>
            <p:nvPr/>
          </p:nvSpPr>
          <p:spPr>
            <a:xfrm rot="5400000">
              <a:off x="1317580" y="302649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5400000">
              <a:off x="1254932" y="4972661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2495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Сварное соединение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047" y="939755"/>
            <a:ext cx="8139953" cy="2853558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Сварка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соединение материалов за счёт диффузии, происходящей под воздействием большой температуры.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месте соединения образуется наслоение металла, которое называется швом.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8995" y="4012620"/>
            <a:ext cx="5554790" cy="138499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Дано:  шов по перу     6 – 70 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 - L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шов по обушку 6 – 100.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4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611560" y="2204864"/>
            <a:ext cx="6696744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51415" y="1052736"/>
            <a:ext cx="0" cy="25202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971600" y="1243828"/>
            <a:ext cx="7223411" cy="2185172"/>
            <a:chOff x="971600" y="1243828"/>
            <a:chExt cx="7223411" cy="218517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71600" y="1245476"/>
              <a:ext cx="3785264" cy="2183524"/>
              <a:chOff x="971600" y="1245476"/>
              <a:chExt cx="3785264" cy="218352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1600" y="1268760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971600" y="1268760"/>
                <a:ext cx="0" cy="21602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971600" y="1628800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971600" y="3402421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Полилиния 8"/>
              <p:cNvSpPr/>
              <p:nvPr/>
            </p:nvSpPr>
            <p:spPr>
              <a:xfrm>
                <a:off x="4477174" y="1245476"/>
                <a:ext cx="279690" cy="2175641"/>
              </a:xfrm>
              <a:custGeom>
                <a:avLst/>
                <a:gdLst>
                  <a:gd name="connsiteX0" fmla="*/ 205185 w 279690"/>
                  <a:gd name="connsiteY0" fmla="*/ 0 h 2175641"/>
                  <a:gd name="connsiteX1" fmla="*/ 220950 w 279690"/>
                  <a:gd name="connsiteY1" fmla="*/ 346841 h 2175641"/>
                  <a:gd name="connsiteX2" fmla="*/ 233 w 279690"/>
                  <a:gd name="connsiteY2" fmla="*/ 788276 h 2175641"/>
                  <a:gd name="connsiteX3" fmla="*/ 268247 w 279690"/>
                  <a:gd name="connsiteY3" fmla="*/ 1671145 h 2175641"/>
                  <a:gd name="connsiteX4" fmla="*/ 205185 w 279690"/>
                  <a:gd name="connsiteY4" fmla="*/ 2175641 h 21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90" h="2175641">
                    <a:moveTo>
                      <a:pt x="205185" y="0"/>
                    </a:moveTo>
                    <a:cubicBezTo>
                      <a:pt x="230147" y="107731"/>
                      <a:pt x="255109" y="215462"/>
                      <a:pt x="220950" y="346841"/>
                    </a:cubicBezTo>
                    <a:cubicBezTo>
                      <a:pt x="186791" y="478220"/>
                      <a:pt x="-7650" y="567559"/>
                      <a:pt x="233" y="788276"/>
                    </a:cubicBezTo>
                    <a:cubicBezTo>
                      <a:pt x="8116" y="1008993"/>
                      <a:pt x="234088" y="1439918"/>
                      <a:pt x="268247" y="1671145"/>
                    </a:cubicBezTo>
                    <a:cubicBezTo>
                      <a:pt x="302406" y="1902372"/>
                      <a:pt x="253795" y="2039006"/>
                      <a:pt x="205185" y="2175641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5269469" y="1245476"/>
              <a:ext cx="1318755" cy="2183524"/>
              <a:chOff x="5269469" y="1245476"/>
              <a:chExt cx="1318755" cy="218352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8200" y="1245476"/>
                <a:ext cx="0" cy="3113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588224" y="1268760"/>
                <a:ext cx="0" cy="21336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300192" y="3409920"/>
                <a:ext cx="288032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00192" y="1556792"/>
                <a:ext cx="0" cy="187220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69469" y="1272606"/>
                <a:ext cx="131875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5269469" y="1556792"/>
                <a:ext cx="103072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8"/>
            <p:cNvGrpSpPr/>
            <p:nvPr/>
          </p:nvGrpSpPr>
          <p:grpSpPr>
            <a:xfrm flipH="1">
              <a:off x="6876256" y="1243828"/>
              <a:ext cx="1318755" cy="2183524"/>
              <a:chOff x="5269469" y="1245476"/>
              <a:chExt cx="1318755" cy="2183524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278200" y="1245476"/>
                <a:ext cx="0" cy="3113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588224" y="1268760"/>
                <a:ext cx="0" cy="21336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6300192" y="3409920"/>
                <a:ext cx="288032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6300192" y="1556792"/>
                <a:ext cx="0" cy="187220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5269469" y="1272606"/>
                <a:ext cx="131875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5269469" y="1556792"/>
                <a:ext cx="103072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па 2"/>
          <p:cNvGrpSpPr/>
          <p:nvPr/>
        </p:nvGrpSpPr>
        <p:grpSpPr>
          <a:xfrm>
            <a:off x="946298" y="1399486"/>
            <a:ext cx="5948247" cy="3737386"/>
            <a:chOff x="946298" y="1399486"/>
            <a:chExt cx="5948247" cy="373738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588224" y="1412776"/>
              <a:ext cx="306321" cy="1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71600" y="1401134"/>
              <a:ext cx="2808312" cy="1164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779912" y="1399486"/>
              <a:ext cx="1" cy="20012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779914" y="3400774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971600" y="3400773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олилиния 30"/>
            <p:cNvSpPr/>
            <p:nvPr/>
          </p:nvSpPr>
          <p:spPr>
            <a:xfrm>
              <a:off x="946298" y="4677066"/>
              <a:ext cx="2860158" cy="171395"/>
            </a:xfrm>
            <a:custGeom>
              <a:avLst/>
              <a:gdLst>
                <a:gd name="connsiteX0" fmla="*/ 0 w 2860158"/>
                <a:gd name="connsiteY0" fmla="*/ 139483 h 171395"/>
                <a:gd name="connsiteX1" fmla="*/ 669851 w 2860158"/>
                <a:gd name="connsiteY1" fmla="*/ 11892 h 171395"/>
                <a:gd name="connsiteX2" fmla="*/ 1424762 w 2860158"/>
                <a:gd name="connsiteY2" fmla="*/ 171381 h 171395"/>
                <a:gd name="connsiteX3" fmla="*/ 2243469 w 2860158"/>
                <a:gd name="connsiteY3" fmla="*/ 1260 h 171395"/>
                <a:gd name="connsiteX4" fmla="*/ 2860158 w 2860158"/>
                <a:gd name="connsiteY4" fmla="*/ 107585 h 1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158" h="171395">
                  <a:moveTo>
                    <a:pt x="0" y="139483"/>
                  </a:moveTo>
                  <a:cubicBezTo>
                    <a:pt x="216195" y="73029"/>
                    <a:pt x="432391" y="6576"/>
                    <a:pt x="669851" y="11892"/>
                  </a:cubicBezTo>
                  <a:cubicBezTo>
                    <a:pt x="907311" y="17208"/>
                    <a:pt x="1162492" y="173153"/>
                    <a:pt x="1424762" y="171381"/>
                  </a:cubicBezTo>
                  <a:cubicBezTo>
                    <a:pt x="1687032" y="169609"/>
                    <a:pt x="2004236" y="11893"/>
                    <a:pt x="2243469" y="1260"/>
                  </a:cubicBezTo>
                  <a:cubicBezTo>
                    <a:pt x="2482702" y="-9373"/>
                    <a:pt x="2671430" y="49106"/>
                    <a:pt x="2860158" y="10758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588224" y="3366385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876256" y="3409921"/>
              <a:ext cx="0" cy="16032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олилиния 34"/>
            <p:cNvSpPr/>
            <p:nvPr/>
          </p:nvSpPr>
          <p:spPr>
            <a:xfrm>
              <a:off x="6591631" y="4771861"/>
              <a:ext cx="286247" cy="365011"/>
            </a:xfrm>
            <a:custGeom>
              <a:avLst/>
              <a:gdLst>
                <a:gd name="connsiteX0" fmla="*/ 0 w 286247"/>
                <a:gd name="connsiteY0" fmla="*/ 6873 h 365011"/>
                <a:gd name="connsiteX1" fmla="*/ 166978 w 286247"/>
                <a:gd name="connsiteY1" fmla="*/ 46629 h 365011"/>
                <a:gd name="connsiteX2" fmla="*/ 135172 w 286247"/>
                <a:gd name="connsiteY2" fmla="*/ 356730 h 365011"/>
                <a:gd name="connsiteX3" fmla="*/ 286247 w 286247"/>
                <a:gd name="connsiteY3" fmla="*/ 245412 h 36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365011">
                  <a:moveTo>
                    <a:pt x="0" y="6873"/>
                  </a:moveTo>
                  <a:cubicBezTo>
                    <a:pt x="72224" y="-2404"/>
                    <a:pt x="144449" y="-11680"/>
                    <a:pt x="166978" y="46629"/>
                  </a:cubicBezTo>
                  <a:cubicBezTo>
                    <a:pt x="189507" y="104938"/>
                    <a:pt x="115294" y="323600"/>
                    <a:pt x="135172" y="356730"/>
                  </a:cubicBezTo>
                  <a:cubicBezTo>
                    <a:pt x="155050" y="389861"/>
                    <a:pt x="220648" y="317636"/>
                    <a:pt x="286247" y="24541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779914" y="1399486"/>
              <a:ext cx="0" cy="252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843808" y="279896"/>
            <a:ext cx="2956076" cy="963932"/>
            <a:chOff x="2843808" y="279896"/>
            <a:chExt cx="2956076" cy="963932"/>
          </a:xfrm>
        </p:grpSpPr>
        <p:cxnSp>
          <p:nvCxnSpPr>
            <p:cNvPr id="46" name="Прямая со стрелкой 45"/>
            <p:cNvCxnSpPr/>
            <p:nvPr/>
          </p:nvCxnSpPr>
          <p:spPr>
            <a:xfrm flipH="1">
              <a:off x="2843808" y="712333"/>
              <a:ext cx="704499" cy="531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3548306" y="683404"/>
              <a:ext cx="2236524" cy="28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48306" y="279896"/>
              <a:ext cx="225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ШОВ ПО ОБУШКУ</a:t>
              </a: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1035931" y="683404"/>
            <a:ext cx="2671973" cy="743553"/>
            <a:chOff x="1035931" y="683404"/>
            <a:chExt cx="2671973" cy="743553"/>
          </a:xfrm>
        </p:grpSpPr>
        <p:sp>
          <p:nvSpPr>
            <p:cNvPr id="44" name="TextBox 43"/>
            <p:cNvSpPr txBox="1"/>
            <p:nvPr/>
          </p:nvSpPr>
          <p:spPr>
            <a:xfrm>
              <a:off x="1907704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6 - 100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259632" y="124465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330460" y="124465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386897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546053" y="12556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619672" y="12556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676109" y="124902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035931" y="123965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106759" y="123965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163196" y="123301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852447" y="12504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923275" y="12504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979712" y="12438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0479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11307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267744" y="123136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428511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499339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555776" y="123136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719853" y="12486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790681" y="12486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847118" y="124198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004575" y="125883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075403" y="125883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131840" y="125218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277036" y="1253024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347864" y="1253024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404301" y="1246379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580639" y="124680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651467" y="124680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707904" y="124015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Группа 155"/>
          <p:cNvGrpSpPr/>
          <p:nvPr/>
        </p:nvGrpSpPr>
        <p:grpSpPr>
          <a:xfrm>
            <a:off x="1063046" y="3402421"/>
            <a:ext cx="1311144" cy="193070"/>
            <a:chOff x="1063046" y="3402421"/>
            <a:chExt cx="1311144" cy="193070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1063046" y="34099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133874" y="34099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190311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259632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330460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1387831" y="34082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465822" y="341191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546053" y="340992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1619672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676109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386897" y="34082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464888" y="341191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1545119" y="340992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618738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675175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759502" y="34187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815939" y="34237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893930" y="342736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974161" y="34253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047780" y="34178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104217" y="34178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159531" y="34187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2215968" y="34237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2293959" y="342736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2374190" y="34253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Группа 159"/>
          <p:cNvGrpSpPr/>
          <p:nvPr/>
        </p:nvGrpSpPr>
        <p:grpSpPr>
          <a:xfrm>
            <a:off x="3029253" y="3408272"/>
            <a:ext cx="2865522" cy="1102903"/>
            <a:chOff x="3029253" y="3408272"/>
            <a:chExt cx="2865522" cy="1102903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029253" y="3423238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102872" y="3415739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159309" y="3415739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284541" y="3414124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340978" y="3419121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418969" y="3422763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574964" y="3415771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648583" y="3408272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05020" y="3408272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/>
          </p:nvGrpSpPr>
          <p:grpSpPr>
            <a:xfrm>
              <a:off x="3284541" y="3596617"/>
              <a:ext cx="2610234" cy="914558"/>
              <a:chOff x="3174596" y="-202224"/>
              <a:chExt cx="2610234" cy="914558"/>
            </a:xfrm>
          </p:grpSpPr>
          <p:cxnSp>
            <p:nvCxnSpPr>
              <p:cNvPr id="114" name="Прямая со стрелкой 113"/>
              <p:cNvCxnSpPr/>
              <p:nvPr/>
            </p:nvCxnSpPr>
            <p:spPr>
              <a:xfrm flipH="1" flipV="1">
                <a:off x="3174596" y="-202224"/>
                <a:ext cx="373712" cy="914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3548306" y="683404"/>
                <a:ext cx="2236524" cy="289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3763727" y="-22165"/>
                <a:ext cx="15448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ДОВАРИТЬ </a:t>
                </a:r>
                <a:endParaRPr lang="en-US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ТОЧЕЧНО</a:t>
                </a: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>
            <a:off x="1259632" y="2564904"/>
            <a:ext cx="2154596" cy="801481"/>
            <a:chOff x="1259632" y="2564904"/>
            <a:chExt cx="2154596" cy="801481"/>
          </a:xfrm>
        </p:grpSpPr>
        <p:cxnSp>
          <p:nvCxnSpPr>
            <p:cNvPr id="118" name="Прямая со стрелкой 117"/>
            <p:cNvCxnSpPr/>
            <p:nvPr/>
          </p:nvCxnSpPr>
          <p:spPr>
            <a:xfrm flipH="1">
              <a:off x="1259632" y="2975429"/>
              <a:ext cx="333214" cy="3909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592846" y="2975429"/>
              <a:ext cx="1811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560002" y="2564904"/>
              <a:ext cx="1854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ШОВ ПО ПЕРУ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377978" y="36026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6 -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158" name="Группа 157"/>
          <p:cNvGrpSpPr/>
          <p:nvPr/>
        </p:nvGrpSpPr>
        <p:grpSpPr>
          <a:xfrm>
            <a:off x="859475" y="3429000"/>
            <a:ext cx="1647169" cy="1022637"/>
            <a:chOff x="859475" y="3429000"/>
            <a:chExt cx="1647169" cy="1022637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411760" y="3429000"/>
              <a:ext cx="0" cy="10226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859475" y="4365105"/>
              <a:ext cx="1626204" cy="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876715" y="4288786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2316875" y="4283679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610369" y="39720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L</a:t>
              </a:r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386244" y="1159066"/>
            <a:ext cx="657221" cy="1152131"/>
            <a:chOff x="386244" y="1159066"/>
            <a:chExt cx="657221" cy="1152131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flipH="1">
              <a:off x="611560" y="1241980"/>
              <a:ext cx="431905" cy="1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683568" y="1159066"/>
              <a:ext cx="1848" cy="1152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16200000" flipH="1">
              <a:off x="598101" y="1177407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16200000" flipH="1">
              <a:off x="598101" y="2123438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 rot="16200000">
              <a:off x="408045" y="15333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Z</a:t>
              </a:r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 rot="16200000">
            <a:off x="351867" y="29500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k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6274074" y="1250989"/>
            <a:ext cx="890214" cy="2378377"/>
            <a:chOff x="6274074" y="1250989"/>
            <a:chExt cx="890214" cy="2378377"/>
          </a:xfrm>
        </p:grpSpPr>
        <p:sp>
          <p:nvSpPr>
            <p:cNvPr id="139" name="Полилиния 138"/>
            <p:cNvSpPr/>
            <p:nvPr/>
          </p:nvSpPr>
          <p:spPr>
            <a:xfrm>
              <a:off x="6574704" y="1250989"/>
              <a:ext cx="286101" cy="173904"/>
            </a:xfrm>
            <a:custGeom>
              <a:avLst/>
              <a:gdLst>
                <a:gd name="connsiteX0" fmla="*/ 0 w 286101"/>
                <a:gd name="connsiteY0" fmla="*/ 0 h 173904"/>
                <a:gd name="connsiteX1" fmla="*/ 162685 w 286101"/>
                <a:gd name="connsiteY1" fmla="*/ 61708 h 173904"/>
                <a:gd name="connsiteX2" fmla="*/ 286101 w 286101"/>
                <a:gd name="connsiteY2" fmla="*/ 5610 h 173904"/>
                <a:gd name="connsiteX3" fmla="*/ 286101 w 286101"/>
                <a:gd name="connsiteY3" fmla="*/ 173904 h 173904"/>
                <a:gd name="connsiteX4" fmla="*/ 28049 w 286101"/>
                <a:gd name="connsiteY4" fmla="*/ 145855 h 173904"/>
                <a:gd name="connsiteX5" fmla="*/ 0 w 286101"/>
                <a:gd name="connsiteY5" fmla="*/ 0 h 17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01" h="173904">
                  <a:moveTo>
                    <a:pt x="0" y="0"/>
                  </a:moveTo>
                  <a:lnTo>
                    <a:pt x="162685" y="61708"/>
                  </a:lnTo>
                  <a:lnTo>
                    <a:pt x="286101" y="5610"/>
                  </a:lnTo>
                  <a:lnTo>
                    <a:pt x="286101" y="173904"/>
                  </a:lnTo>
                  <a:lnTo>
                    <a:pt x="28049" y="145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6894545" y="3403276"/>
              <a:ext cx="269743" cy="218782"/>
            </a:xfrm>
            <a:custGeom>
              <a:avLst/>
              <a:gdLst>
                <a:gd name="connsiteX0" fmla="*/ 11220 w 314150"/>
                <a:gd name="connsiteY0" fmla="*/ 0 h 218782"/>
                <a:gd name="connsiteX1" fmla="*/ 314150 w 314150"/>
                <a:gd name="connsiteY1" fmla="*/ 0 h 218782"/>
                <a:gd name="connsiteX2" fmla="*/ 0 w 314150"/>
                <a:gd name="connsiteY2" fmla="*/ 218782 h 218782"/>
                <a:gd name="connsiteX3" fmla="*/ 11220 w 314150"/>
                <a:gd name="connsiteY3" fmla="*/ 0 h 2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50" h="218782">
                  <a:moveTo>
                    <a:pt x="11220" y="0"/>
                  </a:moveTo>
                  <a:lnTo>
                    <a:pt x="314150" y="0"/>
                  </a:lnTo>
                  <a:lnTo>
                    <a:pt x="0" y="218782"/>
                  </a:lnTo>
                  <a:lnTo>
                    <a:pt x="1122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 flipH="1">
              <a:off x="6274074" y="3410584"/>
              <a:ext cx="314150" cy="218782"/>
            </a:xfrm>
            <a:custGeom>
              <a:avLst/>
              <a:gdLst>
                <a:gd name="connsiteX0" fmla="*/ 11220 w 314150"/>
                <a:gd name="connsiteY0" fmla="*/ 0 h 218782"/>
                <a:gd name="connsiteX1" fmla="*/ 314150 w 314150"/>
                <a:gd name="connsiteY1" fmla="*/ 0 h 218782"/>
                <a:gd name="connsiteX2" fmla="*/ 0 w 314150"/>
                <a:gd name="connsiteY2" fmla="*/ 218782 h 218782"/>
                <a:gd name="connsiteX3" fmla="*/ 11220 w 314150"/>
                <a:gd name="connsiteY3" fmla="*/ 0 h 2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50" h="218782">
                  <a:moveTo>
                    <a:pt x="11220" y="0"/>
                  </a:moveTo>
                  <a:lnTo>
                    <a:pt x="314150" y="0"/>
                  </a:lnTo>
                  <a:lnTo>
                    <a:pt x="0" y="218782"/>
                  </a:lnTo>
                  <a:lnTo>
                    <a:pt x="1122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71232" y="2934236"/>
            <a:ext cx="7045826" cy="926812"/>
            <a:chOff x="571232" y="2934236"/>
            <a:chExt cx="7045826" cy="92681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704782" y="3578045"/>
              <a:ext cx="6216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 flipV="1">
              <a:off x="588683" y="3400774"/>
              <a:ext cx="477802" cy="25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588683" y="3570545"/>
              <a:ext cx="4726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 flipH="1">
              <a:off x="557773" y="3484366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669185" y="2934236"/>
              <a:ext cx="924" cy="758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 flipH="1">
              <a:off x="574300" y="3311028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 flipH="1">
              <a:off x="7440748" y="3528594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 flipV="1">
              <a:off x="7085547" y="3408272"/>
              <a:ext cx="477802" cy="25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>
              <a:off x="6849247" y="3583895"/>
              <a:ext cx="714102" cy="2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7534784" y="3013366"/>
              <a:ext cx="462" cy="8476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rot="5400000" flipH="1">
              <a:off x="7439437" y="3325625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 rot="16200000">
            <a:off x="7199868" y="3593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k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271273" y="5273674"/>
            <a:ext cx="2682145" cy="954107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i="1" dirty="0"/>
              <a:t>k – </a:t>
            </a:r>
            <a:r>
              <a:rPr lang="ru-RU" sz="2800" b="1" i="1" dirty="0"/>
              <a:t>высота шва</a:t>
            </a:r>
          </a:p>
          <a:p>
            <a:r>
              <a:rPr lang="en-US" sz="2800" b="1" i="1" dirty="0"/>
              <a:t>L – </a:t>
            </a:r>
            <a:r>
              <a:rPr lang="ru-RU" sz="2800" b="1" i="1" dirty="0"/>
              <a:t>длина шва</a:t>
            </a:r>
            <a:endParaRPr lang="ru-RU" sz="2800" b="1" dirty="0"/>
          </a:p>
        </p:txBody>
      </p:sp>
      <p:sp>
        <p:nvSpPr>
          <p:cNvPr id="150" name="Номер слайда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152" name="Группа 151"/>
          <p:cNvGrpSpPr/>
          <p:nvPr/>
        </p:nvGrpSpPr>
        <p:grpSpPr>
          <a:xfrm>
            <a:off x="712628" y="239261"/>
            <a:ext cx="6209021" cy="5541491"/>
            <a:chOff x="712628" y="239261"/>
            <a:chExt cx="6209021" cy="5541491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712628" y="239261"/>
              <a:ext cx="6209021" cy="5541491"/>
              <a:chOff x="712628" y="239261"/>
              <a:chExt cx="6209021" cy="5541491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1512176" y="423927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512177" y="4847250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755576" y="620688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712628" y="5301208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76714" y="23926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0968" y="541142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75318" y="60859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1 - 1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1" name="Равнобедренный треугольник 150"/>
            <p:cNvSpPr/>
            <p:nvPr/>
          </p:nvSpPr>
          <p:spPr>
            <a:xfrm rot="5400000">
              <a:off x="1261875" y="5161850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Равнобедренный треугольник 160"/>
            <p:cNvSpPr/>
            <p:nvPr/>
          </p:nvSpPr>
          <p:spPr>
            <a:xfrm rot="5400000">
              <a:off x="1321015" y="488285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8359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3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3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3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8" grpId="0"/>
      <p:bldP spid="146" grpId="0"/>
      <p:bldP spid="147" grpId="0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Условные обозначения сварных швов на чертежах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6907" y="1492324"/>
            <a:ext cx="5459105" cy="581747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видимый сплошной;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невидимый сплошной;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видимый прерывистый;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невидимый прерывистый.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54350" y="1542015"/>
            <a:ext cx="2084020" cy="168125"/>
            <a:chOff x="975812" y="1100636"/>
            <a:chExt cx="2084020" cy="16812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975812" y="1268760"/>
              <a:ext cx="2084020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164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40364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47565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4766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1967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6368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83569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90770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0770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7971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5172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12372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19573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195736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67744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339752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11760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483768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861482" y="2726181"/>
            <a:ext cx="2084020" cy="172094"/>
            <a:chOff x="954350" y="1748708"/>
            <a:chExt cx="2084020" cy="17209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387906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459914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31922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954350" y="1916832"/>
              <a:ext cx="2084020" cy="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70540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42548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214556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99792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771800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843808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005498" y="4022758"/>
            <a:ext cx="2084020" cy="172094"/>
            <a:chOff x="975812" y="2540796"/>
            <a:chExt cx="2084020" cy="17209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975812" y="2708920"/>
              <a:ext cx="2084020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63180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335188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07196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45814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017822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089830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575066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647074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719082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954350" y="5189887"/>
            <a:ext cx="2084020" cy="172094"/>
            <a:chOff x="975812" y="3260876"/>
            <a:chExt cx="2084020" cy="17209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975812" y="3429000"/>
              <a:ext cx="2084020" cy="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471018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543026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615034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782904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854912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926920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255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464" y="190671"/>
            <a:ext cx="23253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268" y="-1"/>
            <a:ext cx="5561732" cy="23218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ЛИСТ 1 - Выполнить чертёж узла болтовой фермы.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ЛИСТ 2 - Выполнить чертёж узла сварной фермы.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На каждом из двух листов должны быть: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геометрическая схема фермы    М 1:100 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чертёж узла  конструкции  М 1:4.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ертежи выполняются на отдельных форматах А3, расположенных вертикально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31845" y="621255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1" y="2285992"/>
            <a:ext cx="5738647" cy="4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856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871" y="94609"/>
            <a:ext cx="8268549" cy="155290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вычерчивания листа 1 (узел болтовой фермы)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182414"/>
            <a:ext cx="8441408" cy="5675586"/>
          </a:xfrm>
        </p:spPr>
        <p:txBody>
          <a:bodyPr>
            <a:noAutofit/>
          </a:bodyPr>
          <a:lstStyle/>
          <a:p>
            <a:pPr marL="361950" lvl="0" indent="-361950" algn="just">
              <a:buFont typeface="+mj-lt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Подготовить формат чертежа (рамка, основная надпись).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Вычертить геометрическую схему фермы по своему варианту, пример в методических указаниях 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[3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с. 21-26]. Над схемой выполнить надпись: «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Геометрическая схема фермы»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(шрифт 7 или  10).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Обозначить вычерчиваемый узел (задан по варианту). Маркировочная окружность диаметром 8 - 10 мм.</a:t>
            </a:r>
          </a:p>
          <a:p>
            <a:pPr marL="361950" lvl="0" indent="-361950" algn="just">
              <a:buFont typeface="+mj-lt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свободном поле чертежа, параллельно стержням в геометрической схеме, провести оси элементов  до их взаимного пересечения в центре узла. 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85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96" y="661681"/>
            <a:ext cx="8229600" cy="587391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оси элементов  принимаются линии рисок (координата линии риски «е» является справочной величиной)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3, с.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12].</a:t>
            </a:r>
          </a:p>
          <a:p>
            <a:pPr marL="514350" lvl="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Зная ширину полки уголка (задана по варианту) и  координату риски уголка «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наметить контуры элементов в узле.</a:t>
            </a:r>
          </a:p>
          <a:p>
            <a:pPr marL="531813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Вычертить сначала пояс, затем стойку и раскосы.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85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103" y="143753"/>
            <a:ext cx="8276897" cy="635351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7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Линии обреза уголков стержней вычерчивают перпендикулярно их осям.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Зазор между стержнями 5-10 мм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(для прокраски узла) 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 algn="just">
              <a:buAutoNum type="arabicPeriod" startAt="7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Наметить центры болтов в раскосах и стойках. Первый болт располагают на расстоянии 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торца стержня, последующие с интервалом от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15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диаметр отверстия под болт (справочная величина), зависит от диаметра болта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Расстояние между болтами должно быть минимально возможным (т.е.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78" y="1064524"/>
            <a:ext cx="2292927" cy="188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865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906" y="425997"/>
            <a:ext cx="8104093" cy="61643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9. Наметить контуры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(основные принципы конструирования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приведены в методических указаниях [3, с. 14]). Примерная форма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для каждого узла дана в условиях задачи.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10. Наметить центры болтов в поясах. Крайние болты располагаются на расстоянии 2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от края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Остальные распределить равномерно между ними (с контролем расстояний, см. пункт  8).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фасонке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наиболее простая форма;</a:t>
            </a:r>
          </a:p>
          <a:p>
            <a:pPr marL="400050" lvl="1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наименьший расход металла;</a:t>
            </a:r>
          </a:p>
          <a:p>
            <a:pPr marL="400050" lvl="1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в) края, по возможности, </a:t>
            </a:r>
          </a:p>
          <a:p>
            <a:pPr marL="400050" lvl="1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перпендикулярны усилию (особенно к поясу);</a:t>
            </a:r>
          </a:p>
          <a:p>
            <a:pPr marL="400050" lvl="1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г) контуры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не выходят за контуры стержней.</a:t>
            </a:r>
          </a:p>
          <a:p>
            <a:pPr marL="400050" lvl="1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кратны 5 (округлять в большую сторону).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3101" y="2800350"/>
            <a:ext cx="317636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364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7F83EF-3F19-471A-8668-4600C72C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FC2384-992D-47DB-9426-61C4F80E8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	Введение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	Основные геометрические  элементы фермы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	Болтовое соединение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	Сварное соединение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	Задание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	Последовательность вычерчивания листа 1 (узел болтовой фермы)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	Последовательность вычерчивания листа 2 (узел фермы сварной)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E0DFC5-91C3-4D06-8E40-BB0DC5A3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48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704718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11. Вычертить сечения каждого стержня, при необходимости обозначить [3, с. 15].</a:t>
            </a:r>
          </a:p>
          <a:p>
            <a:pPr marL="0" lv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12. Сделать сечение узла по стержню. Одно из сечений назначить по оси болта. Условное обозначение см. справочник.</a:t>
            </a:r>
          </a:p>
          <a:p>
            <a:pPr marL="0" lv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13. Нанести размеры: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  а) расстояние от центра узла до оси первого болта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     по всем стержням;</a:t>
            </a:r>
          </a:p>
          <a:p>
            <a:pPr marL="400050" lvl="1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б) шаг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и расстояние между крайними болтами с указанием количества и диаметры болтов.</a:t>
            </a:r>
          </a:p>
          <a:p>
            <a:pPr marL="6350" lvl="1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14. Нанести размеры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 Если она сложной формы, то вычертить отдельно в М 1:10 или М 1:15. Толщину 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принять от 8 до 12 мм  ( не более толщины наибольшего профиля).</a:t>
            </a:r>
          </a:p>
          <a:p>
            <a:pPr marL="6350" lvl="1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Фасонка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может утапливаться или выпускаться в поясе [3, с. 7 методических указаний].</a:t>
            </a:r>
          </a:p>
          <a:p>
            <a:pPr marL="6350" lvl="1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16. Проверить чертеж. Обвести контурные линии толщиной от 0,6 до 0,8 мм.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2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011" y="0"/>
            <a:ext cx="8686800" cy="147794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вычерчивания листа 2 (узел фермы сварной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659" y="1513490"/>
            <a:ext cx="7930981" cy="4612673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1 – 4 смотри болтовое соединение.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Подготовить формат чертежа.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Вычертить и надписать геометрическую схему М 1:100.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Обозначить узел варианта окружностью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     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8–10 мм.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свободном поле, параллельно стержням в геометрической ферме, нанести оси до их пересечения в центре узла.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30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2608"/>
            <a:ext cx="8686800" cy="5763556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оси элементов принимаются линии центра тяжести уголка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справочная величина линия перехода через центр тяжести уголка).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Наметить контуры узла, в зависимости от ширины полки уголка.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Концы раскосов и стоек не доводить до пояса на 50 мм.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Вычертить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фасонку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Требования те же, что и в болтовых соединениях.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Нанести заданную длину швов [3, с. 7].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Длина швов на поясах равна размеру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79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58280"/>
            <a:ext cx="8229600" cy="5360276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 startAt="1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Вычертить сечение  каждого стержня (одно из них по шву).</a:t>
            </a:r>
          </a:p>
          <a:p>
            <a:pPr marL="514350" indent="-514350" algn="just">
              <a:buFont typeface="+mj-lt"/>
              <a:buAutoNum type="arabicPeriod" startAt="1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Нанести следующие размеры: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привязать к центры узла конец каждого стержня;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дать длину и высоту сварных швов;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указать размеры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фасонки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1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Проверить и обвести чертеж. Толщина обводки 0,6 - 0,8 мм.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Теория смотри Методическое пособие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[3]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8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4" y="4574891"/>
            <a:ext cx="6102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13" y="502104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713" y="3957151"/>
            <a:ext cx="293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Справочная таблица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7188" y="6062997"/>
            <a:ext cx="9085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Чертеж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77713" y="1089073"/>
            <a:ext cx="6004334" cy="2699156"/>
            <a:chOff x="277713" y="1089073"/>
            <a:chExt cx="6004334" cy="269915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13" y="1089073"/>
              <a:ext cx="6004334" cy="2699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44238" y="2524710"/>
              <a:ext cx="8018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 Н2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4237" y="3168115"/>
              <a:ext cx="8018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 Н3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1133" y="1833034"/>
              <a:ext cx="7809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В0 В3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33" y="1825822"/>
              <a:ext cx="4539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</a:t>
              </a:r>
            </a:p>
          </p:txBody>
        </p:sp>
      </p:grpSp>
      <p:sp>
        <p:nvSpPr>
          <p:cNvPr id="14" name="TextBox 13">
            <a:hlinkClick r:id="rId5" action="ppaction://hlinkfile"/>
          </p:cNvPr>
          <p:cNvSpPr txBox="1"/>
          <p:nvPr/>
        </p:nvSpPr>
        <p:spPr>
          <a:xfrm>
            <a:off x="1565245" y="6072035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6" action="ppaction://hlinkfile"/>
              </a:rPr>
              <a:t>Методичка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7475" y="1790699"/>
            <a:ext cx="2457450" cy="340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7475" y="1030008"/>
            <a:ext cx="236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Сравнительные примеры </a:t>
            </a:r>
          </a:p>
          <a:p>
            <a:r>
              <a:rPr lang="ru-RU" sz="1400" dirty="0"/>
              <a:t>конструирования некоторых</a:t>
            </a:r>
          </a:p>
          <a:p>
            <a:r>
              <a:rPr lang="ru-RU" sz="1400" dirty="0"/>
              <a:t>узлов фермы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7475" y="1030008"/>
            <a:ext cx="2457450" cy="40763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4420" y="68712"/>
            <a:ext cx="479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Пример выполнения задания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95427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254" y="370487"/>
            <a:ext cx="4089796" cy="5591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6226" y="370487"/>
            <a:ext cx="4274488" cy="5591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537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3158" y="20079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 Narrow" pitchFamily="34" charset="0"/>
              </a:rPr>
              <a:t>Геометрическая схема фермы</a:t>
            </a:r>
          </a:p>
          <a:p>
            <a:pPr algn="ctr"/>
            <a:r>
              <a:rPr lang="ru-RU" b="1" i="1" dirty="0">
                <a:latin typeface="Arial Narrow" pitchFamily="34" charset="0"/>
              </a:rPr>
              <a:t>М 1:100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68991" y="2729552"/>
            <a:ext cx="6946710" cy="139207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494167" y="2975211"/>
            <a:ext cx="1" cy="3166281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92039" y="3242730"/>
            <a:ext cx="3282615" cy="2994297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7580555" y="257129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file"/>
              </a:rPr>
              <a:t>Методичка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26</a:t>
            </a:fld>
            <a:endParaRPr lang="ru-RU"/>
          </a:p>
        </p:txBody>
      </p:sp>
      <p:grpSp>
        <p:nvGrpSpPr>
          <p:cNvPr id="2063" name="Группа 2062"/>
          <p:cNvGrpSpPr/>
          <p:nvPr/>
        </p:nvGrpSpPr>
        <p:grpSpPr>
          <a:xfrm>
            <a:off x="1526087" y="602304"/>
            <a:ext cx="2666777" cy="1312489"/>
            <a:chOff x="1526087" y="602304"/>
            <a:chExt cx="2666777" cy="1312489"/>
          </a:xfrm>
        </p:grpSpPr>
        <p:grpSp>
          <p:nvGrpSpPr>
            <p:cNvPr id="2062" name="Группа 2061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Овал 3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stCxn id="2050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endCxn id="2050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697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0550" y="200794"/>
            <a:ext cx="7325151" cy="6459295"/>
            <a:chOff x="590550" y="200794"/>
            <a:chExt cx="7325151" cy="6459295"/>
          </a:xfrm>
        </p:grpSpPr>
        <p:sp>
          <p:nvSpPr>
            <p:cNvPr id="3" name="TextBox 2"/>
            <p:cNvSpPr txBox="1"/>
            <p:nvPr/>
          </p:nvSpPr>
          <p:spPr>
            <a:xfrm>
              <a:off x="1563158" y="200794"/>
              <a:ext cx="3164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 Narrow" pitchFamily="34" charset="0"/>
                </a:rPr>
                <a:t>Геометрическая схема фермы</a:t>
              </a:r>
            </a:p>
            <a:p>
              <a:pPr algn="ctr"/>
              <a:r>
                <a:rPr lang="ru-RU" b="1" i="1" dirty="0">
                  <a:latin typeface="Arial Narrow" pitchFamily="34" charset="0"/>
                </a:rPr>
                <a:t>М 1:100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90550" y="2729552"/>
              <a:ext cx="7325151" cy="146621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94167" y="2975211"/>
              <a:ext cx="1" cy="3166281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92039" y="3242730"/>
              <a:ext cx="3744015" cy="3417359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765540" y="144569"/>
            <a:ext cx="990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Вариант</a:t>
            </a:r>
            <a:endParaRPr lang="ru-RU" dirty="0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6765540" y="621465"/>
            <a:ext cx="13452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Справочная</a:t>
            </a:r>
          </a:p>
          <a:p>
            <a:r>
              <a:rPr lang="ru-RU" dirty="0">
                <a:hlinkClick r:id="rId3" action="ppaction://hlinksldjump"/>
              </a:rPr>
              <a:t>таблица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7225" y="2558925"/>
            <a:ext cx="6477000" cy="13361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66775" y="3314701"/>
            <a:ext cx="6344823" cy="13239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2438401"/>
            <a:ext cx="6543675" cy="13349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67259" y="4328249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2" name="Полилиния 2051"/>
          <p:cNvSpPr/>
          <p:nvPr/>
        </p:nvSpPr>
        <p:spPr>
          <a:xfrm>
            <a:off x="609600" y="3752850"/>
            <a:ext cx="295275" cy="885825"/>
          </a:xfrm>
          <a:custGeom>
            <a:avLst/>
            <a:gdLst>
              <a:gd name="connsiteX0" fmla="*/ 0 w 295275"/>
              <a:gd name="connsiteY0" fmla="*/ 0 h 885825"/>
              <a:gd name="connsiteX1" fmla="*/ 104775 w 295275"/>
              <a:gd name="connsiteY1" fmla="*/ 257175 h 885825"/>
              <a:gd name="connsiteX2" fmla="*/ 142875 w 295275"/>
              <a:gd name="connsiteY2" fmla="*/ 638175 h 885825"/>
              <a:gd name="connsiteX3" fmla="*/ 295275 w 295275"/>
              <a:gd name="connsiteY3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885825">
                <a:moveTo>
                  <a:pt x="0" y="0"/>
                </a:moveTo>
                <a:cubicBezTo>
                  <a:pt x="40481" y="75406"/>
                  <a:pt x="80963" y="150813"/>
                  <a:pt x="104775" y="257175"/>
                </a:cubicBezTo>
                <a:cubicBezTo>
                  <a:pt x="128587" y="363537"/>
                  <a:pt x="111125" y="533400"/>
                  <a:pt x="142875" y="638175"/>
                </a:cubicBezTo>
                <a:cubicBezTo>
                  <a:pt x="174625" y="742950"/>
                  <a:pt x="234950" y="814387"/>
                  <a:pt x="295275" y="8858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Полилиния 2052"/>
          <p:cNvSpPr/>
          <p:nvPr/>
        </p:nvSpPr>
        <p:spPr>
          <a:xfrm>
            <a:off x="7118714" y="2438400"/>
            <a:ext cx="142315" cy="895350"/>
          </a:xfrm>
          <a:custGeom>
            <a:avLst/>
            <a:gdLst>
              <a:gd name="connsiteX0" fmla="*/ 5986 w 142315"/>
              <a:gd name="connsiteY0" fmla="*/ 0 h 895350"/>
              <a:gd name="connsiteX1" fmla="*/ 15511 w 142315"/>
              <a:gd name="connsiteY1" fmla="*/ 333375 h 895350"/>
              <a:gd name="connsiteX2" fmla="*/ 139336 w 142315"/>
              <a:gd name="connsiteY2" fmla="*/ 695325 h 895350"/>
              <a:gd name="connsiteX3" fmla="*/ 91711 w 142315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15" h="895350">
                <a:moveTo>
                  <a:pt x="5986" y="0"/>
                </a:moveTo>
                <a:cubicBezTo>
                  <a:pt x="-364" y="108744"/>
                  <a:pt x="-6714" y="217488"/>
                  <a:pt x="15511" y="333375"/>
                </a:cubicBezTo>
                <a:cubicBezTo>
                  <a:pt x="37736" y="449262"/>
                  <a:pt x="126636" y="601663"/>
                  <a:pt x="139336" y="695325"/>
                </a:cubicBezTo>
                <a:cubicBezTo>
                  <a:pt x="152036" y="788987"/>
                  <a:pt x="121873" y="842168"/>
                  <a:pt x="91711" y="8953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4" name="Прямая со стрелкой 2063"/>
          <p:cNvCxnSpPr/>
          <p:nvPr/>
        </p:nvCxnSpPr>
        <p:spPr>
          <a:xfrm flipH="1">
            <a:off x="7021450" y="2440485"/>
            <a:ext cx="685637" cy="44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2065"/>
          <p:cNvSpPr txBox="1"/>
          <p:nvPr/>
        </p:nvSpPr>
        <p:spPr>
          <a:xfrm>
            <a:off x="6734008" y="1292813"/>
            <a:ext cx="2532864" cy="1200329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Линия риски «е»</a:t>
            </a:r>
          </a:p>
          <a:p>
            <a:r>
              <a:rPr lang="ru-RU" dirty="0"/>
              <a:t>В таблице сортаментов</a:t>
            </a:r>
          </a:p>
          <a:p>
            <a:r>
              <a:rPr lang="ru-RU" dirty="0"/>
              <a:t>«е» для 125 = 70 </a:t>
            </a:r>
          </a:p>
          <a:p>
            <a:r>
              <a:rPr lang="ru-RU" dirty="0"/>
              <a:t>(вычертить в М 1:4)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31114" y="2808524"/>
            <a:ext cx="1849172" cy="1263765"/>
            <a:chOff x="31114" y="2808524"/>
            <a:chExt cx="1849172" cy="1263765"/>
          </a:xfrm>
        </p:grpSpPr>
        <p:cxnSp>
          <p:nvCxnSpPr>
            <p:cNvPr id="2056" name="Прямая соединительная линия 2055"/>
            <p:cNvCxnSpPr/>
            <p:nvPr/>
          </p:nvCxnSpPr>
          <p:spPr>
            <a:xfrm>
              <a:off x="1682044" y="3283969"/>
              <a:ext cx="136948" cy="7870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75" name="Группа 2074"/>
            <p:cNvGrpSpPr/>
            <p:nvPr/>
          </p:nvGrpSpPr>
          <p:grpSpPr>
            <a:xfrm>
              <a:off x="266131" y="3102792"/>
              <a:ext cx="1484387" cy="670525"/>
              <a:chOff x="266131" y="3102792"/>
              <a:chExt cx="1484387" cy="670525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657225" y="3105859"/>
                <a:ext cx="1093293" cy="66745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1645435" y="3439588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720512" y="3895083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4" name="TextBox 2073"/>
            <p:cNvSpPr txBox="1"/>
            <p:nvPr/>
          </p:nvSpPr>
          <p:spPr>
            <a:xfrm>
              <a:off x="31114" y="2808524"/>
              <a:ext cx="165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 125=70 мм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4253125" y="2103123"/>
            <a:ext cx="1456569" cy="1967945"/>
            <a:chOff x="4253125" y="2103123"/>
            <a:chExt cx="1456569" cy="1967945"/>
          </a:xfrm>
        </p:grpSpPr>
        <p:grpSp>
          <p:nvGrpSpPr>
            <p:cNvPr id="98" name="Группа 97"/>
            <p:cNvGrpSpPr/>
            <p:nvPr/>
          </p:nvGrpSpPr>
          <p:grpSpPr>
            <a:xfrm flipH="1">
              <a:off x="4410711" y="2438401"/>
              <a:ext cx="913183" cy="923686"/>
              <a:chOff x="266131" y="3102792"/>
              <a:chExt cx="658167" cy="1359519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657224" y="3105860"/>
                <a:ext cx="267074" cy="1356451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322632" y="2945931"/>
              <a:ext cx="209611" cy="11251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4253125" y="2925519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4410712" y="37733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333996" y="2103123"/>
              <a:ext cx="1375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ru-RU" sz="2000" i="1" dirty="0"/>
                <a:t>в</a:t>
              </a:r>
              <a:r>
                <a:rPr lang="ru-RU" dirty="0"/>
                <a:t>»=125 мм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307762" y="2328768"/>
            <a:ext cx="1241045" cy="1647920"/>
            <a:chOff x="2307762" y="2328768"/>
            <a:chExt cx="1241045" cy="164792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2399433" y="3189589"/>
              <a:ext cx="136948" cy="7870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2399433" y="3439588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371539" y="3314701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307762" y="2328768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»=12 мм</a:t>
              </a:r>
            </a:p>
          </p:txBody>
        </p:sp>
        <p:grpSp>
          <p:nvGrpSpPr>
            <p:cNvPr id="115" name="Группа 114"/>
            <p:cNvGrpSpPr/>
            <p:nvPr/>
          </p:nvGrpSpPr>
          <p:grpSpPr>
            <a:xfrm flipH="1">
              <a:off x="2536380" y="2679265"/>
              <a:ext cx="857274" cy="635436"/>
              <a:chOff x="266131" y="3102792"/>
              <a:chExt cx="617871" cy="1084332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7224" y="3105860"/>
                <a:ext cx="226778" cy="108126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Прямая соединительная линия 118"/>
          <p:cNvCxnSpPr/>
          <p:nvPr/>
        </p:nvCxnSpPr>
        <p:spPr>
          <a:xfrm>
            <a:off x="2908277" y="4352383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3076719" y="4352383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2888929" y="4352383"/>
            <a:ext cx="99770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23280" y="4071068"/>
            <a:ext cx="2508778" cy="990591"/>
            <a:chOff x="423280" y="4071068"/>
            <a:chExt cx="2508778" cy="99059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2018569" y="4352383"/>
              <a:ext cx="913489" cy="2059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210797" y="4071068"/>
              <a:ext cx="136948" cy="7870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>
              <a:off x="2187971" y="4239646"/>
              <a:ext cx="159774" cy="17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2187971" y="4439801"/>
              <a:ext cx="159774" cy="17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0" name="Группа 129"/>
            <p:cNvGrpSpPr/>
            <p:nvPr/>
          </p:nvGrpSpPr>
          <p:grpSpPr>
            <a:xfrm>
              <a:off x="1022350" y="4439801"/>
              <a:ext cx="1228815" cy="621858"/>
              <a:chOff x="266131" y="2484001"/>
              <a:chExt cx="1769403" cy="621858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657225" y="2484001"/>
                <a:ext cx="1378309" cy="62185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23280" y="468926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5 мм</a:t>
              </a:r>
            </a:p>
          </p:txBody>
        </p:sp>
      </p:grpSp>
      <p:sp>
        <p:nvSpPr>
          <p:cNvPr id="43" name="Полилиния 42"/>
          <p:cNvSpPr/>
          <p:nvPr/>
        </p:nvSpPr>
        <p:spPr>
          <a:xfrm>
            <a:off x="2889849" y="6530196"/>
            <a:ext cx="983411" cy="129893"/>
          </a:xfrm>
          <a:custGeom>
            <a:avLst/>
            <a:gdLst>
              <a:gd name="connsiteX0" fmla="*/ 0 w 983411"/>
              <a:gd name="connsiteY0" fmla="*/ 112144 h 129893"/>
              <a:gd name="connsiteX1" fmla="*/ 284672 w 983411"/>
              <a:gd name="connsiteY1" fmla="*/ 120770 h 129893"/>
              <a:gd name="connsiteX2" fmla="*/ 422694 w 983411"/>
              <a:gd name="connsiteY2" fmla="*/ 0 h 129893"/>
              <a:gd name="connsiteX3" fmla="*/ 750498 w 983411"/>
              <a:gd name="connsiteY3" fmla="*/ 51759 h 129893"/>
              <a:gd name="connsiteX4" fmla="*/ 983411 w 983411"/>
              <a:gd name="connsiteY4" fmla="*/ 77638 h 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11" h="129893">
                <a:moveTo>
                  <a:pt x="0" y="112144"/>
                </a:moveTo>
                <a:cubicBezTo>
                  <a:pt x="107111" y="125802"/>
                  <a:pt x="214223" y="139461"/>
                  <a:pt x="284672" y="120770"/>
                </a:cubicBezTo>
                <a:cubicBezTo>
                  <a:pt x="355121" y="102079"/>
                  <a:pt x="345056" y="11502"/>
                  <a:pt x="422694" y="0"/>
                </a:cubicBezTo>
                <a:lnTo>
                  <a:pt x="750498" y="51759"/>
                </a:lnTo>
                <a:cubicBezTo>
                  <a:pt x="843951" y="64699"/>
                  <a:pt x="913681" y="71168"/>
                  <a:pt x="983411" y="776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/>
          <p:cNvGrpSpPr/>
          <p:nvPr/>
        </p:nvGrpSpPr>
        <p:grpSpPr>
          <a:xfrm>
            <a:off x="445453" y="5014031"/>
            <a:ext cx="3128602" cy="1125392"/>
            <a:chOff x="445453" y="5014031"/>
            <a:chExt cx="3128602" cy="1125392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 flipH="1">
              <a:off x="2597364" y="6050820"/>
              <a:ext cx="958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>
              <a:off x="3414281" y="59622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>
              <a:off x="2809962" y="59622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0" name="Группа 139"/>
            <p:cNvGrpSpPr/>
            <p:nvPr/>
          </p:nvGrpSpPr>
          <p:grpSpPr>
            <a:xfrm>
              <a:off x="590553" y="5380296"/>
              <a:ext cx="2626954" cy="670524"/>
              <a:chOff x="266132" y="3102792"/>
              <a:chExt cx="1484386" cy="670525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1259050" y="3105859"/>
                <a:ext cx="491468" cy="66745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H="1" flipV="1">
                <a:off x="266132" y="3102792"/>
                <a:ext cx="1006364" cy="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445453" y="5014031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«е»63 =35 мм</a:t>
              </a: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970505" y="5913860"/>
            <a:ext cx="2287037" cy="434420"/>
            <a:chOff x="970505" y="5913860"/>
            <a:chExt cx="2287037" cy="434420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1829062" y="6237027"/>
              <a:ext cx="1428480" cy="22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2991580" y="6171074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2806802" y="6171074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970505" y="5913860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»=6 мм</a:t>
              </a: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2820221" y="5230596"/>
            <a:ext cx="1447565" cy="449877"/>
            <a:chOff x="2820221" y="5230596"/>
            <a:chExt cx="1447565" cy="449877"/>
          </a:xfrm>
        </p:grpSpPr>
        <p:cxnSp>
          <p:nvCxnSpPr>
            <p:cNvPr id="156" name="Прямая соединительная линия 155"/>
            <p:cNvCxnSpPr/>
            <p:nvPr/>
          </p:nvCxnSpPr>
          <p:spPr>
            <a:xfrm flipH="1">
              <a:off x="2837745" y="5581693"/>
              <a:ext cx="110452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3790451" y="5484801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2820221" y="550326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3009108" y="5230596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ru-RU" sz="2000" i="1" dirty="0"/>
                <a:t>в</a:t>
              </a:r>
              <a:r>
                <a:rPr lang="ru-RU" dirty="0"/>
                <a:t>»=63 мм</a:t>
              </a:r>
            </a:p>
          </p:txBody>
        </p:sp>
      </p:grpSp>
      <p:sp>
        <p:nvSpPr>
          <p:cNvPr id="180" name="Овал 179"/>
          <p:cNvSpPr/>
          <p:nvPr/>
        </p:nvSpPr>
        <p:spPr>
          <a:xfrm>
            <a:off x="4322632" y="3615034"/>
            <a:ext cx="588484" cy="606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7" name="Группа 136"/>
          <p:cNvGrpSpPr/>
          <p:nvPr/>
        </p:nvGrpSpPr>
        <p:grpSpPr>
          <a:xfrm>
            <a:off x="4122420" y="4057295"/>
            <a:ext cx="3229456" cy="2778690"/>
            <a:chOff x="4122420" y="4057295"/>
            <a:chExt cx="3229456" cy="2778690"/>
          </a:xfrm>
        </p:grpSpPr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5814276" y="4239646"/>
              <a:ext cx="153760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«е»75 =45 мм</a:t>
              </a:r>
            </a:p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»=8 мм</a:t>
              </a:r>
            </a:p>
            <a:p>
              <a:r>
                <a:rPr lang="ru-RU" dirty="0"/>
                <a:t>«в»=75 мм</a:t>
              </a: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TextBox 88">
            <a:hlinkClick r:id="rId4" action="ppaction://hlinkfile"/>
          </p:cNvPr>
          <p:cNvSpPr txBox="1"/>
          <p:nvPr/>
        </p:nvSpPr>
        <p:spPr>
          <a:xfrm>
            <a:off x="5395344" y="58197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1526087" y="678504"/>
            <a:ext cx="2666777" cy="1312489"/>
            <a:chOff x="1526087" y="602304"/>
            <a:chExt cx="2666777" cy="1312489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5" name="Овал 94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>
                <a:stCxn id="94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>
                <a:endCxn id="94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352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43" grpId="0" animBg="1"/>
      <p:bldP spid="1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Прямая соединительная линия 155"/>
          <p:cNvCxnSpPr/>
          <p:nvPr/>
        </p:nvCxnSpPr>
        <p:spPr>
          <a:xfrm flipH="1">
            <a:off x="4383650" y="3832691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590550" y="200794"/>
            <a:ext cx="7325151" cy="6635191"/>
            <a:chOff x="590550" y="200794"/>
            <a:chExt cx="7325151" cy="663519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90550" y="200794"/>
              <a:ext cx="7325151" cy="6459295"/>
              <a:chOff x="590550" y="200794"/>
              <a:chExt cx="7325151" cy="645929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63158" y="200794"/>
                <a:ext cx="3164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latin typeface="Arial Narrow" pitchFamily="34" charset="0"/>
                  </a:rPr>
                  <a:t>Геометрическая схема фермы</a:t>
                </a:r>
              </a:p>
              <a:p>
                <a:pPr algn="ctr"/>
                <a:r>
                  <a:rPr lang="ru-RU" b="1" i="1" dirty="0">
                    <a:latin typeface="Arial Narrow" pitchFamily="34" charset="0"/>
                  </a:rPr>
                  <a:t>М 1:100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0550" y="2729552"/>
                <a:ext cx="7325151" cy="146621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480519" y="2975211"/>
                <a:ext cx="13650" cy="3684878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92039" y="3242730"/>
                <a:ext cx="3744015" cy="3417359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7225" y="2558925"/>
              <a:ext cx="6477000" cy="13361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66775" y="3314701"/>
              <a:ext cx="6344823" cy="13239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90550" y="2438401"/>
              <a:ext cx="6543675" cy="13349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867259" y="4328249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2" name="Полилиния 2051"/>
            <p:cNvSpPr/>
            <p:nvPr/>
          </p:nvSpPr>
          <p:spPr>
            <a:xfrm>
              <a:off x="609600" y="3752850"/>
              <a:ext cx="295275" cy="885825"/>
            </a:xfrm>
            <a:custGeom>
              <a:avLst/>
              <a:gdLst>
                <a:gd name="connsiteX0" fmla="*/ 0 w 295275"/>
                <a:gd name="connsiteY0" fmla="*/ 0 h 885825"/>
                <a:gd name="connsiteX1" fmla="*/ 104775 w 295275"/>
                <a:gd name="connsiteY1" fmla="*/ 257175 h 885825"/>
                <a:gd name="connsiteX2" fmla="*/ 142875 w 295275"/>
                <a:gd name="connsiteY2" fmla="*/ 638175 h 885825"/>
                <a:gd name="connsiteX3" fmla="*/ 295275 w 2952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885825">
                  <a:moveTo>
                    <a:pt x="0" y="0"/>
                  </a:moveTo>
                  <a:cubicBezTo>
                    <a:pt x="40481" y="75406"/>
                    <a:pt x="80963" y="150813"/>
                    <a:pt x="104775" y="257175"/>
                  </a:cubicBezTo>
                  <a:cubicBezTo>
                    <a:pt x="128587" y="363537"/>
                    <a:pt x="111125" y="533400"/>
                    <a:pt x="142875" y="638175"/>
                  </a:cubicBezTo>
                  <a:cubicBezTo>
                    <a:pt x="174625" y="742950"/>
                    <a:pt x="234950" y="814387"/>
                    <a:pt x="295275" y="8858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3" name="Полилиния 2052"/>
            <p:cNvSpPr/>
            <p:nvPr/>
          </p:nvSpPr>
          <p:spPr>
            <a:xfrm>
              <a:off x="7118714" y="2438400"/>
              <a:ext cx="142315" cy="895350"/>
            </a:xfrm>
            <a:custGeom>
              <a:avLst/>
              <a:gdLst>
                <a:gd name="connsiteX0" fmla="*/ 5986 w 142315"/>
                <a:gd name="connsiteY0" fmla="*/ 0 h 895350"/>
                <a:gd name="connsiteX1" fmla="*/ 15511 w 142315"/>
                <a:gd name="connsiteY1" fmla="*/ 333375 h 895350"/>
                <a:gd name="connsiteX2" fmla="*/ 139336 w 142315"/>
                <a:gd name="connsiteY2" fmla="*/ 695325 h 895350"/>
                <a:gd name="connsiteX3" fmla="*/ 91711 w 142315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5" h="895350">
                  <a:moveTo>
                    <a:pt x="5986" y="0"/>
                  </a:moveTo>
                  <a:cubicBezTo>
                    <a:pt x="-364" y="108744"/>
                    <a:pt x="-6714" y="217488"/>
                    <a:pt x="15511" y="333375"/>
                  </a:cubicBezTo>
                  <a:cubicBezTo>
                    <a:pt x="37736" y="449262"/>
                    <a:pt x="126636" y="601663"/>
                    <a:pt x="139336" y="695325"/>
                  </a:cubicBezTo>
                  <a:cubicBezTo>
                    <a:pt x="152036" y="788987"/>
                    <a:pt x="121873" y="842168"/>
                    <a:pt x="91711" y="89535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2908277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076719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888929" y="4352383"/>
              <a:ext cx="99770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илиния 42"/>
            <p:cNvSpPr/>
            <p:nvPr/>
          </p:nvSpPr>
          <p:spPr>
            <a:xfrm>
              <a:off x="2889849" y="6530196"/>
              <a:ext cx="983411" cy="129893"/>
            </a:xfrm>
            <a:custGeom>
              <a:avLst/>
              <a:gdLst>
                <a:gd name="connsiteX0" fmla="*/ 0 w 983411"/>
                <a:gd name="connsiteY0" fmla="*/ 112144 h 129893"/>
                <a:gd name="connsiteX1" fmla="*/ 284672 w 983411"/>
                <a:gd name="connsiteY1" fmla="*/ 120770 h 129893"/>
                <a:gd name="connsiteX2" fmla="*/ 422694 w 983411"/>
                <a:gd name="connsiteY2" fmla="*/ 0 h 129893"/>
                <a:gd name="connsiteX3" fmla="*/ 750498 w 983411"/>
                <a:gd name="connsiteY3" fmla="*/ 51759 h 129893"/>
                <a:gd name="connsiteX4" fmla="*/ 983411 w 983411"/>
                <a:gd name="connsiteY4" fmla="*/ 77638 h 1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411" h="129893">
                  <a:moveTo>
                    <a:pt x="0" y="112144"/>
                  </a:moveTo>
                  <a:cubicBezTo>
                    <a:pt x="107111" y="125802"/>
                    <a:pt x="214223" y="139461"/>
                    <a:pt x="284672" y="120770"/>
                  </a:cubicBezTo>
                  <a:cubicBezTo>
                    <a:pt x="355121" y="102079"/>
                    <a:pt x="345056" y="11502"/>
                    <a:pt x="422694" y="0"/>
                  </a:cubicBezTo>
                  <a:lnTo>
                    <a:pt x="750498" y="51759"/>
                  </a:lnTo>
                  <a:cubicBezTo>
                    <a:pt x="843951" y="64699"/>
                    <a:pt x="913681" y="71168"/>
                    <a:pt x="983411" y="776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5" name="Прямая соединительная линия 144"/>
          <p:cNvCxnSpPr/>
          <p:nvPr/>
        </p:nvCxnSpPr>
        <p:spPr>
          <a:xfrm flipH="1">
            <a:off x="4727807" y="4062627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5054883" y="4377444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5351173" y="4638675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5540606" y="5321781"/>
            <a:ext cx="471233" cy="57452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5929000" y="4817650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>
            <a:off x="4444479" y="3668861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4813236" y="3668862"/>
            <a:ext cx="1558283" cy="133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5348774" y="417555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5038290" y="389508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5675850" y="449437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5996951" y="473378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6218086" y="4949417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51" name="Группа 2050"/>
          <p:cNvGrpSpPr/>
          <p:nvPr/>
        </p:nvGrpSpPr>
        <p:grpSpPr>
          <a:xfrm>
            <a:off x="5016702" y="3487699"/>
            <a:ext cx="740870" cy="344992"/>
            <a:chOff x="8010472" y="5198697"/>
            <a:chExt cx="740870" cy="344992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Группа 167"/>
          <p:cNvGrpSpPr/>
          <p:nvPr/>
        </p:nvGrpSpPr>
        <p:grpSpPr>
          <a:xfrm>
            <a:off x="5285586" y="3712303"/>
            <a:ext cx="740870" cy="344992"/>
            <a:chOff x="8010472" y="5198697"/>
            <a:chExt cx="740870" cy="344992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Группа 173"/>
          <p:cNvGrpSpPr/>
          <p:nvPr/>
        </p:nvGrpSpPr>
        <p:grpSpPr>
          <a:xfrm>
            <a:off x="5656021" y="4052767"/>
            <a:ext cx="740870" cy="344992"/>
            <a:chOff x="8010472" y="5198697"/>
            <a:chExt cx="740870" cy="34499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5954744" y="4304859"/>
            <a:ext cx="740870" cy="344992"/>
            <a:chOff x="8010472" y="5198697"/>
            <a:chExt cx="740870" cy="344992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Группа 180"/>
          <p:cNvGrpSpPr/>
          <p:nvPr/>
        </p:nvGrpSpPr>
        <p:grpSpPr>
          <a:xfrm>
            <a:off x="6280580" y="4561285"/>
            <a:ext cx="740870" cy="344992"/>
            <a:chOff x="8010472" y="5198697"/>
            <a:chExt cx="740870" cy="344992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TextBox 184"/>
          <p:cNvSpPr txBox="1"/>
          <p:nvPr/>
        </p:nvSpPr>
        <p:spPr>
          <a:xfrm>
            <a:off x="5098765" y="311776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838146" y="3371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951083" y="365884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71519" y="393550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801205" y="418165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4448905" y="4475598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4753482" y="4755207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5078391" y="5071470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5379572" y="5326092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 rot="2592380">
            <a:off x="3381507" y="460322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 rot="2592380">
            <a:off x="3379727" y="543584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>
            <a:off x="2569731" y="4284514"/>
            <a:ext cx="338546" cy="1619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2889850" y="5896303"/>
            <a:ext cx="1016693" cy="73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H="1" flipV="1">
            <a:off x="2392070" y="3462657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2397756" y="2834129"/>
            <a:ext cx="3094570" cy="62572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5656021" y="3658847"/>
            <a:ext cx="370435" cy="16629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H="1" flipV="1">
            <a:off x="5492326" y="2834129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3873260" y="5899984"/>
            <a:ext cx="1670688" cy="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Дуга 2077"/>
          <p:cNvSpPr/>
          <p:nvPr/>
        </p:nvSpPr>
        <p:spPr>
          <a:xfrm rot="10137170">
            <a:off x="2369707" y="4119696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Дуга 203"/>
          <p:cNvSpPr/>
          <p:nvPr/>
        </p:nvSpPr>
        <p:spPr>
          <a:xfrm rot="10137170">
            <a:off x="5468846" y="3438135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2308868" y="2975211"/>
            <a:ext cx="136421" cy="756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2877524" y="2834129"/>
            <a:ext cx="199195" cy="998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4857538" y="2500874"/>
            <a:ext cx="159164" cy="95533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5432906" y="2438401"/>
            <a:ext cx="81214" cy="515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3862387" y="2651233"/>
            <a:ext cx="177818" cy="96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2205165" y="2438401"/>
            <a:ext cx="3470685" cy="708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860319" y="292709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2289068" y="3037289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3851200" y="2711123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H="1">
            <a:off x="5384948" y="242040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252655" y="253407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830870" y="203920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906815">
            <a:off x="2914890" y="3573876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 rot="1906815">
            <a:off x="3896493" y="3379227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 rot="1906815">
            <a:off x="4876385" y="3164535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H="1">
            <a:off x="4834611" y="2498525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hlinkClick r:id="rId3" action="ppaction://hlinkfile"/>
          </p:cNvPr>
          <p:cNvSpPr txBox="1"/>
          <p:nvPr/>
        </p:nvSpPr>
        <p:spPr>
          <a:xfrm>
            <a:off x="7189871" y="361367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4" action="ppaction://hlinkfile"/>
              </a:rPr>
              <a:t>Методичка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1297487" y="745179"/>
            <a:ext cx="2666777" cy="1312489"/>
            <a:chOff x="1526087" y="602304"/>
            <a:chExt cx="2666777" cy="1312489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Овал 101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>
                <a:stCxn id="101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>
                <a:endCxn id="101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  <p:grpSp>
        <p:nvGrpSpPr>
          <p:cNvPr id="2055" name="Группа 2054"/>
          <p:cNvGrpSpPr/>
          <p:nvPr/>
        </p:nvGrpSpPr>
        <p:grpSpPr>
          <a:xfrm>
            <a:off x="1153460" y="4265248"/>
            <a:ext cx="2535485" cy="1829521"/>
            <a:chOff x="1153460" y="4265248"/>
            <a:chExt cx="2535485" cy="1829521"/>
          </a:xfrm>
        </p:grpSpPr>
        <p:grpSp>
          <p:nvGrpSpPr>
            <p:cNvPr id="2049" name="Группа 2048"/>
            <p:cNvGrpSpPr/>
            <p:nvPr/>
          </p:nvGrpSpPr>
          <p:grpSpPr>
            <a:xfrm>
              <a:off x="2180426" y="4265248"/>
              <a:ext cx="1508519" cy="1702137"/>
              <a:chOff x="2180426" y="4265248"/>
              <a:chExt cx="1508519" cy="1702137"/>
            </a:xfrm>
          </p:grpSpPr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2333767" y="4340961"/>
                <a:ext cx="861690" cy="114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 flipH="1" flipV="1">
                <a:off x="2236931" y="4690019"/>
                <a:ext cx="1452014" cy="147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 flipV="1">
                <a:off x="2236931" y="5540513"/>
                <a:ext cx="1378926" cy="25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 flipV="1">
                <a:off x="2236931" y="5896303"/>
                <a:ext cx="661578" cy="73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2252655" y="4352383"/>
                <a:ext cx="26209" cy="16150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 flipV="1">
                <a:off x="2206597" y="4265248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 flipV="1">
                <a:off x="2199092" y="4614529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 flipV="1">
                <a:off x="2180426" y="5453710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 flipV="1">
                <a:off x="2184341" y="5821110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1153460" y="46433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40" name="Группа 139"/>
            <p:cNvGrpSpPr/>
            <p:nvPr/>
          </p:nvGrpSpPr>
          <p:grpSpPr>
            <a:xfrm flipH="1" flipV="1">
              <a:off x="1199409" y="4471279"/>
              <a:ext cx="1072274" cy="552686"/>
              <a:chOff x="8010472" y="5198697"/>
              <a:chExt cx="740870" cy="344992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1232644" y="5020133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3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44" name="Группа 143"/>
            <p:cNvGrpSpPr/>
            <p:nvPr/>
          </p:nvGrpSpPr>
          <p:grpSpPr>
            <a:xfrm flipH="1" flipV="1">
              <a:off x="1186357" y="5023963"/>
              <a:ext cx="1072274" cy="371946"/>
              <a:chOff x="8010472" y="5198697"/>
              <a:chExt cx="740870" cy="344992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/>
            <p:cNvSpPr txBox="1"/>
            <p:nvPr/>
          </p:nvSpPr>
          <p:spPr>
            <a:xfrm>
              <a:off x="1168178" y="5633104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 flipH="1" flipV="1">
              <a:off x="1172101" y="5652601"/>
              <a:ext cx="1072274" cy="371946"/>
              <a:chOff x="8010472" y="5198697"/>
              <a:chExt cx="740870" cy="344992"/>
            </a:xfrm>
          </p:grpSpPr>
          <p:cxnSp>
            <p:nvCxnSpPr>
              <p:cNvPr id="163" name="Прямая соединительная линия 162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494258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Прямая соединительная линия 155"/>
          <p:cNvCxnSpPr/>
          <p:nvPr/>
        </p:nvCxnSpPr>
        <p:spPr>
          <a:xfrm flipH="1">
            <a:off x="4383650" y="3832691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590550" y="200794"/>
            <a:ext cx="7325151" cy="6635191"/>
            <a:chOff x="590550" y="200794"/>
            <a:chExt cx="7325151" cy="663519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90550" y="200794"/>
              <a:ext cx="7325151" cy="6459295"/>
              <a:chOff x="590550" y="200794"/>
              <a:chExt cx="7325151" cy="645929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63158" y="200794"/>
                <a:ext cx="3164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latin typeface="Arial Narrow" pitchFamily="34" charset="0"/>
                  </a:rPr>
                  <a:t>Геометрическая схема фермы</a:t>
                </a:r>
              </a:p>
              <a:p>
                <a:pPr algn="ctr"/>
                <a:r>
                  <a:rPr lang="ru-RU" b="1" i="1" dirty="0">
                    <a:latin typeface="Arial Narrow" pitchFamily="34" charset="0"/>
                  </a:rPr>
                  <a:t>М 1:100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0550" y="2729552"/>
                <a:ext cx="7325151" cy="146621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480519" y="2975211"/>
                <a:ext cx="13650" cy="3684878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92039" y="3242730"/>
                <a:ext cx="3744015" cy="3417359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7225" y="2558925"/>
              <a:ext cx="6477000" cy="13361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66775" y="3314701"/>
              <a:ext cx="6344823" cy="13239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90550" y="2438401"/>
              <a:ext cx="6543675" cy="13349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867259" y="4328249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2" name="Полилиния 2051"/>
            <p:cNvSpPr/>
            <p:nvPr/>
          </p:nvSpPr>
          <p:spPr>
            <a:xfrm>
              <a:off x="609600" y="3752850"/>
              <a:ext cx="295275" cy="885825"/>
            </a:xfrm>
            <a:custGeom>
              <a:avLst/>
              <a:gdLst>
                <a:gd name="connsiteX0" fmla="*/ 0 w 295275"/>
                <a:gd name="connsiteY0" fmla="*/ 0 h 885825"/>
                <a:gd name="connsiteX1" fmla="*/ 104775 w 295275"/>
                <a:gd name="connsiteY1" fmla="*/ 257175 h 885825"/>
                <a:gd name="connsiteX2" fmla="*/ 142875 w 295275"/>
                <a:gd name="connsiteY2" fmla="*/ 638175 h 885825"/>
                <a:gd name="connsiteX3" fmla="*/ 295275 w 2952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885825">
                  <a:moveTo>
                    <a:pt x="0" y="0"/>
                  </a:moveTo>
                  <a:cubicBezTo>
                    <a:pt x="40481" y="75406"/>
                    <a:pt x="80963" y="150813"/>
                    <a:pt x="104775" y="257175"/>
                  </a:cubicBezTo>
                  <a:cubicBezTo>
                    <a:pt x="128587" y="363537"/>
                    <a:pt x="111125" y="533400"/>
                    <a:pt x="142875" y="638175"/>
                  </a:cubicBezTo>
                  <a:cubicBezTo>
                    <a:pt x="174625" y="742950"/>
                    <a:pt x="234950" y="814387"/>
                    <a:pt x="295275" y="8858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3" name="Полилиния 2052"/>
            <p:cNvSpPr/>
            <p:nvPr/>
          </p:nvSpPr>
          <p:spPr>
            <a:xfrm>
              <a:off x="7118714" y="2438400"/>
              <a:ext cx="142315" cy="895350"/>
            </a:xfrm>
            <a:custGeom>
              <a:avLst/>
              <a:gdLst>
                <a:gd name="connsiteX0" fmla="*/ 5986 w 142315"/>
                <a:gd name="connsiteY0" fmla="*/ 0 h 895350"/>
                <a:gd name="connsiteX1" fmla="*/ 15511 w 142315"/>
                <a:gd name="connsiteY1" fmla="*/ 333375 h 895350"/>
                <a:gd name="connsiteX2" fmla="*/ 139336 w 142315"/>
                <a:gd name="connsiteY2" fmla="*/ 695325 h 895350"/>
                <a:gd name="connsiteX3" fmla="*/ 91711 w 142315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5" h="895350">
                  <a:moveTo>
                    <a:pt x="5986" y="0"/>
                  </a:moveTo>
                  <a:cubicBezTo>
                    <a:pt x="-364" y="108744"/>
                    <a:pt x="-6714" y="217488"/>
                    <a:pt x="15511" y="333375"/>
                  </a:cubicBezTo>
                  <a:cubicBezTo>
                    <a:pt x="37736" y="449262"/>
                    <a:pt x="126636" y="601663"/>
                    <a:pt x="139336" y="695325"/>
                  </a:cubicBezTo>
                  <a:cubicBezTo>
                    <a:pt x="152036" y="788987"/>
                    <a:pt x="121873" y="842168"/>
                    <a:pt x="91711" y="89535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2908277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076719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888929" y="4352383"/>
              <a:ext cx="99770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илиния 42"/>
            <p:cNvSpPr/>
            <p:nvPr/>
          </p:nvSpPr>
          <p:spPr>
            <a:xfrm>
              <a:off x="2889849" y="6530196"/>
              <a:ext cx="983411" cy="129893"/>
            </a:xfrm>
            <a:custGeom>
              <a:avLst/>
              <a:gdLst>
                <a:gd name="connsiteX0" fmla="*/ 0 w 983411"/>
                <a:gd name="connsiteY0" fmla="*/ 112144 h 129893"/>
                <a:gd name="connsiteX1" fmla="*/ 284672 w 983411"/>
                <a:gd name="connsiteY1" fmla="*/ 120770 h 129893"/>
                <a:gd name="connsiteX2" fmla="*/ 422694 w 983411"/>
                <a:gd name="connsiteY2" fmla="*/ 0 h 129893"/>
                <a:gd name="connsiteX3" fmla="*/ 750498 w 983411"/>
                <a:gd name="connsiteY3" fmla="*/ 51759 h 129893"/>
                <a:gd name="connsiteX4" fmla="*/ 983411 w 983411"/>
                <a:gd name="connsiteY4" fmla="*/ 77638 h 1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411" h="129893">
                  <a:moveTo>
                    <a:pt x="0" y="112144"/>
                  </a:moveTo>
                  <a:cubicBezTo>
                    <a:pt x="107111" y="125802"/>
                    <a:pt x="214223" y="139461"/>
                    <a:pt x="284672" y="120770"/>
                  </a:cubicBezTo>
                  <a:cubicBezTo>
                    <a:pt x="355121" y="102079"/>
                    <a:pt x="345056" y="11502"/>
                    <a:pt x="422694" y="0"/>
                  </a:cubicBezTo>
                  <a:lnTo>
                    <a:pt x="750498" y="51759"/>
                  </a:lnTo>
                  <a:cubicBezTo>
                    <a:pt x="843951" y="64699"/>
                    <a:pt x="913681" y="71168"/>
                    <a:pt x="983411" y="776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5" name="Прямая соединительная линия 144"/>
          <p:cNvCxnSpPr/>
          <p:nvPr/>
        </p:nvCxnSpPr>
        <p:spPr>
          <a:xfrm flipH="1">
            <a:off x="4727807" y="4062627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5054883" y="4377444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5351173" y="4638675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5540606" y="5321781"/>
            <a:ext cx="471233" cy="57452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5929000" y="4817650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>
            <a:off x="4444479" y="3668861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4813236" y="3668862"/>
            <a:ext cx="1558283" cy="133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5348774" y="417555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5038290" y="389508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5675850" y="449437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5996951" y="473378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6218086" y="4949417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51" name="Группа 2050"/>
          <p:cNvGrpSpPr/>
          <p:nvPr/>
        </p:nvGrpSpPr>
        <p:grpSpPr>
          <a:xfrm>
            <a:off x="5016702" y="3487699"/>
            <a:ext cx="740870" cy="344992"/>
            <a:chOff x="8010472" y="5198697"/>
            <a:chExt cx="740870" cy="344992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Группа 167"/>
          <p:cNvGrpSpPr/>
          <p:nvPr/>
        </p:nvGrpSpPr>
        <p:grpSpPr>
          <a:xfrm>
            <a:off x="5285586" y="3712303"/>
            <a:ext cx="740870" cy="344992"/>
            <a:chOff x="8010472" y="5198697"/>
            <a:chExt cx="740870" cy="344992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Группа 173"/>
          <p:cNvGrpSpPr/>
          <p:nvPr/>
        </p:nvGrpSpPr>
        <p:grpSpPr>
          <a:xfrm>
            <a:off x="5656021" y="4052767"/>
            <a:ext cx="740870" cy="344992"/>
            <a:chOff x="8010472" y="5198697"/>
            <a:chExt cx="740870" cy="34499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5954744" y="4304859"/>
            <a:ext cx="740870" cy="344992"/>
            <a:chOff x="8010472" y="5198697"/>
            <a:chExt cx="740870" cy="344992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Группа 180"/>
          <p:cNvGrpSpPr/>
          <p:nvPr/>
        </p:nvGrpSpPr>
        <p:grpSpPr>
          <a:xfrm>
            <a:off x="6280580" y="4561285"/>
            <a:ext cx="740870" cy="344992"/>
            <a:chOff x="8010472" y="5198697"/>
            <a:chExt cx="740870" cy="344992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TextBox 184"/>
          <p:cNvSpPr txBox="1"/>
          <p:nvPr/>
        </p:nvSpPr>
        <p:spPr>
          <a:xfrm>
            <a:off x="5098765" y="311776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838146" y="3371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951083" y="365884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71519" y="393550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801205" y="418165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4448905" y="4475598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4753482" y="4755207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5078391" y="5071470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5379572" y="5326092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 rot="2592380">
            <a:off x="3381507" y="460322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 rot="2592380">
            <a:off x="3379727" y="543584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>
            <a:off x="2569731" y="4284514"/>
            <a:ext cx="338546" cy="1619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2889850" y="5896303"/>
            <a:ext cx="1016693" cy="73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H="1" flipV="1">
            <a:off x="2392070" y="3462657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2397756" y="2834129"/>
            <a:ext cx="3094570" cy="62572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5656021" y="3658847"/>
            <a:ext cx="370435" cy="16629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H="1" flipV="1">
            <a:off x="5492326" y="2834129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3873260" y="5899984"/>
            <a:ext cx="1670688" cy="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Дуга 2077"/>
          <p:cNvSpPr/>
          <p:nvPr/>
        </p:nvSpPr>
        <p:spPr>
          <a:xfrm rot="10137170">
            <a:off x="2369707" y="4119696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Дуга 203"/>
          <p:cNvSpPr/>
          <p:nvPr/>
        </p:nvSpPr>
        <p:spPr>
          <a:xfrm rot="10137170">
            <a:off x="5468846" y="3438135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2308868" y="2975211"/>
            <a:ext cx="136421" cy="756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2877524" y="2834129"/>
            <a:ext cx="199195" cy="998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4629507" y="1215132"/>
            <a:ext cx="387195" cy="2241074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5432906" y="2438401"/>
            <a:ext cx="81214" cy="515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3862387" y="2651233"/>
            <a:ext cx="177818" cy="96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2184341" y="2335669"/>
            <a:ext cx="3998926" cy="811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860319" y="292709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2289068" y="3037289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3851200" y="2721756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H="1">
            <a:off x="5384948" y="242040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252655" y="253407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617857" y="195367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906815">
            <a:off x="2914890" y="3573876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 rot="1906815">
            <a:off x="3896493" y="3379227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 rot="1906815">
            <a:off x="4876385" y="3164535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4" name="Группа 233"/>
          <p:cNvGrpSpPr/>
          <p:nvPr/>
        </p:nvGrpSpPr>
        <p:grpSpPr>
          <a:xfrm>
            <a:off x="4172132" y="1704496"/>
            <a:ext cx="682142" cy="1129632"/>
            <a:chOff x="4172132" y="1704496"/>
            <a:chExt cx="682142" cy="1129632"/>
          </a:xfrm>
        </p:grpSpPr>
        <p:cxnSp>
          <p:nvCxnSpPr>
            <p:cNvPr id="230" name="Прямая соединительная линия 229"/>
            <p:cNvCxnSpPr/>
            <p:nvPr/>
          </p:nvCxnSpPr>
          <p:spPr>
            <a:xfrm flipH="1" flipV="1">
              <a:off x="4543759" y="1840675"/>
              <a:ext cx="154565" cy="7327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1" name="Группа 230"/>
            <p:cNvGrpSpPr/>
            <p:nvPr/>
          </p:nvGrpSpPr>
          <p:grpSpPr>
            <a:xfrm>
              <a:off x="4172132" y="1704496"/>
              <a:ext cx="682142" cy="1129632"/>
              <a:chOff x="4172132" y="1704496"/>
              <a:chExt cx="682142" cy="1129632"/>
            </a:xfrm>
          </p:grpSpPr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4172132" y="1791217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/>
              <p:cNvCxnSpPr/>
              <p:nvPr/>
            </p:nvCxnSpPr>
            <p:spPr>
              <a:xfrm flipH="1" flipV="1">
                <a:off x="4629507" y="1704496"/>
                <a:ext cx="224767" cy="112963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/>
              <p:cNvCxnSpPr/>
              <p:nvPr/>
            </p:nvCxnSpPr>
            <p:spPr>
              <a:xfrm flipV="1">
                <a:off x="4172132" y="1715370"/>
                <a:ext cx="476911" cy="1072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Прямая соединительная линия 232"/>
              <p:cNvCxnSpPr/>
              <p:nvPr/>
            </p:nvCxnSpPr>
            <p:spPr>
              <a:xfrm flipV="1">
                <a:off x="4199291" y="1844088"/>
                <a:ext cx="354954" cy="7146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rot="5400000">
                <a:off x="4732636" y="2474271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Группа 254"/>
          <p:cNvGrpSpPr/>
          <p:nvPr/>
        </p:nvGrpSpPr>
        <p:grpSpPr>
          <a:xfrm rot="20327653" flipH="1">
            <a:off x="4764429" y="1600018"/>
            <a:ext cx="659122" cy="1079986"/>
            <a:chOff x="4172132" y="1702238"/>
            <a:chExt cx="659122" cy="1079986"/>
          </a:xfrm>
        </p:grpSpPr>
        <p:cxnSp>
          <p:nvCxnSpPr>
            <p:cNvPr id="256" name="Прямая соединительная линия 255"/>
            <p:cNvCxnSpPr/>
            <p:nvPr/>
          </p:nvCxnSpPr>
          <p:spPr>
            <a:xfrm flipH="1" flipV="1">
              <a:off x="4543759" y="1840675"/>
              <a:ext cx="154565" cy="7327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7" name="Группа 256"/>
            <p:cNvGrpSpPr/>
            <p:nvPr/>
          </p:nvGrpSpPr>
          <p:grpSpPr>
            <a:xfrm>
              <a:off x="4172132" y="1702238"/>
              <a:ext cx="659122" cy="1079986"/>
              <a:chOff x="4172132" y="1702238"/>
              <a:chExt cx="659122" cy="1079986"/>
            </a:xfrm>
          </p:grpSpPr>
          <p:cxnSp>
            <p:nvCxnSpPr>
              <p:cNvPr id="258" name="Прямая соединительная линия 257"/>
              <p:cNvCxnSpPr/>
              <p:nvPr/>
            </p:nvCxnSpPr>
            <p:spPr>
              <a:xfrm>
                <a:off x="4172132" y="1791217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Прямая соединительная линия 258"/>
              <p:cNvCxnSpPr/>
              <p:nvPr/>
            </p:nvCxnSpPr>
            <p:spPr>
              <a:xfrm rot="20327653" flipV="1">
                <a:off x="4641571" y="1702238"/>
                <a:ext cx="189683" cy="107998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Прямая соединительная линия 259"/>
              <p:cNvCxnSpPr/>
              <p:nvPr/>
            </p:nvCxnSpPr>
            <p:spPr>
              <a:xfrm flipV="1">
                <a:off x="4172132" y="1715370"/>
                <a:ext cx="476911" cy="1072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Прямая соединительная линия 260"/>
              <p:cNvCxnSpPr/>
              <p:nvPr/>
            </p:nvCxnSpPr>
            <p:spPr>
              <a:xfrm flipV="1">
                <a:off x="4199291" y="1844088"/>
                <a:ext cx="354954" cy="7146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Прямая соединительная линия 261"/>
              <p:cNvCxnSpPr/>
              <p:nvPr/>
            </p:nvCxnSpPr>
            <p:spPr>
              <a:xfrm rot="5400000">
                <a:off x="4732636" y="2474271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3" name="Прямая соединительная линия 262"/>
          <p:cNvCxnSpPr/>
          <p:nvPr/>
        </p:nvCxnSpPr>
        <p:spPr>
          <a:xfrm flipH="1">
            <a:off x="4644880" y="1735882"/>
            <a:ext cx="145170" cy="331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Полилиния 239"/>
          <p:cNvSpPr/>
          <p:nvPr/>
        </p:nvSpPr>
        <p:spPr>
          <a:xfrm>
            <a:off x="4857538" y="2770394"/>
            <a:ext cx="101977" cy="54388"/>
          </a:xfrm>
          <a:custGeom>
            <a:avLst/>
            <a:gdLst>
              <a:gd name="connsiteX0" fmla="*/ 101977 w 101977"/>
              <a:gd name="connsiteY0" fmla="*/ 0 h 54388"/>
              <a:gd name="connsiteX1" fmla="*/ 0 w 101977"/>
              <a:gd name="connsiteY1" fmla="*/ 54388 h 54388"/>
              <a:gd name="connsiteX2" fmla="*/ 0 w 101977"/>
              <a:gd name="connsiteY2" fmla="*/ 54388 h 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77" h="54388">
                <a:moveTo>
                  <a:pt x="101977" y="0"/>
                </a:moveTo>
                <a:lnTo>
                  <a:pt x="0" y="54388"/>
                </a:lnTo>
                <a:lnTo>
                  <a:pt x="0" y="5438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9" name="Прямая соединительная линия 278"/>
          <p:cNvCxnSpPr/>
          <p:nvPr/>
        </p:nvCxnSpPr>
        <p:spPr>
          <a:xfrm flipH="1">
            <a:off x="4372046" y="2072324"/>
            <a:ext cx="836007" cy="152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rot="5400000" flipH="1">
            <a:off x="4340427" y="2186156"/>
            <a:ext cx="258789" cy="418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rot="5400000" flipH="1">
            <a:off x="4917446" y="2084697"/>
            <a:ext cx="258789" cy="418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5134206" y="1953671"/>
            <a:ext cx="57162" cy="271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H="1" flipV="1">
            <a:off x="5074813" y="1966096"/>
            <a:ext cx="174649" cy="2184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 rot="21007183">
            <a:off x="4090925" y="132430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L </a:t>
            </a:r>
            <a:r>
              <a:rPr lang="ru-RU" dirty="0"/>
              <a:t>125х80х12</a:t>
            </a:r>
          </a:p>
        </p:txBody>
      </p:sp>
      <p:grpSp>
        <p:nvGrpSpPr>
          <p:cNvPr id="278" name="Группа 277"/>
          <p:cNvGrpSpPr/>
          <p:nvPr/>
        </p:nvGrpSpPr>
        <p:grpSpPr>
          <a:xfrm rot="16917144">
            <a:off x="1079825" y="4693407"/>
            <a:ext cx="1207579" cy="987129"/>
            <a:chOff x="1096710" y="5075932"/>
            <a:chExt cx="1207579" cy="987129"/>
          </a:xfrm>
        </p:grpSpPr>
        <p:grpSp>
          <p:nvGrpSpPr>
            <p:cNvPr id="293" name="Группа 292"/>
            <p:cNvGrpSpPr/>
            <p:nvPr/>
          </p:nvGrpSpPr>
          <p:grpSpPr>
            <a:xfrm>
              <a:off x="1096710" y="5194085"/>
              <a:ext cx="645158" cy="868976"/>
              <a:chOff x="4172132" y="1704496"/>
              <a:chExt cx="645158" cy="868976"/>
            </a:xfrm>
          </p:grpSpPr>
          <p:cxnSp>
            <p:nvCxnSpPr>
              <p:cNvPr id="294" name="Прямая соединительная линия 293"/>
              <p:cNvCxnSpPr/>
              <p:nvPr/>
            </p:nvCxnSpPr>
            <p:spPr>
              <a:xfrm flipH="1" flipV="1">
                <a:off x="4543759" y="1840675"/>
                <a:ext cx="154565" cy="7327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5" name="Группа 294"/>
              <p:cNvGrpSpPr/>
              <p:nvPr/>
            </p:nvGrpSpPr>
            <p:grpSpPr>
              <a:xfrm>
                <a:off x="4172132" y="1704496"/>
                <a:ext cx="645158" cy="854429"/>
                <a:chOff x="4172132" y="1704496"/>
                <a:chExt cx="645158" cy="854429"/>
              </a:xfrm>
            </p:grpSpPr>
            <p:cxnSp>
              <p:nvCxnSpPr>
                <p:cNvPr id="296" name="Прямая соединительная линия 295"/>
                <p:cNvCxnSpPr/>
                <p:nvPr/>
              </p:nvCxnSpPr>
              <p:spPr>
                <a:xfrm>
                  <a:off x="4172132" y="1791217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Прямая соединительная линия 296"/>
                <p:cNvCxnSpPr/>
                <p:nvPr/>
              </p:nvCxnSpPr>
              <p:spPr>
                <a:xfrm flipH="1" flipV="1">
                  <a:off x="4629508" y="1704496"/>
                  <a:ext cx="187782" cy="84492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 flipV="1">
                  <a:off x="4172132" y="1715370"/>
                  <a:ext cx="476911" cy="1072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 flipV="1">
                  <a:off x="4199291" y="1844088"/>
                  <a:ext cx="354954" cy="714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Прямая соединительная линия 299"/>
                <p:cNvCxnSpPr/>
                <p:nvPr/>
              </p:nvCxnSpPr>
              <p:spPr>
                <a:xfrm rot="5400000">
                  <a:off x="4732636" y="2474271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1" name="Группа 300"/>
            <p:cNvGrpSpPr/>
            <p:nvPr/>
          </p:nvGrpSpPr>
          <p:grpSpPr>
            <a:xfrm rot="20178570" flipH="1">
              <a:off x="1659131" y="5075932"/>
              <a:ext cx="645158" cy="874489"/>
              <a:chOff x="4172132" y="1698983"/>
              <a:chExt cx="645158" cy="874489"/>
            </a:xfrm>
          </p:grpSpPr>
          <p:cxnSp>
            <p:nvCxnSpPr>
              <p:cNvPr id="302" name="Прямая соединительная линия 301"/>
              <p:cNvCxnSpPr/>
              <p:nvPr/>
            </p:nvCxnSpPr>
            <p:spPr>
              <a:xfrm flipH="1" flipV="1">
                <a:off x="4543759" y="1840675"/>
                <a:ext cx="154565" cy="7327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3" name="Группа 302"/>
              <p:cNvGrpSpPr/>
              <p:nvPr/>
            </p:nvGrpSpPr>
            <p:grpSpPr>
              <a:xfrm>
                <a:off x="4172132" y="1698983"/>
                <a:ext cx="645158" cy="859942"/>
                <a:chOff x="4172132" y="1698983"/>
                <a:chExt cx="645158" cy="859942"/>
              </a:xfrm>
            </p:grpSpPr>
            <p:cxnSp>
              <p:nvCxnSpPr>
                <p:cNvPr id="304" name="Прямая соединительная линия 303"/>
                <p:cNvCxnSpPr/>
                <p:nvPr/>
              </p:nvCxnSpPr>
              <p:spPr>
                <a:xfrm>
                  <a:off x="4172132" y="1791217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Прямая соединительная линия 304"/>
                <p:cNvCxnSpPr/>
                <p:nvPr/>
              </p:nvCxnSpPr>
              <p:spPr>
                <a:xfrm rot="20327653" flipV="1">
                  <a:off x="4658954" y="1698983"/>
                  <a:ext cx="124168" cy="8261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Прямая соединительная линия 305"/>
                <p:cNvCxnSpPr/>
                <p:nvPr/>
              </p:nvCxnSpPr>
              <p:spPr>
                <a:xfrm flipV="1">
                  <a:off x="4172132" y="1715370"/>
                  <a:ext cx="476911" cy="1072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Прямая соединительная линия 306"/>
                <p:cNvCxnSpPr/>
                <p:nvPr/>
              </p:nvCxnSpPr>
              <p:spPr>
                <a:xfrm flipV="1">
                  <a:off x="4199291" y="1844088"/>
                  <a:ext cx="354954" cy="714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 rot="5400000">
                  <a:off x="4732636" y="2474271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81" name="Прямая соединительная линия 280"/>
          <p:cNvCxnSpPr>
            <a:stCxn id="348" idx="2"/>
          </p:cNvCxnSpPr>
          <p:nvPr/>
        </p:nvCxnSpPr>
        <p:spPr>
          <a:xfrm>
            <a:off x="1214357" y="5188940"/>
            <a:ext cx="2808374" cy="9757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 rot="16200000">
            <a:off x="578285" y="50042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L </a:t>
            </a:r>
            <a:r>
              <a:rPr lang="ru-RU" dirty="0"/>
              <a:t>63х6</a:t>
            </a:r>
          </a:p>
        </p:txBody>
      </p:sp>
      <p:sp>
        <p:nvSpPr>
          <p:cNvPr id="138" name="TextBox 137">
            <a:hlinkClick r:id="rId3" action="ppaction://hlinkfile"/>
          </p:cNvPr>
          <p:cNvSpPr txBox="1"/>
          <p:nvPr/>
        </p:nvSpPr>
        <p:spPr>
          <a:xfrm>
            <a:off x="7189871" y="361367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4" action="ppaction://hlinkfile"/>
              </a:rPr>
              <a:t>Методичка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1259840" y="678957"/>
            <a:ext cx="2666777" cy="1312489"/>
            <a:chOff x="1526087" y="602304"/>
            <a:chExt cx="2666777" cy="1312489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14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4" name="Овал 143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>
                <a:stCxn id="143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>
                <a:endCxn id="143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2180426" y="4265248"/>
            <a:ext cx="1508519" cy="1702137"/>
            <a:chOff x="2180426" y="4265248"/>
            <a:chExt cx="1508519" cy="1702137"/>
          </a:xfrm>
        </p:grpSpPr>
        <p:cxnSp>
          <p:nvCxnSpPr>
            <p:cNvPr id="225" name="Прямая соединительная линия 224"/>
            <p:cNvCxnSpPr/>
            <p:nvPr/>
          </p:nvCxnSpPr>
          <p:spPr>
            <a:xfrm flipH="1">
              <a:off x="2333767" y="4340961"/>
              <a:ext cx="861690" cy="114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flipH="1" flipV="1">
              <a:off x="2236931" y="4690019"/>
              <a:ext cx="1452014" cy="14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 flipH="1" flipV="1">
              <a:off x="2236931" y="5540513"/>
              <a:ext cx="1378926" cy="25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 flipH="1" flipV="1">
              <a:off x="2236931" y="5896303"/>
              <a:ext cx="661578" cy="73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 flipV="1">
              <a:off x="2252655" y="4352383"/>
              <a:ext cx="26209" cy="1615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Прямая соединительная линия 234"/>
            <p:cNvCxnSpPr/>
            <p:nvPr/>
          </p:nvCxnSpPr>
          <p:spPr>
            <a:xfrm flipH="1" flipV="1">
              <a:off x="2206597" y="4265248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235"/>
            <p:cNvCxnSpPr/>
            <p:nvPr/>
          </p:nvCxnSpPr>
          <p:spPr>
            <a:xfrm flipH="1" flipV="1">
              <a:off x="2199092" y="4614529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Прямая соединительная линия 236"/>
            <p:cNvCxnSpPr/>
            <p:nvPr/>
          </p:nvCxnSpPr>
          <p:spPr>
            <a:xfrm flipH="1" flipV="1">
              <a:off x="2180426" y="5453710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Прямая соединительная линия 237"/>
            <p:cNvCxnSpPr/>
            <p:nvPr/>
          </p:nvCxnSpPr>
          <p:spPr>
            <a:xfrm flipH="1" flipV="1">
              <a:off x="2184341" y="5821110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3102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594" y="818464"/>
            <a:ext cx="6088642" cy="9144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870" y="1869742"/>
            <a:ext cx="7794879" cy="42564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Программа курса «Инженерная графика» предусматривает знакомство студентов с чертежами конструкций, деталей и соединений.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Будущий инженер-строитель должен знать специфику выполнения и оформления строительных чертежей различного назначения и пробрести навыки их прочтения.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7039822" y="436825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Методичка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66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7422900" y="17819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file"/>
              </a:rPr>
              <a:t>Методичка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28750" y="629395"/>
            <a:ext cx="4360379" cy="6240483"/>
            <a:chOff x="228750" y="629395"/>
            <a:chExt cx="4360379" cy="62404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50" y="629395"/>
              <a:ext cx="4360379" cy="624048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261580" y="4889134"/>
              <a:ext cx="294718" cy="184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s8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07628" y="605646"/>
            <a:ext cx="4358245" cy="6195318"/>
            <a:chOff x="4607628" y="605646"/>
            <a:chExt cx="4358245" cy="61953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628" y="605646"/>
              <a:ext cx="4358245" cy="619531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416171" y="3429441"/>
              <a:ext cx="360933" cy="184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s10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29217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4" y="103188"/>
            <a:ext cx="7781365" cy="1143000"/>
          </a:xfrm>
        </p:spPr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659" y="1600200"/>
            <a:ext cx="7850272" cy="4525963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Георгиевский О.В. Справочное пособие по строительному черчению: курс лекций, М.: АСВ, 2005. – 95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Георгиевский О.В. Инженерная графика: (справ. пособие для вузов), М.: Архитектура – С, 2005. – 223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Чертежи узлов строительных конструкций. Методические указания Т.А. Быкадорова и др., Новосибирск, СГУПС, 2006. - 27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ЕСКД. Общие правила выполнения чертежей. ГОСТ 2.301-68-2.321-84. – М., 1991. – 237 с.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0C9F-6298-4052-96C9-D839D4391172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7202182" y="340114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Методичка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02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811" y="3377606"/>
            <a:ext cx="55917" cy="85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35953" y="2001396"/>
            <a:ext cx="180974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110359" y="0"/>
            <a:ext cx="4732652" cy="6650192"/>
            <a:chOff x="-110359" y="0"/>
            <a:chExt cx="4732652" cy="66501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359" y="0"/>
              <a:ext cx="4732652" cy="665019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95448" y="3465093"/>
              <a:ext cx="2167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" dirty="0"/>
                <a:t>1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04617" y="6234256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0524" y="3363541"/>
              <a:ext cx="54181" cy="114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5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896706" y="6232405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734509" y="5702300"/>
            <a:ext cx="111125" cy="188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7017" y="6386656"/>
            <a:ext cx="503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7517493" y="502247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747848" y="3617493"/>
            <a:ext cx="2759517" cy="2814882"/>
            <a:chOff x="1595448" y="3465093"/>
            <a:chExt cx="2759517" cy="2814882"/>
          </a:xfrm>
        </p:grpSpPr>
        <p:sp>
          <p:nvSpPr>
            <p:cNvPr id="26" name="TextBox 25"/>
            <p:cNvSpPr txBox="1"/>
            <p:nvPr/>
          </p:nvSpPr>
          <p:spPr>
            <a:xfrm>
              <a:off x="1595448" y="3465093"/>
              <a:ext cx="2167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" dirty="0"/>
                <a:t>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04617" y="6234256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27202" y="5972646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/>
              <a:t>1:4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507365" y="-10159"/>
            <a:ext cx="4766650" cy="6858000"/>
            <a:chOff x="4507365" y="-10159"/>
            <a:chExt cx="4766650" cy="6858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07365" y="-10159"/>
              <a:ext cx="4766650" cy="6858000"/>
              <a:chOff x="4456180" y="0"/>
              <a:chExt cx="476665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6180" y="0"/>
                <a:ext cx="476665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8923798" y="6227761"/>
                <a:ext cx="55917" cy="859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504698" y="6227761"/>
                <a:ext cx="55917" cy="859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790071" y="5955992"/>
              <a:ext cx="3674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i="1" dirty="0"/>
                <a:t>1:4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93355" y="5702300"/>
              <a:ext cx="120643" cy="18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6" name="TextBox 35">
            <a:hlinkClick r:id="rId4" action="ppaction://hlinkfile"/>
          </p:cNvPr>
          <p:cNvSpPr txBox="1"/>
          <p:nvPr/>
        </p:nvSpPr>
        <p:spPr>
          <a:xfrm>
            <a:off x="5279260" y="5193588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79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89" y="0"/>
            <a:ext cx="82446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геометрические  элементы фермы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22996"/>
            <a:ext cx="8229600" cy="4979751"/>
          </a:xfrm>
        </p:spPr>
        <p:txBody>
          <a:bodyPr>
            <a:normAutofit fontScale="92500"/>
          </a:bodyPr>
          <a:lstStyle/>
          <a:p>
            <a:pPr marL="0" indent="531813" algn="just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Фермой называется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геометрически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неизменяемая конструкция, образованная стержнями, связанными между собой в узлах.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очертанию фермы подразделяются: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Полигональная</a:t>
            </a:r>
          </a:p>
          <a:p>
            <a:pPr marL="457200" lvl="1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параллельными поясами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Треугольная</a:t>
            </a:r>
          </a:p>
          <a:p>
            <a:pPr marL="457200" lvl="1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Сегментная.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9083" y="2889571"/>
            <a:ext cx="3062886" cy="9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5896" y="3667102"/>
            <a:ext cx="2807493" cy="11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5623" y="4470711"/>
            <a:ext cx="3009650" cy="8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1773" y="5281965"/>
            <a:ext cx="3319317" cy="9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71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605300"/>
            <a:ext cx="8229600" cy="2991252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место, где сходятся несколько стержней, называется узлом конструкции;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между двумя соседними стойками – панель фермы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панель фермы);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стержни в узле соединены с помощью листа, который называется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фасонкой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3316" y="1198416"/>
            <a:ext cx="2823844" cy="1183675"/>
            <a:chOff x="525363" y="2346353"/>
            <a:chExt cx="4321598" cy="152153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26481" y="3861048"/>
              <a:ext cx="432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26482" y="2348880"/>
              <a:ext cx="432047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3" idx="0"/>
            </p:cNvCxnSpPr>
            <p:nvPr/>
          </p:nvCxnSpPr>
          <p:spPr>
            <a:xfrm>
              <a:off x="4846961" y="2348880"/>
              <a:ext cx="0" cy="151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56900" y="2348881"/>
              <a:ext cx="9941" cy="15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33" idx="0"/>
            </p:cNvCxnSpPr>
            <p:nvPr/>
          </p:nvCxnSpPr>
          <p:spPr>
            <a:xfrm flipH="1" flipV="1">
              <a:off x="3761871" y="2348881"/>
              <a:ext cx="1085090" cy="1513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25363" y="2348880"/>
              <a:ext cx="9941" cy="151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38371" y="2348881"/>
              <a:ext cx="9941" cy="15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584205" y="2346353"/>
              <a:ext cx="4972" cy="1521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643342" y="2348881"/>
              <a:ext cx="1113559" cy="1513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1589178" y="2348881"/>
              <a:ext cx="1059135" cy="1519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35304" y="2346353"/>
              <a:ext cx="1053873" cy="1506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982848" y="484143"/>
            <a:ext cx="1698024" cy="716240"/>
            <a:chOff x="2743117" y="3570243"/>
            <a:chExt cx="1698024" cy="716240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2743117" y="3573016"/>
              <a:ext cx="661262" cy="7134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479919" y="162753"/>
            <a:ext cx="20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Верхний пояс (в. п.)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401131" y="840296"/>
            <a:ext cx="1036762" cy="928572"/>
            <a:chOff x="3404379" y="3570243"/>
            <a:chExt cx="1036762" cy="928572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 flipV="1">
              <a:off x="3404379" y="3573017"/>
              <a:ext cx="548681" cy="92579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425477" y="434832"/>
            <a:ext cx="94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Стойка</a:t>
            </a:r>
          </a:p>
        </p:txBody>
      </p:sp>
      <p:grpSp>
        <p:nvGrpSpPr>
          <p:cNvPr id="24" name="Группа 23"/>
          <p:cNvGrpSpPr/>
          <p:nvPr/>
        </p:nvGrpSpPr>
        <p:grpSpPr>
          <a:xfrm flipH="1" flipV="1">
            <a:off x="1733267" y="2376769"/>
            <a:ext cx="2206692" cy="850839"/>
            <a:chOff x="2712932" y="3572210"/>
            <a:chExt cx="2231813" cy="1447846"/>
          </a:xfrm>
        </p:grpSpPr>
        <p:cxnSp>
          <p:nvCxnSpPr>
            <p:cNvPr id="25" name="Прямая со стрелкой 24"/>
            <p:cNvCxnSpPr/>
            <p:nvPr/>
          </p:nvCxnSpPr>
          <p:spPr>
            <a:xfrm flipV="1">
              <a:off x="2712932" y="3573017"/>
              <a:ext cx="691447" cy="14470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3404379" y="3572210"/>
              <a:ext cx="1540366" cy="8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347235" y="28861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Нижний пояс (н. п.)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6042" y="2462490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Опорный узел</a:t>
            </a:r>
          </a:p>
        </p:txBody>
      </p:sp>
      <p:grpSp>
        <p:nvGrpSpPr>
          <p:cNvPr id="29" name="Группа 28"/>
          <p:cNvGrpSpPr/>
          <p:nvPr/>
        </p:nvGrpSpPr>
        <p:grpSpPr>
          <a:xfrm flipH="1">
            <a:off x="1347235" y="2523979"/>
            <a:ext cx="1471121" cy="283067"/>
            <a:chOff x="3188698" y="3289950"/>
            <a:chExt cx="1471121" cy="283067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3188698" y="3289950"/>
              <a:ext cx="215681" cy="283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3404379" y="3570243"/>
              <a:ext cx="12554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Равнобедренный треугольник 31"/>
          <p:cNvSpPr/>
          <p:nvPr/>
        </p:nvSpPr>
        <p:spPr>
          <a:xfrm>
            <a:off x="2833940" y="2388543"/>
            <a:ext cx="231743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651288" y="2377446"/>
            <a:ext cx="231743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735001" y="2184069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869135" y="2141299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40792" y="2172577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30506" y="2386481"/>
            <a:ext cx="0" cy="841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61382" y="2382091"/>
            <a:ext cx="0" cy="841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279900" y="3151213"/>
            <a:ext cx="8195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0316" y="27911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  <a:r>
              <a:rPr lang="en-US" sz="1200" i="1" dirty="0"/>
              <a:t>0</a:t>
            </a:r>
            <a:endParaRPr lang="ru-RU" sz="1200" i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292786" y="3115210"/>
            <a:ext cx="74217" cy="720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022891" y="3115210"/>
            <a:ext cx="74217" cy="720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23220" y="1716504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Раскос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5394095" y="1788577"/>
            <a:ext cx="1587253" cy="293868"/>
            <a:chOff x="2853888" y="3279149"/>
            <a:chExt cx="1587253" cy="293868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2853888" y="3279149"/>
              <a:ext cx="550491" cy="2938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2760966" y="2580113"/>
            <a:ext cx="3133970" cy="146344"/>
            <a:chOff x="2760966" y="2580113"/>
            <a:chExt cx="3133970" cy="146344"/>
          </a:xfrm>
        </p:grpSpPr>
        <p:cxnSp>
          <p:nvCxnSpPr>
            <p:cNvPr id="60" name="Прямая соединительная линия 59"/>
            <p:cNvCxnSpPr>
              <a:stCxn id="32" idx="4"/>
            </p:cNvCxnSpPr>
            <p:nvPr/>
          </p:nvCxnSpPr>
          <p:spPr>
            <a:xfrm flipH="1">
              <a:off x="2994745" y="2604567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2943316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2899293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2850245" y="2616036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2812395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2760966" y="2618417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5823998" y="258011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5774950" y="2587038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5723784" y="2587038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5674736" y="259396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629743" y="2589419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5578314" y="259396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360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23" y="408564"/>
            <a:ext cx="8229600" cy="600160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ферма может быть  сварной или болтовой (элементы крепятся с помощью болтов ).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стержни, чаще всего, изготавливают из стального проката определённого профиля: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уголок;</a:t>
            </a:r>
          </a:p>
          <a:p>
            <a:pPr marL="1885950" indent="0">
              <a:buFont typeface="Symbol"/>
              <a:buChar char="ë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тавр;</a:t>
            </a:r>
          </a:p>
          <a:p>
            <a:pPr marL="1885950" indent="0">
              <a:buFont typeface="Symbol"/>
              <a:buChar char="T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двутавр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85950" indent="0">
              <a:buFontTx/>
              <a:buChar char="-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зетобразные и т.д.</a:t>
            </a:r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pPr lvl="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473703" y="3332015"/>
            <a:ext cx="693904" cy="2879392"/>
            <a:chOff x="666181" y="2895600"/>
            <a:chExt cx="693904" cy="287939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82639" y="2895600"/>
              <a:ext cx="0" cy="533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82639" y="3387346"/>
              <a:ext cx="3360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02258" y="3532993"/>
              <a:ext cx="0" cy="5699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95894" y="4080325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92164" y="4352925"/>
              <a:ext cx="0" cy="5699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685800" y="4900257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66181" y="4376382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27169" y="5228513"/>
              <a:ext cx="591546" cy="5464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27169" y="5752388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707550" y="5228513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1189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741" y="3796909"/>
            <a:ext cx="7814566" cy="29481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равнополочный уголок 100х10 (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=100;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S=10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разнополочный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уголок 125х100х10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  <a:sym typeface="Symbol"/>
              </a:rPr>
              <a:t> 125;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=100;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S=10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– центр тяжести уголка;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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координата центра тяжести уголка;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координата риски уголка, линия на которой расположены центры болтов и отверстий.</a:t>
            </a:r>
          </a:p>
          <a:p>
            <a:endParaRPr lang="ru-RU" dirty="0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683568" y="-4127"/>
            <a:ext cx="6462161" cy="3940879"/>
            <a:chOff x="683568" y="-4127"/>
            <a:chExt cx="6462161" cy="394087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95736" y="988307"/>
              <a:ext cx="2379213" cy="2448272"/>
              <a:chOff x="752627" y="476672"/>
              <a:chExt cx="2379213" cy="2448272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971600" y="476672"/>
                <a:ext cx="0" cy="22322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59632" y="805354"/>
                <a:ext cx="0" cy="16155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971600" y="2708920"/>
                <a:ext cx="216024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259632" y="2420888"/>
                <a:ext cx="1584176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Дуга 9"/>
              <p:cNvSpPr/>
              <p:nvPr/>
            </p:nvSpPr>
            <p:spPr>
              <a:xfrm>
                <a:off x="2483768" y="2420888"/>
                <a:ext cx="648072" cy="504056"/>
              </a:xfrm>
              <a:prstGeom prst="arc">
                <a:avLst>
                  <a:gd name="adj1" fmla="val 16200000"/>
                  <a:gd name="adj2" fmla="val 42909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5400000" flipH="1">
                <a:off x="680619" y="548680"/>
                <a:ext cx="648072" cy="504056"/>
              </a:xfrm>
              <a:prstGeom prst="arc">
                <a:avLst>
                  <a:gd name="adj1" fmla="val 16200000"/>
                  <a:gd name="adj2" fmla="val 42909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2342701" y="3778019"/>
              <a:ext cx="144015" cy="1508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Группа 65"/>
            <p:cNvGrpSpPr/>
            <p:nvPr/>
          </p:nvGrpSpPr>
          <p:grpSpPr>
            <a:xfrm>
              <a:off x="3415432" y="1054863"/>
              <a:ext cx="3730297" cy="1197809"/>
              <a:chOff x="3415432" y="1054863"/>
              <a:chExt cx="3730297" cy="1197809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415432" y="2126658"/>
                <a:ext cx="108012" cy="126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3491880" y="1424195"/>
                <a:ext cx="1698024" cy="716240"/>
                <a:chOff x="2743117" y="3570243"/>
                <a:chExt cx="1698024" cy="716240"/>
              </a:xfrm>
            </p:grpSpPr>
            <p:cxnSp>
              <p:nvCxnSpPr>
                <p:cNvPr id="36" name="Прямая со стрелкой 35"/>
                <p:cNvCxnSpPr/>
                <p:nvPr/>
              </p:nvCxnSpPr>
              <p:spPr>
                <a:xfrm flipV="1">
                  <a:off x="2743117" y="357301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36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4099895" y="1054863"/>
                <a:ext cx="3045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err="1"/>
                  <a:t>О</a:t>
                </a:r>
                <a:r>
                  <a:rPr lang="ru-RU" sz="1400" i="1" dirty="0" err="1"/>
                  <a:t>ц</a:t>
                </a:r>
                <a:r>
                  <a:rPr lang="ru-RU" i="1" dirty="0"/>
                  <a:t> (центр тяжести уголка)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683568" y="-4127"/>
              <a:ext cx="5620638" cy="3800746"/>
              <a:chOff x="683568" y="-4127"/>
              <a:chExt cx="5620638" cy="3800746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2642868" y="365205"/>
                <a:ext cx="3661338" cy="1415190"/>
                <a:chOff x="2743117" y="3570243"/>
                <a:chExt cx="3661338" cy="1415190"/>
              </a:xfrm>
            </p:grpSpPr>
            <p:cxnSp>
              <p:nvCxnSpPr>
                <p:cNvPr id="40" name="Прямая со стрелкой 39"/>
                <p:cNvCxnSpPr/>
                <p:nvPr/>
              </p:nvCxnSpPr>
              <p:spPr>
                <a:xfrm flipV="1">
                  <a:off x="2743117" y="357301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 стрелкой 70"/>
                <p:cNvCxnSpPr/>
                <p:nvPr/>
              </p:nvCxnSpPr>
              <p:spPr>
                <a:xfrm flipV="1">
                  <a:off x="3239056" y="427196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 стрелкой 71"/>
                <p:cNvCxnSpPr/>
                <p:nvPr/>
              </p:nvCxnSpPr>
              <p:spPr>
                <a:xfrm>
                  <a:off x="3878138" y="4286483"/>
                  <a:ext cx="2526317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Группа 41"/>
              <p:cNvGrpSpPr/>
              <p:nvPr/>
            </p:nvGrpSpPr>
            <p:grpSpPr>
              <a:xfrm flipH="1">
                <a:off x="683568" y="3272639"/>
                <a:ext cx="1698024" cy="523980"/>
                <a:chOff x="2743117" y="3049037"/>
                <a:chExt cx="1698024" cy="523980"/>
              </a:xfrm>
            </p:grpSpPr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2743117" y="3049037"/>
                  <a:ext cx="661262" cy="5239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43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718932" y="3397060"/>
                <a:ext cx="966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Обушок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86817" y="-4127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Перо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842164" y="618975"/>
                <a:ext cx="189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Линия риски угла</a:t>
                </a: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1098014" y="922403"/>
              <a:ext cx="1385754" cy="2378668"/>
              <a:chOff x="1098014" y="922403"/>
              <a:chExt cx="1385754" cy="237866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688731" y="3219826"/>
                <a:ext cx="795037" cy="7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688731" y="989036"/>
                <a:ext cx="72597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763688" y="924807"/>
                <a:ext cx="10984" cy="237626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699223" y="922403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688239" y="3140815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 rot="16200000">
                <a:off x="1199484" y="1812043"/>
                <a:ext cx="381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i="1" dirty="0"/>
                  <a:t>в</a:t>
                </a:r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4286917" y="2865890"/>
              <a:ext cx="2445323" cy="872209"/>
              <a:chOff x="4286917" y="2865890"/>
              <a:chExt cx="2445323" cy="87220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072615" y="3153922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513385" y="3220555"/>
                <a:ext cx="221885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286917" y="2932523"/>
                <a:ext cx="100516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5147278" y="2874003"/>
                <a:ext cx="786" cy="86409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16200000">
                <a:off x="4667413" y="3104672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/>
                  <a:t>S</a:t>
                </a:r>
                <a:endParaRPr lang="ru-RU" sz="3200" i="1" dirty="0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071830" y="2865890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Группа 68"/>
            <p:cNvGrpSpPr/>
            <p:nvPr/>
          </p:nvGrpSpPr>
          <p:grpSpPr>
            <a:xfrm>
              <a:off x="2128151" y="1667862"/>
              <a:ext cx="4604089" cy="1677048"/>
              <a:chOff x="2128151" y="1667862"/>
              <a:chExt cx="4604089" cy="1677048"/>
            </a:xfrm>
          </p:grpSpPr>
          <p:cxnSp>
            <p:nvCxnSpPr>
              <p:cNvPr id="13" name="Прямая соединительная линия 12"/>
              <p:cNvCxnSpPr>
                <a:stCxn id="12" idx="2"/>
              </p:cNvCxnSpPr>
              <p:nvPr/>
            </p:nvCxnSpPr>
            <p:spPr>
              <a:xfrm>
                <a:off x="3415432" y="2189665"/>
                <a:ext cx="262534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128151" y="1780395"/>
                <a:ext cx="46040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6573594" y="1667862"/>
                <a:ext cx="8370" cy="167704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868142" y="2114090"/>
                <a:ext cx="2" cy="119424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792695" y="2096427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792694" y="3156185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487319" y="3153193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512775" y="1713762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6200000">
                <a:off x="6041280" y="2139406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/>
                  <a:t>е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5359885" y="2317389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/>
                  <a:t>Z</a:t>
                </a:r>
                <a:endParaRPr lang="ru-RU" sz="3200" i="1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2324100" y="3211743"/>
              <a:ext cx="2327049" cy="725009"/>
              <a:chOff x="2324100" y="3222818"/>
              <a:chExt cx="2327049" cy="725009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4949" y="3222818"/>
                <a:ext cx="0" cy="71781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414709" y="3222818"/>
                <a:ext cx="0" cy="71781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324100" y="3864541"/>
                <a:ext cx="2327049" cy="408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502941" y="3793179"/>
                <a:ext cx="144015" cy="15089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156544" y="3363052"/>
                <a:ext cx="7384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/>
                  <a:t>в</a:t>
                </a:r>
                <a:r>
                  <a:rPr lang="ru-RU" sz="1600" i="1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7402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4" y="0"/>
            <a:ext cx="7682753" cy="757518"/>
          </a:xfrm>
        </p:spPr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Болтовое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4" y="583325"/>
            <a:ext cx="8202706" cy="627467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Болт – цилиндрический стержень, который имеет с одной стороны головку, с другой стороны - резьбу.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Болт, гайка и шайба составляют комплект.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Конструкция и размеры болтов, гаек и шайб определяются стандартами.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Диаметр болта, их количество  определяются расчетами на усилие в стержнях. Усилие направленно вдоль оси стержня.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Расположение болтов может быть однорядным или многорядным.</a:t>
            </a:r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12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1649</TotalTime>
  <Words>1528</Words>
  <Application>Microsoft Office PowerPoint</Application>
  <PresentationFormat>Экран (4:3)</PresentationFormat>
  <Paragraphs>337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Слайд 1</vt:lpstr>
      <vt:lpstr>План</vt:lpstr>
      <vt:lpstr>ВВЕДЕНИЕ</vt:lpstr>
      <vt:lpstr>Слайд 4</vt:lpstr>
      <vt:lpstr>Основные геометрические  элементы фермы</vt:lpstr>
      <vt:lpstr>Слайд 6</vt:lpstr>
      <vt:lpstr>Слайд 7</vt:lpstr>
      <vt:lpstr>Слайд 8</vt:lpstr>
      <vt:lpstr>Болтовое соединение</vt:lpstr>
      <vt:lpstr>Слайд 10</vt:lpstr>
      <vt:lpstr>Слайд 11</vt:lpstr>
      <vt:lpstr>Сварное соединение </vt:lpstr>
      <vt:lpstr>Слайд 13</vt:lpstr>
      <vt:lpstr>Условные обозначения сварных швов на чертежах</vt:lpstr>
      <vt:lpstr>Задание </vt:lpstr>
      <vt:lpstr>Последовательность вычерчивания листа 1 (узел болтовой фермы) </vt:lpstr>
      <vt:lpstr>Слайд 17</vt:lpstr>
      <vt:lpstr>Слайд 18</vt:lpstr>
      <vt:lpstr>Слайд 19</vt:lpstr>
      <vt:lpstr>Слайд 20</vt:lpstr>
      <vt:lpstr>Последовательность вычерчивания листа 2 (узел фермы сварной)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Список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avanesyan</cp:lastModifiedBy>
  <cp:revision>181</cp:revision>
  <dcterms:created xsi:type="dcterms:W3CDTF">2011-04-16T14:38:56Z</dcterms:created>
  <dcterms:modified xsi:type="dcterms:W3CDTF">2022-03-09T06:42:07Z</dcterms:modified>
</cp:coreProperties>
</file>