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223"/>
  </p:notesMasterIdLst>
  <p:sldIdLst>
    <p:sldId id="983" r:id="rId2"/>
    <p:sldId id="984" r:id="rId3"/>
    <p:sldId id="464" r:id="rId4"/>
    <p:sldId id="985" r:id="rId5"/>
    <p:sldId id="1023" r:id="rId6"/>
    <p:sldId id="1244" r:id="rId7"/>
    <p:sldId id="1277" r:id="rId8"/>
    <p:sldId id="1278" r:id="rId9"/>
    <p:sldId id="1219" r:id="rId10"/>
    <p:sldId id="1257" r:id="rId11"/>
    <p:sldId id="1246" r:id="rId12"/>
    <p:sldId id="1258" r:id="rId13"/>
    <p:sldId id="1261" r:id="rId14"/>
    <p:sldId id="1262" r:id="rId15"/>
    <p:sldId id="1263" r:id="rId16"/>
    <p:sldId id="1264" r:id="rId17"/>
    <p:sldId id="1390" r:id="rId18"/>
    <p:sldId id="1271" r:id="rId19"/>
    <p:sldId id="1289" r:id="rId20"/>
    <p:sldId id="1290" r:id="rId21"/>
    <p:sldId id="1291" r:id="rId22"/>
    <p:sldId id="1292" r:id="rId23"/>
    <p:sldId id="1288" r:id="rId24"/>
    <p:sldId id="1293" r:id="rId25"/>
    <p:sldId id="1294" r:id="rId26"/>
    <p:sldId id="1295" r:id="rId27"/>
    <p:sldId id="1296" r:id="rId28"/>
    <p:sldId id="1298" r:id="rId29"/>
    <p:sldId id="1299" r:id="rId30"/>
    <p:sldId id="1287" r:id="rId31"/>
    <p:sldId id="1300" r:id="rId32"/>
    <p:sldId id="1301" r:id="rId33"/>
    <p:sldId id="1302" r:id="rId34"/>
    <p:sldId id="1389" r:id="rId35"/>
    <p:sldId id="1285" r:id="rId36"/>
    <p:sldId id="1286" r:id="rId37"/>
    <p:sldId id="1272" r:id="rId38"/>
    <p:sldId id="1273" r:id="rId39"/>
    <p:sldId id="1274" r:id="rId40"/>
    <p:sldId id="1275" r:id="rId41"/>
    <p:sldId id="1391" r:id="rId42"/>
    <p:sldId id="1392" r:id="rId43"/>
    <p:sldId id="1397" r:id="rId44"/>
    <p:sldId id="1393" r:id="rId45"/>
    <p:sldId id="1394" r:id="rId46"/>
    <p:sldId id="1395" r:id="rId47"/>
    <p:sldId id="1396" r:id="rId48"/>
    <p:sldId id="1400" r:id="rId49"/>
    <p:sldId id="1401" r:id="rId50"/>
    <p:sldId id="1402" r:id="rId51"/>
    <p:sldId id="1403" r:id="rId52"/>
    <p:sldId id="1404" r:id="rId53"/>
    <p:sldId id="1405" r:id="rId54"/>
    <p:sldId id="1406" r:id="rId55"/>
    <p:sldId id="1407" r:id="rId56"/>
    <p:sldId id="1408" r:id="rId57"/>
    <p:sldId id="1415" r:id="rId58"/>
    <p:sldId id="1414" r:id="rId59"/>
    <p:sldId id="1411" r:id="rId60"/>
    <p:sldId id="1412" r:id="rId61"/>
    <p:sldId id="1413" r:id="rId62"/>
    <p:sldId id="1093" r:id="rId63"/>
    <p:sldId id="1419" r:id="rId64"/>
    <p:sldId id="1420" r:id="rId65"/>
    <p:sldId id="1442" r:id="rId66"/>
    <p:sldId id="1443" r:id="rId67"/>
    <p:sldId id="1444" r:id="rId68"/>
    <p:sldId id="1138" r:id="rId69"/>
    <p:sldId id="1416" r:id="rId70"/>
    <p:sldId id="1140" r:id="rId71"/>
    <p:sldId id="1418" r:id="rId72"/>
    <p:sldId id="1417" r:id="rId73"/>
    <p:sldId id="1058" r:id="rId74"/>
    <p:sldId id="1521" r:id="rId75"/>
    <p:sldId id="1522" r:id="rId76"/>
    <p:sldId id="1519" r:id="rId77"/>
    <p:sldId id="1343" r:id="rId78"/>
    <p:sldId id="1344" r:id="rId79"/>
    <p:sldId id="1259" r:id="rId80"/>
    <p:sldId id="1374" r:id="rId81"/>
    <p:sldId id="1345" r:id="rId82"/>
    <p:sldId id="1346" r:id="rId83"/>
    <p:sldId id="1054" r:id="rId84"/>
    <p:sldId id="1094" r:id="rId85"/>
    <p:sldId id="1347" r:id="rId86"/>
    <p:sldId id="1350" r:id="rId87"/>
    <p:sldId id="1084" r:id="rId88"/>
    <p:sldId id="1379" r:id="rId89"/>
    <p:sldId id="1381" r:id="rId90"/>
    <p:sldId id="1506" r:id="rId91"/>
    <p:sldId id="1383" r:id="rId92"/>
    <p:sldId id="1348" r:id="rId93"/>
    <p:sldId id="1349" r:id="rId94"/>
    <p:sldId id="1387" r:id="rId95"/>
    <p:sldId id="1507" r:id="rId96"/>
    <p:sldId id="1508" r:id="rId97"/>
    <p:sldId id="1351" r:id="rId98"/>
    <p:sldId id="1377" r:id="rId99"/>
    <p:sldId id="1356" r:id="rId100"/>
    <p:sldId id="1352" r:id="rId101"/>
    <p:sldId id="1353" r:id="rId102"/>
    <p:sldId id="1363" r:id="rId103"/>
    <p:sldId id="1364" r:id="rId104"/>
    <p:sldId id="1365" r:id="rId105"/>
    <p:sldId id="1366" r:id="rId106"/>
    <p:sldId id="1367" r:id="rId107"/>
    <p:sldId id="1368" r:id="rId108"/>
    <p:sldId id="1369" r:id="rId109"/>
    <p:sldId id="1425" r:id="rId110"/>
    <p:sldId id="1421" r:id="rId111"/>
    <p:sldId id="1422" r:id="rId112"/>
    <p:sldId id="1085" r:id="rId113"/>
    <p:sldId id="1355" r:id="rId114"/>
    <p:sldId id="1426" r:id="rId115"/>
    <p:sldId id="1423" r:id="rId116"/>
    <p:sldId id="1429" r:id="rId117"/>
    <p:sldId id="1430" r:id="rId118"/>
    <p:sldId id="1431" r:id="rId119"/>
    <p:sldId id="1433" r:id="rId120"/>
    <p:sldId id="1434" r:id="rId121"/>
    <p:sldId id="1435" r:id="rId122"/>
    <p:sldId id="1436" r:id="rId123"/>
    <p:sldId id="1437" r:id="rId124"/>
    <p:sldId id="1438" r:id="rId125"/>
    <p:sldId id="1439" r:id="rId126"/>
    <p:sldId id="1440" r:id="rId127"/>
    <p:sldId id="1441" r:id="rId128"/>
    <p:sldId id="1509" r:id="rId129"/>
    <p:sldId id="1510" r:id="rId130"/>
    <p:sldId id="1511" r:id="rId131"/>
    <p:sldId id="1512" r:id="rId132"/>
    <p:sldId id="1513" r:id="rId133"/>
    <p:sldId id="1514" r:id="rId134"/>
    <p:sldId id="1515" r:id="rId135"/>
    <p:sldId id="1516" r:id="rId136"/>
    <p:sldId id="1517" r:id="rId137"/>
    <p:sldId id="1518" r:id="rId138"/>
    <p:sldId id="1424" r:id="rId139"/>
    <p:sldId id="1095" r:id="rId140"/>
    <p:sldId id="1427" r:id="rId141"/>
    <p:sldId id="1545" r:id="rId142"/>
    <p:sldId id="1540" r:id="rId143"/>
    <p:sldId id="1546" r:id="rId144"/>
    <p:sldId id="1547" r:id="rId145"/>
    <p:sldId id="1551" r:id="rId146"/>
    <p:sldId id="1541" r:id="rId147"/>
    <p:sldId id="1542" r:id="rId148"/>
    <p:sldId id="1553" r:id="rId149"/>
    <p:sldId id="1557" r:id="rId150"/>
    <p:sldId id="1550" r:id="rId151"/>
    <p:sldId id="1096" r:id="rId152"/>
    <p:sldId id="1469" r:id="rId153"/>
    <p:sldId id="1470" r:id="rId154"/>
    <p:sldId id="1471" r:id="rId155"/>
    <p:sldId id="1472" r:id="rId156"/>
    <p:sldId id="1473" r:id="rId157"/>
    <p:sldId id="1474" r:id="rId158"/>
    <p:sldId id="1475" r:id="rId159"/>
    <p:sldId id="1476" r:id="rId160"/>
    <p:sldId id="1477" r:id="rId161"/>
    <p:sldId id="1478" r:id="rId162"/>
    <p:sldId id="1479" r:id="rId163"/>
    <p:sldId id="1480" r:id="rId164"/>
    <p:sldId id="1481" r:id="rId165"/>
    <p:sldId id="1483" r:id="rId166"/>
    <p:sldId id="1484" r:id="rId167"/>
    <p:sldId id="1482" r:id="rId168"/>
    <p:sldId id="1485" r:id="rId169"/>
    <p:sldId id="1580" r:id="rId170"/>
    <p:sldId id="1490" r:id="rId171"/>
    <p:sldId id="1491" r:id="rId172"/>
    <p:sldId id="1492" r:id="rId173"/>
    <p:sldId id="1493" r:id="rId174"/>
    <p:sldId id="1494" r:id="rId175"/>
    <p:sldId id="1495" r:id="rId176"/>
    <p:sldId id="1097" r:id="rId177"/>
    <p:sldId id="1529" r:id="rId178"/>
    <p:sldId id="1530" r:id="rId179"/>
    <p:sldId id="1535" r:id="rId180"/>
    <p:sldId id="1531" r:id="rId181"/>
    <p:sldId id="1532" r:id="rId182"/>
    <p:sldId id="1533" r:id="rId183"/>
    <p:sldId id="1534" r:id="rId184"/>
    <p:sldId id="1536" r:id="rId185"/>
    <p:sldId id="1539" r:id="rId186"/>
    <p:sldId id="1537" r:id="rId187"/>
    <p:sldId id="1567" r:id="rId188"/>
    <p:sldId id="1568" r:id="rId189"/>
    <p:sldId id="1538" r:id="rId190"/>
    <p:sldId id="1582" r:id="rId191"/>
    <p:sldId id="1566" r:id="rId192"/>
    <p:sldId id="1570" r:id="rId193"/>
    <p:sldId id="1571" r:id="rId194"/>
    <p:sldId id="1572" r:id="rId195"/>
    <p:sldId id="1573" r:id="rId196"/>
    <p:sldId id="1574" r:id="rId197"/>
    <p:sldId id="1575" r:id="rId198"/>
    <p:sldId id="1576" r:id="rId199"/>
    <p:sldId id="1577" r:id="rId200"/>
    <p:sldId id="1578" r:id="rId201"/>
    <p:sldId id="1579" r:id="rId202"/>
    <p:sldId id="1561" r:id="rId203"/>
    <p:sldId id="1336" r:id="rId204"/>
    <p:sldId id="1338" r:id="rId205"/>
    <p:sldId id="1337" r:id="rId206"/>
    <p:sldId id="1588" r:id="rId207"/>
    <p:sldId id="1589" r:id="rId208"/>
    <p:sldId id="1594" r:id="rId209"/>
    <p:sldId id="1592" r:id="rId210"/>
    <p:sldId id="1583" r:id="rId211"/>
    <p:sldId id="1584" r:id="rId212"/>
    <p:sldId id="1585" r:id="rId213"/>
    <p:sldId id="1586" r:id="rId214"/>
    <p:sldId id="1587" r:id="rId215"/>
    <p:sldId id="1590" r:id="rId216"/>
    <p:sldId id="1593" r:id="rId217"/>
    <p:sldId id="1595" r:id="rId218"/>
    <p:sldId id="1562" r:id="rId219"/>
    <p:sldId id="1564" r:id="rId220"/>
    <p:sldId id="1565" r:id="rId221"/>
    <p:sldId id="771" r:id="rId2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" initials="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FF6600"/>
    <a:srgbClr val="CC00CC"/>
    <a:srgbClr val="009644"/>
    <a:srgbClr val="1D6F1D"/>
    <a:srgbClr val="180DA3"/>
    <a:srgbClr val="1F31DF"/>
    <a:srgbClr val="007434"/>
    <a:srgbClr val="3366FF"/>
    <a:srgbClr val="4B58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86" autoAdjust="0"/>
    <p:restoredTop sz="96069" autoAdjust="0"/>
  </p:normalViewPr>
  <p:slideViewPr>
    <p:cSldViewPr>
      <p:cViewPr>
        <p:scale>
          <a:sx n="70" d="100"/>
          <a:sy n="70" d="100"/>
        </p:scale>
        <p:origin x="123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viewProps" Target="view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11" Type="http://schemas.openxmlformats.org/officeDocument/2006/relationships/slide" Target="slides/slide210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6" Type="http://schemas.openxmlformats.org/officeDocument/2006/relationships/slide" Target="slides/slide205.xml"/><Relationship Id="rId227" Type="http://schemas.openxmlformats.org/officeDocument/2006/relationships/theme" Target="theme/theme1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217" Type="http://schemas.openxmlformats.org/officeDocument/2006/relationships/slide" Target="slides/slide2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slide" Target="slides/slide211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notesMaster" Target="notesMasters/notesMaster1.xml"/><Relationship Id="rId228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19" Type="http://schemas.openxmlformats.org/officeDocument/2006/relationships/slide" Target="slides/slide18.xml"/><Relationship Id="rId224" Type="http://schemas.openxmlformats.org/officeDocument/2006/relationships/commentAuthors" Target="commentAuthors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94.wmf"/><Relationship Id="rId2" Type="http://schemas.openxmlformats.org/officeDocument/2006/relationships/image" Target="../media/image93.wmf"/><Relationship Id="rId1" Type="http://schemas.openxmlformats.org/officeDocument/2006/relationships/image" Target="../media/image92.wmf"/><Relationship Id="rId6" Type="http://schemas.openxmlformats.org/officeDocument/2006/relationships/image" Target="../media/image97.wmf"/><Relationship Id="rId5" Type="http://schemas.openxmlformats.org/officeDocument/2006/relationships/image" Target="../media/image96.wmf"/><Relationship Id="rId4" Type="http://schemas.openxmlformats.org/officeDocument/2006/relationships/image" Target="../media/image95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wmf"/><Relationship Id="rId1" Type="http://schemas.openxmlformats.org/officeDocument/2006/relationships/image" Target="../media/image99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wmf"/><Relationship Id="rId1" Type="http://schemas.openxmlformats.org/officeDocument/2006/relationships/image" Target="../media/image102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wmf"/><Relationship Id="rId1" Type="http://schemas.openxmlformats.org/officeDocument/2006/relationships/image" Target="../media/image106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wmf"/><Relationship Id="rId2" Type="http://schemas.openxmlformats.org/officeDocument/2006/relationships/image" Target="../media/image111.wmf"/><Relationship Id="rId1" Type="http://schemas.openxmlformats.org/officeDocument/2006/relationships/image" Target="../media/image110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4.w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wmf"/><Relationship Id="rId1" Type="http://schemas.openxmlformats.org/officeDocument/2006/relationships/image" Target="../media/image133.w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wmf"/><Relationship Id="rId1" Type="http://schemas.openxmlformats.org/officeDocument/2006/relationships/image" Target="../media/image163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wmf"/><Relationship Id="rId1" Type="http://schemas.openxmlformats.org/officeDocument/2006/relationships/image" Target="../media/image183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wmf"/><Relationship Id="rId2" Type="http://schemas.openxmlformats.org/officeDocument/2006/relationships/image" Target="../media/image188.wmf"/><Relationship Id="rId1" Type="http://schemas.openxmlformats.org/officeDocument/2006/relationships/image" Target="../media/image187.w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wmf"/><Relationship Id="rId2" Type="http://schemas.openxmlformats.org/officeDocument/2006/relationships/image" Target="../media/image195.wmf"/><Relationship Id="rId1" Type="http://schemas.openxmlformats.org/officeDocument/2006/relationships/image" Target="../media/image194.wmf"/><Relationship Id="rId5" Type="http://schemas.openxmlformats.org/officeDocument/2006/relationships/image" Target="../media/image198.wmf"/><Relationship Id="rId4" Type="http://schemas.openxmlformats.org/officeDocument/2006/relationships/image" Target="../media/image197.wmf"/></Relationships>
</file>

<file path=ppt/drawings/_rels/vmlDrawing2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wmf"/><Relationship Id="rId1" Type="http://schemas.openxmlformats.org/officeDocument/2006/relationships/image" Target="../media/image200.wmf"/></Relationships>
</file>

<file path=ppt/drawings/_rels/vmlDrawing2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wmf"/><Relationship Id="rId1" Type="http://schemas.openxmlformats.org/officeDocument/2006/relationships/image" Target="../media/image207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2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2.wmf"/></Relationships>
</file>

<file path=ppt/drawings/_rels/vmlDrawing2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wmf"/><Relationship Id="rId1" Type="http://schemas.openxmlformats.org/officeDocument/2006/relationships/image" Target="../media/image223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6.w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8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1.w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image" Target="../media/image42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87.wmf"/><Relationship Id="rId1" Type="http://schemas.openxmlformats.org/officeDocument/2006/relationships/image" Target="../media/image86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91.wmf"/><Relationship Id="rId2" Type="http://schemas.openxmlformats.org/officeDocument/2006/relationships/image" Target="../media/image90.wmf"/><Relationship Id="rId1" Type="http://schemas.openxmlformats.org/officeDocument/2006/relationships/image" Target="../media/image8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0F4A82-1BBA-4657-864F-4FC09618B5E3}" type="datetimeFigureOut">
              <a:rPr lang="ru-RU" smtClean="0"/>
              <a:pPr/>
              <a:t>08.01.2023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28D397-F940-47CA-BE73-DC8A778F4C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7345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72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73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428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53169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9261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77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25" name="Google Shape;12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-US" sz="1800" b="0" i="0" u="none" strike="noStrike" cap="none"/>
              <a:t>Используется в различных бытовых устройствах и в компьютерах (ноутбуках). Активные массы электродов находятся в плоских коробочках с отверстиями. Активная масса катода – гидратированный оксид никеля NiOOH с добавлением графита для увеличения электропроводности, активная масса анода – смесь губчатого кадмия с порошком железа. </a:t>
            </a:r>
            <a:endParaRPr/>
          </a:p>
        </p:txBody>
      </p:sp>
      <p:sp>
        <p:nvSpPr>
          <p:cNvPr id="126" name="Google Shape;126;p5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79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80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81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82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4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83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84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87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340" name="Google Shape;340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-US" sz="1800" b="0" i="0" u="none" strike="noStrike" cap="none"/>
              <a:t>При протекании химической реакции в гальваническом элементе вырабатывается электрический ток. А что будет, если пустить ток от внешнего источника в обратном направлении? Очевидно, произойдет обратная реакция. Если ток в проводнике, связывающем электроды, обеспечивается движением электронов, то в растворе или расплаве движутся катионы и анионы электролита.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-US" sz="1800" b="0" i="0" u="none" strike="noStrike" cap="none"/>
              <a:t>При электролизе катод заряжен отрицательно, к нему движутся катионы, которые на нем восстанавливаются. Анод заряжен положительно, к нему движутся анионы, которые на нем окисляются.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-US" sz="1800" b="0" i="0" u="none" strike="noStrike" cap="none"/>
              <a:t>Процесс электролиза – эндотермический, т.к. происходит за счет подводимой электрической энергии.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/>
          </a:p>
        </p:txBody>
      </p:sp>
      <p:sp>
        <p:nvSpPr>
          <p:cNvPr id="341" name="Google Shape;341;p29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90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31365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350" name="Google Shape;350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-US" sz="1800" b="0" i="0" u="none" strike="noStrike" cap="none"/>
              <a:t>При электролизе расплава на катоде всегда восстанавливается катион электролита, а на аноде всегда окисляется анион электролита.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-US" sz="1800" b="0" i="0" u="none" strike="noStrike" cap="none"/>
              <a:t>Кислородсодержащие анионы претерпевают на аноде разрушение.</a:t>
            </a:r>
            <a:endParaRPr/>
          </a:p>
        </p:txBody>
      </p:sp>
      <p:sp>
        <p:nvSpPr>
          <p:cNvPr id="351" name="Google Shape;351;p30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91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93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9E1E2E-541E-435D-8BA6-8907E3D402DB}" type="slidenum">
              <a:rPr lang="ru-RU"/>
              <a:pPr/>
              <a:t>94</a:t>
            </a:fld>
            <a:endParaRPr lang="ru-RU"/>
          </a:p>
        </p:txBody>
      </p:sp>
      <p:sp>
        <p:nvSpPr>
          <p:cNvPr id="24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CFF316-0EA5-4F6B-8CD0-37DB8DDC2293}" type="slidenum">
              <a:rPr lang="ru-RU"/>
              <a:pPr/>
              <a:t>98</a:t>
            </a:fld>
            <a:endParaRPr lang="ru-RU"/>
          </a:p>
        </p:txBody>
      </p:sp>
      <p:sp>
        <p:nvSpPr>
          <p:cNvPr id="248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8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99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5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100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101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109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110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111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112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113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114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115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138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8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139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140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141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15649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142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15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143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00632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144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9074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145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08167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146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96459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147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52234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148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0322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84367C2-D58E-4F95-9BC4-4752F8B0B192}" type="slidenum">
              <a:rPr lang="ru-RU"/>
              <a:pPr/>
              <a:t>10</a:t>
            </a:fld>
            <a:endParaRPr lang="ru-RU"/>
          </a:p>
        </p:txBody>
      </p:sp>
      <p:sp>
        <p:nvSpPr>
          <p:cNvPr id="901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363B14-17FB-441B-9340-5166E7A832EC}" type="slidenum">
              <a:rPr lang="ru-RU"/>
              <a:pPr/>
              <a:t>149</a:t>
            </a:fld>
            <a:endParaRPr lang="ru-RU"/>
          </a:p>
        </p:txBody>
      </p:sp>
      <p:sp>
        <p:nvSpPr>
          <p:cNvPr id="254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877423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150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67466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151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371" name="Google Shape;371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-US" sz="1800" b="0" i="0" u="none" strike="noStrike" cap="none"/>
              <a:t>Если анод растворим в условиях электролиза (железо, медь и т.п.), то независимо от природы аниона электролита на аноде происходит окисление материала анода. Анодный процесс заключается в растворении анода. Многие металлические детали и изделия хромируют, чтобы защитить от коррозии. Это осуществляется с помощью электролиза с растворимым анодом, анод в данном случае представляет собой слиток хрома. А каждый блестящий хромированный чайник побывал катодом.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-US" sz="1800" b="0" i="0" u="none" strike="noStrike" cap="none"/>
              <a:t>Характер процессов, протекающих на инертном аноде, зависит прежде всего от способности аниона электролита к окислению.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-US" sz="1800" b="0" i="0" u="none" strike="noStrike" cap="none"/>
              <a:t>Если в растворе несколько разных анионов, способных окисляться, то окисляться в первую очередь будет тот, который стоит левее в этой схеме (тот, ОВ потенциал для которого меньше).</a:t>
            </a:r>
            <a:endParaRPr/>
          </a:p>
        </p:txBody>
      </p:sp>
      <p:sp>
        <p:nvSpPr>
          <p:cNvPr id="372" name="Google Shape;372;p32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158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428839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6362942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170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36975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171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09683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173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77382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174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90009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175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7467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-US" sz="1800" b="0" i="0" u="none" strike="noStrike" cap="none"/>
              <a:t>Электрод с избытком электронов называют </a:t>
            </a:r>
            <a:r>
              <a:rPr lang="en-US" sz="1800" b="0" i="1" u="none" strike="noStrike" cap="none"/>
              <a:t>отрицательным полюсом</a:t>
            </a:r>
            <a:r>
              <a:rPr lang="en-US" sz="1800" b="0" i="0" u="none" strike="noStrike" cap="none"/>
              <a:t> гальванического элемента, а электрод с недостатком электронов – </a:t>
            </a:r>
            <a:r>
              <a:rPr lang="en-US" sz="1800" b="0" i="1" u="none" strike="noStrike" cap="none"/>
              <a:t>положительным полюсом</a:t>
            </a:r>
            <a:r>
              <a:rPr lang="en-US" sz="1800" b="0" i="0" u="none" strike="noStrike" cap="none"/>
              <a:t> . Отрицательным полюсом гальванического элемента является более активный металл, на котором имеется избыток электронов. Следовательно, катод в гальваническом элементе заряжен отрицательно.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-US" sz="1800" b="0" i="0" u="none" strike="noStrike" cap="none"/>
              <a:t>Управляющая кнопка – к слайдам о свинцовом, никель-кадмиевом аккумуляторах и сухом элементе.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-US" sz="1800" b="0" i="0" u="none" strike="noStrike" cap="none"/>
              <a:t>Электроны по внешнему участку цепи (по металлическому проводнику) переходят от отрицательного полюса гальванического элемента к положительному (от катода к аноду).</a:t>
            </a:r>
            <a:endParaRPr/>
          </a:p>
        </p:txBody>
      </p:sp>
      <p:sp>
        <p:nvSpPr>
          <p:cNvPr id="104" name="Google Shape;104;p3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12</a:t>
            </a:fld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176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177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83594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178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89505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180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85257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181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92950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182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10185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183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28347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184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16379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185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88164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186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5651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43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187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00767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188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08844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189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5308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190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29965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191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21843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202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01068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203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204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205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-US" sz="1800" b="0" i="0" u="none" strike="noStrike" cap="none"/>
              <a:t>Электрод с избытком электронов называют </a:t>
            </a:r>
            <a:r>
              <a:rPr lang="en-US" sz="1800" b="0" i="1" u="none" strike="noStrike" cap="none"/>
              <a:t>отрицательным полюсом</a:t>
            </a:r>
            <a:r>
              <a:rPr lang="en-US" sz="1800" b="0" i="0" u="none" strike="noStrike" cap="none"/>
              <a:t> гальванического элемента, а электрод с недостатком электронов – </a:t>
            </a:r>
            <a:r>
              <a:rPr lang="en-US" sz="1800" b="0" i="1" u="none" strike="noStrike" cap="none"/>
              <a:t>положительным полюсом</a:t>
            </a:r>
            <a:r>
              <a:rPr lang="en-US" sz="1800" b="0" i="0" u="none" strike="noStrike" cap="none"/>
              <a:t> . Отрицательным полюсом гальванического элемента является более активный металл, на котором имеется избыток электронов. Следовательно, катод в гальваническом элементе заряжен отрицательно.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-US" sz="1800" b="0" i="0" u="none" strike="noStrike" cap="none"/>
              <a:t>Управляющая кнопка – к слайдам о свинцовом, никель-кадмиевом аккумуляторах и сухом элементе.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-US" sz="1800" b="0" i="0" u="none" strike="noStrike" cap="none"/>
              <a:t>Электроны по внешнему участку цепи (по металлическому проводнику) переходят от отрицательного полюса гальванического элемента к положительному (от катода к аноду).</a:t>
            </a:r>
            <a:endParaRPr/>
          </a:p>
        </p:txBody>
      </p:sp>
      <p:sp>
        <p:nvSpPr>
          <p:cNvPr id="104" name="Google Shape;104;p3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207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27468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62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210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426093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211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555013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212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95954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213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28424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-US" sz="1800" b="0" i="0" u="none" strike="noStrike" cap="none"/>
              <a:t>Электрод с избытком электронов называют </a:t>
            </a:r>
            <a:r>
              <a:rPr lang="en-US" sz="1800" b="0" i="1" u="none" strike="noStrike" cap="none"/>
              <a:t>отрицательным полюсом</a:t>
            </a:r>
            <a:r>
              <a:rPr lang="en-US" sz="1800" b="0" i="0" u="none" strike="noStrike" cap="none"/>
              <a:t> гальванического элемента, а электрод с недостатком электронов – </a:t>
            </a:r>
            <a:r>
              <a:rPr lang="en-US" sz="1800" b="0" i="1" u="none" strike="noStrike" cap="none"/>
              <a:t>положительным полюсом</a:t>
            </a:r>
            <a:r>
              <a:rPr lang="en-US" sz="1800" b="0" i="0" u="none" strike="noStrike" cap="none"/>
              <a:t> . Отрицательным полюсом гальванического элемента является более активный металл, на котором имеется избыток электронов. Следовательно, катод в гальваническом элементе заряжен отрицательно.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-US" sz="1800" b="0" i="0" u="none" strike="noStrike" cap="none"/>
              <a:t>Управляющая кнопка – к слайдам о свинцовом, никель-кадмиевом аккумуляторах и сухом элементе.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-US" sz="1800" b="0" i="0" u="none" strike="noStrike" cap="none"/>
              <a:t>Электроны по внешнему участку цепи (по металлическому проводнику) переходят от отрицательного полюса гальванического элемента к положительному (от катода к аноду).</a:t>
            </a:r>
            <a:endParaRPr/>
          </a:p>
        </p:txBody>
      </p:sp>
      <p:sp>
        <p:nvSpPr>
          <p:cNvPr id="104" name="Google Shape;104;p3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215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49094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71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08.01.2023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ABC28D6-11F6-4D87-933B-2E5910D3579B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7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08.01.2023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08.01.2023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08.01.2023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08.01.2023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08.01.2023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08.01.2023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08.01.2023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7BEA076-BF9E-4CA3-8DF4-94D08D2A4707}" type="datetimeFigureOut">
              <a:rPr lang="ru-RU" smtClean="0"/>
              <a:pPr/>
              <a:t>08.01.2023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</p:sldLayoutIdLst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gif"/><Relationship Id="rId4" Type="http://schemas.openxmlformats.org/officeDocument/2006/relationships/slide" Target="slide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9.gif"/><Relationship Id="rId4" Type="http://schemas.openxmlformats.org/officeDocument/2006/relationships/image" Target="../media/image9.gif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8.gif"/><Relationship Id="rId4" Type="http://schemas.openxmlformats.org/officeDocument/2006/relationships/image" Target="../media/image9.gif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2.png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6" Type="http://schemas.openxmlformats.org/officeDocument/2006/relationships/slide" Target="slide4.xml"/><Relationship Id="rId5" Type="http://schemas.openxmlformats.org/officeDocument/2006/relationships/image" Target="../media/image161.jpeg"/><Relationship Id="rId4" Type="http://schemas.openxmlformats.org/officeDocument/2006/relationships/image" Target="../media/image160.jpeg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13" Type="http://schemas.openxmlformats.org/officeDocument/2006/relationships/image" Target="../media/image9.gif"/><Relationship Id="rId3" Type="http://schemas.openxmlformats.org/officeDocument/2006/relationships/audio" Target="../media/media36.WAV"/><Relationship Id="rId7" Type="http://schemas.openxmlformats.org/officeDocument/2006/relationships/image" Target="../media/image165.png"/><Relationship Id="rId12" Type="http://schemas.openxmlformats.org/officeDocument/2006/relationships/image" Target="../media/image164.wmf"/><Relationship Id="rId2" Type="http://schemas.microsoft.com/office/2007/relationships/media" Target="../media/media36.WAV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63.wmf"/><Relationship Id="rId11" Type="http://schemas.openxmlformats.org/officeDocument/2006/relationships/oleObject" Target="../embeddings/oleObject36.bin"/><Relationship Id="rId5" Type="http://schemas.openxmlformats.org/officeDocument/2006/relationships/oleObject" Target="../embeddings/oleObject35.bin"/><Relationship Id="rId10" Type="http://schemas.openxmlformats.org/officeDocument/2006/relationships/image" Target="../media/image166.png"/><Relationship Id="rId4" Type="http://schemas.openxmlformats.org/officeDocument/2006/relationships/slideLayout" Target="../slideLayouts/slideLayout1.xml"/><Relationship Id="rId9" Type="http://schemas.openxmlformats.org/officeDocument/2006/relationships/slide" Target="slide4.xml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gif"/><Relationship Id="rId2" Type="http://schemas.openxmlformats.org/officeDocument/2006/relationships/audio" Target="../media/media37.WAV"/><Relationship Id="rId1" Type="http://schemas.microsoft.com/office/2007/relationships/media" Target="../media/media37.WAV"/><Relationship Id="rId6" Type="http://schemas.openxmlformats.org/officeDocument/2006/relationships/slide" Target="slide4.xml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7.bin"/><Relationship Id="rId3" Type="http://schemas.openxmlformats.org/officeDocument/2006/relationships/audio" Target="../media/media38.WAV"/><Relationship Id="rId7" Type="http://schemas.openxmlformats.org/officeDocument/2006/relationships/image" Target="../media/image9.gif"/><Relationship Id="rId2" Type="http://schemas.microsoft.com/office/2007/relationships/media" Target="../media/media38.WAV"/><Relationship Id="rId1" Type="http://schemas.openxmlformats.org/officeDocument/2006/relationships/vmlDrawing" Target="../drawings/vmlDrawing19.vml"/><Relationship Id="rId6" Type="http://schemas.openxmlformats.org/officeDocument/2006/relationships/slide" Target="slide4.xml"/><Relationship Id="rId5" Type="http://schemas.openxmlformats.org/officeDocument/2006/relationships/image" Target="../media/image170.png"/><Relationship Id="rId10" Type="http://schemas.openxmlformats.org/officeDocument/2006/relationships/image" Target="../media/image159.gi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69.wmf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jpeg"/><Relationship Id="rId3" Type="http://schemas.openxmlformats.org/officeDocument/2006/relationships/slideLayout" Target="../slideLayouts/slideLayout1.xml"/><Relationship Id="rId7" Type="http://schemas.openxmlformats.org/officeDocument/2006/relationships/hyperlink" Target="http://bp2.blogger.com/_DZH2cmCoois/Rj-pEy22wCI/AAAAAAAAB_0/uenN7dy9qQI/s1600-h/figure+10-14.jpg" TargetMode="External"/><Relationship Id="rId2" Type="http://schemas.openxmlformats.org/officeDocument/2006/relationships/audio" Target="../media/media39.WAV"/><Relationship Id="rId1" Type="http://schemas.microsoft.com/office/2007/relationships/media" Target="../media/media39.WAV"/><Relationship Id="rId6" Type="http://schemas.openxmlformats.org/officeDocument/2006/relationships/image" Target="../media/image9.gif"/><Relationship Id="rId5" Type="http://schemas.openxmlformats.org/officeDocument/2006/relationships/slide" Target="slide4.xml"/><Relationship Id="rId4" Type="http://schemas.openxmlformats.org/officeDocument/2006/relationships/image" Target="../media/image171.png"/><Relationship Id="rId9" Type="http://schemas.microsoft.com/office/2007/relationships/hdphoto" Target="../media/hdphoto12.wdp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slideLayout" Target="../slideLayouts/slideLayout1.xml"/><Relationship Id="rId7" Type="http://schemas.openxmlformats.org/officeDocument/2006/relationships/slide" Target="slide4.xml"/><Relationship Id="rId2" Type="http://schemas.openxmlformats.org/officeDocument/2006/relationships/audio" Target="../media/media40.WAV"/><Relationship Id="rId1" Type="http://schemas.microsoft.com/office/2007/relationships/media" Target="../media/media40.WAV"/><Relationship Id="rId6" Type="http://schemas.openxmlformats.org/officeDocument/2006/relationships/image" Target="../media/image175.png"/><Relationship Id="rId5" Type="http://schemas.openxmlformats.org/officeDocument/2006/relationships/image" Target="../media/image174.png"/><Relationship Id="rId4" Type="http://schemas.openxmlformats.org/officeDocument/2006/relationships/image" Target="../media/image173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4.png"/><Relationship Id="rId2" Type="http://schemas.openxmlformats.org/officeDocument/2006/relationships/audio" Target="../media/media41.WAV"/><Relationship Id="rId1" Type="http://schemas.microsoft.com/office/2007/relationships/media" Target="../media/media41.WAV"/><Relationship Id="rId6" Type="http://schemas.openxmlformats.org/officeDocument/2006/relationships/image" Target="../media/image9.gif"/><Relationship Id="rId5" Type="http://schemas.openxmlformats.org/officeDocument/2006/relationships/slide" Target="slide4.xml"/><Relationship Id="rId4" Type="http://schemas.openxmlformats.org/officeDocument/2006/relationships/image" Target="../media/image176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gif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177.png"/><Relationship Id="rId4" Type="http://schemas.openxmlformats.org/officeDocument/2006/relationships/image" Target="../media/image9.gif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8.png"/><Relationship Id="rId5" Type="http://schemas.openxmlformats.org/officeDocument/2006/relationships/image" Target="../media/image174.png"/><Relationship Id="rId4" Type="http://schemas.openxmlformats.org/officeDocument/2006/relationships/image" Target="../media/image9.gif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jpeg"/><Relationship Id="rId3" Type="http://schemas.openxmlformats.org/officeDocument/2006/relationships/slideLayout" Target="../slideLayouts/slideLayout1.xml"/><Relationship Id="rId7" Type="http://schemas.microsoft.com/office/2007/relationships/hdphoto" Target="../media/hdphoto15.wdp"/><Relationship Id="rId12" Type="http://schemas.openxmlformats.org/officeDocument/2006/relationships/image" Target="../media/image9.gif"/><Relationship Id="rId2" Type="http://schemas.openxmlformats.org/officeDocument/2006/relationships/audio" Target="../media/media42.WAV"/><Relationship Id="rId1" Type="http://schemas.microsoft.com/office/2007/relationships/media" Target="../media/media42.WAV"/><Relationship Id="rId6" Type="http://schemas.openxmlformats.org/officeDocument/2006/relationships/image" Target="../media/image180.png"/><Relationship Id="rId11" Type="http://schemas.openxmlformats.org/officeDocument/2006/relationships/slide" Target="slide4.xml"/><Relationship Id="rId5" Type="http://schemas.microsoft.com/office/2007/relationships/hdphoto" Target="../media/hdphoto14.wdp"/><Relationship Id="rId10" Type="http://schemas.openxmlformats.org/officeDocument/2006/relationships/image" Target="../media/image182.png"/><Relationship Id="rId4" Type="http://schemas.openxmlformats.org/officeDocument/2006/relationships/image" Target="../media/image179.png"/><Relationship Id="rId9" Type="http://schemas.microsoft.com/office/2007/relationships/hdphoto" Target="../media/hdphoto16.wdp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wmf"/><Relationship Id="rId3" Type="http://schemas.openxmlformats.org/officeDocument/2006/relationships/audio" Target="../media/media43.WAV"/><Relationship Id="rId7" Type="http://schemas.openxmlformats.org/officeDocument/2006/relationships/oleObject" Target="../embeddings/oleObject39.bin"/><Relationship Id="rId12" Type="http://schemas.openxmlformats.org/officeDocument/2006/relationships/image" Target="../media/image9.gif"/><Relationship Id="rId2" Type="http://schemas.microsoft.com/office/2007/relationships/media" Target="../media/media43.WAV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83.wmf"/><Relationship Id="rId11" Type="http://schemas.openxmlformats.org/officeDocument/2006/relationships/slide" Target="slide4.xml"/><Relationship Id="rId5" Type="http://schemas.openxmlformats.org/officeDocument/2006/relationships/oleObject" Target="../embeddings/oleObject38.bin"/><Relationship Id="rId10" Type="http://schemas.openxmlformats.org/officeDocument/2006/relationships/image" Target="../media/image186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85.png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wmf"/><Relationship Id="rId3" Type="http://schemas.openxmlformats.org/officeDocument/2006/relationships/audio" Target="../media/media44.WAV"/><Relationship Id="rId7" Type="http://schemas.openxmlformats.org/officeDocument/2006/relationships/oleObject" Target="../embeddings/oleObject41.bin"/><Relationship Id="rId12" Type="http://schemas.openxmlformats.org/officeDocument/2006/relationships/slide" Target="slide4.xml"/><Relationship Id="rId2" Type="http://schemas.microsoft.com/office/2007/relationships/media" Target="../media/media44.WAV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87.wmf"/><Relationship Id="rId11" Type="http://schemas.openxmlformats.org/officeDocument/2006/relationships/image" Target="../media/image190.png"/><Relationship Id="rId5" Type="http://schemas.openxmlformats.org/officeDocument/2006/relationships/oleObject" Target="../embeddings/oleObject40.bin"/><Relationship Id="rId10" Type="http://schemas.openxmlformats.org/officeDocument/2006/relationships/image" Target="../media/image189.wmf"/><Relationship Id="rId4" Type="http://schemas.openxmlformats.org/officeDocument/2006/relationships/slideLayout" Target="../slideLayouts/slideLayout1.xml"/><Relationship Id="rId9" Type="http://schemas.openxmlformats.org/officeDocument/2006/relationships/oleObject" Target="../embeddings/oleObject42.bin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3.png"/><Relationship Id="rId2" Type="http://schemas.openxmlformats.org/officeDocument/2006/relationships/audio" Target="../media/media45.WAV"/><Relationship Id="rId1" Type="http://schemas.microsoft.com/office/2007/relationships/media" Target="../media/media45.WAV"/><Relationship Id="rId6" Type="http://schemas.openxmlformats.org/officeDocument/2006/relationships/image" Target="../media/image64.gif"/><Relationship Id="rId5" Type="http://schemas.openxmlformats.org/officeDocument/2006/relationships/image" Target="../media/image192.png"/><Relationship Id="rId4" Type="http://schemas.openxmlformats.org/officeDocument/2006/relationships/image" Target="../media/image191.png"/><Relationship Id="rId9" Type="http://schemas.openxmlformats.org/officeDocument/2006/relationships/image" Target="../media/image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9.gif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wmf"/><Relationship Id="rId13" Type="http://schemas.openxmlformats.org/officeDocument/2006/relationships/oleObject" Target="../embeddings/oleObject47.bin"/><Relationship Id="rId3" Type="http://schemas.openxmlformats.org/officeDocument/2006/relationships/audio" Target="../media/media46.WAV"/><Relationship Id="rId7" Type="http://schemas.openxmlformats.org/officeDocument/2006/relationships/oleObject" Target="../embeddings/oleObject44.bin"/><Relationship Id="rId12" Type="http://schemas.openxmlformats.org/officeDocument/2006/relationships/image" Target="../media/image197.wmf"/><Relationship Id="rId17" Type="http://schemas.openxmlformats.org/officeDocument/2006/relationships/image" Target="../media/image9.gif"/><Relationship Id="rId2" Type="http://schemas.microsoft.com/office/2007/relationships/media" Target="../media/media46.WAV"/><Relationship Id="rId16" Type="http://schemas.openxmlformats.org/officeDocument/2006/relationships/slide" Target="slide4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94.wmf"/><Relationship Id="rId11" Type="http://schemas.openxmlformats.org/officeDocument/2006/relationships/oleObject" Target="../embeddings/oleObject46.bin"/><Relationship Id="rId5" Type="http://schemas.openxmlformats.org/officeDocument/2006/relationships/oleObject" Target="../embeddings/oleObject43.bin"/><Relationship Id="rId15" Type="http://schemas.openxmlformats.org/officeDocument/2006/relationships/image" Target="../media/image199.png"/><Relationship Id="rId10" Type="http://schemas.openxmlformats.org/officeDocument/2006/relationships/image" Target="../media/image196.wmf"/><Relationship Id="rId4" Type="http://schemas.openxmlformats.org/officeDocument/2006/relationships/slideLayout" Target="../slideLayouts/slideLayout1.xml"/><Relationship Id="rId9" Type="http://schemas.openxmlformats.org/officeDocument/2006/relationships/oleObject" Target="../embeddings/oleObject45.bin"/><Relationship Id="rId14" Type="http://schemas.openxmlformats.org/officeDocument/2006/relationships/image" Target="../media/image198.wmf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0.bin"/><Relationship Id="rId3" Type="http://schemas.openxmlformats.org/officeDocument/2006/relationships/audio" Target="../media/media47.WAV"/><Relationship Id="rId7" Type="http://schemas.openxmlformats.org/officeDocument/2006/relationships/oleObject" Target="../embeddings/oleObject49.bin"/><Relationship Id="rId12" Type="http://schemas.openxmlformats.org/officeDocument/2006/relationships/image" Target="../media/image203.png"/><Relationship Id="rId2" Type="http://schemas.microsoft.com/office/2007/relationships/media" Target="../media/media47.WAV"/><Relationship Id="rId1" Type="http://schemas.openxmlformats.org/officeDocument/2006/relationships/vmlDrawing" Target="../drawings/vmlDrawing23.vml"/><Relationship Id="rId6" Type="http://schemas.openxmlformats.org/officeDocument/2006/relationships/image" Target="../media/image200.wmf"/><Relationship Id="rId11" Type="http://schemas.openxmlformats.org/officeDocument/2006/relationships/slide" Target="slide4.xml"/><Relationship Id="rId5" Type="http://schemas.openxmlformats.org/officeDocument/2006/relationships/oleObject" Target="../embeddings/oleObject48.bin"/><Relationship Id="rId10" Type="http://schemas.openxmlformats.org/officeDocument/2006/relationships/image" Target="../media/image202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01.wmf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8.WAV"/><Relationship Id="rId1" Type="http://schemas.microsoft.com/office/2007/relationships/media" Target="../media/media48.WAV"/><Relationship Id="rId5" Type="http://schemas.openxmlformats.org/officeDocument/2006/relationships/slide" Target="slide4.xml"/><Relationship Id="rId4" Type="http://schemas.openxmlformats.org/officeDocument/2006/relationships/image" Target="../media/image204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9.WAV"/><Relationship Id="rId1" Type="http://schemas.microsoft.com/office/2007/relationships/media" Target="../media/media49.WAV"/><Relationship Id="rId6" Type="http://schemas.openxmlformats.org/officeDocument/2006/relationships/image" Target="../media/image9.gif"/><Relationship Id="rId5" Type="http://schemas.openxmlformats.org/officeDocument/2006/relationships/slide" Target="slide4.xml"/><Relationship Id="rId4" Type="http://schemas.openxmlformats.org/officeDocument/2006/relationships/image" Target="../media/image205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gif"/><Relationship Id="rId2" Type="http://schemas.openxmlformats.org/officeDocument/2006/relationships/audio" Target="../media/media50.WAV"/><Relationship Id="rId1" Type="http://schemas.microsoft.com/office/2007/relationships/media" Target="../media/media50.WAV"/><Relationship Id="rId6" Type="http://schemas.openxmlformats.org/officeDocument/2006/relationships/slide" Target="slide4.xml"/><Relationship Id="rId5" Type="http://schemas.openxmlformats.org/officeDocument/2006/relationships/image" Target="../media/image23.png"/><Relationship Id="rId4" Type="http://schemas.openxmlformats.org/officeDocument/2006/relationships/image" Target="../media/image206.png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2.bin"/><Relationship Id="rId13" Type="http://schemas.openxmlformats.org/officeDocument/2006/relationships/image" Target="../media/image9.gif"/><Relationship Id="rId3" Type="http://schemas.openxmlformats.org/officeDocument/2006/relationships/audio" Target="../media/media51.WAV"/><Relationship Id="rId7" Type="http://schemas.openxmlformats.org/officeDocument/2006/relationships/image" Target="../media/image207.wmf"/><Relationship Id="rId12" Type="http://schemas.openxmlformats.org/officeDocument/2006/relationships/slide" Target="slide4.xml"/><Relationship Id="rId2" Type="http://schemas.microsoft.com/office/2007/relationships/media" Target="../media/media51.WAV"/><Relationship Id="rId1" Type="http://schemas.openxmlformats.org/officeDocument/2006/relationships/vmlDrawing" Target="../drawings/vmlDrawing24.vml"/><Relationship Id="rId6" Type="http://schemas.openxmlformats.org/officeDocument/2006/relationships/oleObject" Target="../embeddings/oleObject51.bin"/><Relationship Id="rId11" Type="http://schemas.openxmlformats.org/officeDocument/2006/relationships/image" Target="../media/image211.png"/><Relationship Id="rId5" Type="http://schemas.openxmlformats.org/officeDocument/2006/relationships/image" Target="../media/image209.png"/><Relationship Id="rId10" Type="http://schemas.openxmlformats.org/officeDocument/2006/relationships/image" Target="../media/image210.jpe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08.wmf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png"/><Relationship Id="rId3" Type="http://schemas.openxmlformats.org/officeDocument/2006/relationships/audio" Target="../media/media52.WAV"/><Relationship Id="rId7" Type="http://schemas.openxmlformats.org/officeDocument/2006/relationships/image" Target="../media/image212.wmf"/><Relationship Id="rId2" Type="http://schemas.microsoft.com/office/2007/relationships/media" Target="../media/media52.WAV"/><Relationship Id="rId1" Type="http://schemas.openxmlformats.org/officeDocument/2006/relationships/vmlDrawing" Target="../drawings/vmlDrawing25.vml"/><Relationship Id="rId6" Type="http://schemas.openxmlformats.org/officeDocument/2006/relationships/oleObject" Target="../embeddings/oleObject53.bin"/><Relationship Id="rId5" Type="http://schemas.openxmlformats.org/officeDocument/2006/relationships/image" Target="../media/image213.png"/><Relationship Id="rId10" Type="http://schemas.openxmlformats.org/officeDocument/2006/relationships/image" Target="../media/image9.gif"/><Relationship Id="rId4" Type="http://schemas.openxmlformats.org/officeDocument/2006/relationships/slideLayout" Target="../slideLayouts/slideLayout1.xml"/><Relationship Id="rId9" Type="http://schemas.openxmlformats.org/officeDocument/2006/relationships/slide" Target="slide4.xml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6.png"/><Relationship Id="rId2" Type="http://schemas.openxmlformats.org/officeDocument/2006/relationships/audio" Target="../media/media53.WAV"/><Relationship Id="rId1" Type="http://schemas.microsoft.com/office/2007/relationships/media" Target="../media/media53.WAV"/><Relationship Id="rId6" Type="http://schemas.openxmlformats.org/officeDocument/2006/relationships/image" Target="../media/image59.gif"/><Relationship Id="rId5" Type="http://schemas.openxmlformats.org/officeDocument/2006/relationships/image" Target="../media/image215.jpeg"/><Relationship Id="rId4" Type="http://schemas.openxmlformats.org/officeDocument/2006/relationships/image" Target="../media/image63.jpeg"/><Relationship Id="rId9" Type="http://schemas.openxmlformats.org/officeDocument/2006/relationships/image" Target="../media/image9.gif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4.WAV"/><Relationship Id="rId1" Type="http://schemas.microsoft.com/office/2007/relationships/media" Target="../media/media54.WAV"/><Relationship Id="rId6" Type="http://schemas.openxmlformats.org/officeDocument/2006/relationships/image" Target="../media/image9.gif"/><Relationship Id="rId5" Type="http://schemas.openxmlformats.org/officeDocument/2006/relationships/slide" Target="slide4.xml"/><Relationship Id="rId4" Type="http://schemas.openxmlformats.org/officeDocument/2006/relationships/image" Target="../media/image217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gif"/><Relationship Id="rId2" Type="http://schemas.openxmlformats.org/officeDocument/2006/relationships/audio" Target="../media/media55.WAV"/><Relationship Id="rId1" Type="http://schemas.microsoft.com/office/2007/relationships/media" Target="../media/media55.WAV"/><Relationship Id="rId6" Type="http://schemas.openxmlformats.org/officeDocument/2006/relationships/slide" Target="slide4.xml"/><Relationship Id="rId5" Type="http://schemas.openxmlformats.org/officeDocument/2006/relationships/image" Target="../media/image219.png"/><Relationship Id="rId4" Type="http://schemas.openxmlformats.org/officeDocument/2006/relationships/image" Target="../media/image21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audio" Target="../media/media1.WAV"/><Relationship Id="rId7" Type="http://schemas.openxmlformats.org/officeDocument/2006/relationships/oleObject" Target="../embeddings/oleObject2.bin"/><Relationship Id="rId12" Type="http://schemas.openxmlformats.org/officeDocument/2006/relationships/image" Target="../media/image16.png"/><Relationship Id="rId2" Type="http://schemas.microsoft.com/office/2007/relationships/media" Target="../media/media1.WAV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wmf"/><Relationship Id="rId11" Type="http://schemas.openxmlformats.org/officeDocument/2006/relationships/image" Target="../media/image9.gif"/><Relationship Id="rId5" Type="http://schemas.openxmlformats.org/officeDocument/2006/relationships/oleObject" Target="../embeddings/oleObject1.bin"/><Relationship Id="rId10" Type="http://schemas.openxmlformats.org/officeDocument/2006/relationships/slide" Target="slide4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5.gif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slide" Target="slide4.xml"/><Relationship Id="rId2" Type="http://schemas.openxmlformats.org/officeDocument/2006/relationships/audio" Target="../media/media56.WAV"/><Relationship Id="rId1" Type="http://schemas.microsoft.com/office/2007/relationships/media" Target="../media/media56.WAV"/><Relationship Id="rId6" Type="http://schemas.microsoft.com/office/2007/relationships/hdphoto" Target="../media/hdphoto17.wdp"/><Relationship Id="rId5" Type="http://schemas.openxmlformats.org/officeDocument/2006/relationships/image" Target="../media/image221.png"/><Relationship Id="rId4" Type="http://schemas.openxmlformats.org/officeDocument/2006/relationships/image" Target="../media/image220.png"/></Relationships>
</file>

<file path=ppt/slides/_rels/slide1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.png"/><Relationship Id="rId3" Type="http://schemas.openxmlformats.org/officeDocument/2006/relationships/audio" Target="../media/media57.WAV"/><Relationship Id="rId7" Type="http://schemas.openxmlformats.org/officeDocument/2006/relationships/image" Target="../media/image23.png"/><Relationship Id="rId2" Type="http://schemas.microsoft.com/office/2007/relationships/media" Target="../media/media57.WAV"/><Relationship Id="rId1" Type="http://schemas.openxmlformats.org/officeDocument/2006/relationships/vmlDrawing" Target="../drawings/vmlDrawing26.vml"/><Relationship Id="rId6" Type="http://schemas.openxmlformats.org/officeDocument/2006/relationships/image" Target="../media/image222.wmf"/><Relationship Id="rId11" Type="http://schemas.openxmlformats.org/officeDocument/2006/relationships/image" Target="../media/image9.gif"/><Relationship Id="rId5" Type="http://schemas.openxmlformats.org/officeDocument/2006/relationships/oleObject" Target="../embeddings/oleObject54.bin"/><Relationship Id="rId10" Type="http://schemas.openxmlformats.org/officeDocument/2006/relationships/slide" Target="slide4.xml"/><Relationship Id="rId4" Type="http://schemas.openxmlformats.org/officeDocument/2006/relationships/slideLayout" Target="../slideLayouts/slideLayout1.xml"/><Relationship Id="rId9" Type="http://schemas.microsoft.com/office/2007/relationships/hdphoto" Target="../media/hdphoto17.wdp"/></Relationships>
</file>

<file path=ppt/slides/_rels/slide1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4.wmf"/><Relationship Id="rId13" Type="http://schemas.openxmlformats.org/officeDocument/2006/relationships/image" Target="../media/image9.gif"/><Relationship Id="rId3" Type="http://schemas.openxmlformats.org/officeDocument/2006/relationships/audio" Target="../media/media58.WAV"/><Relationship Id="rId7" Type="http://schemas.openxmlformats.org/officeDocument/2006/relationships/oleObject" Target="../embeddings/oleObject56.bin"/><Relationship Id="rId12" Type="http://schemas.openxmlformats.org/officeDocument/2006/relationships/slide" Target="slide4.xml"/><Relationship Id="rId2" Type="http://schemas.microsoft.com/office/2007/relationships/media" Target="../media/media58.WAV"/><Relationship Id="rId1" Type="http://schemas.openxmlformats.org/officeDocument/2006/relationships/vmlDrawing" Target="../drawings/vmlDrawing27.vml"/><Relationship Id="rId6" Type="http://schemas.openxmlformats.org/officeDocument/2006/relationships/image" Target="../media/image223.wmf"/><Relationship Id="rId11" Type="http://schemas.microsoft.com/office/2007/relationships/hdphoto" Target="../media/hdphoto17.wdp"/><Relationship Id="rId5" Type="http://schemas.openxmlformats.org/officeDocument/2006/relationships/oleObject" Target="../embeddings/oleObject55.bin"/><Relationship Id="rId10" Type="http://schemas.openxmlformats.org/officeDocument/2006/relationships/image" Target="../media/image221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25.png"/></Relationships>
</file>

<file path=ppt/slides/_rels/slide13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media59.WAV"/><Relationship Id="rId7" Type="http://schemas.openxmlformats.org/officeDocument/2006/relationships/image" Target="../media/image227.png"/><Relationship Id="rId2" Type="http://schemas.microsoft.com/office/2007/relationships/media" Target="../media/media59.WAV"/><Relationship Id="rId1" Type="http://schemas.openxmlformats.org/officeDocument/2006/relationships/vmlDrawing" Target="../drawings/vmlDrawing28.vml"/><Relationship Id="rId6" Type="http://schemas.openxmlformats.org/officeDocument/2006/relationships/image" Target="../media/image226.wmf"/><Relationship Id="rId5" Type="http://schemas.openxmlformats.org/officeDocument/2006/relationships/oleObject" Target="../embeddings/oleObject57.bin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9.gif"/></Relationships>
</file>

<file path=ppt/slides/_rels/slide1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jpeg"/><Relationship Id="rId3" Type="http://schemas.openxmlformats.org/officeDocument/2006/relationships/audio" Target="../media/media60.WAV"/><Relationship Id="rId7" Type="http://schemas.openxmlformats.org/officeDocument/2006/relationships/image" Target="../media/image228.wmf"/><Relationship Id="rId2" Type="http://schemas.microsoft.com/office/2007/relationships/media" Target="../media/media60.WAV"/><Relationship Id="rId1" Type="http://schemas.openxmlformats.org/officeDocument/2006/relationships/vmlDrawing" Target="../drawings/vmlDrawing29.vml"/><Relationship Id="rId6" Type="http://schemas.openxmlformats.org/officeDocument/2006/relationships/oleObject" Target="../embeddings/oleObject58.bin"/><Relationship Id="rId11" Type="http://schemas.openxmlformats.org/officeDocument/2006/relationships/image" Target="../media/image9.gif"/><Relationship Id="rId5" Type="http://schemas.openxmlformats.org/officeDocument/2006/relationships/image" Target="../media/image229.png"/><Relationship Id="rId10" Type="http://schemas.openxmlformats.org/officeDocument/2006/relationships/slide" Target="slide4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30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1.WAV"/><Relationship Id="rId1" Type="http://schemas.microsoft.com/office/2007/relationships/media" Target="../media/media61.WAV"/><Relationship Id="rId5" Type="http://schemas.openxmlformats.org/officeDocument/2006/relationships/slide" Target="slide4.xml"/><Relationship Id="rId4" Type="http://schemas.openxmlformats.org/officeDocument/2006/relationships/image" Target="../media/image23.png"/></Relationships>
</file>

<file path=ppt/slides/_rels/slide13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media62.WAV"/><Relationship Id="rId7" Type="http://schemas.openxmlformats.org/officeDocument/2006/relationships/image" Target="../media/image23.png"/><Relationship Id="rId2" Type="http://schemas.microsoft.com/office/2007/relationships/media" Target="../media/media62.WAV"/><Relationship Id="rId1" Type="http://schemas.openxmlformats.org/officeDocument/2006/relationships/vmlDrawing" Target="../drawings/vmlDrawing30.vml"/><Relationship Id="rId6" Type="http://schemas.openxmlformats.org/officeDocument/2006/relationships/image" Target="../media/image231.wmf"/><Relationship Id="rId5" Type="http://schemas.openxmlformats.org/officeDocument/2006/relationships/oleObject" Target="../embeddings/oleObject59.bin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9.gif"/></Relationships>
</file>

<file path=ppt/slides/_rels/slide1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media63.WAV"/><Relationship Id="rId7" Type="http://schemas.openxmlformats.org/officeDocument/2006/relationships/image" Target="../media/image232.wmf"/><Relationship Id="rId2" Type="http://schemas.microsoft.com/office/2007/relationships/media" Target="../media/media63.WAV"/><Relationship Id="rId1" Type="http://schemas.openxmlformats.org/officeDocument/2006/relationships/vmlDrawing" Target="../drawings/vmlDrawing31.vml"/><Relationship Id="rId6" Type="http://schemas.openxmlformats.org/officeDocument/2006/relationships/oleObject" Target="../embeddings/oleObject60.bin"/><Relationship Id="rId5" Type="http://schemas.openxmlformats.org/officeDocument/2006/relationships/image" Target="../media/image174.png"/><Relationship Id="rId4" Type="http://schemas.openxmlformats.org/officeDocument/2006/relationships/slideLayout" Target="../slideLayouts/slideLayout1.xml"/><Relationship Id="rId9" Type="http://schemas.openxmlformats.org/officeDocument/2006/relationships/slide" Target="slide4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4.png"/><Relationship Id="rId4" Type="http://schemas.openxmlformats.org/officeDocument/2006/relationships/image" Target="../media/image9.gif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3.png"/><Relationship Id="rId4" Type="http://schemas.openxmlformats.org/officeDocument/2006/relationships/image" Target="../media/image9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media2.WAV"/><Relationship Id="rId7" Type="http://schemas.openxmlformats.org/officeDocument/2006/relationships/image" Target="../media/image18.png"/><Relationship Id="rId2" Type="http://schemas.microsoft.com/office/2007/relationships/media" Target="../media/media2.WAV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3.bin"/><Relationship Id="rId4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125.png"/><Relationship Id="rId4" Type="http://schemas.openxmlformats.org/officeDocument/2006/relationships/image" Target="../media/image9.gif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4.png"/><Relationship Id="rId4" Type="http://schemas.openxmlformats.org/officeDocument/2006/relationships/image" Target="../media/image9.gif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3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8.wdp"/><Relationship Id="rId5" Type="http://schemas.openxmlformats.org/officeDocument/2006/relationships/image" Target="../media/image235.png"/><Relationship Id="rId4" Type="http://schemas.openxmlformats.org/officeDocument/2006/relationships/image" Target="../media/image9.gif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3.png"/><Relationship Id="rId4" Type="http://schemas.openxmlformats.org/officeDocument/2006/relationships/image" Target="../media/image9.gif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9.wdp"/><Relationship Id="rId5" Type="http://schemas.openxmlformats.org/officeDocument/2006/relationships/image" Target="../media/image237.png"/><Relationship Id="rId4" Type="http://schemas.openxmlformats.org/officeDocument/2006/relationships/image" Target="../media/image9.gif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3.png"/><Relationship Id="rId4" Type="http://schemas.openxmlformats.org/officeDocument/2006/relationships/image" Target="../media/image9.gif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8.png"/><Relationship Id="rId4" Type="http://schemas.openxmlformats.org/officeDocument/2006/relationships/image" Target="../media/image9.gif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0.wdp"/><Relationship Id="rId5" Type="http://schemas.openxmlformats.org/officeDocument/2006/relationships/image" Target="../media/image239.png"/><Relationship Id="rId4" Type="http://schemas.openxmlformats.org/officeDocument/2006/relationships/image" Target="../media/image9.gif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gi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gif"/><Relationship Id="rId4" Type="http://schemas.openxmlformats.org/officeDocument/2006/relationships/slide" Target="slide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audio" Target="../media/media3.WAV"/><Relationship Id="rId7" Type="http://schemas.openxmlformats.org/officeDocument/2006/relationships/oleObject" Target="../embeddings/oleObject5.bin"/><Relationship Id="rId2" Type="http://schemas.microsoft.com/office/2007/relationships/media" Target="../media/media3.WAV"/><Relationship Id="rId1" Type="http://schemas.openxmlformats.org/officeDocument/2006/relationships/vmlDrawing" Target="../drawings/vmlDrawing3.v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4.bin"/><Relationship Id="rId10" Type="http://schemas.openxmlformats.org/officeDocument/2006/relationships/slide" Target="slide4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1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1.png"/><Relationship Id="rId5" Type="http://schemas.openxmlformats.org/officeDocument/2006/relationships/slide" Target="slide42.xml"/><Relationship Id="rId4" Type="http://schemas.openxmlformats.org/officeDocument/2006/relationships/image" Target="../media/image9.gif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slide" Target="slide4.xml"/><Relationship Id="rId4" Type="http://schemas.openxmlformats.org/officeDocument/2006/relationships/image" Target="../media/image139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media4.WAV"/><Relationship Id="rId7" Type="http://schemas.openxmlformats.org/officeDocument/2006/relationships/image" Target="../media/image23.png"/><Relationship Id="rId2" Type="http://schemas.microsoft.com/office/2007/relationships/media" Target="../media/media4.WAV"/><Relationship Id="rId1" Type="http://schemas.openxmlformats.org/officeDocument/2006/relationships/vmlDrawing" Target="../drawings/vmlDrawing4.vml"/><Relationship Id="rId6" Type="http://schemas.openxmlformats.org/officeDocument/2006/relationships/image" Target="../media/image22.wmf"/><Relationship Id="rId5" Type="http://schemas.openxmlformats.org/officeDocument/2006/relationships/oleObject" Target="../embeddings/oleObject6.bin"/><Relationship Id="rId4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gif"/><Relationship Id="rId4" Type="http://schemas.openxmlformats.org/officeDocument/2006/relationships/slide" Target="slide4.xml"/></Relationships>
</file>

<file path=ppt/slides/_rels/slide163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gif"/><Relationship Id="rId4" Type="http://schemas.openxmlformats.org/officeDocument/2006/relationships/slide" Target="slide4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167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gif"/><Relationship Id="rId4" Type="http://schemas.openxmlformats.org/officeDocument/2006/relationships/slide" Target="slide4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9.gif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5" Type="http://schemas.openxmlformats.org/officeDocument/2006/relationships/slide" Target="slide4.xml"/><Relationship Id="rId4" Type="http://schemas.openxmlformats.org/officeDocument/2006/relationships/image" Target="../media/image253.jpe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5" Type="http://schemas.openxmlformats.org/officeDocument/2006/relationships/slide" Target="slide4.xml"/><Relationship Id="rId4" Type="http://schemas.openxmlformats.org/officeDocument/2006/relationships/image" Target="../media/image255.jpe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slide" Target="slide4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slide" Target="slide4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8.jpeg"/><Relationship Id="rId5" Type="http://schemas.openxmlformats.org/officeDocument/2006/relationships/image" Target="../media/image243.jpeg"/><Relationship Id="rId4" Type="http://schemas.openxmlformats.org/officeDocument/2006/relationships/image" Target="../media/image9.gif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9.jpeg"/><Relationship Id="rId4" Type="http://schemas.openxmlformats.org/officeDocument/2006/relationships/image" Target="../media/image9.gif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7.png"/><Relationship Id="rId4" Type="http://schemas.openxmlformats.org/officeDocument/2006/relationships/image" Target="../media/image9.gif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gif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slide" Target="slide4.xml"/><Relationship Id="rId5" Type="http://schemas.openxmlformats.org/officeDocument/2006/relationships/image" Target="../media/image27.png"/><Relationship Id="rId4" Type="http://schemas.openxmlformats.org/officeDocument/2006/relationships/image" Target="../media/image26.gif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3.wdp"/><Relationship Id="rId5" Type="http://schemas.openxmlformats.org/officeDocument/2006/relationships/image" Target="../media/image260.png"/><Relationship Id="rId4" Type="http://schemas.openxmlformats.org/officeDocument/2006/relationships/image" Target="../media/image9.gif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3.wdp"/><Relationship Id="rId5" Type="http://schemas.openxmlformats.org/officeDocument/2006/relationships/image" Target="../media/image260.png"/><Relationship Id="rId4" Type="http://schemas.openxmlformats.org/officeDocument/2006/relationships/image" Target="../media/image9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gif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slide" Target="slide4.xml"/><Relationship Id="rId5" Type="http://schemas.openxmlformats.org/officeDocument/2006/relationships/image" Target="../media/image23.png"/><Relationship Id="rId4" Type="http://schemas.openxmlformats.org/officeDocument/2006/relationships/image" Target="../media/image29.png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3.wdp"/><Relationship Id="rId5" Type="http://schemas.openxmlformats.org/officeDocument/2006/relationships/image" Target="../media/image260.png"/><Relationship Id="rId4" Type="http://schemas.openxmlformats.org/officeDocument/2006/relationships/image" Target="../media/image9.gif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7" Type="http://schemas.openxmlformats.org/officeDocument/2006/relationships/image" Target="../media/image263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2.png"/><Relationship Id="rId5" Type="http://schemas.openxmlformats.org/officeDocument/2006/relationships/image" Target="../media/image261.png"/><Relationship Id="rId4" Type="http://schemas.openxmlformats.org/officeDocument/2006/relationships/slide" Target="slide4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64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4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65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7.png"/><Relationship Id="rId4" Type="http://schemas.openxmlformats.org/officeDocument/2006/relationships/image" Target="../media/image251.png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68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69.jpeg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70.jpeg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71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72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73.jpeg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74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Relationship Id="rId4" Type="http://schemas.openxmlformats.org/officeDocument/2006/relationships/slide" Target="slide4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slide" Target="slide4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33.png"/><Relationship Id="rId5" Type="http://schemas.openxmlformats.org/officeDocument/2006/relationships/image" Target="../media/image26.gif"/><Relationship Id="rId4" Type="http://schemas.openxmlformats.org/officeDocument/2006/relationships/image" Target="../media/image29.png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75.gif"/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75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gif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slide" Target="slide4.xml"/><Relationship Id="rId5" Type="http://schemas.openxmlformats.org/officeDocument/2006/relationships/image" Target="../media/image34.png"/><Relationship Id="rId4" Type="http://schemas.openxmlformats.org/officeDocument/2006/relationships/image" Target="../media/image29.png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75.gif"/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76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slide" Target="slide4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38.png"/><Relationship Id="rId4" Type="http://schemas.openxmlformats.org/officeDocument/2006/relationships/slide" Target="slide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39.png"/><Relationship Id="rId4" Type="http://schemas.openxmlformats.org/officeDocument/2006/relationships/slide" Target="slide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media13.WAV"/><Relationship Id="rId7" Type="http://schemas.openxmlformats.org/officeDocument/2006/relationships/image" Target="../media/image41.png"/><Relationship Id="rId2" Type="http://schemas.microsoft.com/office/2007/relationships/media" Target="../media/media13.WAV"/><Relationship Id="rId1" Type="http://schemas.openxmlformats.org/officeDocument/2006/relationships/vmlDrawing" Target="../drawings/vmlDrawing5.vml"/><Relationship Id="rId6" Type="http://schemas.openxmlformats.org/officeDocument/2006/relationships/image" Target="../media/image40.wmf"/><Relationship Id="rId5" Type="http://schemas.openxmlformats.org/officeDocument/2006/relationships/oleObject" Target="../embeddings/oleObject7.bin"/><Relationship Id="rId4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3" Type="http://schemas.openxmlformats.org/officeDocument/2006/relationships/audio" Target="../media/media14.WAV"/><Relationship Id="rId7" Type="http://schemas.openxmlformats.org/officeDocument/2006/relationships/oleObject" Target="../embeddings/oleObject8.bin"/><Relationship Id="rId12" Type="http://schemas.openxmlformats.org/officeDocument/2006/relationships/image" Target="../media/image9.gif"/><Relationship Id="rId2" Type="http://schemas.microsoft.com/office/2007/relationships/media" Target="../media/media14.WAV"/><Relationship Id="rId1" Type="http://schemas.openxmlformats.org/officeDocument/2006/relationships/vmlDrawing" Target="../drawings/vmlDrawing6.vml"/><Relationship Id="rId6" Type="http://schemas.openxmlformats.org/officeDocument/2006/relationships/slide" Target="slide4.xml"/><Relationship Id="rId11" Type="http://schemas.openxmlformats.org/officeDocument/2006/relationships/image" Target="../media/image44.png"/><Relationship Id="rId5" Type="http://schemas.openxmlformats.org/officeDocument/2006/relationships/image" Target="../media/image26.gif"/><Relationship Id="rId10" Type="http://schemas.openxmlformats.org/officeDocument/2006/relationships/image" Target="../media/image43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9.bin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7.png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slide" Target="slide4.xml"/><Relationship Id="rId5" Type="http://schemas.openxmlformats.org/officeDocument/2006/relationships/image" Target="../media/image46.png"/><Relationship Id="rId4" Type="http://schemas.openxmlformats.org/officeDocument/2006/relationships/image" Target="../media/image45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48.png"/><Relationship Id="rId4" Type="http://schemas.openxmlformats.org/officeDocument/2006/relationships/slide" Target="slide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" Target="slide154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gif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10" Type="http://schemas.openxmlformats.org/officeDocument/2006/relationships/image" Target="../media/image9.gif"/><Relationship Id="rId4" Type="http://schemas.openxmlformats.org/officeDocument/2006/relationships/image" Target="../media/image49.jpeg"/><Relationship Id="rId9" Type="http://schemas.openxmlformats.org/officeDocument/2006/relationships/slide" Target="slide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53.png"/><Relationship Id="rId4" Type="http://schemas.openxmlformats.org/officeDocument/2006/relationships/slide" Target="slide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slideLayout" Target="../slideLayouts/slideLayout7.xml"/><Relationship Id="rId7" Type="http://schemas.openxmlformats.org/officeDocument/2006/relationships/slide" Target="slide4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55.png"/><Relationship Id="rId5" Type="http://schemas.microsoft.com/office/2007/relationships/hdphoto" Target="../media/hdphoto2.wdp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slide" Target="slide3.xml"/><Relationship Id="rId5" Type="http://schemas.openxmlformats.org/officeDocument/2006/relationships/image" Target="../media/image56.png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gif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slide" Target="slide4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3.jpeg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62.png"/><Relationship Id="rId11" Type="http://schemas.openxmlformats.org/officeDocument/2006/relationships/slide" Target="slide4.xml"/><Relationship Id="rId5" Type="http://schemas.openxmlformats.org/officeDocument/2006/relationships/image" Target="../media/image61.png"/><Relationship Id="rId10" Type="http://schemas.openxmlformats.org/officeDocument/2006/relationships/image" Target="../media/image59.gif"/><Relationship Id="rId4" Type="http://schemas.openxmlformats.org/officeDocument/2006/relationships/image" Target="../media/image60.jpeg"/><Relationship Id="rId9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5" Type="http://schemas.openxmlformats.org/officeDocument/2006/relationships/slide" Target="slide4.xml"/><Relationship Id="rId4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slideLayout" Target="../slideLayouts/slideLayout7.xml"/><Relationship Id="rId7" Type="http://schemas.openxmlformats.org/officeDocument/2006/relationships/slide" Target="slide4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image" Target="../media/image68.png"/><Relationship Id="rId5" Type="http://schemas.microsoft.com/office/2007/relationships/hdphoto" Target="../media/hdphoto3.wdp"/><Relationship Id="rId4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13" Type="http://schemas.openxmlformats.org/officeDocument/2006/relationships/slide" Target="slide139.xml"/><Relationship Id="rId18" Type="http://schemas.openxmlformats.org/officeDocument/2006/relationships/slide" Target="slide210.xml"/><Relationship Id="rId3" Type="http://schemas.openxmlformats.org/officeDocument/2006/relationships/image" Target="../media/image6.gif"/><Relationship Id="rId7" Type="http://schemas.openxmlformats.org/officeDocument/2006/relationships/slide" Target="slide18.xml"/><Relationship Id="rId12" Type="http://schemas.openxmlformats.org/officeDocument/2006/relationships/slide" Target="slide84.xml"/><Relationship Id="rId17" Type="http://schemas.openxmlformats.org/officeDocument/2006/relationships/slide" Target="slide202.xml"/><Relationship Id="rId2" Type="http://schemas.openxmlformats.org/officeDocument/2006/relationships/notesSlide" Target="../notesSlides/notesSlide2.xml"/><Relationship Id="rId16" Type="http://schemas.openxmlformats.org/officeDocument/2006/relationships/slide" Target="slide191.xml"/><Relationship Id="rId20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3.xml"/><Relationship Id="rId11" Type="http://schemas.openxmlformats.org/officeDocument/2006/relationships/slide" Target="slide73.xml"/><Relationship Id="rId5" Type="http://schemas.openxmlformats.org/officeDocument/2006/relationships/slide" Target="slide5.xml"/><Relationship Id="rId15" Type="http://schemas.openxmlformats.org/officeDocument/2006/relationships/slide" Target="slide176.xml"/><Relationship Id="rId10" Type="http://schemas.openxmlformats.org/officeDocument/2006/relationships/slide" Target="slide62.xml"/><Relationship Id="rId19" Type="http://schemas.openxmlformats.org/officeDocument/2006/relationships/slide" Target="slide218.xml"/><Relationship Id="rId4" Type="http://schemas.openxmlformats.org/officeDocument/2006/relationships/slide" Target="slide3.xml"/><Relationship Id="rId9" Type="http://schemas.openxmlformats.org/officeDocument/2006/relationships/slide" Target="slide43.xml"/><Relationship Id="rId14" Type="http://schemas.openxmlformats.org/officeDocument/2006/relationships/slide" Target="slide15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59.gif"/><Relationship Id="rId7" Type="http://schemas.openxmlformats.org/officeDocument/2006/relationships/image" Target="file:///G:\&#1069;&#1083;&#1077;&#1082;&#1090;&#1088;&#1086;&#1083;&#1080;&#1090;&#1080;&#1095;&#1077;&#1089;&#1082;&#1072;&#1103;%20&#1076;&#1080;&#1089;&#1089;&#1086;&#1094;&#1080;&#1072;&#1094;&#1080;&#1103;%20&#1085;&#1072;%20&#1082;&#1086;&#1085;&#1082;&#1091;&#1088;&#1089;\foto\dipol2.jpg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73.jpeg"/><Relationship Id="rId4" Type="http://schemas.openxmlformats.org/officeDocument/2006/relationships/image" Target="../media/image72.png"/><Relationship Id="rId9" Type="http://schemas.openxmlformats.org/officeDocument/2006/relationships/image" Target="../media/image9.gi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5.png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6" Type="http://schemas.microsoft.com/office/2007/relationships/hdphoto" Target="../media/hdphoto5.wdp"/><Relationship Id="rId5" Type="http://schemas.openxmlformats.org/officeDocument/2006/relationships/image" Target="../media/image74.jpeg"/><Relationship Id="rId4" Type="http://schemas.openxmlformats.org/officeDocument/2006/relationships/slide" Target="slide151.xml"/><Relationship Id="rId9" Type="http://schemas.openxmlformats.org/officeDocument/2006/relationships/image" Target="../media/image9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9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eg"/><Relationship Id="rId4" Type="http://schemas.openxmlformats.org/officeDocument/2006/relationships/image" Target="../media/image9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slide" Target="slide4.xml"/><Relationship Id="rId4" Type="http://schemas.openxmlformats.org/officeDocument/2006/relationships/image" Target="../media/image8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slide" Target="slide4.xml"/><Relationship Id="rId4" Type="http://schemas.openxmlformats.org/officeDocument/2006/relationships/image" Target="../media/image8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gif"/><Relationship Id="rId4" Type="http://schemas.openxmlformats.org/officeDocument/2006/relationships/slide" Target="slide4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oleObject" Target="../embeddings/oleObject10.bin"/><Relationship Id="rId7" Type="http://schemas.openxmlformats.org/officeDocument/2006/relationships/slide" Target="slide4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87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86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5" Type="http://schemas.openxmlformats.org/officeDocument/2006/relationships/slide" Target="slide4.xml"/><Relationship Id="rId4" Type="http://schemas.openxmlformats.org/officeDocument/2006/relationships/image" Target="../media/image8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9.gif"/><Relationship Id="rId5" Type="http://schemas.openxmlformats.org/officeDocument/2006/relationships/slide" Target="slide4.xml"/><Relationship Id="rId4" Type="http://schemas.openxmlformats.org/officeDocument/2006/relationships/image" Target="../media/image89.wm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wmf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90.wmf"/><Relationship Id="rId5" Type="http://schemas.openxmlformats.org/officeDocument/2006/relationships/oleObject" Target="../embeddings/oleObject14.bin"/><Relationship Id="rId10" Type="http://schemas.openxmlformats.org/officeDocument/2006/relationships/image" Target="../media/image9.gif"/><Relationship Id="rId4" Type="http://schemas.openxmlformats.org/officeDocument/2006/relationships/image" Target="../media/image89.wmf"/><Relationship Id="rId9" Type="http://schemas.openxmlformats.org/officeDocument/2006/relationships/slide" Target="slide4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wmf"/><Relationship Id="rId13" Type="http://schemas.openxmlformats.org/officeDocument/2006/relationships/oleObject" Target="../embeddings/oleObject21.bin"/><Relationship Id="rId3" Type="http://schemas.openxmlformats.org/officeDocument/2006/relationships/oleObject" Target="../embeddings/oleObject16.bin"/><Relationship Id="rId7" Type="http://schemas.openxmlformats.org/officeDocument/2006/relationships/oleObject" Target="../embeddings/oleObject18.bin"/><Relationship Id="rId12" Type="http://schemas.openxmlformats.org/officeDocument/2006/relationships/image" Target="../media/image96.w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9.gif"/><Relationship Id="rId1" Type="http://schemas.openxmlformats.org/officeDocument/2006/relationships/vmlDrawing" Target="../drawings/vmlDrawing10.vml"/><Relationship Id="rId6" Type="http://schemas.openxmlformats.org/officeDocument/2006/relationships/image" Target="../media/image93.wmf"/><Relationship Id="rId11" Type="http://schemas.openxmlformats.org/officeDocument/2006/relationships/oleObject" Target="../embeddings/oleObject20.bin"/><Relationship Id="rId5" Type="http://schemas.openxmlformats.org/officeDocument/2006/relationships/oleObject" Target="../embeddings/oleObject17.bin"/><Relationship Id="rId15" Type="http://schemas.openxmlformats.org/officeDocument/2006/relationships/slide" Target="slide4.xml"/><Relationship Id="rId10" Type="http://schemas.openxmlformats.org/officeDocument/2006/relationships/image" Target="../media/image95.wmf"/><Relationship Id="rId4" Type="http://schemas.openxmlformats.org/officeDocument/2006/relationships/image" Target="../media/image92.wmf"/><Relationship Id="rId9" Type="http://schemas.openxmlformats.org/officeDocument/2006/relationships/oleObject" Target="../embeddings/oleObject19.bin"/><Relationship Id="rId14" Type="http://schemas.openxmlformats.org/officeDocument/2006/relationships/image" Target="../media/image97.w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9.gif"/><Relationship Id="rId5" Type="http://schemas.openxmlformats.org/officeDocument/2006/relationships/slide" Target="slide4.xml"/><Relationship Id="rId4" Type="http://schemas.openxmlformats.org/officeDocument/2006/relationships/image" Target="../media/image98.wmf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wmf"/><Relationship Id="rId3" Type="http://schemas.openxmlformats.org/officeDocument/2006/relationships/audio" Target="../media/media26.mp3"/><Relationship Id="rId7" Type="http://schemas.openxmlformats.org/officeDocument/2006/relationships/oleObject" Target="../embeddings/oleObject24.bin"/><Relationship Id="rId2" Type="http://schemas.microsoft.com/office/2007/relationships/media" Target="../media/media26.mp3"/><Relationship Id="rId1" Type="http://schemas.openxmlformats.org/officeDocument/2006/relationships/vmlDrawing" Target="../drawings/vmlDrawing12.vml"/><Relationship Id="rId6" Type="http://schemas.openxmlformats.org/officeDocument/2006/relationships/image" Target="../media/image99.wmf"/><Relationship Id="rId11" Type="http://schemas.openxmlformats.org/officeDocument/2006/relationships/image" Target="../media/image9.gif"/><Relationship Id="rId5" Type="http://schemas.openxmlformats.org/officeDocument/2006/relationships/oleObject" Target="../embeddings/oleObject23.bin"/><Relationship Id="rId10" Type="http://schemas.openxmlformats.org/officeDocument/2006/relationships/slide" Target="slide4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01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oleObject" Target="../embeddings/oleObject25.bin"/><Relationship Id="rId7" Type="http://schemas.openxmlformats.org/officeDocument/2006/relationships/slide" Target="slide4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03.wmf"/><Relationship Id="rId5" Type="http://schemas.openxmlformats.org/officeDocument/2006/relationships/oleObject" Target="../embeddings/oleObject26.bin"/><Relationship Id="rId4" Type="http://schemas.openxmlformats.org/officeDocument/2006/relationships/image" Target="../media/image102.w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gif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6" Type="http://schemas.openxmlformats.org/officeDocument/2006/relationships/slide" Target="slide4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audio" Target="../media/media28.WAV"/><Relationship Id="rId7" Type="http://schemas.openxmlformats.org/officeDocument/2006/relationships/slide" Target="slide4.xml"/><Relationship Id="rId12" Type="http://schemas.openxmlformats.org/officeDocument/2006/relationships/image" Target="../media/image107.wmf"/><Relationship Id="rId2" Type="http://schemas.microsoft.com/office/2007/relationships/media" Target="../media/media28.WAV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09.png"/><Relationship Id="rId11" Type="http://schemas.openxmlformats.org/officeDocument/2006/relationships/oleObject" Target="../embeddings/oleObject28.bin"/><Relationship Id="rId5" Type="http://schemas.openxmlformats.org/officeDocument/2006/relationships/image" Target="../media/image108.png"/><Relationship Id="rId10" Type="http://schemas.openxmlformats.org/officeDocument/2006/relationships/image" Target="../media/image106.wmf"/><Relationship Id="rId4" Type="http://schemas.openxmlformats.org/officeDocument/2006/relationships/slideLayout" Target="../slideLayouts/slideLayout1.xml"/><Relationship Id="rId9" Type="http://schemas.openxmlformats.org/officeDocument/2006/relationships/oleObject" Target="../embeddings/oleObject27.bin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.bin"/><Relationship Id="rId13" Type="http://schemas.openxmlformats.org/officeDocument/2006/relationships/image" Target="../media/image112.wmf"/><Relationship Id="rId3" Type="http://schemas.openxmlformats.org/officeDocument/2006/relationships/audio" Target="../media/media29.WAV"/><Relationship Id="rId7" Type="http://schemas.openxmlformats.org/officeDocument/2006/relationships/image" Target="../media/image9.gif"/><Relationship Id="rId12" Type="http://schemas.openxmlformats.org/officeDocument/2006/relationships/oleObject" Target="../embeddings/oleObject31.bin"/><Relationship Id="rId2" Type="http://schemas.microsoft.com/office/2007/relationships/media" Target="../media/media29.WAV"/><Relationship Id="rId1" Type="http://schemas.openxmlformats.org/officeDocument/2006/relationships/vmlDrawing" Target="../drawings/vmlDrawing15.vml"/><Relationship Id="rId6" Type="http://schemas.openxmlformats.org/officeDocument/2006/relationships/slide" Target="slide4.xml"/><Relationship Id="rId11" Type="http://schemas.openxmlformats.org/officeDocument/2006/relationships/image" Target="../media/image111.wmf"/><Relationship Id="rId5" Type="http://schemas.openxmlformats.org/officeDocument/2006/relationships/image" Target="../media/image113.png"/><Relationship Id="rId10" Type="http://schemas.openxmlformats.org/officeDocument/2006/relationships/oleObject" Target="../embeddings/oleObject30.bin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10.w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7" Type="http://schemas.openxmlformats.org/officeDocument/2006/relationships/image" Target="../media/image9.gi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6.vml"/><Relationship Id="rId6" Type="http://schemas.openxmlformats.org/officeDocument/2006/relationships/slide" Target="slide4.xml"/><Relationship Id="rId5" Type="http://schemas.openxmlformats.org/officeDocument/2006/relationships/image" Target="../media/image76.jpeg"/><Relationship Id="rId4" Type="http://schemas.openxmlformats.org/officeDocument/2006/relationships/image" Target="../media/image114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.xml"/><Relationship Id="rId5" Type="http://schemas.openxmlformats.org/officeDocument/2006/relationships/slide" Target="slide4.xml"/><Relationship Id="rId4" Type="http://schemas.microsoft.com/office/2007/relationships/hdphoto" Target="../media/hdphoto1.wdp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7.gif"/><Relationship Id="rId12" Type="http://schemas.openxmlformats.org/officeDocument/2006/relationships/image" Target="../media/image9.gif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6" Type="http://schemas.openxmlformats.org/officeDocument/2006/relationships/image" Target="../media/image116.png"/><Relationship Id="rId11" Type="http://schemas.openxmlformats.org/officeDocument/2006/relationships/slide" Target="slide4.xml"/><Relationship Id="rId5" Type="http://schemas.microsoft.com/office/2007/relationships/hdphoto" Target="../media/hdphoto6.wdp"/><Relationship Id="rId10" Type="http://schemas.openxmlformats.org/officeDocument/2006/relationships/image" Target="../media/image120.png"/><Relationship Id="rId4" Type="http://schemas.openxmlformats.org/officeDocument/2006/relationships/image" Target="../media/image115.png"/><Relationship Id="rId9" Type="http://schemas.openxmlformats.org/officeDocument/2006/relationships/image" Target="../media/image119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6" Type="http://schemas.microsoft.com/office/2007/relationships/hdphoto" Target="../media/hdphoto7.wdp"/><Relationship Id="rId5" Type="http://schemas.openxmlformats.org/officeDocument/2006/relationships/image" Target="../media/image122.png"/><Relationship Id="rId4" Type="http://schemas.openxmlformats.org/officeDocument/2006/relationships/image" Target="../media/image121.jpeg"/><Relationship Id="rId9" Type="http://schemas.openxmlformats.org/officeDocument/2006/relationships/image" Target="../media/image9.gif"/></Relationships>
</file>

<file path=ppt/slides/_rels/slide6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slide" Target="slide4.xml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9.gi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hyperlink" Target="http://chemege.ru/wp-content/uploads/2018/09/%D0%BE%D0%B2%D1%80.jpg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5" Type="http://schemas.openxmlformats.org/officeDocument/2006/relationships/slide" Target="slide4.xml"/><Relationship Id="rId4" Type="http://schemas.microsoft.com/office/2007/relationships/hdphoto" Target="../media/hdphoto9.wdp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hyperlink" Target="http://chemege.ru/wp-content/uploads/2018/09/%D0%BE%D0%BA%D0%B8%D1%81%D0%BB%D0%B8%D1%82%D0%B5%D0%BB%D0%B8-%D0%B8-%D0%B2%D0%BE%D1%81%D1%81%D1%82%D0%B0%D0%BD%D0%BE%D0%B2%D0%B8%D1%82%D0%B5%D0%BB%D0%B8.jpg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gif"/><Relationship Id="rId4" Type="http://schemas.openxmlformats.org/officeDocument/2006/relationships/slide" Target="slide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hyperlink" Target="http://chemege.ru/wp-content/uploads/2018/09/%D0%BB%D0%B0%D0%B1-%D0%BE%D0%BA%D0%B8%D1%81%D0%BB%D0%B8%D1%82%D0%B5%D0%BB%D0%B8-%D0%B8-%D0%B2%D0%BE%D1%81%D1%81%D1%82%D0%B0%D0%BD%D0%BE%D0%B2%D0%B8%D1%82%D0%B5%D0%BB%D0%B8.jpg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gif"/><Relationship Id="rId4" Type="http://schemas.openxmlformats.org/officeDocument/2006/relationships/slide" Target="slide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gif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6" Type="http://schemas.openxmlformats.org/officeDocument/2006/relationships/slide" Target="slide4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wmf"/><Relationship Id="rId3" Type="http://schemas.openxmlformats.org/officeDocument/2006/relationships/audio" Target="../media/media33.WAV"/><Relationship Id="rId7" Type="http://schemas.openxmlformats.org/officeDocument/2006/relationships/oleObject" Target="../embeddings/oleObject33.bin"/><Relationship Id="rId2" Type="http://schemas.microsoft.com/office/2007/relationships/media" Target="../media/media33.WAV"/><Relationship Id="rId1" Type="http://schemas.openxmlformats.org/officeDocument/2006/relationships/vmlDrawing" Target="../drawings/vmlDrawing17.vml"/><Relationship Id="rId6" Type="http://schemas.openxmlformats.org/officeDocument/2006/relationships/image" Target="../media/image9.gif"/><Relationship Id="rId11" Type="http://schemas.openxmlformats.org/officeDocument/2006/relationships/image" Target="../media/image135.png"/><Relationship Id="rId5" Type="http://schemas.openxmlformats.org/officeDocument/2006/relationships/slide" Target="slide4.xml"/><Relationship Id="rId10" Type="http://schemas.openxmlformats.org/officeDocument/2006/relationships/image" Target="../media/image134.wmf"/><Relationship Id="rId4" Type="http://schemas.openxmlformats.org/officeDocument/2006/relationships/slideLayout" Target="../slideLayouts/slideLayout1.xml"/><Relationship Id="rId9" Type="http://schemas.openxmlformats.org/officeDocument/2006/relationships/oleObject" Target="../embeddings/oleObject34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gif"/><Relationship Id="rId4" Type="http://schemas.openxmlformats.org/officeDocument/2006/relationships/image" Target="../media/image9.gi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gif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6" Type="http://schemas.openxmlformats.org/officeDocument/2006/relationships/slide" Target="slide4.xml"/><Relationship Id="rId5" Type="http://schemas.openxmlformats.org/officeDocument/2006/relationships/image" Target="../media/image137.png"/><Relationship Id="rId4" Type="http://schemas.openxmlformats.org/officeDocument/2006/relationships/image" Target="../media/image136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1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125.png"/><Relationship Id="rId4" Type="http://schemas.openxmlformats.org/officeDocument/2006/relationships/image" Target="../media/image9.gi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9.png"/><Relationship Id="rId4" Type="http://schemas.openxmlformats.org/officeDocument/2006/relationships/image" Target="../media/image9.gi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slide" Target="slide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slide" Target="slide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2.jpeg"/><Relationship Id="rId4" Type="http://schemas.openxmlformats.org/officeDocument/2006/relationships/image" Target="../media/image9.gi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gif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gif"/><Relationship Id="rId4" Type="http://schemas.openxmlformats.org/officeDocument/2006/relationships/image" Target="../media/image9.gi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slide" Target="slide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slide" Target="slide4.xml"/><Relationship Id="rId4" Type="http://schemas.openxmlformats.org/officeDocument/2006/relationships/image" Target="../media/image139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6.png"/><Relationship Id="rId4" Type="http://schemas.openxmlformats.org/officeDocument/2006/relationships/image" Target="../media/image139.png"/></Relationships>
</file>

<file path=ppt/slides/_rels/slide8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7.png"/><Relationship Id="rId5" Type="http://schemas.openxmlformats.org/officeDocument/2006/relationships/image" Target="../media/image8.gif"/><Relationship Id="rId4" Type="http://schemas.openxmlformats.org/officeDocument/2006/relationships/image" Target="../media/image9.gif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4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gif"/><Relationship Id="rId7" Type="http://schemas.openxmlformats.org/officeDocument/2006/relationships/image" Target="../media/image151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gif"/><Relationship Id="rId5" Type="http://schemas.openxmlformats.org/officeDocument/2006/relationships/image" Target="../media/image9.gif"/><Relationship Id="rId4" Type="http://schemas.openxmlformats.org/officeDocument/2006/relationships/slide" Target="slide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gif"/><Relationship Id="rId4" Type="http://schemas.openxmlformats.org/officeDocument/2006/relationships/slide" Target="slide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jpeg"/><Relationship Id="rId5" Type="http://schemas.openxmlformats.org/officeDocument/2006/relationships/image" Target="../media/image9.gif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gif"/><Relationship Id="rId4" Type="http://schemas.openxmlformats.org/officeDocument/2006/relationships/slide" Target="slide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156.jpeg"/><Relationship Id="rId4" Type="http://schemas.microsoft.com/office/2007/relationships/hdphoto" Target="../media/hdphoto10.wdp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157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slide" Target="slide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157.png"/><Relationship Id="rId4" Type="http://schemas.openxmlformats.org/officeDocument/2006/relationships/image" Target="../media/image9.gif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javascript:NewWindow=window.open('/archive/articles/photo/index.php?ID=915&amp;PHOTO_ID=1','newWin','width=550,height=510,left=0,top=0,toolbar=No,location=No,scrollbars=No,status=No,resizable=No,fullscreen=No');%20NewWindow.focus();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gif"/><Relationship Id="rId5" Type="http://schemas.openxmlformats.org/officeDocument/2006/relationships/slide" Target="slide4.xml"/><Relationship Id="rId4" Type="http://schemas.openxmlformats.org/officeDocument/2006/relationships/image" Target="../media/image158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357126" y="0"/>
            <a:ext cx="8786874" cy="72276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«Новороссийский колледж строительства и экономики»  </a:t>
            </a:r>
            <a:r>
              <a:rPr lang="ru-RU" sz="20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(ГАПОУ КК «НКСЭ»)</a:t>
            </a:r>
            <a:endParaRPr lang="ru-RU" sz="2000" b="1" dirty="0" smtClean="0">
              <a:ln w="1905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0" y="5857892"/>
            <a:ext cx="9144000" cy="772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spcBef>
                <a:spcPts val="0"/>
              </a:spcBef>
              <a:defRPr/>
            </a:pPr>
            <a:r>
              <a:rPr lang="ru-RU" sz="26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Материал подготовлен </a:t>
            </a:r>
            <a:r>
              <a:rPr lang="ru-RU" sz="26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кандидатом технических наук Кузьминой Ириной Викторовной </a:t>
            </a:r>
            <a:endParaRPr lang="ru-RU" sz="26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331640" y="1771869"/>
            <a:ext cx="7272808" cy="889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4000" b="1" dirty="0" smtClean="0">
                <a:ln w="900" cmpd="sng">
                  <a:solidFill>
                    <a:sysClr val="windowText" lastClr="000000">
                      <a:alpha val="55000"/>
                    </a:sysClr>
                  </a:solidFill>
                  <a:prstDash val="solid"/>
                </a:ln>
                <a:solidFill>
                  <a:srgbClr val="CC00CC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  <a:cs typeface="Arial" pitchFamily="34" charset="0"/>
              </a:rPr>
              <a:t>Тема «</a:t>
            </a:r>
            <a:r>
              <a:rPr lang="ru-RU" sz="4000" b="1" dirty="0">
                <a:ln w="900" cmpd="sng">
                  <a:solidFill>
                    <a:sysClr val="windowText" lastClr="000000">
                      <a:alpha val="55000"/>
                    </a:sysClr>
                  </a:solidFill>
                  <a:prstDash val="solid"/>
                </a:ln>
                <a:solidFill>
                  <a:srgbClr val="CC00CC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Электрохимия</a:t>
            </a:r>
            <a:r>
              <a:rPr lang="ru-RU" sz="4000" b="1" dirty="0" smtClean="0">
                <a:ln w="900" cmpd="sng">
                  <a:solidFill>
                    <a:sysClr val="windowText" lastClr="000000">
                      <a:alpha val="55000"/>
                    </a:sysClr>
                  </a:solidFill>
                  <a:prstDash val="solid"/>
                </a:ln>
                <a:solidFill>
                  <a:srgbClr val="CC00CC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  <a:cs typeface="Arial" pitchFamily="34" charset="0"/>
              </a:rPr>
              <a:t>»</a:t>
            </a:r>
          </a:p>
          <a:p>
            <a:pPr algn="ctr">
              <a:lnSpc>
                <a:spcPct val="70000"/>
              </a:lnSpc>
            </a:pPr>
            <a:r>
              <a:rPr lang="ru-RU" sz="3200" b="1" dirty="0" smtClean="0">
                <a:ln w="900" cmpd="sng">
                  <a:solidFill>
                    <a:sysClr val="windowText" lastClr="000000">
                      <a:alpha val="55000"/>
                    </a:sysClr>
                  </a:solidFill>
                  <a:prstDash val="solid"/>
                </a:ln>
                <a:solidFill>
                  <a:srgbClr val="CC00CC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  <a:cs typeface="Arial" pitchFamily="34" charset="0"/>
              </a:rPr>
              <a:t>(часть 1)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483768" y="5436513"/>
            <a:ext cx="3888432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2022 г.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49622" y="849486"/>
            <a:ext cx="8786874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75000"/>
              </a:lnSpc>
            </a:pP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Дисциплина: «Физическая и коллоидная химия»</a:t>
            </a:r>
          </a:p>
        </p:txBody>
      </p:sp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5" name="Управляющая кнопка: домой 2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7890" name="Picture 2" descr="https://pandia.ru/text/80/351/images/image002_15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067" y="2814645"/>
            <a:ext cx="6847286" cy="2621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D:\диск D\25.12.20-домашние документы\Виртуальные лекции-14.01.20\Химия\Реакции-1\электролиз\voltaiccell-анимация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2" y="1560533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730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диск D\25.12.20-домашние документы\Виртуальные лекции-14.01.20\Физ. химия\анимашки-разное 1\гальванический элемент\Водородный топливный элемент.jp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48" y="-113210"/>
            <a:ext cx="9429750" cy="728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2" y="507207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611347" y="5719774"/>
            <a:ext cx="62001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Водородный топливный элемент</a:t>
            </a:r>
          </a:p>
        </p:txBody>
      </p:sp>
    </p:spTree>
    <p:extLst>
      <p:ext uri="{BB962C8B-B14F-4D97-AF65-F5344CB8AC3E}">
        <p14:creationId xmlns:p14="http://schemas.microsoft.com/office/powerpoint/2010/main" val="299663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7207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7504" y="116632"/>
            <a:ext cx="8982147" cy="3884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Энергия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гальванического элемента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численно равна произведению его ёмкости на напряжение. С увеличением количества вещества реагентов в элементе и до определенного предела, с увеличением температуры, энергия возрастает. Энергию уменьшает увеличение разрядного тока.</a:t>
            </a:r>
          </a:p>
          <a:p>
            <a:pPr indent="450000" algn="just">
              <a:lnSpc>
                <a:spcPct val="80000"/>
              </a:lnSpc>
            </a:pPr>
            <a:r>
              <a:rPr lang="ru-RU" sz="2800" b="1" u="sng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Сохраняемость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это срок хранения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элемента, в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течение которого его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характеристики остаются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заданных пределах.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Сохраняемость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элемента уменьшается с ростом температуры хранения.</a:t>
            </a:r>
          </a:p>
        </p:txBody>
      </p:sp>
      <p:pic>
        <p:nvPicPr>
          <p:cNvPr id="60418" name="Picture 2" descr="D:\диск D\25.12.20-домашние документы\Виртуальные лекции-14.01.20\Физ. химия\анимашки-разное 1\гальванический элемент\MeatyFrightenedHochstettersfrog-size_restricted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933054"/>
            <a:ext cx="3769501" cy="288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940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7207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D:\диск D\25.12.20-домашние документы\Виртуальные лекции-14.01.20\Физ. химия\анимашки-разное 1\гальванический элемент\voltaic cell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329532"/>
            <a:ext cx="4520134" cy="348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51519" y="188640"/>
            <a:ext cx="8784977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Гальванические первичные элементы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 –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это устройства для прямого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преобразования химической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энергии, заключенных в них реагентов (окислителя и восстановителя), в электрическую.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D6F1D"/>
                </a:solidFill>
                <a:latin typeface="Arial" pitchFamily="34" charset="0"/>
                <a:cs typeface="Arial" pitchFamily="34" charset="0"/>
              </a:rPr>
              <a:t>Реагенты, входящие в состав источника, расходуются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 процессе его работы, и действие прекращается после расхода реагентов.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Примером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гальванического элемента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является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элемент Даниэля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–Якоби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40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103" name="Picture 13" descr="Moritz_Hermann_von_Jacobi_1856"/>
          <p:cNvPicPr>
            <a:picLocks noChangeAspect="1" noChangeArrowheads="1"/>
          </p:cNvPicPr>
          <p:nvPr/>
        </p:nvPicPr>
        <p:blipFill rotWithShape="1">
          <a:blip r:embed="rId4" cstate="print"/>
          <a:srcRect t="4237"/>
          <a:stretch/>
        </p:blipFill>
        <p:spPr bwMode="auto">
          <a:xfrm>
            <a:off x="35496" y="-27384"/>
            <a:ext cx="1243722" cy="1627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2104" name="Rectangle 14"/>
          <p:cNvSpPr>
            <a:spLocks noChangeArrowheads="1"/>
          </p:cNvSpPr>
          <p:nvPr/>
        </p:nvSpPr>
        <p:spPr bwMode="auto">
          <a:xfrm>
            <a:off x="1279104" y="168207"/>
            <a:ext cx="2160984" cy="9787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Борис Семёнович Якоби</a:t>
            </a:r>
          </a:p>
        </p:txBody>
      </p:sp>
      <p:pic>
        <p:nvPicPr>
          <p:cNvPr id="132105" name="Picture 15" descr=" (597x699, 152Kb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8344" y="44624"/>
            <a:ext cx="1371359" cy="1605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2106" name="Rectangle 16"/>
          <p:cNvSpPr>
            <a:spLocks noChangeArrowheads="1"/>
          </p:cNvSpPr>
          <p:nvPr/>
        </p:nvSpPr>
        <p:spPr bwMode="auto">
          <a:xfrm>
            <a:off x="4690864" y="225580"/>
            <a:ext cx="2861277" cy="6832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Даниэль Резерфорд </a:t>
            </a: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6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5496" y="1628800"/>
            <a:ext cx="9074150" cy="5213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2913" algn="just">
              <a:lnSpc>
                <a:spcPct val="80000"/>
              </a:lnSpc>
              <a:buClr>
                <a:srgbClr val="D62214"/>
              </a:buClr>
              <a:defRPr/>
            </a:pPr>
            <a:r>
              <a:rPr lang="ru-RU" sz="2600" b="1" u="sng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Подавляющее большинство химических цепей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– это </a:t>
            </a:r>
            <a:r>
              <a:rPr lang="ru-RU" sz="2600" b="1" u="sng" dirty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цепи с переносом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, в которых </a:t>
            </a:r>
            <a:r>
              <a:rPr lang="ru-RU" sz="2600" b="1" dirty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растворы соединены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или </a:t>
            </a:r>
            <a:r>
              <a:rPr lang="ru-RU" sz="2600" b="1" dirty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непосредственно, или через солевой мостик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. Комбинируя различные</a:t>
            </a:r>
            <a:r>
              <a:rPr lang="en-US" sz="26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окислительно-восстановительные полуреакции, можно построить очень большое число химических цепей. Разность соответствующих</a:t>
            </a:r>
            <a:r>
              <a:rPr lang="ru-RU" sz="2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стандартных потенциалов</a:t>
            </a:r>
            <a:r>
              <a:rPr lang="ru-RU" sz="26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позволяет в первом приближении оценить ЭДС этих цепей. </a:t>
            </a:r>
            <a:r>
              <a:rPr lang="ru-RU" sz="2600" b="1" dirty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Точное значение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разности потенциалов на концах химической цепи с переносом </a:t>
            </a:r>
            <a:r>
              <a:rPr lang="ru-RU" sz="2600" b="1" dirty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рассчитать </a:t>
            </a:r>
            <a:r>
              <a:rPr lang="ru-RU" sz="2600" b="1" u="sng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не</a:t>
            </a:r>
            <a:r>
              <a:rPr lang="ru-RU" sz="2600" b="1" dirty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 удаетс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я,</a:t>
            </a:r>
            <a:r>
              <a:rPr lang="ru-RU" sz="2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во-первых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,</a:t>
            </a:r>
            <a:r>
              <a:rPr lang="ru-RU" sz="2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из-за невозможности точного определения диффузионного потенциала и,</a:t>
            </a:r>
            <a:r>
              <a:rPr lang="ru-RU" sz="2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во-вторых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, из-за неизбежной замены активностей отдельных ионов в </a:t>
            </a:r>
            <a:r>
              <a:rPr lang="ru-RU" sz="2600" b="1" dirty="0">
                <a:ln>
                  <a:solidFill>
                    <a:schemeClr val="tx1"/>
                  </a:solidFill>
                </a:ln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формуле Нернста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средними активностями или просто концентрациями этих ионов. </a:t>
            </a:r>
          </a:p>
        </p:txBody>
      </p:sp>
      <p:pic>
        <p:nvPicPr>
          <p:cNvPr id="17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364182" y="41481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12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42875" y="115888"/>
            <a:ext cx="8893175" cy="4105275"/>
          </a:xfrm>
          <a:extLst/>
        </p:spPr>
        <p:txBody>
          <a:bodyPr>
            <a:normAutofit lnSpcReduction="10000"/>
          </a:bodyPr>
          <a:lstStyle/>
          <a:p>
            <a:pPr marL="0" indent="533400" algn="just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качестве </a:t>
            </a:r>
            <a:r>
              <a:rPr lang="ru-RU" sz="2800" b="1" u="sng" dirty="0" smtClean="0">
                <a:ln>
                  <a:solidFill>
                    <a:schemeClr val="tx1"/>
                  </a:solidFill>
                </a:ln>
                <a:solidFill>
                  <a:srgbClr val="D62214"/>
                </a:solidFill>
                <a:latin typeface="Arial" pitchFamily="34" charset="0"/>
                <a:cs typeface="Arial" pitchFamily="34" charset="0"/>
              </a:rPr>
              <a:t>примера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D6221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 smtClean="0">
                <a:ln>
                  <a:solidFill>
                    <a:schemeClr val="tx1"/>
                  </a:solidFill>
                </a:ln>
                <a:solidFill>
                  <a:srgbClr val="D62214"/>
                </a:solidFill>
                <a:latin typeface="Arial" pitchFamily="34" charset="0"/>
                <a:cs typeface="Arial" pitchFamily="34" charset="0"/>
              </a:rPr>
              <a:t>химической цепи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 переносом можно привести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D62214"/>
                </a:solidFill>
                <a:latin typeface="Arial" pitchFamily="34" charset="0"/>
                <a:cs typeface="Arial" pitchFamily="34" charset="0"/>
              </a:rPr>
              <a:t>цепь элемента Даниэля – Якоби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marL="0" indent="533400" algn="just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800" b="1" dirty="0" smtClean="0">
                <a:solidFill>
                  <a:srgbClr val="E7E210"/>
                </a:solidFill>
                <a:latin typeface="Arial" pitchFamily="34" charset="0"/>
                <a:cs typeface="Arial" pitchFamily="34" charset="0"/>
              </a:rPr>
              <a:t>                    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С</a:t>
            </a:r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u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| </a:t>
            </a:r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Zn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| </a:t>
            </a:r>
            <a:r>
              <a:rPr lang="en-US" sz="2800" b="1" dirty="0" err="1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ZnSO</a:t>
            </a:r>
            <a:r>
              <a:rPr lang="ru-RU" sz="2800" b="1" baseline="-25000" dirty="0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CuSO</a:t>
            </a:r>
            <a:r>
              <a:rPr lang="ru-RU" sz="2800" b="1" baseline="-25000" dirty="0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| С</a:t>
            </a:r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u</a:t>
            </a:r>
            <a:endParaRPr lang="ru-RU" sz="2800" b="1" dirty="0" smtClean="0">
              <a:ln>
                <a:solidFill>
                  <a:schemeClr val="tx1"/>
                </a:solidFill>
              </a:ln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  <a:p>
            <a:pPr marL="0" indent="533400" algn="just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Разность потенциалов на концах этой цепи равна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: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0" indent="533400" algn="just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  </a:t>
            </a:r>
          </a:p>
          <a:p>
            <a:pPr marL="0" indent="533400" algn="just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 marL="0" indent="533400" algn="just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При 25 °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;  и, если растворы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CuSO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и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ZnSO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имеют одинаковую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концентрацию С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то для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1D6F1D"/>
                </a:solidFill>
                <a:latin typeface="Arial" pitchFamily="34" charset="0"/>
                <a:cs typeface="Arial" pitchFamily="34" charset="0"/>
              </a:rPr>
              <a:t>диффузионного потенциала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имеем:</a:t>
            </a:r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 marL="0" indent="533400" algn="just">
              <a:lnSpc>
                <a:spcPct val="80000"/>
              </a:lnSpc>
              <a:defRPr/>
            </a:pPr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 marL="0" indent="533400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0" indent="533400">
              <a:lnSpc>
                <a:spcPct val="80000"/>
              </a:lnSpc>
              <a:defRPr/>
            </a:pPr>
            <a:endParaRPr lang="ru-RU" sz="2400" b="1" dirty="0" smtClean="0">
              <a:effectLst/>
            </a:endParaRP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15667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4940534"/>
              </p:ext>
            </p:extLst>
          </p:nvPr>
        </p:nvGraphicFramePr>
        <p:xfrm>
          <a:off x="2045712" y="1916832"/>
          <a:ext cx="5472112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23" name="Формула" r:id="rId5" imgW="6743700" imgH="787400" progId="Equation.3">
                  <p:embed/>
                </p:oleObj>
              </mc:Choice>
              <mc:Fallback>
                <p:oleObj name="Формула" r:id="rId5" imgW="6743700" imgH="787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5712" y="1916832"/>
                        <a:ext cx="5472112" cy="885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11" name="Записанный звук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6876256" y="5947987"/>
            <a:ext cx="304800" cy="304800"/>
          </a:xfrm>
          <a:prstGeom prst="rect">
            <a:avLst/>
          </a:prstGeom>
        </p:spPr>
      </p:pic>
      <p:pic>
        <p:nvPicPr>
          <p:cNvPr id="61445" name="Picture 5" descr="D:\диск D\25.12.20-домашние документы\Виртуальные лекции-14.01.20\Физ. химия\анимашки-разное 1\гальванический элемент\voltaiccell-анимация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320" y="5185987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9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61462" name="Picture 2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7152"/>
            <a:ext cx="2716363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5706674"/>
              </p:ext>
            </p:extLst>
          </p:nvPr>
        </p:nvGraphicFramePr>
        <p:xfrm>
          <a:off x="1812765" y="4005064"/>
          <a:ext cx="6555206" cy="936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24" name="Формула" r:id="rId11" imgW="3263760" imgH="495000" progId="Equation.3">
                  <p:embed/>
                </p:oleObj>
              </mc:Choice>
              <mc:Fallback>
                <p:oleObj name="Формула" r:id="rId11" imgW="3263760" imgH="4950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2765" y="4005064"/>
                        <a:ext cx="6555206" cy="9361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12" descr="пишу 1"/>
          <p:cNvPicPr>
            <a:picLocks noChangeAspect="1" noChangeArrowheads="1" noCrop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494713" y="507207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7042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3003"/>
                            </p:stCondLst>
                            <p:childTnLst>
                              <p:par>
                                <p:cTn id="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707" name="Picture 11" descr="68_0_h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60175" y="3933056"/>
            <a:ext cx="4397079" cy="2909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029607" y="5719774"/>
            <a:ext cx="304800" cy="304800"/>
          </a:xfrm>
          <a:prstGeom prst="rect">
            <a:avLst/>
          </a:prstGeom>
        </p:spPr>
      </p:pic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6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94713" y="507207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03210" y="116632"/>
            <a:ext cx="8933286" cy="412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solidFill>
                  <a:srgbClr val="110A03"/>
                </a:solidFill>
                <a:latin typeface="Arial" pitchFamily="34" charset="0"/>
                <a:cs typeface="Arial" pitchFamily="34" charset="0"/>
              </a:rPr>
              <a:t>Если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пространственно разделить процесс </a:t>
            </a:r>
            <a:r>
              <a:rPr lang="ru-RU" sz="2800" b="1" dirty="0">
                <a:solidFill>
                  <a:srgbClr val="110A03"/>
                </a:solidFill>
                <a:latin typeface="Arial" pitchFamily="34" charset="0"/>
                <a:cs typeface="Arial" pitchFamily="34" charset="0"/>
              </a:rPr>
              <a:t>окисления восстановителя и процесс восстановления окислителя, можно получить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электрический ток</a:t>
            </a:r>
            <a:r>
              <a:rPr lang="ru-RU" sz="2800" b="1" dirty="0">
                <a:solidFill>
                  <a:srgbClr val="110A03"/>
                </a:solidFill>
                <a:latin typeface="Arial" pitchFamily="34" charset="0"/>
                <a:cs typeface="Arial" pitchFamily="34" charset="0"/>
              </a:rPr>
              <a:t>. В этом случае окислительно-восстановительные реакции осуществляются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на электродах</a:t>
            </a:r>
            <a:r>
              <a:rPr lang="ru-RU" sz="2800" b="1" dirty="0">
                <a:solidFill>
                  <a:srgbClr val="110A03"/>
                </a:solidFill>
                <a:latin typeface="Arial" pitchFamily="34" charset="0"/>
                <a:cs typeface="Arial" pitchFamily="34" charset="0"/>
              </a:rPr>
              <a:t>, а химическая энергия непосредственно превращается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в электрическую</a:t>
            </a:r>
            <a:r>
              <a:rPr lang="ru-RU" sz="2800" b="1" dirty="0">
                <a:solidFill>
                  <a:srgbClr val="110A03"/>
                </a:solidFill>
                <a:latin typeface="Arial" pitchFamily="34" charset="0"/>
                <a:cs typeface="Arial" pitchFamily="34" charset="0"/>
              </a:rPr>
              <a:t>. Теоретически для получения электрической энергии  можно</a:t>
            </a:r>
            <a:r>
              <a:rPr lang="en-US" sz="2800" b="1" dirty="0">
                <a:solidFill>
                  <a:srgbClr val="110A0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110A03"/>
                </a:solidFill>
                <a:latin typeface="Arial" pitchFamily="34" charset="0"/>
                <a:cs typeface="Arial" pitchFamily="34" charset="0"/>
              </a:rPr>
              <a:t>применить любую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окислительно-восстановительную</a:t>
            </a:r>
            <a:r>
              <a:rPr lang="ru-RU" sz="2800" b="1" dirty="0">
                <a:solidFill>
                  <a:srgbClr val="110A03"/>
                </a:solidFill>
                <a:latin typeface="Arial" pitchFamily="34" charset="0"/>
                <a:cs typeface="Arial" pitchFamily="34" charset="0"/>
              </a:rPr>
              <a:t> реакцию. </a:t>
            </a:r>
          </a:p>
        </p:txBody>
      </p:sp>
      <p:pic>
        <p:nvPicPr>
          <p:cNvPr id="64514" name="Picture 2" descr="D:\диск D\25.12.20-домашние документы\Виртуальные лекции-14.01.20\Физ. химия\анимашки-разное 1\гальванический элемент\7ujw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10" y="5005399"/>
            <a:ext cx="2857500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413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9" name="Записанный звук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113589" y="5843789"/>
            <a:ext cx="304800" cy="304800"/>
          </a:xfrm>
          <a:prstGeom prst="rect">
            <a:avLst/>
          </a:prstGeom>
        </p:spPr>
      </p:pic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6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94713" y="507207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07504" y="132713"/>
            <a:ext cx="8928992" cy="3162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95000"/>
              </a:lnSpc>
            </a:pPr>
            <a:r>
              <a:rPr lang="ru-RU" sz="3000" b="1" dirty="0">
                <a:solidFill>
                  <a:srgbClr val="110A03"/>
                </a:solidFill>
                <a:latin typeface="Arial" pitchFamily="34" charset="0"/>
                <a:cs typeface="Arial" pitchFamily="34" charset="0"/>
              </a:rPr>
              <a:t>Разность потенциалов на концах элемента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3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Даниэля–Якоби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3000" b="1" dirty="0">
                <a:solidFill>
                  <a:srgbClr val="110A03"/>
                </a:solidFill>
                <a:latin typeface="Arial" pitchFamily="34" charset="0"/>
                <a:cs typeface="Arial" pitchFamily="34" charset="0"/>
              </a:rPr>
              <a:t>приближенно равна:</a:t>
            </a:r>
            <a:r>
              <a:rPr lang="en-US" sz="3000" b="1" dirty="0">
                <a:solidFill>
                  <a:srgbClr val="110A03"/>
                </a:solidFill>
                <a:latin typeface="Arial" pitchFamily="34" charset="0"/>
                <a:cs typeface="Arial" pitchFamily="34" charset="0"/>
              </a:rPr>
              <a:t>     </a:t>
            </a:r>
          </a:p>
          <a:p>
            <a:pPr indent="450000" algn="just">
              <a:lnSpc>
                <a:spcPct val="95000"/>
              </a:lnSpc>
            </a:pPr>
            <a:endParaRPr lang="ru-RU" sz="3000" b="1" dirty="0">
              <a:solidFill>
                <a:srgbClr val="110A03"/>
              </a:solidFill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95000"/>
              </a:lnSpc>
            </a:pPr>
            <a:endParaRPr lang="en-US" sz="3000" b="1" dirty="0">
              <a:solidFill>
                <a:srgbClr val="110A03"/>
              </a:solidFill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95000"/>
              </a:lnSpc>
            </a:pPr>
            <a:endParaRPr lang="en-US" sz="3000" b="1" dirty="0">
              <a:solidFill>
                <a:srgbClr val="110A03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95000"/>
              </a:lnSpc>
            </a:pPr>
            <a:r>
              <a:rPr lang="ru-RU" sz="3000" b="1" dirty="0">
                <a:solidFill>
                  <a:srgbClr val="110A03"/>
                </a:solidFill>
                <a:latin typeface="Arial" pitchFamily="34" charset="0"/>
                <a:cs typeface="Arial" pitchFamily="34" charset="0"/>
              </a:rPr>
              <a:t>где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en-US" sz="3000" b="1" baseline="-25000" dirty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</a:t>
            </a:r>
            <a:r>
              <a:rPr lang="en-US" sz="3000" b="1" dirty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000" b="1" dirty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–</a:t>
            </a:r>
            <a:r>
              <a:rPr lang="ru-RU" sz="3000" b="1" dirty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средний рациональный коэффициент активности</a:t>
            </a:r>
            <a:r>
              <a:rPr lang="ru-RU" sz="3000" b="1" dirty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.</a:t>
            </a: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5425726"/>
              </p:ext>
            </p:extLst>
          </p:nvPr>
        </p:nvGraphicFramePr>
        <p:xfrm>
          <a:off x="1043608" y="1124744"/>
          <a:ext cx="7301291" cy="1167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55" name="Формула" r:id="rId8" imgW="5156200" imgH="838200" progId="Equation.3">
                  <p:embed/>
                </p:oleObj>
              </mc:Choice>
              <mc:Fallback>
                <p:oleObj name="Формула" r:id="rId8" imgW="5156200" imgH="838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3608" y="1124744"/>
                        <a:ext cx="7301291" cy="11675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4" descr="D:\диск D\25.12.20-домашние документы\Виртуальные лекции-14.01.20\Физ. химия\анимашки-разное 1\гальванический элемент\MeatyFrightenedHochstettersfrog-size_restricted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256" y="3284984"/>
            <a:ext cx="45720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374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3" name="Rectangle 5"/>
          <p:cNvSpPr>
            <a:spLocks noChangeArrowheads="1"/>
          </p:cNvSpPr>
          <p:nvPr/>
        </p:nvSpPr>
        <p:spPr bwMode="auto">
          <a:xfrm>
            <a:off x="-29375" y="5305425"/>
            <a:ext cx="3887986" cy="117262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anchor="ctr">
            <a:spAutoFit/>
          </a:bodyPr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ru-RU" sz="2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Схема </a:t>
            </a:r>
            <a:r>
              <a:rPr lang="ru-RU" sz="2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гальванического элемента</a:t>
            </a:r>
          </a:p>
        </p:txBody>
      </p:sp>
      <p:pic>
        <p:nvPicPr>
          <p:cNvPr id="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759732" y="5687049"/>
            <a:ext cx="304800" cy="304800"/>
          </a:xfrm>
          <a:prstGeom prst="rect">
            <a:avLst/>
          </a:prstGeom>
        </p:spPr>
      </p:pic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5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7207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BLOGGER_PHOTO_ID_5061950406024151074" descr="figure+10-14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5" b="4401"/>
          <a:stretch>
            <a:fillRect/>
          </a:stretch>
        </p:blipFill>
        <p:spPr bwMode="auto">
          <a:xfrm>
            <a:off x="3425958" y="3717032"/>
            <a:ext cx="3615512" cy="3096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116632"/>
            <a:ext cx="8928546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  <a:defRPr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Согласно значениям стандартных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потенциалов система </a:t>
            </a:r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Cu</a:t>
            </a:r>
            <a:r>
              <a:rPr lang="ru-RU" sz="2800" b="1" baseline="30000" dirty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2+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+ 2ē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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Cu</a:t>
            </a:r>
            <a:r>
              <a:rPr lang="ru-RU" sz="2800" b="1" baseline="30000" dirty="0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по отношению к системе </a:t>
            </a:r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Zn</a:t>
            </a:r>
            <a:r>
              <a:rPr lang="ru-RU" sz="2800" b="1" baseline="30000" dirty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2+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+ 2ē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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Zn</a:t>
            </a:r>
            <a:r>
              <a:rPr lang="ru-RU" sz="2800" b="1" baseline="30000" dirty="0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является окислителем, т. е. при их контакте электроны будут переходить от </a:t>
            </a:r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Zn</a:t>
            </a:r>
            <a:r>
              <a:rPr lang="ru-RU" sz="2800" b="1" baseline="30000" dirty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к ионам </a:t>
            </a:r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Cu</a:t>
            </a:r>
            <a:r>
              <a:rPr lang="ru-RU" sz="2800" b="1" baseline="30000" dirty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2+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  <a:defRPr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Окисление </a:t>
            </a:r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Zn</a:t>
            </a:r>
            <a:r>
              <a:rPr lang="ru-RU" sz="2800" b="1" baseline="30000" dirty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 восстановление </a:t>
            </a:r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Cu</a:t>
            </a:r>
            <a:r>
              <a:rPr lang="ru-RU" sz="2800" b="1" baseline="30000" dirty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2+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можно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осуществить на электродах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99190B"/>
                </a:solidFill>
                <a:latin typeface="Arial" pitchFamily="34" charset="0"/>
                <a:cs typeface="Arial" pitchFamily="34" charset="0"/>
              </a:rPr>
              <a:t>гальванического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99190B"/>
                </a:solidFill>
                <a:latin typeface="Arial" pitchFamily="34" charset="0"/>
                <a:cs typeface="Arial" pitchFamily="34" charset="0"/>
              </a:rPr>
              <a:t>элемента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который в данном случае состоит из цинкового и медного электродов, погруженных в растворы соответственно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ZnS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CuSO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9622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802" name="Picture 10" descr="Гальванический элемент Даниэля–Якоб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60253" y="1785020"/>
            <a:ext cx="4822825" cy="373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803" name="Picture 11" descr="7267_0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407" y="3559611"/>
            <a:ext cx="4740920" cy="3253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48262" y="5951129"/>
            <a:ext cx="304800" cy="304800"/>
          </a:xfrm>
          <a:prstGeom prst="rect">
            <a:avLst/>
          </a:prstGeom>
        </p:spPr>
      </p:pic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7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94713" y="507207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07504" y="65236"/>
            <a:ext cx="8855521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На цинковом электроде (аноде) происходит потеря электронов –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окисление цинка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; на медном электроде (катоде) происходит присоединение электронов –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восстановление ионов меди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.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06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189913" y="5764213"/>
            <a:ext cx="304800" cy="304800"/>
          </a:xfrm>
          <a:prstGeom prst="rect">
            <a:avLst/>
          </a:prstGeom>
        </p:spPr>
      </p:pic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5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7207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1" descr="7267_00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87189" y="4701679"/>
            <a:ext cx="3096344" cy="2125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7504" y="44624"/>
            <a:ext cx="8928992" cy="4853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  <a:defRPr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За счет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окислительно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-восстановительной реакции по внешней цепи (металлический проводник)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течет электрический ток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от цинкового электрода к медному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а по внутренней цепи (трубка с электродом) движутся ионы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S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–2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Цинковый электрод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постепенно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растворяется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а на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медном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выделяется металлическая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медь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pPr indent="450000" algn="just">
              <a:lnSpc>
                <a:spcPct val="85000"/>
              </a:lnSpc>
              <a:defRPr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Разность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окислительно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-восстановительных потенциалов частных реакций определяет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электродвижущую силу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Е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°</a:t>
            </a:r>
            <a:r>
              <a:rPr lang="ru-RU" sz="2800" b="1" baseline="-25000" dirty="0" err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</a:t>
            </a:r>
            <a:r>
              <a:rPr lang="ru-RU" sz="2800" b="1" i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гальванического элемента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в рассматриваемом случае:</a:t>
            </a:r>
            <a:endParaRPr lang="ru-RU" sz="2800" b="1" dirty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algn="ctr">
              <a:lnSpc>
                <a:spcPct val="85000"/>
              </a:lnSpc>
              <a:defRPr/>
            </a:pPr>
            <a:r>
              <a:rPr lang="ru-RU" sz="28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Е</a:t>
            </a:r>
            <a:r>
              <a:rPr lang="ru-RU" sz="28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°</a:t>
            </a:r>
            <a:r>
              <a:rPr lang="ru-RU" sz="2800" b="1" baseline="-250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г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= 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Е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°</a:t>
            </a:r>
            <a:r>
              <a:rPr lang="en-US" sz="2800" b="1" baseline="-25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Cu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Е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°</a:t>
            </a:r>
            <a:r>
              <a:rPr lang="en-US" sz="2800" b="1" baseline="-25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Zn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= 0,34 – (–0,76) = 1,1 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5353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7207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66236" y="260648"/>
            <a:ext cx="8784976" cy="5349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Задание: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Какие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металлы могут быть вытеснены цинком из водных рас­творов: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CuSO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NiCl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MgCl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NaCl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? Запишите уравнения протекающих процессов. Приведите схемы гальванических элементов, в которых данные процессы были бы осуществлены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indent="450000" algn="just">
              <a:lnSpc>
                <a:spcPct val="85000"/>
              </a:lnSpc>
            </a:pP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800" b="1" i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Решение</a:t>
            </a:r>
            <a:r>
              <a:rPr lang="ru-RU" sz="2800" b="1" i="1" dirty="0"/>
              <a:t> </a:t>
            </a:r>
            <a:endParaRPr lang="ru-RU" sz="2800" dirty="0"/>
          </a:p>
          <a:p>
            <a:r>
              <a:rPr lang="ru-RU" sz="2800" dirty="0"/>
              <a:t> 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Металл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опущенный в раствор соли,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может вытеснить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из соли другой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металл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только в том случае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если его стандартный электродный потенциал меньше, чем у вытесняемого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металла.  </a:t>
            </a:r>
          </a:p>
        </p:txBody>
      </p:sp>
    </p:spTree>
    <p:extLst>
      <p:ext uri="{BB962C8B-B14F-4D97-AF65-F5344CB8AC3E}">
        <p14:creationId xmlns:p14="http://schemas.microsoft.com/office/powerpoint/2010/main" val="253571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домой 4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6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49513" y="507207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07504" y="188640"/>
            <a:ext cx="8928992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  <a:defRPr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электрическую энергию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можно превратить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энергию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только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кислительно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осстановительного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(ОВ) процесса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pPr indent="450000" algn="just">
              <a:lnSpc>
                <a:spcPct val="85000"/>
              </a:lnSpc>
              <a:defRPr/>
            </a:pPr>
            <a:endParaRPr lang="ru-RU" sz="1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  <a:defRPr/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Гальванический элемент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</a:t>
            </a: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это устройство, в котором происходит превращение химической энергии в электрическую. </a:t>
            </a:r>
          </a:p>
          <a:p>
            <a:pPr indent="450000" algn="just">
              <a:lnSpc>
                <a:spcPct val="85000"/>
              </a:lnSpc>
              <a:defRPr/>
            </a:pPr>
            <a:endParaRPr lang="ru-RU" sz="1400" b="1" dirty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  <a:defRPr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Состоит из 2-х электродов, на одном идет процесс окисления, на другом – процесс восстановления.</a:t>
            </a:r>
          </a:p>
        </p:txBody>
      </p:sp>
      <p:pic>
        <p:nvPicPr>
          <p:cNvPr id="8" name="Picture 2" descr="D:\диск D\25.12.20-домашние документы\Виртуальные лекции-14.01.20\Физ. химия\анимашки-разное 1\гальванический элемент\7ujw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569" y="3982496"/>
            <a:ext cx="2857500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474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7207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23528" y="95649"/>
            <a:ext cx="64549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Arial" pitchFamily="34" charset="0"/>
                <a:cs typeface="Arial" pitchFamily="34" charset="0"/>
              </a:rPr>
              <a:t>Выписываем справочные данные: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056089"/>
              </p:ext>
            </p:extLst>
          </p:nvPr>
        </p:nvGraphicFramePr>
        <p:xfrm>
          <a:off x="899592" y="836712"/>
          <a:ext cx="6863311" cy="21336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4176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68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Zn</a:t>
                      </a:r>
                      <a:r>
                        <a:rPr lang="en-US" sz="2800" b="1" baseline="30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+2  </a:t>
                      </a:r>
                      <a:r>
                        <a:rPr lang="en-US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+ 2ē </a:t>
                      </a: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Zn</a:t>
                      </a:r>
                      <a:r>
                        <a:rPr lang="en-US" sz="2800" b="1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0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Arial" pitchFamily="34" charset="0"/>
                          <a:cs typeface="Arial" pitchFamily="34" charset="0"/>
                        </a:rPr>
                        <a:t>Е</a:t>
                      </a:r>
                      <a:r>
                        <a:rPr lang="ru-RU" sz="2800" b="1">
                          <a:effectLst/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</a:t>
                      </a:r>
                      <a:r>
                        <a:rPr lang="ru-RU" sz="2800" b="1" baseline="-25000">
                          <a:effectLst/>
                          <a:latin typeface="Arial" pitchFamily="34" charset="0"/>
                          <a:cs typeface="Arial" pitchFamily="34" charset="0"/>
                        </a:rPr>
                        <a:t>1  </a:t>
                      </a:r>
                      <a:r>
                        <a:rPr lang="ru-RU" sz="2800" b="1">
                          <a:effectLst/>
                          <a:latin typeface="Arial" pitchFamily="34" charset="0"/>
                          <a:cs typeface="Arial" pitchFamily="34" charset="0"/>
                        </a:rPr>
                        <a:t>= –0,763 В</a:t>
                      </a:r>
                      <a:endParaRPr lang="ru-RU" sz="28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Cu</a:t>
                      </a:r>
                      <a:r>
                        <a:rPr lang="en-US" sz="2800" b="1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+2  </a:t>
                      </a:r>
                      <a:r>
                        <a:rPr lang="en-US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+ 2ē </a:t>
                      </a: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lang="en-US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Cu</a:t>
                      </a:r>
                      <a:r>
                        <a:rPr lang="en-US" sz="2800" b="1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0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Arial" pitchFamily="34" charset="0"/>
                          <a:cs typeface="Arial" pitchFamily="34" charset="0"/>
                        </a:rPr>
                        <a:t>Е</a:t>
                      </a:r>
                      <a:r>
                        <a:rPr lang="ru-RU" sz="2800" b="1">
                          <a:effectLst/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</a:t>
                      </a:r>
                      <a:r>
                        <a:rPr lang="ru-RU" sz="2800" b="1" baseline="-25000">
                          <a:effectLst/>
                          <a:latin typeface="Arial" pitchFamily="34" charset="0"/>
                          <a:cs typeface="Arial" pitchFamily="34" charset="0"/>
                        </a:rPr>
                        <a:t>2  </a:t>
                      </a:r>
                      <a:r>
                        <a:rPr lang="ru-RU" sz="2800" b="1">
                          <a:effectLst/>
                          <a:latin typeface="Arial" pitchFamily="34" charset="0"/>
                          <a:cs typeface="Arial" pitchFamily="34" charset="0"/>
                        </a:rPr>
                        <a:t>= 0,337 В</a:t>
                      </a:r>
                      <a:endParaRPr lang="ru-RU" sz="28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Ni</a:t>
                      </a:r>
                      <a:r>
                        <a:rPr lang="en-US" sz="2800" b="1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+2  </a:t>
                      </a:r>
                      <a:r>
                        <a:rPr lang="en-US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+ 2ē </a:t>
                      </a: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Ni</a:t>
                      </a:r>
                      <a:r>
                        <a:rPr lang="en-US" sz="2800" b="1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0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Arial" pitchFamily="34" charset="0"/>
                          <a:cs typeface="Arial" pitchFamily="34" charset="0"/>
                        </a:rPr>
                        <a:t>Е</a:t>
                      </a:r>
                      <a:r>
                        <a:rPr lang="ru-RU" sz="2800" b="1">
                          <a:effectLst/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</a:t>
                      </a:r>
                      <a:r>
                        <a:rPr lang="ru-RU" sz="2800" b="1" baseline="-25000">
                          <a:effectLst/>
                          <a:latin typeface="Arial" pitchFamily="34" charset="0"/>
                          <a:cs typeface="Arial" pitchFamily="34" charset="0"/>
                        </a:rPr>
                        <a:t>3  </a:t>
                      </a:r>
                      <a:r>
                        <a:rPr lang="ru-RU" sz="2800" b="1">
                          <a:effectLst/>
                          <a:latin typeface="Arial" pitchFamily="34" charset="0"/>
                          <a:cs typeface="Arial" pitchFamily="34" charset="0"/>
                        </a:rPr>
                        <a:t>= –0,250 В</a:t>
                      </a:r>
                      <a:endParaRPr lang="ru-RU" sz="28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Mg</a:t>
                      </a:r>
                      <a:r>
                        <a:rPr lang="en-US" sz="2800" b="1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+2  </a:t>
                      </a:r>
                      <a:r>
                        <a:rPr lang="en-US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+ 2ē </a:t>
                      </a: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Mg</a:t>
                      </a:r>
                      <a:r>
                        <a:rPr lang="en-US" sz="2800" b="1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0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Arial" pitchFamily="34" charset="0"/>
                          <a:cs typeface="Arial" pitchFamily="34" charset="0"/>
                        </a:rPr>
                        <a:t>Е</a:t>
                      </a:r>
                      <a:r>
                        <a:rPr lang="ru-RU" sz="2800" b="1">
                          <a:effectLst/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</a:t>
                      </a:r>
                      <a:r>
                        <a:rPr lang="ru-RU" sz="2800" b="1" baseline="-25000">
                          <a:effectLst/>
                          <a:latin typeface="Arial" pitchFamily="34" charset="0"/>
                          <a:cs typeface="Arial" pitchFamily="34" charset="0"/>
                        </a:rPr>
                        <a:t>4  </a:t>
                      </a:r>
                      <a:r>
                        <a:rPr lang="ru-RU" sz="2800" b="1">
                          <a:effectLst/>
                          <a:latin typeface="Arial" pitchFamily="34" charset="0"/>
                          <a:cs typeface="Arial" pitchFamily="34" charset="0"/>
                        </a:rPr>
                        <a:t>= –2,363 В</a:t>
                      </a:r>
                      <a:endParaRPr lang="ru-RU" sz="28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Arial" pitchFamily="34" charset="0"/>
                          <a:cs typeface="Arial" pitchFamily="34" charset="0"/>
                        </a:rPr>
                        <a:t>Na</a:t>
                      </a:r>
                      <a:r>
                        <a:rPr lang="en-US" sz="2800" b="1" baseline="30000">
                          <a:effectLst/>
                          <a:latin typeface="Arial" pitchFamily="34" charset="0"/>
                          <a:cs typeface="Arial" pitchFamily="34" charset="0"/>
                        </a:rPr>
                        <a:t> +  </a:t>
                      </a:r>
                      <a:r>
                        <a:rPr lang="en-US" sz="2800" b="1">
                          <a:effectLst/>
                          <a:latin typeface="Arial" pitchFamily="34" charset="0"/>
                          <a:cs typeface="Arial" pitchFamily="34" charset="0"/>
                        </a:rPr>
                        <a:t>+ ē </a:t>
                      </a:r>
                      <a:r>
                        <a:rPr lang="ru-RU" sz="2800" b="1">
                          <a:effectLst/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lang="ru-RU" sz="2800" b="1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>
                          <a:effectLst/>
                          <a:latin typeface="Arial" pitchFamily="34" charset="0"/>
                          <a:cs typeface="Arial" pitchFamily="34" charset="0"/>
                        </a:rPr>
                        <a:t>Na</a:t>
                      </a:r>
                      <a:r>
                        <a:rPr lang="en-US" sz="2800" b="1" baseline="30000">
                          <a:effectLst/>
                          <a:latin typeface="Arial" pitchFamily="34" charset="0"/>
                          <a:cs typeface="Arial" pitchFamily="34" charset="0"/>
                        </a:rPr>
                        <a:t> 0</a:t>
                      </a:r>
                      <a:endParaRPr lang="ru-RU" sz="28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Е</a:t>
                      </a: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</a:t>
                      </a:r>
                      <a:r>
                        <a:rPr lang="ru-RU" sz="2800" b="1" baseline="-25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5  </a:t>
                      </a: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= –2,714 В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378945" y="3212976"/>
            <a:ext cx="8495211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Следовательно,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цинк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из водного раствора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может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вытеснить медь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никель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3357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7207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324081" y="-27384"/>
            <a:ext cx="66784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Arial" pitchFamily="34" charset="0"/>
                <a:cs typeface="Arial" pitchFamily="34" charset="0"/>
              </a:rPr>
              <a:t>Cu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+2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S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+6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–2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+ Zn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 0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Zn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 +2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S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+6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–2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+ Cu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 0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1412033"/>
              </p:ext>
            </p:extLst>
          </p:nvPr>
        </p:nvGraphicFramePr>
        <p:xfrm>
          <a:off x="-108520" y="548680"/>
          <a:ext cx="9289031" cy="8229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905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3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781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7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Cu</a:t>
                      </a:r>
                      <a:r>
                        <a:rPr lang="en-US" sz="2700" b="1" baseline="30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+2</a:t>
                      </a:r>
                      <a:r>
                        <a:rPr lang="ru-RU" sz="27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7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+ 2ē = </a:t>
                      </a:r>
                      <a:r>
                        <a:rPr lang="en-US" sz="27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Cu</a:t>
                      </a:r>
                      <a:r>
                        <a:rPr lang="ru-RU" sz="2700" b="1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ru-RU" sz="27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27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восстановление, </a:t>
                      </a:r>
                      <a:r>
                        <a:rPr lang="en-US" sz="27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Cu</a:t>
                      </a:r>
                      <a:r>
                        <a:rPr lang="en-US" sz="2700" b="1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+2 </a:t>
                      </a:r>
                      <a:r>
                        <a:rPr lang="ru-RU" sz="27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– </a:t>
                      </a:r>
                      <a:r>
                        <a:rPr lang="ru-RU" sz="27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окислитель</a:t>
                      </a:r>
                      <a:endParaRPr lang="ru-RU" sz="27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7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Zn</a:t>
                      </a:r>
                      <a:r>
                        <a:rPr lang="en-US" sz="2700" b="1" baseline="30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0 </a:t>
                      </a:r>
                      <a:r>
                        <a:rPr lang="ru-RU" sz="27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– 2ē = </a:t>
                      </a:r>
                      <a:r>
                        <a:rPr lang="en-US" sz="27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Zn</a:t>
                      </a:r>
                      <a:r>
                        <a:rPr lang="ru-RU" sz="2700" b="1" baseline="30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+2</a:t>
                      </a:r>
                      <a:endParaRPr lang="ru-RU" sz="27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27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окисление, </a:t>
                      </a:r>
                      <a:r>
                        <a:rPr lang="en-US" sz="27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Zn</a:t>
                      </a:r>
                      <a:r>
                        <a:rPr lang="en-US" sz="2700" b="1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0</a:t>
                      </a:r>
                      <a:r>
                        <a:rPr lang="ru-RU" sz="2700" b="1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r>
                        <a:rPr lang="ru-RU" sz="27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– восстановитель</a:t>
                      </a:r>
                      <a:endParaRPr lang="ru-RU" sz="27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07504" y="1412776"/>
            <a:ext cx="8928992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itchFamily="34" charset="0"/>
                <a:cs typeface="Arial" pitchFamily="34" charset="0"/>
              </a:rPr>
              <a:t>Е =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Е</a:t>
            </a:r>
            <a:r>
              <a:rPr lang="ru-RU" sz="2800" b="1" dirty="0" err="1">
                <a:latin typeface="Arial" pitchFamily="34" charset="0"/>
                <a:cs typeface="Arial" pitchFamily="34" charset="0"/>
                <a:sym typeface="Symbol"/>
              </a:rPr>
              <a:t></a:t>
            </a:r>
            <a:r>
              <a:rPr lang="ru-RU" sz="2800" b="1" baseline="-25000" dirty="0" err="1">
                <a:latin typeface="Arial" pitchFamily="34" charset="0"/>
                <a:cs typeface="Arial" pitchFamily="34" charset="0"/>
              </a:rPr>
              <a:t>ок-ля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Е</a:t>
            </a:r>
            <a:r>
              <a:rPr lang="ru-RU" sz="2800" b="1" dirty="0" err="1">
                <a:latin typeface="Arial" pitchFamily="34" charset="0"/>
                <a:cs typeface="Arial" pitchFamily="34" charset="0"/>
                <a:sym typeface="Symbol"/>
              </a:rPr>
              <a:t></a:t>
            </a:r>
            <a:r>
              <a:rPr lang="ru-RU" sz="2800" b="1" baseline="-25000" dirty="0" err="1">
                <a:latin typeface="Arial" pitchFamily="34" charset="0"/>
                <a:cs typeface="Arial" pitchFamily="34" charset="0"/>
              </a:rPr>
              <a:t>вос-ля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= 0,337 – (–0,763) = 1,100 В</a:t>
            </a:r>
          </a:p>
          <a:p>
            <a:r>
              <a:rPr lang="ru-RU" b="1" dirty="0">
                <a:latin typeface="Arial" pitchFamily="34" charset="0"/>
                <a:cs typeface="Arial" pitchFamily="34" charset="0"/>
              </a:rPr>
              <a:t> </a:t>
            </a:r>
          </a:p>
          <a:p>
            <a:pPr algn="ctr"/>
            <a:r>
              <a:rPr lang="en-US" sz="2800" b="1" dirty="0">
                <a:latin typeface="Arial" pitchFamily="34" charset="0"/>
                <a:cs typeface="Arial" pitchFamily="34" charset="0"/>
              </a:rPr>
              <a:t>Ni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+2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Cl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–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+ Zn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 0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Zn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+2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Cl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–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+ Ni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 0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0085679"/>
              </p:ext>
            </p:extLst>
          </p:nvPr>
        </p:nvGraphicFramePr>
        <p:xfrm>
          <a:off x="-36512" y="2708920"/>
          <a:ext cx="9217024" cy="8382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7175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37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057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67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7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Ni</a:t>
                      </a:r>
                      <a:r>
                        <a:rPr lang="en-US" sz="2700" b="1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+2</a:t>
                      </a:r>
                      <a:r>
                        <a:rPr lang="ru-RU" sz="27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+ 2ē = </a:t>
                      </a:r>
                      <a:r>
                        <a:rPr lang="en-US" sz="27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Ni</a:t>
                      </a:r>
                      <a:r>
                        <a:rPr lang="en-US" sz="2700" b="1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700" b="1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ru-RU" sz="27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27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восстановление, </a:t>
                      </a:r>
                      <a:r>
                        <a:rPr lang="en-US" sz="27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Ni</a:t>
                      </a:r>
                      <a:r>
                        <a:rPr lang="en-US" sz="2700" b="1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+2 </a:t>
                      </a:r>
                      <a:r>
                        <a:rPr lang="ru-RU" sz="27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– окислитель</a:t>
                      </a:r>
                      <a:endParaRPr lang="ru-RU" sz="27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700" b="1">
                          <a:effectLst/>
                          <a:latin typeface="Arial" pitchFamily="34" charset="0"/>
                          <a:cs typeface="Arial" pitchFamily="34" charset="0"/>
                        </a:rPr>
                        <a:t>Zn</a:t>
                      </a:r>
                      <a:r>
                        <a:rPr lang="en-US" sz="2700" b="1" baseline="30000">
                          <a:effectLst/>
                          <a:latin typeface="Arial" pitchFamily="34" charset="0"/>
                          <a:cs typeface="Arial" pitchFamily="34" charset="0"/>
                        </a:rPr>
                        <a:t> 0 </a:t>
                      </a:r>
                      <a:r>
                        <a:rPr lang="ru-RU" sz="2700" b="1">
                          <a:effectLst/>
                          <a:latin typeface="Arial" pitchFamily="34" charset="0"/>
                          <a:cs typeface="Arial" pitchFamily="34" charset="0"/>
                        </a:rPr>
                        <a:t>– 2ē = </a:t>
                      </a:r>
                      <a:r>
                        <a:rPr lang="en-US" sz="2700" b="1">
                          <a:effectLst/>
                          <a:latin typeface="Arial" pitchFamily="34" charset="0"/>
                          <a:cs typeface="Arial" pitchFamily="34" charset="0"/>
                        </a:rPr>
                        <a:t>Zn</a:t>
                      </a:r>
                      <a:r>
                        <a:rPr lang="en-US" sz="2700" b="1" baseline="3000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700" b="1" baseline="30000">
                          <a:effectLst/>
                          <a:latin typeface="Arial" pitchFamily="34" charset="0"/>
                          <a:cs typeface="Arial" pitchFamily="34" charset="0"/>
                        </a:rPr>
                        <a:t>+2</a:t>
                      </a:r>
                      <a:endParaRPr lang="ru-RU" sz="27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27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окисление, </a:t>
                      </a:r>
                      <a:r>
                        <a:rPr lang="en-US" sz="27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Zn</a:t>
                      </a:r>
                      <a:r>
                        <a:rPr lang="en-US" sz="2700" b="1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0</a:t>
                      </a:r>
                      <a:r>
                        <a:rPr lang="ru-RU" sz="2700" b="1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r>
                        <a:rPr lang="ru-RU" sz="27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– восстановитель</a:t>
                      </a:r>
                      <a:endParaRPr lang="ru-RU" sz="27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95536" y="3501008"/>
            <a:ext cx="87129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Arial" pitchFamily="34" charset="0"/>
                <a:cs typeface="Arial" pitchFamily="34" charset="0"/>
              </a:rPr>
              <a:t>Е =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Е</a:t>
            </a:r>
            <a:r>
              <a:rPr lang="ru-RU" sz="2800" b="1" dirty="0" err="1">
                <a:latin typeface="Arial" pitchFamily="34" charset="0"/>
                <a:cs typeface="Arial" pitchFamily="34" charset="0"/>
                <a:sym typeface="Symbol"/>
              </a:rPr>
              <a:t></a:t>
            </a:r>
            <a:r>
              <a:rPr lang="ru-RU" sz="2800" b="1" baseline="-25000" dirty="0" err="1">
                <a:latin typeface="Arial" pitchFamily="34" charset="0"/>
                <a:cs typeface="Arial" pitchFamily="34" charset="0"/>
              </a:rPr>
              <a:t>ок-ля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Е</a:t>
            </a:r>
            <a:r>
              <a:rPr lang="ru-RU" sz="2800" b="1" dirty="0" err="1">
                <a:latin typeface="Arial" pitchFamily="34" charset="0"/>
                <a:cs typeface="Arial" pitchFamily="34" charset="0"/>
                <a:sym typeface="Symbol"/>
              </a:rPr>
              <a:t></a:t>
            </a:r>
            <a:r>
              <a:rPr lang="ru-RU" sz="2800" b="1" baseline="-25000" dirty="0" err="1">
                <a:latin typeface="Arial" pitchFamily="34" charset="0"/>
                <a:cs typeface="Arial" pitchFamily="34" charset="0"/>
              </a:rPr>
              <a:t>вос-ля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= –0,250 – (–0,763) = 0,513 В</a:t>
            </a:r>
          </a:p>
        </p:txBody>
      </p:sp>
      <p:pic>
        <p:nvPicPr>
          <p:cNvPr id="16" name="Picture 2" descr="http://im1-tub-kz.yandex.net/i?id=627a3f3856946600d88ab4da2824bf35-86-144&amp;n=21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979712" y="4103280"/>
            <a:ext cx="4752528" cy="27547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3357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7207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0" y="188640"/>
            <a:ext cx="9134663" cy="5219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Запомним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: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Окислительно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-восстановительная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реакция, которая характеризует ра­боту гальванического элемента, протекает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в направлении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в котором ЭДС элемента имеет положительное значение.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Чем больше значение ЭДС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тем более интенсивно протекает реакция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u="dbl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При составлении гальванического элемента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следует учитывать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что </a:t>
            </a:r>
            <a:r>
              <a:rPr lang="ru-RU" sz="2800" b="1" u="dbl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металл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имеющий 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более отрицательное значение электродного потенциала</a:t>
            </a: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при работе гальванического элемента является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анодом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Электроны по внешней цепи  перемещаются от анода к катоду. При работе гальванического элемента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всегда растворяется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анод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95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7207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2390" y="56461"/>
            <a:ext cx="8928992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Электроны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движутся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от электрода, опущенного в раствор с меньшей концентрацией (от анода)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где металл растворяется, повышая концентрацию.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u="dbl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При составлении гальванического элемента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следует учитывать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что при работе гальванического элемента всегда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на аноде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протекает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процесс окисления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а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на катоде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протекает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процесс восстановления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т. е. протекают реакции: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6443773"/>
              </p:ext>
            </p:extLst>
          </p:nvPr>
        </p:nvGraphicFramePr>
        <p:xfrm>
          <a:off x="539552" y="3840379"/>
          <a:ext cx="8064730" cy="8534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436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96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1456">
                  <a:extLst>
                    <a:ext uri="{9D8B030D-6E8A-4147-A177-3AD203B41FA5}">
                      <a16:colId xmlns:a16="http://schemas.microsoft.com/office/drawing/2014/main" val="314621664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lvl="1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на аноде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Zn</a:t>
                      </a:r>
                      <a:r>
                        <a:rPr lang="en-US" sz="2800" b="1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0 </a:t>
                      </a: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– 2ē = </a:t>
                      </a:r>
                      <a:r>
                        <a:rPr lang="en-US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Zn</a:t>
                      </a:r>
                      <a:r>
                        <a:rPr lang="en-US" sz="2800" b="1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800" b="1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+2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>
                        <a:spcAft>
                          <a:spcPts val="0"/>
                        </a:spcAft>
                      </a:pPr>
                      <a:r>
                        <a:rPr lang="ru-RU" sz="2800" b="1" dirty="0" err="1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ок-ние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1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на катоде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Cu</a:t>
                      </a:r>
                      <a:r>
                        <a:rPr lang="en-US" sz="2800" b="1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+2</a:t>
                      </a: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+ 2ē = </a:t>
                      </a:r>
                      <a:r>
                        <a:rPr lang="en-US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Cu</a:t>
                      </a:r>
                      <a:r>
                        <a:rPr lang="ru-RU" sz="2800" b="1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>
                        <a:spcAft>
                          <a:spcPts val="0"/>
                        </a:spcAft>
                      </a:pPr>
                      <a:r>
                        <a:rPr lang="ru-RU" sz="2800" b="1" dirty="0" err="1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вос-ние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1" name="Picture 11" descr="7267_0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4745133"/>
            <a:ext cx="3009009" cy="2065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983" y="4877256"/>
            <a:ext cx="1926052" cy="193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40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7207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07504" y="116632"/>
            <a:ext cx="8928992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2913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Принята 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схематическая </a:t>
            </a: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запись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гальванического элемента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в которой указывают сначала материал анода, затем через наклонную черту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анолит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т.е. соль, входящую в состав электролита, контактирующего с анодом, затем через две наклонные черты –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католит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соль, входящую в состав электролита,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контактирующего с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катодом, затем через наклонную черту – материал катода.</a:t>
            </a:r>
          </a:p>
          <a:p>
            <a:pPr indent="442913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Гальванический элемент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А(–) 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Zn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|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Zn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 +2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||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Cu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+2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|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Cu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К(+)</a:t>
            </a:r>
          </a:p>
          <a:p>
            <a:pPr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Уравнение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токообразующей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реакции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lnSpc>
                <a:spcPct val="85000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Zn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0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Cu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 +2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=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Zn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 +2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Cu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0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Вычисляем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электродвижущую силу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элемента: </a:t>
            </a:r>
          </a:p>
          <a:p>
            <a:pPr algn="ctr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Е =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Е</a:t>
            </a:r>
            <a:r>
              <a:rPr lang="ru-RU" sz="2800" b="1" baseline="-25000" dirty="0" err="1">
                <a:latin typeface="Arial" pitchFamily="34" charset="0"/>
                <a:cs typeface="Arial" pitchFamily="34" charset="0"/>
              </a:rPr>
              <a:t>катода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Е</a:t>
            </a:r>
            <a:r>
              <a:rPr lang="ru-RU" sz="2800" b="1" baseline="-25000" dirty="0" err="1">
                <a:latin typeface="Arial" pitchFamily="34" charset="0"/>
                <a:cs typeface="Arial" pitchFamily="34" charset="0"/>
              </a:rPr>
              <a:t>анода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= 0,337 – (–0,763) = 1,100 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 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66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7207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575556" y="-27384"/>
            <a:ext cx="79928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Гальванический элемент:</a:t>
            </a:r>
          </a:p>
          <a:p>
            <a:r>
              <a:rPr lang="ru-RU" sz="2800" b="1" dirty="0">
                <a:latin typeface="Arial" pitchFamily="34" charset="0"/>
                <a:cs typeface="Arial" pitchFamily="34" charset="0"/>
              </a:rPr>
              <a:t>А(–) 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Zn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|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Zn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 +2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||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Ni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+2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|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Ni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К(+)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2593429"/>
              </p:ext>
            </p:extLst>
          </p:nvPr>
        </p:nvGraphicFramePr>
        <p:xfrm>
          <a:off x="578469" y="998731"/>
          <a:ext cx="5688632" cy="8534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04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843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на аноде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Zn</a:t>
                      </a:r>
                      <a:r>
                        <a:rPr lang="en-US" sz="2800" b="1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0 </a:t>
                      </a: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– 2ē = </a:t>
                      </a:r>
                      <a:r>
                        <a:rPr lang="en-US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Zn</a:t>
                      </a:r>
                      <a:r>
                        <a:rPr lang="en-US" sz="2800" b="1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800" b="1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+2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на катоде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Ni</a:t>
                      </a:r>
                      <a:r>
                        <a:rPr lang="en-US" sz="2800" b="1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+2</a:t>
                      </a: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+ 2ē = </a:t>
                      </a:r>
                      <a:r>
                        <a:rPr lang="en-US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Ni</a:t>
                      </a:r>
                      <a:r>
                        <a:rPr lang="en-US" sz="2800" b="1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800" b="1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829142"/>
            <a:ext cx="89289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Arial" pitchFamily="34" charset="0"/>
                <a:cs typeface="Arial" pitchFamily="34" charset="0"/>
              </a:rPr>
              <a:t>Уравнение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токообразующей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реакции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</a:t>
            </a:r>
          </a:p>
          <a:p>
            <a:pPr algn="ctr"/>
            <a:r>
              <a:rPr lang="en-US" sz="2800" b="1" dirty="0">
                <a:latin typeface="Arial" pitchFamily="34" charset="0"/>
                <a:cs typeface="Arial" pitchFamily="34" charset="0"/>
              </a:rPr>
              <a:t>Zn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 0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Ni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 +2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=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Zn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 +2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Ni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 0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r>
              <a:rPr lang="ru-RU" sz="2800" b="1" dirty="0">
                <a:latin typeface="Arial" pitchFamily="34" charset="0"/>
                <a:cs typeface="Arial" pitchFamily="34" charset="0"/>
              </a:rPr>
              <a:t>Вычисляем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электродвижущую силу элемента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 </a:t>
            </a:r>
          </a:p>
          <a:p>
            <a:pPr algn="ctr"/>
            <a:r>
              <a:rPr lang="ru-RU" sz="2800" b="1" dirty="0">
                <a:latin typeface="Arial" pitchFamily="34" charset="0"/>
                <a:cs typeface="Arial" pitchFamily="34" charset="0"/>
              </a:rPr>
              <a:t>Е =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Е</a:t>
            </a:r>
            <a:r>
              <a:rPr lang="ru-RU" sz="2800" b="1" baseline="-25000" dirty="0" err="1">
                <a:latin typeface="Arial" pitchFamily="34" charset="0"/>
                <a:cs typeface="Arial" pitchFamily="34" charset="0"/>
              </a:rPr>
              <a:t>катода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Е</a:t>
            </a:r>
            <a:r>
              <a:rPr lang="ru-RU" sz="2800" b="1" baseline="-25000" dirty="0" err="1">
                <a:latin typeface="Arial" pitchFamily="34" charset="0"/>
                <a:cs typeface="Arial" pitchFamily="34" charset="0"/>
              </a:rPr>
              <a:t>анода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= –0,250 – (–0,763) = 0,513 В.</a:t>
            </a:r>
          </a:p>
        </p:txBody>
      </p:sp>
    </p:spTree>
    <p:extLst>
      <p:ext uri="{BB962C8B-B14F-4D97-AF65-F5344CB8AC3E}">
        <p14:creationId xmlns:p14="http://schemas.microsoft.com/office/powerpoint/2010/main" val="313357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76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5767" y="3601847"/>
            <a:ext cx="5328592" cy="311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0477" name="Picture 13" descr="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36512" y="614646"/>
            <a:ext cx="4464496" cy="2934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0478" name="Picture 14" descr="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499992" y="578018"/>
            <a:ext cx="4588265" cy="2934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7011987" y="6435725"/>
            <a:ext cx="304800" cy="3048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51520" y="44624"/>
            <a:ext cx="869821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kern="10" dirty="0">
                <a:ln w="19050">
                  <a:solidFill>
                    <a:srgbClr val="8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itchFamily="34" charset="0"/>
                <a:cs typeface="Arial"/>
              </a:rPr>
              <a:t>Электроды и электрохимические цепи</a:t>
            </a:r>
            <a:endParaRPr lang="ru-RU" sz="3000" dirty="0">
              <a:latin typeface="Arial Black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11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549513" y="518648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9332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89103" name="WordArt 15"/>
          <p:cNvSpPr>
            <a:spLocks noChangeArrowheads="1" noChangeShapeType="1" noTextEdit="1"/>
          </p:cNvSpPr>
          <p:nvPr/>
        </p:nvSpPr>
        <p:spPr bwMode="auto">
          <a:xfrm>
            <a:off x="566768" y="172770"/>
            <a:ext cx="6984057" cy="4922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latin typeface="Arial Black" panose="020B0A04020102020204" pitchFamily="34" charset="0"/>
              </a:rPr>
              <a:t>Классификация электродов</a:t>
            </a:r>
          </a:p>
        </p:txBody>
      </p:sp>
      <p:sp>
        <p:nvSpPr>
          <p:cNvPr id="89105" name="Rectangle 17"/>
          <p:cNvSpPr>
            <a:spLocks noChangeArrowheads="1"/>
          </p:cNvSpPr>
          <p:nvPr/>
        </p:nvSpPr>
        <p:spPr bwMode="auto">
          <a:xfrm>
            <a:off x="0" y="711416"/>
            <a:ext cx="8999537" cy="23971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indent="450000" algn="just">
              <a:lnSpc>
                <a:spcPct val="85000"/>
              </a:lnSpc>
              <a:defRPr/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Электродом 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1-го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рода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называют систему, в которой восстановленной формой является металл электрода, а окисленной формой – простые или комплексные ионы этого же металла. Примером может служить система: </a:t>
            </a:r>
          </a:p>
          <a:p>
            <a:pPr indent="533400" algn="just">
              <a:lnSpc>
                <a:spcPct val="90000"/>
              </a:lnSpc>
              <a:defRPr/>
            </a:pPr>
            <a:r>
              <a:rPr lang="ru-RU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ru-RU" sz="28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+ 2ē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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ru-RU" sz="28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89107" name="Rectangle 19"/>
          <p:cNvSpPr>
            <a:spLocks noChangeArrowheads="1"/>
          </p:cNvSpPr>
          <p:nvPr/>
        </p:nvSpPr>
        <p:spPr bwMode="auto">
          <a:xfrm>
            <a:off x="107155" y="4186938"/>
            <a:ext cx="8785225" cy="254839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indent="450000" algn="just">
              <a:lnSpc>
                <a:spcPct val="85000"/>
              </a:lnSpc>
              <a:defRPr/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Как правило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, электроды 1-го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рода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обратимы по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катиону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т. е. их потенциал является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функцией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активности катиона. Однако есть небольшое число электродов 1-го рода,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обратимых по аниону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, например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indent="450000" algn="just">
              <a:lnSpc>
                <a:spcPct val="85000"/>
              </a:lnSpc>
              <a:defRPr/>
            </a:pPr>
            <a:r>
              <a:rPr lang="ru-RU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 err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ru-RU" sz="28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+ 2ē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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2–  </a:t>
            </a:r>
          </a:p>
          <a:p>
            <a:pPr indent="533400" algn="just">
              <a:lnSpc>
                <a:spcPct val="90000"/>
              </a:lnSpc>
              <a:defRPr/>
            </a:pPr>
            <a:endParaRPr lang="ru-RU" sz="2800" b="1" baseline="300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6396" name="Rectangle 21"/>
          <p:cNvSpPr>
            <a:spLocks noChangeArrowheads="1"/>
          </p:cNvSpPr>
          <p:nvPr/>
        </p:nvSpPr>
        <p:spPr bwMode="auto">
          <a:xfrm>
            <a:off x="0" y="3209925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89108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4337854"/>
              </p:ext>
            </p:extLst>
          </p:nvPr>
        </p:nvGraphicFramePr>
        <p:xfrm>
          <a:off x="1979712" y="3130838"/>
          <a:ext cx="2808288" cy="849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436" name="Формула" r:id="rId5" imgW="1307532" imgH="393529" progId="Equation.3">
                  <p:embed/>
                </p:oleObj>
              </mc:Choice>
              <mc:Fallback>
                <p:oleObj name="Формула" r:id="rId5" imgW="1307532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712" y="3130838"/>
                        <a:ext cx="2808288" cy="849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9110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4731119"/>
              </p:ext>
            </p:extLst>
          </p:nvPr>
        </p:nvGraphicFramePr>
        <p:xfrm>
          <a:off x="4500563" y="5965104"/>
          <a:ext cx="2665412" cy="865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437" name="Формула" r:id="rId7" imgW="1244600" imgH="393700" progId="Equation.3">
                  <p:embed/>
                </p:oleObj>
              </mc:Choice>
              <mc:Fallback>
                <p:oleObj name="Формула" r:id="rId7" imgW="12446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63" y="5965104"/>
                        <a:ext cx="2665412" cy="8651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9112" name="Picture 24" descr="Copper_cathode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65975" y="2361469"/>
            <a:ext cx="1666875" cy="183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Записанный звук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3838133" y="6435749"/>
            <a:ext cx="304800" cy="304800"/>
          </a:xfrm>
          <a:prstGeom prst="rect">
            <a:avLst/>
          </a:prstGeom>
        </p:spPr>
      </p:pic>
      <p:sp>
        <p:nvSpPr>
          <p:cNvPr id="17" name="Управляющая кнопка: далее 1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7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11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0" name="Picture 12" descr="пишу 1"/>
          <p:cNvPicPr>
            <a:picLocks noChangeAspect="1" noChangeArrowheads="1" noCrop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604282" y="543992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7566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9388" y="115888"/>
            <a:ext cx="8785225" cy="2808287"/>
          </a:xfrm>
          <a:extLst/>
        </p:spPr>
        <p:txBody>
          <a:bodyPr>
            <a:noAutofit/>
          </a:bodyPr>
          <a:lstStyle/>
          <a:p>
            <a:pPr marL="0" indent="450000" algn="just">
              <a:lnSpc>
                <a:spcPct val="800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электродам 1-го рода</a:t>
            </a:r>
            <a:r>
              <a:rPr lang="ru-RU" sz="2700" b="1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относятся</a:t>
            </a:r>
            <a:r>
              <a:rPr lang="ru-RU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амальгамные электроды</a:t>
            </a:r>
            <a:r>
              <a:rPr lang="ru-RU" sz="2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которых восстановленной формой служит амальгама какого-либо металла, а окисленной формой – ионы этого же металла: </a:t>
            </a:r>
            <a:endParaRPr lang="en-US" sz="27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450000" algn="just">
              <a:lnSpc>
                <a:spcPct val="800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en-US" sz="27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</a:t>
            </a:r>
            <a:r>
              <a:rPr lang="en-US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Tl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ē (Hg)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</a:t>
            </a:r>
            <a:r>
              <a:rPr lang="en-US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Tl(Hg)</a:t>
            </a:r>
            <a:endParaRPr lang="ru-RU" sz="2700" b="1" dirty="0" smtClean="0">
              <a:ln>
                <a:solidFill>
                  <a:sysClr val="windowText" lastClr="000000"/>
                </a:solidFill>
              </a:ln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450000" algn="just">
              <a:lnSpc>
                <a:spcPct val="800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2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Поскольку в таких системах может изменяться концентрация как Ох, так и </a:t>
            </a:r>
            <a:r>
              <a:rPr lang="en-US" sz="2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</a:t>
            </a:r>
            <a:r>
              <a:rPr lang="ru-RU" sz="2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то</a:t>
            </a:r>
          </a:p>
        </p:txBody>
      </p:sp>
      <p:sp>
        <p:nvSpPr>
          <p:cNvPr id="17414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198660" name="Object 4"/>
          <p:cNvGraphicFramePr>
            <a:graphicFrameLocks noChangeAspect="1"/>
          </p:cNvGraphicFramePr>
          <p:nvPr/>
        </p:nvGraphicFramePr>
        <p:xfrm>
          <a:off x="3059113" y="2781300"/>
          <a:ext cx="3241675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657" name="Формула" r:id="rId5" imgW="1257300" imgH="457200" progId="Equation.3">
                  <p:embed/>
                </p:oleObj>
              </mc:Choice>
              <mc:Fallback>
                <p:oleObj name="Формула" r:id="rId5" imgW="12573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113" y="2781300"/>
                        <a:ext cx="3241675" cy="965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0" y="30686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98673" name="Rectangle 17"/>
          <p:cNvSpPr>
            <a:spLocks noChangeArrowheads="1"/>
          </p:cNvSpPr>
          <p:nvPr/>
        </p:nvSpPr>
        <p:spPr bwMode="auto">
          <a:xfrm>
            <a:off x="179388" y="3573463"/>
            <a:ext cx="8785225" cy="1223962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algn="just">
              <a:lnSpc>
                <a:spcPct val="85000"/>
              </a:lnSpc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где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7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Tl</a:t>
            </a:r>
            <a:r>
              <a:rPr lang="en-US" sz="27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активность таллия в амальгаме</a:t>
            </a: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indent="450000" algn="just">
              <a:lnSpc>
                <a:spcPct val="85000"/>
              </a:lnSpc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Обобщая рассмотренные примеры, получаем общую формулу для потенциала электрода 1-го рода:</a:t>
            </a:r>
          </a:p>
        </p:txBody>
      </p:sp>
      <p:sp>
        <p:nvSpPr>
          <p:cNvPr id="17421" name="Rectangle 19"/>
          <p:cNvSpPr>
            <a:spLocks noChangeArrowheads="1"/>
          </p:cNvSpPr>
          <p:nvPr/>
        </p:nvSpPr>
        <p:spPr bwMode="auto">
          <a:xfrm>
            <a:off x="0" y="31623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198674" name="Object 18"/>
          <p:cNvGraphicFramePr>
            <a:graphicFrameLocks noChangeAspect="1"/>
          </p:cNvGraphicFramePr>
          <p:nvPr/>
        </p:nvGraphicFramePr>
        <p:xfrm>
          <a:off x="2987675" y="4724400"/>
          <a:ext cx="2520950" cy="860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658" name="Формула" r:id="rId7" imgW="1269449" imgH="431613" progId="Equation.3">
                  <p:embed/>
                </p:oleObj>
              </mc:Choice>
              <mc:Fallback>
                <p:oleObj name="Формула" r:id="rId7" imgW="1269449" imgH="4316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675" y="4724400"/>
                        <a:ext cx="2520950" cy="860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8677" name="Rectangle 21"/>
          <p:cNvSpPr>
            <a:spLocks noChangeArrowheads="1"/>
          </p:cNvSpPr>
          <p:nvPr/>
        </p:nvSpPr>
        <p:spPr bwMode="auto">
          <a:xfrm>
            <a:off x="179512" y="5480733"/>
            <a:ext cx="8785225" cy="100848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Для чистых металлов 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ru-RU" sz="2600" b="1" baseline="-30000" dirty="0" smtClean="0"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const</a:t>
            </a:r>
            <a:r>
              <a:rPr lang="ru-RU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и соответствующий член – </a:t>
            </a:r>
          </a:p>
        </p:txBody>
      </p:sp>
      <p:graphicFrame>
        <p:nvGraphicFramePr>
          <p:cNvPr id="198676" name="Object 20"/>
          <p:cNvGraphicFramePr>
            <a:graphicFrameLocks noChangeAspect="1"/>
          </p:cNvGraphicFramePr>
          <p:nvPr/>
        </p:nvGraphicFramePr>
        <p:xfrm>
          <a:off x="1475656" y="5877272"/>
          <a:ext cx="1150938" cy="78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659" name="Формула" r:id="rId9" imgW="634725" imgH="431613" progId="Equation.3">
                  <p:embed/>
                </p:oleObj>
              </mc:Choice>
              <mc:Fallback>
                <p:oleObj name="Формула" r:id="rId9" imgW="634725" imgH="4316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5656" y="5877272"/>
                        <a:ext cx="1150938" cy="785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Записанный звук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5463038" y="6417307"/>
            <a:ext cx="304800" cy="304800"/>
          </a:xfrm>
          <a:prstGeom prst="rect">
            <a:avLst/>
          </a:prstGeom>
        </p:spPr>
      </p:pic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1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Rectangle 22"/>
          <p:cNvSpPr>
            <a:spLocks noChangeArrowheads="1"/>
          </p:cNvSpPr>
          <p:nvPr/>
        </p:nvSpPr>
        <p:spPr bwMode="auto">
          <a:xfrm>
            <a:off x="2430152" y="5929213"/>
            <a:ext cx="6768648" cy="5078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 algn="just">
              <a:defRPr/>
            </a:pPr>
            <a:r>
              <a:rPr lang="ru-RU" sz="1400" dirty="0">
                <a:solidFill>
                  <a:srgbClr val="000000"/>
                </a:solidFill>
                <a:cs typeface="Times New Roman" pitchFamily="18" charset="0"/>
              </a:rPr>
              <a:t>    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вводится в стандартный потенциал. </a:t>
            </a:r>
          </a:p>
        </p:txBody>
      </p:sp>
    </p:spTree>
    <p:extLst>
      <p:ext uri="{BB962C8B-B14F-4D97-AF65-F5344CB8AC3E}">
        <p14:creationId xmlns:p14="http://schemas.microsoft.com/office/powerpoint/2010/main" val="93946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5888"/>
            <a:ext cx="8964613" cy="3311525"/>
          </a:xfrm>
          <a:extLst/>
        </p:spPr>
        <p:txBody>
          <a:bodyPr>
            <a:noAutofit/>
          </a:bodyPr>
          <a:lstStyle/>
          <a:p>
            <a:pPr marL="0" indent="450000" algn="just">
              <a:lnSpc>
                <a:spcPct val="850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Электродом </a:t>
            </a:r>
            <a:r>
              <a:rPr lang="ru-RU" sz="27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2-го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рода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называют </a:t>
            </a:r>
            <a:r>
              <a:rPr lang="ru-RU" sz="2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систему, в которой</a:t>
            </a:r>
            <a:r>
              <a:rPr lang="ru-RU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металл покрыт слоем его трудно</a:t>
            </a:r>
            <a:r>
              <a:rPr lang="en-US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растворимой соли </a:t>
            </a:r>
            <a:r>
              <a:rPr lang="ru-RU" sz="2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(или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оксида</a:t>
            </a:r>
            <a:r>
              <a:rPr lang="ru-RU" sz="2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а раствор содержит анионы этой соли (для оксида – ионы ОН</a:t>
            </a:r>
            <a:r>
              <a:rPr lang="ru-RU" sz="2700" b="1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2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pPr marL="0" indent="0" algn="ctr">
              <a:lnSpc>
                <a:spcPct val="850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27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</a:t>
            </a:r>
            <a:r>
              <a:rPr lang="ru-RU" sz="27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</a:t>
            </a:r>
            <a:r>
              <a:rPr lang="ru-RU" sz="27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</a:t>
            </a:r>
            <a:r>
              <a:rPr lang="ru-RU" sz="27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27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ē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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</a:t>
            </a:r>
            <a:r>
              <a:rPr lang="ru-RU" sz="27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</a:t>
            </a:r>
            <a:r>
              <a:rPr lang="ru-RU" sz="27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27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700" b="1" baseline="30000" dirty="0" err="1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ru-RU" sz="27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just">
              <a:lnSpc>
                <a:spcPct val="850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2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где</a:t>
            </a:r>
            <a:r>
              <a:rPr lang="ru-RU" sz="2700" b="1" dirty="0" smtClean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ru-RU" sz="27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</a:t>
            </a:r>
            <a:r>
              <a:rPr lang="ru-RU" sz="27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= |</a:t>
            </a:r>
            <a:r>
              <a:rPr lang="ru-RU" sz="27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ru-RU" sz="27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</a:t>
            </a:r>
            <a:r>
              <a:rPr lang="ru-RU" sz="27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2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2700" b="1" dirty="0" smtClean="0">
                <a:solidFill>
                  <a:srgbClr val="110A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450000" algn="just">
              <a:lnSpc>
                <a:spcPct val="850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2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Таким образом, окисленной формой здесь является трудно растворимая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соль М</a:t>
            </a:r>
            <a:r>
              <a:rPr lang="ru-RU" sz="27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</a:t>
            </a:r>
            <a:r>
              <a:rPr lang="ru-RU" sz="27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sz="27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</a:t>
            </a:r>
            <a:r>
              <a:rPr lang="ru-RU" sz="27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2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 восстановленная форма представлена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металлом М</a:t>
            </a:r>
            <a:r>
              <a:rPr lang="ru-RU" sz="2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0096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анионом </a:t>
            </a:r>
            <a:r>
              <a:rPr lang="en-US" sz="27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96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700" b="1" baseline="30000" dirty="0" err="1" smtClean="0">
                <a:ln>
                  <a:solidFill>
                    <a:sysClr val="windowText" lastClr="000000"/>
                  </a:solidFill>
                </a:ln>
                <a:solidFill>
                  <a:srgbClr val="0096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ru-RU" sz="27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0096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2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524296" name="Rectangle 8"/>
          <p:cNvSpPr>
            <a:spLocks noChangeArrowheads="1"/>
          </p:cNvSpPr>
          <p:nvPr/>
        </p:nvSpPr>
        <p:spPr bwMode="auto">
          <a:xfrm>
            <a:off x="4985511" y="5850985"/>
            <a:ext cx="3602863" cy="358775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электроды </a:t>
            </a:r>
            <a:r>
              <a:rPr lang="ru-RU" sz="2400" b="1" u="sng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1-го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рода</a:t>
            </a:r>
          </a:p>
        </p:txBody>
      </p:sp>
      <p:pic>
        <p:nvPicPr>
          <p:cNvPr id="524297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96668" y="3679285"/>
            <a:ext cx="3990975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4298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8906" y="4043998"/>
            <a:ext cx="434340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4300" name="Rectangle 12"/>
          <p:cNvSpPr>
            <a:spLocks noChangeArrowheads="1"/>
          </p:cNvSpPr>
          <p:nvPr/>
        </p:nvSpPr>
        <p:spPr bwMode="auto">
          <a:xfrm>
            <a:off x="366118" y="6407993"/>
            <a:ext cx="3629818" cy="333375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электроды </a:t>
            </a:r>
            <a:r>
              <a:rPr lang="ru-RU" sz="2400" b="1" u="sng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2-го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рода</a:t>
            </a:r>
          </a:p>
        </p:txBody>
      </p:sp>
      <p:pic>
        <p:nvPicPr>
          <p:cNvPr id="524301" name="Picture 13" descr="at0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70099" y="4131381"/>
            <a:ext cx="576263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4302" name="Picture 14" descr="at0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27133" y="3774804"/>
            <a:ext cx="57626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616407" y="6407993"/>
            <a:ext cx="304800" cy="304800"/>
          </a:xfrm>
          <a:prstGeom prst="rect">
            <a:avLst/>
          </a:prstGeom>
        </p:spPr>
      </p:pic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8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549513" y="518648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9421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260648"/>
            <a:ext cx="8784976" cy="317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>
              <a:lnSpc>
                <a:spcPct val="85000"/>
              </a:lnSpc>
              <a:spcBef>
                <a:spcPts val="640"/>
              </a:spcBef>
              <a:buClr>
                <a:schemeClr val="dk1"/>
              </a:buClr>
              <a:buSzPts val="3200"/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Электроды</a:t>
            </a:r>
            <a:r>
              <a:rPr lang="ru-RU" sz="2800" b="1" dirty="0" smtClean="0">
                <a:solidFill>
                  <a:schemeClr val="dk1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 </a:t>
            </a:r>
            <a:r>
              <a:rPr lang="ru-RU" sz="2800" b="1" dirty="0">
                <a:solidFill>
                  <a:schemeClr val="dk1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– это металлические или графитовые объекты (обычно стержни или пластины), на которых происходит окисление или восстановление.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lvl="0" indent="450000" algn="just">
              <a:lnSpc>
                <a:spcPct val="85000"/>
              </a:lnSpc>
              <a:spcBef>
                <a:spcPts val="640"/>
              </a:spcBef>
              <a:buClr>
                <a:schemeClr val="dk1"/>
              </a:buClr>
              <a:buSzPts val="3200"/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Катод</a:t>
            </a:r>
            <a:r>
              <a:rPr lang="ru-RU" sz="2800" b="1" dirty="0">
                <a:solidFill>
                  <a:schemeClr val="dk1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 – электрод, на котором происходит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восстановление</a:t>
            </a:r>
            <a:r>
              <a:rPr lang="ru-RU" sz="2800" b="1" dirty="0">
                <a:solidFill>
                  <a:schemeClr val="dk1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lvl="0" indent="450000" algn="just">
              <a:lnSpc>
                <a:spcPct val="85000"/>
              </a:lnSpc>
              <a:spcBef>
                <a:spcPts val="640"/>
              </a:spcBef>
              <a:buClr>
                <a:schemeClr val="dk1"/>
              </a:buClr>
              <a:buSzPts val="3200"/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Анод</a:t>
            </a:r>
            <a:r>
              <a:rPr lang="ru-RU" sz="2800" b="1" dirty="0">
                <a:solidFill>
                  <a:schemeClr val="dk1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 – электрод, на котором происходит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окисление</a:t>
            </a:r>
            <a:r>
              <a:rPr lang="ru-RU" sz="2800" b="1" dirty="0">
                <a:solidFill>
                  <a:schemeClr val="dk1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2" y="507207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 descr="D:\диск D\25.12.20-домашние документы\Виртуальные лекции-14.01.20\Химия\Реакции-1\электролиз\voltaiccell-анимация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211885"/>
            <a:ext cx="237626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250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9388" y="260350"/>
            <a:ext cx="8785225" cy="3455988"/>
          </a:xfrm>
          <a:extLst/>
        </p:spPr>
        <p:txBody>
          <a:bodyPr>
            <a:normAutofit fontScale="92500" lnSpcReduction="10000"/>
          </a:bodyPr>
          <a:lstStyle/>
          <a:p>
            <a:pPr marL="0" indent="450000" algn="just">
              <a:lnSpc>
                <a:spcPct val="950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Потенциал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электрода 2-го рода </a:t>
            </a:r>
            <a:r>
              <a:rPr lang="ru-RU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определяется активностью ионов соответствующего металла , которую можно выразить через произведение растворимости соли 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800" b="1" baseline="-25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активность аниона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533400" algn="just">
              <a:lnSpc>
                <a:spcPct val="90000"/>
              </a:lnSpc>
              <a:buFont typeface="Wingdings" pitchFamily="2" charset="2"/>
              <a:buNone/>
              <a:defRPr/>
            </a:pPr>
            <a:endParaRPr lang="ru-RU" sz="2800" b="1" dirty="0" smtClean="0">
              <a:latin typeface="Times New Roman" pitchFamily="18" charset="0"/>
            </a:endParaRPr>
          </a:p>
          <a:p>
            <a:pPr marL="0" indent="533400" algn="just">
              <a:lnSpc>
                <a:spcPct val="90000"/>
              </a:lnSpc>
              <a:buFont typeface="Wingdings" pitchFamily="2" charset="2"/>
              <a:buNone/>
              <a:defRPr/>
            </a:pPr>
            <a:endParaRPr lang="ru-RU" sz="2800" b="1" dirty="0" smtClean="0">
              <a:latin typeface="Times New Roman" pitchFamily="18" charset="0"/>
            </a:endParaRPr>
          </a:p>
          <a:p>
            <a:pPr marL="0" indent="533400" algn="just">
              <a:lnSpc>
                <a:spcPct val="90000"/>
              </a:lnSpc>
              <a:buFont typeface="Wingdings" pitchFamily="2" charset="2"/>
              <a:buNone/>
              <a:defRPr/>
            </a:pPr>
            <a:endParaRPr lang="ru-RU" sz="2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533400" algn="just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Таким образом,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уравнение Нернста </a:t>
            </a:r>
            <a:r>
              <a:rPr lang="ru-RU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электродов 2-го рода принимает вид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533400" algn="just">
              <a:lnSpc>
                <a:spcPct val="90000"/>
              </a:lnSpc>
              <a:buFont typeface="Wingdings" pitchFamily="2" charset="2"/>
              <a:buNone/>
              <a:defRPr/>
            </a:pPr>
            <a:endParaRPr lang="ru-RU" sz="2800" b="1" dirty="0" smtClean="0">
              <a:latin typeface="Times New Roman" pitchFamily="18" charset="0"/>
            </a:endParaRPr>
          </a:p>
        </p:txBody>
      </p:sp>
      <p:sp>
        <p:nvSpPr>
          <p:cNvPr id="18440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87044" name="Object 4"/>
          <p:cNvGraphicFramePr>
            <a:graphicFrameLocks noChangeAspect="1"/>
          </p:cNvGraphicFramePr>
          <p:nvPr/>
        </p:nvGraphicFramePr>
        <p:xfrm>
          <a:off x="2771775" y="1916113"/>
          <a:ext cx="2736850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055" name="Формула" r:id="rId5" imgW="2832100" imgH="939800" progId="Equation.3">
                  <p:embed/>
                </p:oleObj>
              </mc:Choice>
              <mc:Fallback>
                <p:oleObj name="Формула" r:id="rId5" imgW="2832100" imgH="93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775" y="1916113"/>
                        <a:ext cx="2736850" cy="923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1" name="Rectangle 7"/>
          <p:cNvSpPr>
            <a:spLocks noChangeArrowheads="1"/>
          </p:cNvSpPr>
          <p:nvPr/>
        </p:nvSpPr>
        <p:spPr bwMode="auto">
          <a:xfrm>
            <a:off x="0" y="27384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87046" name="Object 6"/>
          <p:cNvGraphicFramePr>
            <a:graphicFrameLocks noChangeAspect="1"/>
          </p:cNvGraphicFramePr>
          <p:nvPr/>
        </p:nvGraphicFramePr>
        <p:xfrm>
          <a:off x="755650" y="3716338"/>
          <a:ext cx="2952750" cy="1009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056" name="Формула" r:id="rId7" imgW="1511300" imgH="431800" progId="Equation.3">
                  <p:embed/>
                </p:oleObj>
              </mc:Choice>
              <mc:Fallback>
                <p:oleObj name="Формула" r:id="rId7" imgW="15113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3716338"/>
                        <a:ext cx="2952750" cy="1009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2" name="Rectangle 9"/>
          <p:cNvSpPr>
            <a:spLocks noChangeArrowheads="1"/>
          </p:cNvSpPr>
          <p:nvPr/>
        </p:nvSpPr>
        <p:spPr bwMode="auto">
          <a:xfrm>
            <a:off x="0" y="31527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87048" name="Object 8"/>
          <p:cNvGraphicFramePr>
            <a:graphicFrameLocks noChangeAspect="1"/>
          </p:cNvGraphicFramePr>
          <p:nvPr/>
        </p:nvGraphicFramePr>
        <p:xfrm>
          <a:off x="3924300" y="3716338"/>
          <a:ext cx="5040313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057" name="Формула" r:id="rId9" imgW="2197100" imgH="431800" progId="Equation.3">
                  <p:embed/>
                </p:oleObj>
              </mc:Choice>
              <mc:Fallback>
                <p:oleObj name="Формула" r:id="rId9" imgW="21971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4300" y="3716338"/>
                        <a:ext cx="5040313" cy="936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3" name="Rectangle 11"/>
          <p:cNvSpPr>
            <a:spLocks noChangeArrowheads="1"/>
          </p:cNvSpPr>
          <p:nvPr/>
        </p:nvSpPr>
        <p:spPr bwMode="auto">
          <a:xfrm>
            <a:off x="0" y="31527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87050" name="Object 10"/>
          <p:cNvGraphicFramePr>
            <a:graphicFrameLocks noChangeAspect="1"/>
          </p:cNvGraphicFramePr>
          <p:nvPr/>
        </p:nvGraphicFramePr>
        <p:xfrm>
          <a:off x="611188" y="4797425"/>
          <a:ext cx="4752975" cy="105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058" name="Формула" r:id="rId11" imgW="2146300" imgH="431800" progId="Equation.3">
                  <p:embed/>
                </p:oleObj>
              </mc:Choice>
              <mc:Fallback>
                <p:oleObj name="Формула" r:id="rId11" imgW="21463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4797425"/>
                        <a:ext cx="4752975" cy="1054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4" name="Rectangle 13"/>
          <p:cNvSpPr>
            <a:spLocks noChangeArrowheads="1"/>
          </p:cNvSpPr>
          <p:nvPr/>
        </p:nvSpPr>
        <p:spPr bwMode="auto">
          <a:xfrm>
            <a:off x="0" y="31527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87052" name="Object 12"/>
          <p:cNvGraphicFramePr>
            <a:graphicFrameLocks noChangeAspect="1"/>
          </p:cNvGraphicFramePr>
          <p:nvPr/>
        </p:nvGraphicFramePr>
        <p:xfrm>
          <a:off x="5364163" y="4797425"/>
          <a:ext cx="2411412" cy="98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059" name="Формула" r:id="rId13" imgW="1167893" imgH="431613" progId="Equation.3">
                  <p:embed/>
                </p:oleObj>
              </mc:Choice>
              <mc:Fallback>
                <p:oleObj name="Формула" r:id="rId13" imgW="1167893" imgH="4316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4163" y="4797425"/>
                        <a:ext cx="2411412" cy="987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Записанный звук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4788024" y="6318274"/>
            <a:ext cx="304800" cy="304800"/>
          </a:xfrm>
          <a:prstGeom prst="rect">
            <a:avLst/>
          </a:prstGeom>
        </p:spPr>
      </p:pic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16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8" name="Picture 12" descr="пишу 1"/>
          <p:cNvPicPr>
            <a:picLocks noChangeAspect="1" noChangeArrowheads="1" noCrop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549513" y="518648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8027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9388" y="44450"/>
            <a:ext cx="8785225" cy="4968875"/>
          </a:xfrm>
          <a:extLst/>
        </p:spPr>
        <p:txBody>
          <a:bodyPr/>
          <a:lstStyle/>
          <a:p>
            <a:pPr marL="0" indent="450000" algn="just">
              <a:lnSpc>
                <a:spcPct val="850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качестве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примеров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E63E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электродов 2-го рода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приведем системы, которые получили широкое распространение как электроды сравнения.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Хлорсеребряный электрод: </a:t>
            </a:r>
            <a:endParaRPr lang="en-US" sz="2800" b="1" dirty="0" smtClean="0">
              <a:ln>
                <a:solidFill>
                  <a:sysClr val="windowText" lastClr="000000"/>
                </a:solidFill>
              </a:ln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450000" algn="just">
              <a:lnSpc>
                <a:spcPct val="850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en-US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AgCl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ē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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</a:t>
            </a:r>
            <a:r>
              <a:rPr lang="ru-RU" sz="2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just">
              <a:lnSpc>
                <a:spcPct val="850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каломельный   электрод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450000" algn="just">
              <a:lnSpc>
                <a:spcPct val="850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Hg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+2ē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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Hg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+ 2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</a:t>
            </a:r>
            <a:r>
              <a:rPr lang="ru-RU" sz="2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</a:p>
          <a:p>
            <a:pPr marL="0" indent="0" algn="just">
              <a:lnSpc>
                <a:spcPct val="850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ртутно-оксидный электрод:       </a:t>
            </a:r>
            <a:endParaRPr lang="en-US" sz="2800" b="1" dirty="0" smtClean="0">
              <a:ln>
                <a:solidFill>
                  <a:sysClr val="windowText" lastClr="000000"/>
                </a:solidFill>
              </a:ln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450000" algn="just">
              <a:lnSpc>
                <a:spcPct val="850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Hg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+2ē + H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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2Hg + 2OH</a:t>
            </a:r>
            <a:r>
              <a:rPr lang="en-US" sz="2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endParaRPr lang="ru-RU" sz="2800" b="1" baseline="30000" dirty="0" smtClean="0">
              <a:ln>
                <a:solidFill>
                  <a:sysClr val="windowText" lastClr="000000"/>
                </a:solidFill>
              </a:ln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62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9468" name="Rectangle 17"/>
          <p:cNvSpPr>
            <a:spLocks noChangeArrowheads="1"/>
          </p:cNvSpPr>
          <p:nvPr/>
        </p:nvSpPr>
        <p:spPr bwMode="auto">
          <a:xfrm>
            <a:off x="0" y="3205163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86032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5400803"/>
              </p:ext>
            </p:extLst>
          </p:nvPr>
        </p:nvGraphicFramePr>
        <p:xfrm>
          <a:off x="5080028" y="1253331"/>
          <a:ext cx="2952750" cy="950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696" name="Формула" r:id="rId5" imgW="1231366" imgH="393529" progId="Equation.3">
                  <p:embed/>
                </p:oleObj>
              </mc:Choice>
              <mc:Fallback>
                <p:oleObj name="Формула" r:id="rId5" imgW="1231366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0028" y="1253331"/>
                        <a:ext cx="2952750" cy="9509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9" name="Rectangle 28"/>
          <p:cNvSpPr>
            <a:spLocks noChangeArrowheads="1"/>
          </p:cNvSpPr>
          <p:nvPr/>
        </p:nvSpPr>
        <p:spPr bwMode="auto">
          <a:xfrm>
            <a:off x="0" y="3205163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86043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0775055"/>
              </p:ext>
            </p:extLst>
          </p:nvPr>
        </p:nvGraphicFramePr>
        <p:xfrm>
          <a:off x="5599145" y="2034419"/>
          <a:ext cx="2735262" cy="881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697" name="Формула" r:id="rId7" imgW="1231366" imgH="393529" progId="Equation.3">
                  <p:embed/>
                </p:oleObj>
              </mc:Choice>
              <mc:Fallback>
                <p:oleObj name="Формула" r:id="rId7" imgW="1231366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99145" y="2034419"/>
                        <a:ext cx="2735262" cy="8810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70" name="Rectangle 30"/>
          <p:cNvSpPr>
            <a:spLocks noChangeArrowheads="1"/>
          </p:cNvSpPr>
          <p:nvPr/>
        </p:nvSpPr>
        <p:spPr bwMode="auto">
          <a:xfrm>
            <a:off x="0" y="3205163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86045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8370664"/>
              </p:ext>
            </p:extLst>
          </p:nvPr>
        </p:nvGraphicFramePr>
        <p:xfrm>
          <a:off x="6045237" y="2832589"/>
          <a:ext cx="2808287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698" name="Формула" r:id="rId8" imgW="1269449" imgH="393529" progId="Equation.3">
                  <p:embed/>
                </p:oleObj>
              </mc:Choice>
              <mc:Fallback>
                <p:oleObj name="Формула" r:id="rId8" imgW="1269449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45237" y="2832589"/>
                        <a:ext cx="2808287" cy="873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Записанный звук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7095908" y="5057774"/>
            <a:ext cx="304800" cy="304800"/>
          </a:xfrm>
          <a:prstGeom prst="rect">
            <a:avLst/>
          </a:prstGeom>
        </p:spPr>
      </p:pic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11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Rectangle 32"/>
          <p:cNvSpPr>
            <a:spLocks noChangeArrowheads="1"/>
          </p:cNvSpPr>
          <p:nvPr/>
        </p:nvSpPr>
        <p:spPr bwMode="auto">
          <a:xfrm>
            <a:off x="0" y="5562749"/>
            <a:ext cx="8853524" cy="81253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Схема каломельного электрода: 1 – металлический контакт; 2 – слой </a:t>
            </a:r>
            <a:r>
              <a:rPr lang="en-US" sz="2600" b="1" dirty="0">
                <a:ln>
                  <a:solidFill>
                    <a:sysClr val="windowText" lastClr="000000"/>
                  </a:solidFill>
                </a:ln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Hg</a:t>
            </a:r>
            <a:r>
              <a:rPr lang="ru-RU" sz="26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600" b="1" dirty="0">
                <a:ln>
                  <a:solidFill>
                    <a:sysClr val="windowText" lastClr="000000"/>
                  </a:solidFill>
                </a:ln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</a:t>
            </a:r>
            <a:r>
              <a:rPr lang="ru-RU" sz="26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3 – ртуть, 4 – раствор 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2"/>
          <a:srcRect l="27309" t="9642" r="48893" b="18500"/>
          <a:stretch/>
        </p:blipFill>
        <p:spPr>
          <a:xfrm>
            <a:off x="2498140" y="3317324"/>
            <a:ext cx="1353780" cy="229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17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88640"/>
            <a:ext cx="8964612" cy="5300663"/>
          </a:xfrm>
          <a:extLst/>
        </p:spPr>
        <p:txBody>
          <a:bodyPr>
            <a:noAutofit/>
          </a:bodyPr>
          <a:lstStyle/>
          <a:p>
            <a:pPr marL="0" indent="450000" algn="just">
              <a:lnSpc>
                <a:spcPct val="850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Теоретический интерес представляют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 называемые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электроды </a:t>
            </a: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3-го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рода</a:t>
            </a:r>
            <a:r>
              <a:rPr lang="ru-RU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где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металл находится в контакте с двумя трудно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растворимыми солями</a:t>
            </a:r>
            <a:r>
              <a:rPr lang="ru-RU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В качестве примера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электрода 3-го рода </a:t>
            </a:r>
            <a:r>
              <a:rPr lang="ru-RU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рассмотрим систему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ru-RU" sz="2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2+|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AgCl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</a:t>
            </a:r>
            <a:r>
              <a:rPr lang="ru-RU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 которой идет электродный процесс:</a:t>
            </a:r>
          </a:p>
          <a:p>
            <a:pPr marL="0" indent="450000" algn="just">
              <a:lnSpc>
                <a:spcPct val="850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AgCl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+ 2ē + </a:t>
            </a:r>
            <a:r>
              <a:rPr lang="en-US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</a:t>
            </a:r>
            <a:r>
              <a:rPr lang="ru-RU" sz="2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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PbCl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0" indent="450000" algn="just">
              <a:lnSpc>
                <a:spcPct val="850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Таким образом, при работе электрохимической цепи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происходит превращение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менее растворимой соли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растворимую</a:t>
            </a:r>
            <a:r>
              <a:rPr lang="ru-RU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В этой системе потенциал серебра определяется активностью ионов 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</a:t>
            </a:r>
            <a:r>
              <a:rPr lang="ru-RU" sz="2800" b="1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ru-RU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активность ионов 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</a:t>
            </a:r>
            <a:r>
              <a:rPr lang="ru-RU" sz="2800" b="1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ru-RU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произведением растворимости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800" b="1" baseline="-25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AgCl</a:t>
            </a:r>
            <a:r>
              <a:rPr lang="ru-RU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активностью ионов С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ru-RU" sz="2800" b="1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, а активность ионов С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ru-RU" sz="2800" b="1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произведением растворимости  и активностью ионов Р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ru-RU" sz="2800" b="1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ru-RU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7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661694" y="6237288"/>
            <a:ext cx="304800" cy="304800"/>
          </a:xfrm>
          <a:prstGeom prst="rect">
            <a:avLst/>
          </a:prstGeom>
        </p:spPr>
      </p:pic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5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937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7684" y="332656"/>
            <a:ext cx="8964612" cy="4751387"/>
          </a:xfrm>
          <a:extLst/>
        </p:spPr>
        <p:txBody>
          <a:bodyPr/>
          <a:lstStyle/>
          <a:p>
            <a:pPr marL="0" indent="450000" algn="just">
              <a:lnSpc>
                <a:spcPct val="850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 всех системах, отвечающих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электродам 1, 2 и 3-го рода</a:t>
            </a:r>
            <a:r>
              <a:rPr lang="ru-RU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b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одним из компонентов восстановленной формы служит</a:t>
            </a:r>
            <a:r>
              <a:rPr lang="ru-RU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металл электрода</a:t>
            </a:r>
            <a:r>
              <a:rPr lang="ru-RU" sz="2800" b="1" dirty="0" smtClean="0">
                <a:solidFill>
                  <a:srgbClr val="110A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Если же инертный металл электрода не участвует в </a:t>
            </a:r>
            <a:r>
              <a:rPr lang="ru-RU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полуреакциях</a:t>
            </a:r>
            <a:r>
              <a:rPr lang="ru-RU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типа (Г) и (Д)</a:t>
            </a:r>
            <a:endParaRPr lang="en-US" sz="2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450000" algn="just">
              <a:lnSpc>
                <a:spcPct val="850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n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ē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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Red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450000" algn="just">
              <a:lnSpc>
                <a:spcPct val="850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n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ē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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Red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2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850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является лишь передатчиком электронов между веществами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Ох</a:t>
            </a:r>
            <a:r>
              <a:rPr lang="ru-RU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</a:t>
            </a:r>
            <a:r>
              <a:rPr lang="ru-RU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то такие системы называют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окислительно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-восстановительными электродами или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редокссистемами</a:t>
            </a:r>
            <a:r>
              <a:rPr lang="ru-RU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7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932040" y="6211722"/>
            <a:ext cx="304800" cy="304800"/>
          </a:xfrm>
          <a:prstGeom prst="rect">
            <a:avLst/>
          </a:prstGeom>
        </p:spPr>
      </p:pic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5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49513" y="518648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5364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905" name="Picture 9" descr="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47883" y="4593380"/>
            <a:ext cx="3384550" cy="222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8906" name="Rectangle 10"/>
          <p:cNvSpPr>
            <a:spLocks noChangeArrowheads="1"/>
          </p:cNvSpPr>
          <p:nvPr/>
        </p:nvSpPr>
        <p:spPr bwMode="auto">
          <a:xfrm>
            <a:off x="179388" y="44450"/>
            <a:ext cx="8785225" cy="50367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indent="450000" algn="just">
              <a:lnSpc>
                <a:spcPct val="85000"/>
              </a:lnSpc>
              <a:defRPr/>
            </a:pP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Среди </a:t>
            </a:r>
            <a:r>
              <a:rPr lang="ru-RU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окислительно</a:t>
            </a: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-восстановительных электродов выделяют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газовые электроды</a:t>
            </a: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. Газовый электрод состоит </a:t>
            </a:r>
            <a:r>
              <a:rPr lang="ru-RU" sz="2700" b="1" dirty="0">
                <a:solidFill>
                  <a:srgbClr val="110A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инертного металла (часто платины или платинированной платины), к которому подводится </a:t>
            </a:r>
            <a:r>
              <a:rPr lang="ru-RU" sz="2700" b="1" dirty="0" err="1">
                <a:solidFill>
                  <a:srgbClr val="110A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электрохимически</a:t>
            </a:r>
            <a:r>
              <a:rPr lang="ru-RU" sz="2700" b="1" dirty="0">
                <a:solidFill>
                  <a:srgbClr val="110A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активный газ</a:t>
            </a: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. Молекулы газа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адсорбируются</a:t>
            </a: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 на поверхности металла, распадаясь при этом на атомы, а адсорбированные атомы участвуют уже непосредственно в электродной реакции. Поскольку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 молекулами газовой фазы и адсорбированными атомами устанавливается равновесие</a:t>
            </a: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, то при записи электродного равновесия промежуточное адсорбционное состояние часто опускают</a:t>
            </a: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435072" y="6435749"/>
            <a:ext cx="304800" cy="304800"/>
          </a:xfrm>
          <a:prstGeom prst="rect">
            <a:avLst/>
          </a:prstGeom>
        </p:spPr>
      </p:pic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6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49513" y="518648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7169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9388" y="0"/>
            <a:ext cx="8785225" cy="3213100"/>
          </a:xfrm>
          <a:extLst/>
        </p:spPr>
        <p:txBody>
          <a:bodyPr>
            <a:noAutofit/>
          </a:bodyPr>
          <a:lstStyle/>
          <a:p>
            <a:pPr marL="0" indent="450000" algn="just">
              <a:lnSpc>
                <a:spcPct val="850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Примером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газового электрода</a:t>
            </a:r>
            <a:r>
              <a:rPr lang="ru-RU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b="1" i="1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обратимого </a:t>
            </a:r>
            <a:r>
              <a:rPr lang="ru-RU" sz="28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катиону</a:t>
            </a:r>
            <a:r>
              <a:rPr lang="ru-RU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является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водородный электрод</a:t>
            </a:r>
            <a:r>
              <a:rPr lang="ru-RU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на поверхности которого устанавливается равновесие:</a:t>
            </a:r>
          </a:p>
          <a:p>
            <a:pPr marL="0" indent="450000" algn="just">
              <a:lnSpc>
                <a:spcPct val="850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2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ē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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½ Н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0" indent="450000" algn="just">
              <a:lnSpc>
                <a:spcPct val="850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Потенциал водородного электрода (рис. 1) – это ЭДС цепи:</a:t>
            </a:r>
            <a:endParaRPr lang="en-US" sz="2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850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Н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1) | Н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ru-RU" sz="2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           )  Н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(     ) | Н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</a:t>
            </a:r>
            <a:endParaRPr lang="ru-RU" sz="2800" b="1" dirty="0" smtClean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9930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388" y="4076700"/>
            <a:ext cx="2433637" cy="263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7" name="Rectangle 22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209941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9281162"/>
              </p:ext>
            </p:extLst>
          </p:nvPr>
        </p:nvGraphicFramePr>
        <p:xfrm>
          <a:off x="3811339" y="2476501"/>
          <a:ext cx="1216521" cy="5986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567" name="Формула" r:id="rId6" imgW="495085" imgH="241195" progId="Equation.3">
                  <p:embed/>
                </p:oleObj>
              </mc:Choice>
              <mc:Fallback>
                <p:oleObj name="Формула" r:id="rId6" imgW="495085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1339" y="2476501"/>
                        <a:ext cx="1216521" cy="59869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8" name="Rectangle 24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209943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2164410"/>
              </p:ext>
            </p:extLst>
          </p:nvPr>
        </p:nvGraphicFramePr>
        <p:xfrm>
          <a:off x="6290299" y="2392897"/>
          <a:ext cx="705937" cy="6637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568" name="Формула" r:id="rId8" imgW="253890" imgH="241195" progId="Equation.3">
                  <p:embed/>
                </p:oleObj>
              </mc:Choice>
              <mc:Fallback>
                <p:oleObj name="Формула" r:id="rId8" imgW="253890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90299" y="2392897"/>
                        <a:ext cx="705937" cy="66375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9945" name="Picture 25" descr="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11863" y="3141663"/>
            <a:ext cx="2952750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Записанный звук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5527676" y="4938833"/>
            <a:ext cx="304800" cy="304800"/>
          </a:xfrm>
          <a:prstGeom prst="rect">
            <a:avLst/>
          </a:prstGeom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1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549513" y="518648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26"/>
          <p:cNvSpPr>
            <a:spLocks noChangeArrowheads="1"/>
          </p:cNvSpPr>
          <p:nvPr/>
        </p:nvSpPr>
        <p:spPr bwMode="auto">
          <a:xfrm>
            <a:off x="2411413" y="5371235"/>
            <a:ext cx="5903913" cy="145270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anchor="ctr">
            <a:spAutoFit/>
          </a:bodyPr>
          <a:lstStyle/>
          <a:p>
            <a:pPr algn="ctr">
              <a:lnSpc>
                <a:spcPct val="85000"/>
              </a:lnSpc>
              <a:defRPr/>
            </a:pPr>
            <a:r>
              <a:rPr lang="ru-RU" sz="2600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Рисунок 1 – Схема   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водородного электрода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: 1 – пластинка из платинированной   платины;    </a:t>
            </a:r>
          </a:p>
          <a:p>
            <a:pPr algn="ctr">
              <a:lnSpc>
                <a:spcPct val="85000"/>
              </a:lnSpc>
              <a:defRPr/>
            </a:pPr>
            <a:r>
              <a:rPr lang="ru-RU" sz="2600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2 – раствор кислоты</a:t>
            </a:r>
          </a:p>
        </p:txBody>
      </p:sp>
    </p:spTree>
    <p:extLst>
      <p:ext uri="{BB962C8B-B14F-4D97-AF65-F5344CB8AC3E}">
        <p14:creationId xmlns:p14="http://schemas.microsoft.com/office/powerpoint/2010/main" val="172109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10957" name="Rectangle 13"/>
          <p:cNvSpPr>
            <a:spLocks noChangeArrowheads="1"/>
          </p:cNvSpPr>
          <p:nvPr/>
        </p:nvSpPr>
        <p:spPr bwMode="auto">
          <a:xfrm>
            <a:off x="468313" y="6308725"/>
            <a:ext cx="7129462" cy="49244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Рисунок 2 – Схема хлорного электрода</a:t>
            </a:r>
          </a:p>
        </p:txBody>
      </p:sp>
      <p:pic>
        <p:nvPicPr>
          <p:cNvPr id="210960" name="Picture 16" descr="Безымянный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5513" y="3429000"/>
            <a:ext cx="3311525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0961" name="Rectangle 17"/>
          <p:cNvSpPr>
            <a:spLocks noChangeArrowheads="1"/>
          </p:cNvSpPr>
          <p:nvPr/>
        </p:nvSpPr>
        <p:spPr bwMode="auto">
          <a:xfrm>
            <a:off x="179388" y="115888"/>
            <a:ext cx="8785225" cy="2656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indent="450000" algn="just">
              <a:lnSpc>
                <a:spcPct val="85000"/>
              </a:lnSpc>
              <a:defRPr/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Примером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газового электрода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b="1" i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обратимого </a:t>
            </a:r>
            <a:r>
              <a:rPr lang="ru-RU" sz="28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2800" b="1" i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аниону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, может служить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хлорный электрод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. На поверхности хлорного электрода устанавливается равновесие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indent="450000" algn="just">
              <a:lnSpc>
                <a:spcPct val="85000"/>
              </a:lnSpc>
              <a:defRPr/>
            </a:pPr>
            <a:r>
              <a:rPr lang="ru-RU" sz="2800" b="1" dirty="0">
                <a:solidFill>
                  <a:srgbClr val="110A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1/2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ē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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lnSpc>
                <a:spcPct val="85000"/>
              </a:lnSpc>
              <a:defRPr/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уравнение Нернста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для его потенциала принимает вид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62" name="Rectangle 20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210963" name="Object 19"/>
          <p:cNvGraphicFramePr>
            <a:graphicFrameLocks noChangeAspect="1"/>
          </p:cNvGraphicFramePr>
          <p:nvPr/>
        </p:nvGraphicFramePr>
        <p:xfrm>
          <a:off x="3348038" y="2636838"/>
          <a:ext cx="4175125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55" name="Формула" r:id="rId6" imgW="1981200" imgH="393700" progId="Equation.3">
                  <p:embed/>
                </p:oleObj>
              </mc:Choice>
              <mc:Fallback>
                <p:oleObj name="Формула" r:id="rId6" imgW="19812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8038" y="2636838"/>
                        <a:ext cx="4175125" cy="831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Записанный звук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7523163" y="4752975"/>
            <a:ext cx="304800" cy="304800"/>
          </a:xfrm>
          <a:prstGeom prst="rect">
            <a:avLst/>
          </a:prstGeom>
        </p:spPr>
      </p:pic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9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549513" y="518648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7067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4" name="Picture 6" descr="rast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4724400"/>
            <a:ext cx="2916237" cy="1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1978" name="Picture 10" descr="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94730" y="3239805"/>
            <a:ext cx="4560113" cy="3329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1979" name="WordArt 11"/>
          <p:cNvSpPr>
            <a:spLocks noChangeArrowheads="1" noChangeShapeType="1" noTextEdit="1"/>
          </p:cNvSpPr>
          <p:nvPr/>
        </p:nvSpPr>
        <p:spPr bwMode="auto">
          <a:xfrm>
            <a:off x="313166" y="149201"/>
            <a:ext cx="8642225" cy="53196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Классификация электрохимических цепей </a:t>
            </a:r>
          </a:p>
        </p:txBody>
      </p:sp>
      <p:sp>
        <p:nvSpPr>
          <p:cNvPr id="211981" name="Rectangle 13"/>
          <p:cNvSpPr>
            <a:spLocks noChangeArrowheads="1"/>
          </p:cNvSpPr>
          <p:nvPr/>
        </p:nvSpPr>
        <p:spPr bwMode="auto">
          <a:xfrm>
            <a:off x="0" y="836712"/>
            <a:ext cx="9144000" cy="228985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5334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Электрохимические цепи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обычно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классифицируют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по двум признакам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 algn="just">
              <a:lnSpc>
                <a:spcPct val="85000"/>
              </a:lnSpc>
              <a:buClr>
                <a:srgbClr val="CC0000"/>
              </a:buClr>
              <a:buFontTx/>
              <a:buAutoNum type="arabicParenR"/>
              <a:defRPr/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по источнику электрической энергии; </a:t>
            </a:r>
          </a:p>
          <a:p>
            <a:pPr marL="342900" indent="-342900" algn="just">
              <a:lnSpc>
                <a:spcPct val="85000"/>
              </a:lnSpc>
              <a:buClr>
                <a:srgbClr val="CC0000"/>
              </a:buClr>
              <a:buFontTx/>
              <a:buAutoNum type="arabicParenR"/>
              <a:defRPr/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по наличию или отсутствию в цепи границы двух различных растворов: соответственно цепи с переносом и без переноса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1985" name="Picture 17" descr="light6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11413" y="5013325"/>
            <a:ext cx="5048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7813294" y="3571659"/>
            <a:ext cx="304800" cy="304800"/>
          </a:xfrm>
          <a:prstGeom prst="rect">
            <a:avLst/>
          </a:prstGeom>
        </p:spPr>
      </p:pic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8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549513" y="518648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2886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19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19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1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001" name="Rectangle 9"/>
          <p:cNvSpPr>
            <a:spLocks noChangeArrowheads="1"/>
          </p:cNvSpPr>
          <p:nvPr/>
        </p:nvSpPr>
        <p:spPr bwMode="auto">
          <a:xfrm>
            <a:off x="107504" y="332656"/>
            <a:ext cx="8964613" cy="397031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indent="533400" algn="just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физических цепях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источником электрической энергии служит различие в физическом состоянии двух одинаковых по своему химическому составу электродов. Эти электроды погружены в один и тот же раствор и при работе цепи электрод, находящийся в менее устойчивом состоянии, переходит в более устойчивое состояние.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Физические цепи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цепи 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переноса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– подразделяются на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аллотропические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гравитационные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590256" y="6044181"/>
            <a:ext cx="304800" cy="304800"/>
          </a:xfrm>
          <a:prstGeom prst="rect">
            <a:avLst/>
          </a:prstGeom>
        </p:spPr>
      </p:pic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5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49513" y="518648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4801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26" name="Rectangle 10"/>
          <p:cNvSpPr>
            <a:spLocks noChangeArrowheads="1"/>
          </p:cNvSpPr>
          <p:nvPr/>
        </p:nvSpPr>
        <p:spPr bwMode="auto">
          <a:xfrm>
            <a:off x="179388" y="333375"/>
            <a:ext cx="8713787" cy="218521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indent="450000" algn="just">
              <a:lnSpc>
                <a:spcPct val="85000"/>
              </a:lnSpc>
              <a:defRPr/>
            </a:pPr>
            <a:r>
              <a:rPr lang="ru-RU" sz="3200" b="1" dirty="0">
                <a:ln>
                  <a:solidFill>
                    <a:sysClr val="windowText" lastClr="000000"/>
                  </a:solidFill>
                </a:ln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Аллотропические цепи</a:t>
            </a:r>
            <a:r>
              <a:rPr lang="ru-RU" sz="3200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это цепи в которых менее устойчивое состояние одного электрода обусловлено тем, что он изготовлен из метастабильной модификации данного металла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4025" name="Picture 9" descr="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950" y="4076700"/>
            <a:ext cx="5040313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292080" y="6309320"/>
            <a:ext cx="304800" cy="304800"/>
          </a:xfrm>
          <a:prstGeom prst="rect">
            <a:avLst/>
          </a:prstGeom>
        </p:spPr>
      </p:pic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6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49513" y="518648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566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3" name="WordArt 5"/>
          <p:cNvSpPr>
            <a:spLocks noChangeArrowheads="1" noChangeShapeType="1" noTextEdit="1"/>
          </p:cNvSpPr>
          <p:nvPr/>
        </p:nvSpPr>
        <p:spPr bwMode="auto">
          <a:xfrm>
            <a:off x="1234791" y="79610"/>
            <a:ext cx="7009617" cy="32918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ysClr val="windowText" lastClr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 Black" pitchFamily="34" charset="0"/>
              </a:rPr>
              <a:t>Химическое сродство </a:t>
            </a:r>
          </a:p>
        </p:txBody>
      </p:sp>
      <p:sp>
        <p:nvSpPr>
          <p:cNvPr id="171014" name="Rectangle 6"/>
          <p:cNvSpPr>
            <a:spLocks noChangeArrowheads="1"/>
          </p:cNvSpPr>
          <p:nvPr/>
        </p:nvSpPr>
        <p:spPr bwMode="auto">
          <a:xfrm>
            <a:off x="310009" y="430554"/>
            <a:ext cx="8726487" cy="3790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0000" algn="just" eaLnBrk="1" hangingPunct="1">
              <a:lnSpc>
                <a:spcPct val="80000"/>
              </a:lnSpc>
            </a:pP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Химическое сродство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(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сродство реакции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),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параметр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термодинамической системы,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характеризующий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отклонение от состояния химического равновесия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 Если реакцию записать в виде уравнения: </a:t>
            </a:r>
          </a:p>
          <a:p>
            <a:pPr algn="ctr" eaLnBrk="1" hangingPunct="1">
              <a:lnSpc>
                <a:spcPct val="85000"/>
              </a:lnSpc>
            </a:pPr>
            <a:r>
              <a:rPr lang="en-US" sz="2700" b="1" dirty="0">
                <a:latin typeface="Arial" pitchFamily="34" charset="0"/>
                <a:cs typeface="Arial" pitchFamily="34" charset="0"/>
                <a:sym typeface="Symbol" pitchFamily="18" charset="2"/>
              </a:rPr>
              <a:t>   </a:t>
            </a:r>
            <a:r>
              <a:rPr lang="ru-RU" sz="2700" b="1" dirty="0">
                <a:latin typeface="Arial" pitchFamily="34" charset="0"/>
                <a:cs typeface="Arial" pitchFamily="34" charset="0"/>
                <a:sym typeface="Symbol" pitchFamily="18" charset="2"/>
              </a:rPr>
              <a:t>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1</a:t>
            </a:r>
            <a:r>
              <a:rPr lang="en-US" sz="2700" b="1" dirty="0">
                <a:latin typeface="Arial" pitchFamily="34" charset="0"/>
                <a:cs typeface="Arial" pitchFamily="34" charset="0"/>
                <a:sym typeface="Symbol" pitchFamily="18" charset="2"/>
              </a:rPr>
              <a:t>L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  <a:sym typeface="Symbol" pitchFamily="18" charset="2"/>
              </a:rPr>
              <a:t>1</a:t>
            </a:r>
            <a:r>
              <a:rPr lang="en-US" sz="2700" b="1" dirty="0">
                <a:latin typeface="Arial" pitchFamily="34" charset="0"/>
                <a:cs typeface="Arial" pitchFamily="34" charset="0"/>
                <a:sym typeface="Symbol" pitchFamily="18" charset="2"/>
              </a:rPr>
              <a:t> + </a:t>
            </a:r>
            <a:r>
              <a:rPr lang="ru-RU" sz="2700" b="1" dirty="0">
                <a:latin typeface="Arial" pitchFamily="34" charset="0"/>
                <a:cs typeface="Arial" pitchFamily="34" charset="0"/>
                <a:sym typeface="Symbol" pitchFamily="18" charset="2"/>
              </a:rPr>
              <a:t>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latin typeface="Arial" pitchFamily="34" charset="0"/>
                <a:cs typeface="Arial" pitchFamily="34" charset="0"/>
                <a:sym typeface="Symbol" pitchFamily="18" charset="2"/>
              </a:rPr>
              <a:t>L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  <a:sym typeface="Symbol" pitchFamily="18" charset="2"/>
              </a:rPr>
              <a:t>2</a:t>
            </a:r>
            <a:r>
              <a:rPr lang="en-US" sz="2700" b="1" dirty="0">
                <a:latin typeface="Arial" pitchFamily="34" charset="0"/>
                <a:cs typeface="Arial" pitchFamily="34" charset="0"/>
                <a:sym typeface="Symbol" pitchFamily="18" charset="2"/>
              </a:rPr>
              <a:t> + ... + </a:t>
            </a:r>
            <a:r>
              <a:rPr lang="ru-RU" sz="2700" b="1" dirty="0">
                <a:latin typeface="Arial" pitchFamily="34" charset="0"/>
                <a:cs typeface="Arial" pitchFamily="34" charset="0"/>
                <a:sym typeface="Symbol" pitchFamily="18" charset="2"/>
              </a:rPr>
              <a:t></a:t>
            </a:r>
            <a:r>
              <a:rPr lang="en-US" sz="2700" b="1" baseline="-25000" dirty="0" err="1">
                <a:latin typeface="Arial" pitchFamily="34" charset="0"/>
                <a:cs typeface="Arial" pitchFamily="34" charset="0"/>
              </a:rPr>
              <a:t>k</a:t>
            </a:r>
            <a:r>
              <a:rPr lang="en-US" sz="2700" b="1" dirty="0" err="1">
                <a:latin typeface="Arial" pitchFamily="34" charset="0"/>
                <a:cs typeface="Arial" pitchFamily="34" charset="0"/>
                <a:sym typeface="Symbol" pitchFamily="18" charset="2"/>
              </a:rPr>
              <a:t>L</a:t>
            </a:r>
            <a:r>
              <a:rPr lang="en-US" sz="2700" b="1" baseline="-250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k</a:t>
            </a:r>
            <a:r>
              <a:rPr lang="en-US" sz="2700" b="1" dirty="0">
                <a:latin typeface="Arial" pitchFamily="34" charset="0"/>
                <a:cs typeface="Arial" pitchFamily="34" charset="0"/>
                <a:sym typeface="Symbol" pitchFamily="18" charset="2"/>
              </a:rPr>
              <a:t> = </a:t>
            </a:r>
            <a:r>
              <a:rPr lang="ru-RU" sz="2700" b="1" dirty="0">
                <a:latin typeface="Arial" pitchFamily="34" charset="0"/>
                <a:cs typeface="Arial" pitchFamily="34" charset="0"/>
                <a:sym typeface="Symbol" pitchFamily="18" charset="2"/>
              </a:rPr>
              <a:t>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k+1</a:t>
            </a:r>
            <a:r>
              <a:rPr lang="en-US" sz="2700" b="1" dirty="0">
                <a:latin typeface="Arial" pitchFamily="34" charset="0"/>
                <a:cs typeface="Arial" pitchFamily="34" charset="0"/>
                <a:sym typeface="Symbol" pitchFamily="18" charset="2"/>
              </a:rPr>
              <a:t>L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  <a:sym typeface="Symbol" pitchFamily="18" charset="2"/>
              </a:rPr>
              <a:t>k+1</a:t>
            </a:r>
            <a:r>
              <a:rPr lang="en-US" sz="2700" b="1" dirty="0">
                <a:latin typeface="Arial" pitchFamily="34" charset="0"/>
                <a:cs typeface="Arial" pitchFamily="34" charset="0"/>
                <a:sym typeface="Symbol" pitchFamily="18" charset="2"/>
              </a:rPr>
              <a:t> + </a:t>
            </a:r>
            <a:r>
              <a:rPr lang="ru-RU" sz="2700" b="1" dirty="0">
                <a:latin typeface="Arial" pitchFamily="34" charset="0"/>
                <a:cs typeface="Arial" pitchFamily="34" charset="0"/>
                <a:sym typeface="Symbol" pitchFamily="18" charset="2"/>
              </a:rPr>
              <a:t>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k+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  <a:sym typeface="Symbol" pitchFamily="18" charset="2"/>
              </a:rPr>
              <a:t>2</a:t>
            </a:r>
            <a:r>
              <a:rPr lang="en-US" sz="2700" b="1" dirty="0" err="1">
                <a:latin typeface="Arial" pitchFamily="34" charset="0"/>
                <a:cs typeface="Arial" pitchFamily="34" charset="0"/>
                <a:sym typeface="Symbol" pitchFamily="18" charset="2"/>
              </a:rPr>
              <a:t>L</a:t>
            </a:r>
            <a:r>
              <a:rPr lang="en-US" sz="2700" b="1" baseline="-250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k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  <a:sym typeface="Symbol" pitchFamily="18" charset="2"/>
              </a:rPr>
              <a:t>+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  <a:sym typeface="Symbol" pitchFamily="18" charset="2"/>
              </a:rPr>
              <a:t>2</a:t>
            </a:r>
            <a:r>
              <a:rPr lang="en-US" sz="2700" b="1" dirty="0">
                <a:latin typeface="Arial" pitchFamily="34" charset="0"/>
                <a:cs typeface="Arial" pitchFamily="34" charset="0"/>
                <a:sym typeface="Symbol" pitchFamily="18" charset="2"/>
              </a:rPr>
              <a:t> + ... + </a:t>
            </a:r>
            <a:r>
              <a:rPr lang="ru-RU" sz="2700" b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               + </a:t>
            </a:r>
            <a:r>
              <a:rPr lang="en-US" sz="2700" b="1" baseline="-25000" dirty="0" err="1">
                <a:latin typeface="Arial" pitchFamily="34" charset="0"/>
                <a:cs typeface="Arial" pitchFamily="34" charset="0"/>
              </a:rPr>
              <a:t>k+m</a:t>
            </a:r>
            <a:r>
              <a:rPr lang="en-US" sz="2700" b="1" dirty="0" err="1">
                <a:latin typeface="Arial" pitchFamily="34" charset="0"/>
                <a:cs typeface="Arial" pitchFamily="34" charset="0"/>
                <a:sym typeface="Symbol" pitchFamily="18" charset="2"/>
              </a:rPr>
              <a:t>L</a:t>
            </a:r>
            <a:r>
              <a:rPr lang="en-US" sz="2700" b="1" baseline="-250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k+m</a:t>
            </a:r>
            <a:endParaRPr lang="ru-RU" sz="2700" b="1" baseline="-25000" dirty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algn="just" eaLnBrk="1" hangingPunct="1">
              <a:lnSpc>
                <a:spcPct val="80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где </a:t>
            </a:r>
            <a:r>
              <a:rPr lang="ru-RU" sz="2700" b="1" dirty="0">
                <a:latin typeface="Arial" pitchFamily="34" charset="0"/>
                <a:cs typeface="Arial" pitchFamily="34" charset="0"/>
                <a:sym typeface="Symbol" pitchFamily="18" charset="2"/>
              </a:rPr>
              <a:t>L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  <a:sym typeface="Symbol" pitchFamily="18" charset="2"/>
              </a:rPr>
              <a:t>1</a:t>
            </a:r>
            <a:r>
              <a:rPr lang="ru-RU" sz="2700" b="1" dirty="0">
                <a:latin typeface="Arial" pitchFamily="34" charset="0"/>
                <a:cs typeface="Arial" pitchFamily="34" charset="0"/>
                <a:sym typeface="Symbol" pitchFamily="18" charset="2"/>
              </a:rPr>
              <a:t>, ..., </a:t>
            </a:r>
            <a:r>
              <a:rPr lang="ru-RU" sz="2700" b="1" dirty="0" err="1">
                <a:latin typeface="Arial" pitchFamily="34" charset="0"/>
                <a:cs typeface="Arial" pitchFamily="34" charset="0"/>
                <a:sym typeface="Symbol" pitchFamily="18" charset="2"/>
              </a:rPr>
              <a:t>L</a:t>
            </a:r>
            <a:r>
              <a:rPr lang="ru-RU" sz="2700" b="1" baseline="-250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k</a:t>
            </a:r>
            <a:r>
              <a:rPr lang="ru-RU" sz="2700" b="1" dirty="0">
                <a:latin typeface="Arial" pitchFamily="34" charset="0"/>
                <a:cs typeface="Arial" pitchFamily="34" charset="0"/>
                <a:sym typeface="Symbol" pitchFamily="18" charset="2"/>
              </a:rPr>
              <a:t> – исходные реагенты, L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  <a:sym typeface="Symbol" pitchFamily="18" charset="2"/>
              </a:rPr>
              <a:t>k+1</a:t>
            </a:r>
            <a:r>
              <a:rPr lang="ru-RU" sz="2700" b="1" dirty="0">
                <a:latin typeface="Arial" pitchFamily="34" charset="0"/>
                <a:cs typeface="Arial" pitchFamily="34" charset="0"/>
                <a:sym typeface="Symbol" pitchFamily="18" charset="2"/>
              </a:rPr>
              <a:t>, ..., </a:t>
            </a:r>
            <a:r>
              <a:rPr lang="ru-RU" sz="2700" b="1" dirty="0" err="1">
                <a:latin typeface="Arial" pitchFamily="34" charset="0"/>
                <a:cs typeface="Arial" pitchFamily="34" charset="0"/>
                <a:sym typeface="Symbol" pitchFamily="18" charset="2"/>
              </a:rPr>
              <a:t>L</a:t>
            </a:r>
            <a:r>
              <a:rPr lang="ru-RU" sz="2700" b="1" baseline="-250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k+m</a:t>
            </a:r>
            <a:r>
              <a:rPr lang="ru-RU" sz="2700" b="1" dirty="0">
                <a:latin typeface="Arial" pitchFamily="34" charset="0"/>
                <a:cs typeface="Arial" pitchFamily="34" charset="0"/>
                <a:sym typeface="Symbol" pitchFamily="18" charset="2"/>
              </a:rPr>
              <a:t> – продукты реакции, 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1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</a:t>
            </a:r>
            <a:r>
              <a:rPr lang="ru-RU" sz="2700" b="1" dirty="0">
                <a:latin typeface="Arial" pitchFamily="34" charset="0"/>
                <a:cs typeface="Arial" pitchFamily="34" charset="0"/>
                <a:sym typeface="Symbol" pitchFamily="18" charset="2"/>
              </a:rPr>
              <a:t> ..., 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k</a:t>
            </a:r>
            <a:r>
              <a:rPr lang="ru-RU" sz="2700" b="1" dirty="0">
                <a:latin typeface="Arial" pitchFamily="34" charset="0"/>
                <a:cs typeface="Arial" pitchFamily="34" charset="0"/>
                <a:sym typeface="Symbol" pitchFamily="18" charset="2"/>
              </a:rPr>
              <a:t> и 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k+1</a:t>
            </a:r>
            <a:r>
              <a:rPr lang="ru-RU" sz="2700" b="1" dirty="0">
                <a:latin typeface="Arial" pitchFamily="34" charset="0"/>
                <a:cs typeface="Arial" pitchFamily="34" charset="0"/>
                <a:sym typeface="Symbol" pitchFamily="18" charset="2"/>
              </a:rPr>
              <a:t> , ..., </a:t>
            </a:r>
            <a:r>
              <a:rPr lang="ru-RU" sz="2700" b="1" baseline="-25000" dirty="0" err="1">
                <a:latin typeface="Arial" pitchFamily="34" charset="0"/>
                <a:cs typeface="Arial" pitchFamily="34" charset="0"/>
              </a:rPr>
              <a:t>k+m</a:t>
            </a:r>
            <a:r>
              <a:rPr lang="ru-RU" sz="2700" b="1" dirty="0">
                <a:latin typeface="Arial" pitchFamily="34" charset="0"/>
                <a:cs typeface="Arial" pitchFamily="34" charset="0"/>
                <a:sym typeface="Symbol" pitchFamily="18" charset="2"/>
              </a:rPr>
              <a:t> – стехиометрические коэффициенты, то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химическое сродство А</a:t>
            </a:r>
            <a:r>
              <a:rPr lang="ru-RU" sz="27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  <a:sym typeface="Symbol" pitchFamily="18" charset="2"/>
              </a:rPr>
              <a:t>равно: </a:t>
            </a:r>
          </a:p>
        </p:txBody>
      </p:sp>
      <p:sp>
        <p:nvSpPr>
          <p:cNvPr id="1030" name="Rectangle 8"/>
          <p:cNvSpPr>
            <a:spLocks noChangeArrowheads="1"/>
          </p:cNvSpPr>
          <p:nvPr/>
        </p:nvSpPr>
        <p:spPr bwMode="auto">
          <a:xfrm>
            <a:off x="0" y="31623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ru-RU"/>
          </a:p>
        </p:txBody>
      </p:sp>
      <p:graphicFrame>
        <p:nvGraphicFramePr>
          <p:cNvPr id="17101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3322374"/>
              </p:ext>
            </p:extLst>
          </p:nvPr>
        </p:nvGraphicFramePr>
        <p:xfrm>
          <a:off x="2426972" y="4059701"/>
          <a:ext cx="2592387" cy="817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62" name="Формула" r:id="rId5" imgW="1409088" imgH="444307" progId="">
                  <p:embed/>
                </p:oleObj>
              </mc:Choice>
              <mc:Fallback>
                <p:oleObj name="Формула" r:id="rId5" imgW="1409088" imgH="44430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6972" y="4059701"/>
                        <a:ext cx="2592387" cy="8175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1017" name="Rectangle 9"/>
          <p:cNvSpPr>
            <a:spLocks noChangeArrowheads="1"/>
          </p:cNvSpPr>
          <p:nvPr/>
        </p:nvSpPr>
        <p:spPr bwMode="auto">
          <a:xfrm>
            <a:off x="107504" y="4859751"/>
            <a:ext cx="8785225" cy="108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1" hangingPunct="1">
              <a:lnSpc>
                <a:spcPct val="80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где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</a:t>
            </a:r>
            <a:r>
              <a:rPr lang="en-US" sz="27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, </a:t>
            </a:r>
            <a:r>
              <a:rPr lang="en-US" sz="27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j</a:t>
            </a:r>
            <a:r>
              <a:rPr lang="en-US" sz="27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  <a:sym typeface="Symbol" pitchFamily="18" charset="2"/>
              </a:rPr>
              <a:t>–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химические потенциалы </a:t>
            </a:r>
            <a:r>
              <a:rPr lang="ru-RU" sz="2700" b="1" dirty="0">
                <a:latin typeface="Arial" pitchFamily="34" charset="0"/>
                <a:cs typeface="Arial" pitchFamily="34" charset="0"/>
                <a:sym typeface="Symbol" pitchFamily="18" charset="2"/>
              </a:rPr>
              <a:t>соответственно исходных реагентов и продуктов.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007434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В состоянии равновесия </a:t>
            </a:r>
          </a:p>
        </p:txBody>
      </p:sp>
      <p:sp>
        <p:nvSpPr>
          <p:cNvPr id="1032" name="Rectangle 11"/>
          <p:cNvSpPr>
            <a:spLocks noChangeArrowheads="1"/>
          </p:cNvSpPr>
          <p:nvPr/>
        </p:nvSpPr>
        <p:spPr bwMode="auto">
          <a:xfrm>
            <a:off x="0" y="2965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ru-RU"/>
          </a:p>
        </p:txBody>
      </p:sp>
      <p:graphicFrame>
        <p:nvGraphicFramePr>
          <p:cNvPr id="171018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69321"/>
              </p:ext>
            </p:extLst>
          </p:nvPr>
        </p:nvGraphicFramePr>
        <p:xfrm>
          <a:off x="1259632" y="5870877"/>
          <a:ext cx="2778943" cy="894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63" name="Формула" r:id="rId7" imgW="1384300" imgH="444500" progId="">
                  <p:embed/>
                </p:oleObj>
              </mc:Choice>
              <mc:Fallback>
                <p:oleObj name="Формула" r:id="rId7" imgW="1384300" imgH="4445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632" y="5870877"/>
                        <a:ext cx="2778943" cy="894794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1021" name="Rectangle 13"/>
          <p:cNvSpPr>
            <a:spLocks noChangeArrowheads="1"/>
          </p:cNvSpPr>
          <p:nvPr/>
        </p:nvSpPr>
        <p:spPr bwMode="auto">
          <a:xfrm>
            <a:off x="3851920" y="6059063"/>
            <a:ext cx="2340705" cy="466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,   или 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007434"/>
                </a:solidFill>
                <a:latin typeface="Arial" pitchFamily="34" charset="0"/>
                <a:cs typeface="Arial" pitchFamily="34" charset="0"/>
              </a:rPr>
              <a:t> = 0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71022" name="Picture 14" descr="химик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8981" y="-34324"/>
            <a:ext cx="91440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Управляющая кнопка: далее 14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5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10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8" name="Picture 12" descr="пишу 1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581231" y="508592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Записанный звук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8064532" y="5909431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6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203848" y="6472451"/>
            <a:ext cx="304800" cy="3048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1737" t="9641" r="27310" b="9641"/>
          <a:stretch/>
        </p:blipFill>
        <p:spPr>
          <a:xfrm>
            <a:off x="3203848" y="1971229"/>
            <a:ext cx="2150540" cy="2654484"/>
          </a:xfrm>
          <a:prstGeom prst="rect">
            <a:avLst/>
          </a:prstGeom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79388" y="47625"/>
            <a:ext cx="8785225" cy="192360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indent="450000" algn="just">
              <a:lnSpc>
                <a:spcPct val="85000"/>
              </a:lnSpc>
              <a:defRPr/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Гравитационные цепи</a:t>
            </a:r>
            <a: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были впервые реализованы русским электрохимиком Р. А. Колли (1875). Гравитационная цепь из двух ртутных электродов в растворе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Hg</a:t>
            </a:r>
            <a:r>
              <a:rPr lang="ru-RU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ru-RU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представлена на рис. 3.</a:t>
            </a: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7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79388" y="4579625"/>
            <a:ext cx="8964612" cy="189282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Рисунок 3 – Схема 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гравитационной электрохимической цепи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: 1 – ртуть; 2 – раствор соли ртути; 3 – впаянные в стекло токоотводы; 4 – керамические диафрагмы, проницаемые для ионов 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Hg</a:t>
            </a:r>
            <a:r>
              <a:rPr lang="ru-RU" sz="26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 и непроницаемые для 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металлической ртути</a:t>
            </a:r>
          </a:p>
        </p:txBody>
      </p:sp>
    </p:spTree>
    <p:extLst>
      <p:ext uri="{BB962C8B-B14F-4D97-AF65-F5344CB8AC3E}">
        <p14:creationId xmlns:p14="http://schemas.microsoft.com/office/powerpoint/2010/main" val="355979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4581" name="Rectangle 7"/>
          <p:cNvSpPr>
            <a:spLocks noChangeArrowheads="1"/>
          </p:cNvSpPr>
          <p:nvPr/>
        </p:nvSpPr>
        <p:spPr bwMode="auto">
          <a:xfrm>
            <a:off x="-2266950" y="27098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4585" name="Rectangle 17"/>
          <p:cNvSpPr>
            <a:spLocks noChangeArrowheads="1"/>
          </p:cNvSpPr>
          <p:nvPr/>
        </p:nvSpPr>
        <p:spPr bwMode="auto">
          <a:xfrm>
            <a:off x="0" y="319563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216080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0228883"/>
              </p:ext>
            </p:extLst>
          </p:nvPr>
        </p:nvGraphicFramePr>
        <p:xfrm>
          <a:off x="5905500" y="3058318"/>
          <a:ext cx="1943100" cy="1046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328" name="Формула" r:id="rId5" imgW="787400" imgH="419100" progId="Equation.3">
                  <p:embed/>
                </p:oleObj>
              </mc:Choice>
              <mc:Fallback>
                <p:oleObj name="Формула" r:id="rId5" imgW="787400" imgH="419100" progId="Equation.3">
                  <p:embed/>
                  <p:pic>
                    <p:nvPicPr>
                      <p:cNvPr id="21608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05500" y="3058318"/>
                        <a:ext cx="1943100" cy="10461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6082" name="Rectangle 18"/>
          <p:cNvSpPr>
            <a:spLocks noChangeArrowheads="1"/>
          </p:cNvSpPr>
          <p:nvPr/>
        </p:nvSpPr>
        <p:spPr bwMode="auto">
          <a:xfrm>
            <a:off x="179388" y="3960813"/>
            <a:ext cx="8785225" cy="291772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just">
              <a:lnSpc>
                <a:spcPct val="85000"/>
              </a:lnSpc>
              <a:defRPr/>
            </a:pP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где </a:t>
            </a:r>
            <a:r>
              <a:rPr lang="en-US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700" b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Hg</a:t>
            </a: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– молекулярная масса </a:t>
            </a:r>
            <a:r>
              <a:rPr lang="ru-RU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ртути;</a:t>
            </a:r>
          </a:p>
          <a:p>
            <a:pPr marL="627063" algn="just">
              <a:lnSpc>
                <a:spcPct val="85000"/>
              </a:lnSpc>
              <a:defRPr/>
            </a:pPr>
            <a:r>
              <a:rPr lang="en-US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 </a:t>
            </a: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– ускорение силы тяжести; </a:t>
            </a:r>
            <a:endParaRPr lang="ru-RU" sz="27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7063" algn="just">
              <a:lnSpc>
                <a:spcPct val="85000"/>
              </a:lnSpc>
              <a:defRPr/>
            </a:pPr>
            <a:r>
              <a:rPr lang="ru-RU" sz="2700" b="1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</a:t>
            </a: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</a:t>
            </a: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– разность уровней ртути. </a:t>
            </a:r>
            <a:endParaRPr lang="ru-RU" sz="2700" b="1" dirty="0" smtClean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  <a:p>
            <a:pPr algn="just">
              <a:lnSpc>
                <a:spcPct val="85000"/>
              </a:lnSpc>
              <a:defRPr/>
            </a:pPr>
            <a:r>
              <a:rPr lang="ru-RU" sz="2700" b="1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При </a:t>
            </a: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работе цепи на левом электроде происходит растворение ртути:</a:t>
            </a:r>
          </a:p>
          <a:p>
            <a:pPr indent="533400" algn="just">
              <a:lnSpc>
                <a:spcPct val="85000"/>
              </a:lnSpc>
              <a:defRPr/>
            </a:pPr>
            <a:r>
              <a:rPr lang="ru-RU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                     </a:t>
            </a:r>
            <a:r>
              <a:rPr lang="en-US" sz="27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Hg</a:t>
            </a:r>
            <a:r>
              <a:rPr lang="ru-RU" sz="27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0</a:t>
            </a:r>
            <a:r>
              <a:rPr lang="en-US" sz="27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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7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1/2 Hg</a:t>
            </a:r>
            <a:r>
              <a:rPr lang="ru-RU" sz="27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2</a:t>
            </a:r>
            <a:r>
              <a:rPr lang="ru-RU" sz="27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2+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 + ē</a:t>
            </a:r>
          </a:p>
          <a:p>
            <a:pPr algn="just">
              <a:lnSpc>
                <a:spcPct val="85000"/>
              </a:lnSpc>
              <a:defRPr/>
            </a:pP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а на правом, наоборот, разряд ионов</a:t>
            </a:r>
            <a:r>
              <a:rPr lang="ru-RU" sz="2700" b="1" dirty="0">
                <a:solidFill>
                  <a:srgbClr val="110A03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</a:t>
            </a:r>
            <a:r>
              <a:rPr lang="en-US" sz="27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Hg</a:t>
            </a:r>
            <a:r>
              <a:rPr lang="ru-RU" sz="27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2</a:t>
            </a:r>
            <a:r>
              <a:rPr lang="ru-RU" sz="27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2+</a:t>
            </a: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:</a:t>
            </a:r>
            <a:endParaRPr lang="en-US" sz="2700" b="1" dirty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  <a:p>
            <a:pPr indent="533400" algn="just">
              <a:lnSpc>
                <a:spcPct val="85000"/>
              </a:lnSpc>
              <a:defRPr/>
            </a:pPr>
            <a:r>
              <a:rPr lang="ru-RU" sz="2700" b="1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                     </a:t>
            </a:r>
            <a:r>
              <a:rPr lang="en-US" sz="27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1/2 Hg</a:t>
            </a:r>
            <a:r>
              <a:rPr lang="ru-RU" sz="27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2</a:t>
            </a:r>
            <a:r>
              <a:rPr lang="ru-RU" sz="27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2+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+ ē </a:t>
            </a:r>
            <a:r>
              <a:rPr lang="en-US" sz="27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US" sz="27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Hg </a:t>
            </a:r>
          </a:p>
        </p:txBody>
      </p:sp>
      <p:sp>
        <p:nvSpPr>
          <p:cNvPr id="216084" name="Rectangle 20"/>
          <p:cNvSpPr>
            <a:spLocks noChangeArrowheads="1"/>
          </p:cNvSpPr>
          <p:nvPr/>
        </p:nvSpPr>
        <p:spPr bwMode="auto">
          <a:xfrm>
            <a:off x="1475656" y="189707"/>
            <a:ext cx="6985471" cy="75713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marL="1701800" indent="-1701800" algn="just" eaLnBrk="1" hangingPunct="1">
              <a:lnSpc>
                <a:spcPct val="90000"/>
              </a:lnSpc>
              <a:defRPr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Рисунок 3 – Схема гравитационной электрохимической цепи</a:t>
            </a:r>
          </a:p>
        </p:txBody>
      </p:sp>
      <p:pic>
        <p:nvPicPr>
          <p:cNvPr id="13" name="Записанный звук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350115" y="6391276"/>
            <a:ext cx="304800" cy="3048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1737" t="9641" r="27310" b="9641"/>
          <a:stretch/>
        </p:blipFill>
        <p:spPr>
          <a:xfrm>
            <a:off x="107504" y="78743"/>
            <a:ext cx="1223962" cy="151077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7504" y="1473706"/>
            <a:ext cx="8857109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defRPr/>
            </a:pP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Электрод с более высоким уровнем ртути обладает 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большим запасом потенциальной энергии 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по сравнению с правым электродом. Этот избыток потенциальной энергии в расчете на 1 г-</a:t>
            </a:r>
            <a:r>
              <a:rPr lang="ru-RU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экв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 металлической ртути составляет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Управляющая кнопка: далее 1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7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10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0" name="Picture 12" descr="пишу 1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549513" y="518648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3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5605" name="Rectangle 7"/>
          <p:cNvSpPr>
            <a:spLocks noChangeArrowheads="1"/>
          </p:cNvSpPr>
          <p:nvPr/>
        </p:nvSpPr>
        <p:spPr bwMode="auto">
          <a:xfrm>
            <a:off x="0" y="3190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5606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17106" name="Rectangle 18"/>
          <p:cNvSpPr>
            <a:spLocks noChangeArrowheads="1"/>
          </p:cNvSpPr>
          <p:nvPr/>
        </p:nvSpPr>
        <p:spPr bwMode="auto">
          <a:xfrm>
            <a:off x="6804025" y="4535488"/>
            <a:ext cx="625492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(1)</a:t>
            </a:r>
          </a:p>
        </p:txBody>
      </p:sp>
      <p:sp>
        <p:nvSpPr>
          <p:cNvPr id="217107" name="Rectangle 19"/>
          <p:cNvSpPr>
            <a:spLocks noChangeArrowheads="1"/>
          </p:cNvSpPr>
          <p:nvPr/>
        </p:nvSpPr>
        <p:spPr bwMode="auto">
          <a:xfrm>
            <a:off x="105732" y="5253125"/>
            <a:ext cx="7371826" cy="4801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just">
              <a:lnSpc>
                <a:spcPct val="90000"/>
              </a:lnSpc>
              <a:defRPr/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Из уравнения (1) при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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= 1 м получаем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15" name="Rectangle 22"/>
          <p:cNvSpPr>
            <a:spLocks noChangeArrowheads="1"/>
          </p:cNvSpPr>
          <p:nvPr/>
        </p:nvSpPr>
        <p:spPr bwMode="auto">
          <a:xfrm>
            <a:off x="0" y="319563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217109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1688334"/>
              </p:ext>
            </p:extLst>
          </p:nvPr>
        </p:nvGraphicFramePr>
        <p:xfrm>
          <a:off x="3348038" y="4541366"/>
          <a:ext cx="2087562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470" name="Формула" r:id="rId5" imgW="1066800" imgH="419100" progId="Equation.3">
                  <p:embed/>
                </p:oleObj>
              </mc:Choice>
              <mc:Fallback>
                <p:oleObj name="Формула" r:id="rId5" imgW="1066800" imgH="419100" progId="Equation.3">
                  <p:embed/>
                  <p:pic>
                    <p:nvPicPr>
                      <p:cNvPr id="217109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8038" y="4541366"/>
                        <a:ext cx="2087562" cy="831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16" name="Rectangle 24"/>
          <p:cNvSpPr>
            <a:spLocks noChangeArrowheads="1"/>
          </p:cNvSpPr>
          <p:nvPr/>
        </p:nvSpPr>
        <p:spPr bwMode="auto">
          <a:xfrm>
            <a:off x="0" y="3190875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217111" name="Object 23"/>
          <p:cNvGraphicFramePr>
            <a:graphicFrameLocks noChangeAspect="1"/>
          </p:cNvGraphicFramePr>
          <p:nvPr/>
        </p:nvGraphicFramePr>
        <p:xfrm>
          <a:off x="1187450" y="5661025"/>
          <a:ext cx="5905500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471" name="Формула" r:id="rId7" imgW="2806700" imgH="419100" progId="Equation.3">
                  <p:embed/>
                </p:oleObj>
              </mc:Choice>
              <mc:Fallback>
                <p:oleObj name="Формула" r:id="rId7" imgW="2806700" imgH="419100" progId="Equation.3">
                  <p:embed/>
                  <p:pic>
                    <p:nvPicPr>
                      <p:cNvPr id="217111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450" y="5661025"/>
                        <a:ext cx="5905500" cy="8747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Записанный звук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979712" y="6435749"/>
            <a:ext cx="304800" cy="3048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1737" t="9641" r="27310" b="9641"/>
          <a:stretch/>
        </p:blipFill>
        <p:spPr>
          <a:xfrm>
            <a:off x="35670" y="-27384"/>
            <a:ext cx="1223962" cy="1510778"/>
          </a:xfrm>
          <a:prstGeom prst="rect">
            <a:avLst/>
          </a:prstGeom>
        </p:spPr>
      </p:pic>
      <p:sp>
        <p:nvSpPr>
          <p:cNvPr id="19" name="Управляющая кнопка: далее 1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назад 1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домой 20">
            <a:hlinkClick r:id="rId1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2" name="Picture 12" descr="пишу 1"/>
          <p:cNvPicPr>
            <a:picLocks noChangeAspect="1" noChangeArrowheads="1" noCrop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549513" y="518648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20"/>
          <p:cNvSpPr>
            <a:spLocks noChangeArrowheads="1"/>
          </p:cNvSpPr>
          <p:nvPr/>
        </p:nvSpPr>
        <p:spPr bwMode="auto">
          <a:xfrm>
            <a:off x="1475656" y="189707"/>
            <a:ext cx="6985471" cy="75713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marL="1701800" indent="-1701800" algn="just" eaLnBrk="1" hangingPunct="1">
              <a:lnSpc>
                <a:spcPct val="90000"/>
              </a:lnSpc>
              <a:defRPr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Рисунок 3 – Схема гравитационной электрохимической цепи</a:t>
            </a:r>
          </a:p>
        </p:txBody>
      </p:sp>
      <p:sp>
        <p:nvSpPr>
          <p:cNvPr id="24" name="Rectangle 17"/>
          <p:cNvSpPr>
            <a:spLocks noChangeArrowheads="1"/>
          </p:cNvSpPr>
          <p:nvPr/>
        </p:nvSpPr>
        <p:spPr bwMode="auto">
          <a:xfrm>
            <a:off x="179388" y="1412875"/>
            <a:ext cx="8785225" cy="32708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dirty="0">
                <a:solidFill>
                  <a:srgbClr val="110A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результате этих двух электродных процессов происходит перенос металлической ртути из левой части в правую, который направлен на выравнивание уровней ртути. При этом перенос 1 г-</a:t>
            </a:r>
            <a:r>
              <a:rPr lang="ru-RU" sz="2700" b="1" dirty="0" err="1">
                <a:solidFill>
                  <a:srgbClr val="110A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экв</a:t>
            </a:r>
            <a:r>
              <a:rPr lang="ru-RU" sz="2700" b="1" dirty="0">
                <a:solidFill>
                  <a:srgbClr val="110A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ртути соответствует прохождению через систему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фарадея</a:t>
            </a:r>
            <a:r>
              <a:rPr lang="ru-RU" sz="2700" b="1" dirty="0">
                <a:solidFill>
                  <a:srgbClr val="110A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электрической работе</a:t>
            </a:r>
            <a:r>
              <a:rPr lang="ru-RU" sz="2700" b="1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</a:t>
            </a: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. Поскольку источником этой энергии является потенциальная </a:t>
            </a:r>
            <a:r>
              <a:rPr lang="ru-RU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энергия, </a:t>
            </a: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то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ЭДС гравитационной цепи равна</a:t>
            </a: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2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3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9146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4499528"/>
              </p:ext>
            </p:extLst>
          </p:nvPr>
        </p:nvGraphicFramePr>
        <p:xfrm>
          <a:off x="130389" y="5264247"/>
          <a:ext cx="8577329" cy="9762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375" name="Формула" r:id="rId5" imgW="4343400" imgH="482600" progId="Equation.3">
                  <p:embed/>
                </p:oleObj>
              </mc:Choice>
              <mc:Fallback>
                <p:oleObj name="Формула" r:id="rId5" imgW="4343400" imgH="482600" progId="Equation.3">
                  <p:embed/>
                  <p:pic>
                    <p:nvPicPr>
                      <p:cNvPr id="219146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389" y="5264247"/>
                        <a:ext cx="8577329" cy="97626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Записанный звук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3203848" y="6508576"/>
            <a:ext cx="304800" cy="304800"/>
          </a:xfrm>
          <a:prstGeom prst="rect">
            <a:avLst/>
          </a:prstGeom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8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549513" y="518648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07505" y="188640"/>
            <a:ext cx="8856984" cy="5219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  <a:defRPr/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концентрационных цепях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оба электрода идентичны как по физическому состоянию, так и по химической природе участников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окислительно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-восстановительных процессов; 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отличаются только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концентрацией компонентов Ох или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0000" algn="just">
              <a:lnSpc>
                <a:spcPct val="85000"/>
              </a:lnSpc>
              <a:defRPr/>
            </a:pPr>
            <a:r>
              <a:rPr lang="ru-RU" sz="2800" b="1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качестве примера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рассмотрим следующую </a:t>
            </a:r>
            <a:r>
              <a:rPr lang="ru-RU" sz="2800" b="1" i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амальгамную цепь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0000" algn="just">
              <a:lnSpc>
                <a:spcPct val="85000"/>
              </a:lnSpc>
              <a:defRPr/>
            </a:pPr>
            <a:r>
              <a:rPr lang="ru-RU" sz="2800" b="1" dirty="0">
                <a:solidFill>
                  <a:srgbClr val="110A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en-US" sz="2800" b="1" dirty="0">
                <a:solidFill>
                  <a:srgbClr val="110A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 </a:t>
            </a:r>
            <a:r>
              <a:rPr lang="ru-RU" sz="2800" b="1" dirty="0">
                <a:solidFill>
                  <a:srgbClr val="110A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US" sz="2800" b="1" dirty="0">
                <a:solidFill>
                  <a:srgbClr val="110A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Zn</a:t>
            </a:r>
            <a:r>
              <a:rPr lang="ru-RU" sz="2800" b="1" dirty="0">
                <a:solidFill>
                  <a:srgbClr val="110A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b="1" dirty="0">
                <a:solidFill>
                  <a:srgbClr val="110A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Hg</a:t>
            </a:r>
            <a:r>
              <a:rPr lang="ru-RU" sz="2800" b="1" dirty="0">
                <a:solidFill>
                  <a:srgbClr val="110A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| </a:t>
            </a:r>
            <a:r>
              <a:rPr lang="en-US" sz="2800" b="1" dirty="0" err="1">
                <a:solidFill>
                  <a:srgbClr val="110A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ZnSO</a:t>
            </a:r>
            <a:r>
              <a:rPr lang="ru-RU" sz="2800" b="1" baseline="-25000" dirty="0">
                <a:solidFill>
                  <a:srgbClr val="110A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2800" b="1" dirty="0">
                <a:solidFill>
                  <a:srgbClr val="110A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</a:t>
            </a:r>
            <a:r>
              <a:rPr lang="en-US" sz="2800" b="1" dirty="0">
                <a:solidFill>
                  <a:srgbClr val="110A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Zn</a:t>
            </a:r>
            <a:r>
              <a:rPr lang="ru-RU" sz="2800" b="1" dirty="0">
                <a:solidFill>
                  <a:srgbClr val="110A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b="1" dirty="0">
                <a:solidFill>
                  <a:srgbClr val="110A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Hg</a:t>
            </a:r>
            <a:r>
              <a:rPr lang="ru-RU" sz="2800" b="1" dirty="0">
                <a:solidFill>
                  <a:srgbClr val="110A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| </a:t>
            </a:r>
            <a:r>
              <a:rPr lang="en-US" sz="2800" b="1" dirty="0">
                <a:solidFill>
                  <a:srgbClr val="110A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0000" algn="just">
              <a:lnSpc>
                <a:spcPct val="85000"/>
              </a:lnSpc>
              <a:defRPr/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обеих границах раздела металл–раствор идут процессы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indent="450000" algn="just">
              <a:lnSpc>
                <a:spcPct val="85000"/>
              </a:lnSpc>
              <a:defRPr/>
            </a:pPr>
            <a:r>
              <a:rPr lang="ru-RU" sz="2800" b="1" dirty="0">
                <a:solidFill>
                  <a:srgbClr val="110A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</a:t>
            </a:r>
            <a:r>
              <a:rPr lang="en-US" sz="2800" b="1" dirty="0">
                <a:solidFill>
                  <a:srgbClr val="110A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Zn</a:t>
            </a:r>
            <a:r>
              <a:rPr lang="ru-RU" sz="2800" b="1" baseline="30000" dirty="0">
                <a:solidFill>
                  <a:srgbClr val="110A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ru-RU" sz="2800" b="1" dirty="0">
                <a:solidFill>
                  <a:srgbClr val="110A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+ 2ē (</a:t>
            </a:r>
            <a:r>
              <a:rPr lang="en-US" sz="2800" b="1" dirty="0">
                <a:solidFill>
                  <a:srgbClr val="110A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Hg</a:t>
            </a:r>
            <a:r>
              <a:rPr lang="ru-RU" sz="2800" b="1" dirty="0">
                <a:solidFill>
                  <a:srgbClr val="110A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sz="2800" b="1" dirty="0">
                <a:solidFill>
                  <a:srgbClr val="110A03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</a:t>
            </a:r>
            <a:r>
              <a:rPr lang="ru-RU" sz="2800" b="1" dirty="0">
                <a:solidFill>
                  <a:srgbClr val="110A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110A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Zn</a:t>
            </a:r>
            <a:r>
              <a:rPr lang="ru-RU" sz="2800" b="1" dirty="0">
                <a:solidFill>
                  <a:srgbClr val="110A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b="1" dirty="0">
                <a:solidFill>
                  <a:srgbClr val="110A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Hg</a:t>
            </a:r>
            <a:r>
              <a:rPr lang="ru-RU" sz="2800" b="1" dirty="0">
                <a:solidFill>
                  <a:srgbClr val="110A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indent="450000" algn="just">
              <a:lnSpc>
                <a:spcPct val="85000"/>
              </a:lnSpc>
              <a:defRPr/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Для потенциала двух амальгамных электродов, включенных друг против друга:</a:t>
            </a:r>
          </a:p>
        </p:txBody>
      </p:sp>
    </p:spTree>
    <p:extLst>
      <p:ext uri="{BB962C8B-B14F-4D97-AF65-F5344CB8AC3E}">
        <p14:creationId xmlns:p14="http://schemas.microsoft.com/office/powerpoint/2010/main" val="233031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9388" y="44450"/>
            <a:ext cx="8785225" cy="3960813"/>
          </a:xfrm>
          <a:extLst/>
        </p:spPr>
        <p:txBody>
          <a:bodyPr>
            <a:normAutofit lnSpcReduction="10000"/>
          </a:bodyPr>
          <a:lstStyle/>
          <a:p>
            <a:pPr marL="0" indent="450000" algn="just">
              <a:lnSpc>
                <a:spcPct val="85000"/>
              </a:lnSpc>
              <a:buFont typeface="Wingdings" pitchFamily="2" charset="2"/>
              <a:buNone/>
              <a:defRPr/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Рассмотрим теперь </a:t>
            </a:r>
            <a:r>
              <a:rPr lang="ru-RU" sz="28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концентрационные цепи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которые </a:t>
            </a:r>
            <a:r>
              <a:rPr lang="ru-RU" sz="2800" b="1" u="sng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содержат два раствора одинакового состава, но различной концентрации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Цепь с переносом можно построить следующим образом:</a:t>
            </a:r>
          </a:p>
          <a:p>
            <a:pPr marL="0" indent="450000" algn="just">
              <a:lnSpc>
                <a:spcPct val="85000"/>
              </a:lnSpc>
              <a:buFont typeface="Wingdings" pitchFamily="2" charset="2"/>
              <a:buNone/>
              <a:defRPr/>
            </a:pPr>
            <a:r>
              <a:rPr lang="ru-RU" sz="2800" b="1" dirty="0" smtClean="0">
                <a:solidFill>
                  <a:srgbClr val="E7E2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M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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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M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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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450000" algn="just">
              <a:lnSpc>
                <a:spcPct val="85000"/>
              </a:lnSpc>
              <a:buFont typeface="Wingdings" pitchFamily="2" charset="2"/>
              <a:buNone/>
              <a:defRPr/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s(1)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s(2)</a:t>
            </a:r>
            <a:endParaRPr lang="ru-RU" sz="2800" b="1" baseline="-25000" dirty="0" smtClean="0">
              <a:ln>
                <a:solidFill>
                  <a:sysClr val="windowText" lastClr="000000"/>
                </a:solidFill>
              </a:ln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85000"/>
              </a:lnSpc>
              <a:buFont typeface="Wingdings" pitchFamily="2" charset="2"/>
              <a:buNone/>
              <a:defRPr/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где оба электрода 1-го рода обратимы по катионам М</a:t>
            </a:r>
            <a:r>
              <a:rPr lang="en-US" sz="28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ru-RU" sz="28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450000" algn="just">
              <a:lnSpc>
                <a:spcPct val="85000"/>
              </a:lnSpc>
              <a:buFont typeface="Wingdings" pitchFamily="2" charset="2"/>
              <a:buNone/>
              <a:defRPr/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Для разности потенциалов на концах цепи (Н)</a:t>
            </a:r>
            <a:endParaRPr lang="ru-RU" sz="28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652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220170" name="Picture 10" descr="b"/>
          <p:cNvPicPr>
            <a:picLocks noChangeAspect="1" noChangeArrowheads="1"/>
          </p:cNvPicPr>
          <p:nvPr/>
        </p:nvPicPr>
        <p:blipFill>
          <a:blip r:embed="rId5" cstate="print">
            <a:lum bright="12000" contrast="12000"/>
          </a:blip>
          <a:srcRect/>
          <a:stretch>
            <a:fillRect/>
          </a:stretch>
        </p:blipFill>
        <p:spPr bwMode="auto">
          <a:xfrm>
            <a:off x="3635375" y="1700213"/>
            <a:ext cx="1238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7" name="Rectangle 12"/>
          <p:cNvSpPr>
            <a:spLocks noChangeArrowheads="1"/>
          </p:cNvSpPr>
          <p:nvPr/>
        </p:nvSpPr>
        <p:spPr bwMode="auto">
          <a:xfrm>
            <a:off x="0" y="3128963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220171" name="Object 11"/>
          <p:cNvGraphicFramePr>
            <a:graphicFrameLocks noChangeAspect="1"/>
          </p:cNvGraphicFramePr>
          <p:nvPr/>
        </p:nvGraphicFramePr>
        <p:xfrm>
          <a:off x="107950" y="3860800"/>
          <a:ext cx="8929688" cy="919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399" name="Формула" r:id="rId6" imgW="5156200" imgH="533400" progId="Equation.3">
                  <p:embed/>
                </p:oleObj>
              </mc:Choice>
              <mc:Fallback>
                <p:oleObj name="Формула" r:id="rId6" imgW="5156200" imgH="533400" progId="Equation.3">
                  <p:embed/>
                  <p:pic>
                    <p:nvPicPr>
                      <p:cNvPr id="220171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" y="3860800"/>
                        <a:ext cx="8929688" cy="9191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0173" name="Picture 13" descr="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925" y="4797425"/>
            <a:ext cx="3143250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Записанный звук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5084123" y="6408003"/>
            <a:ext cx="304800" cy="304800"/>
          </a:xfrm>
          <a:prstGeom prst="rect">
            <a:avLst/>
          </a:prstGeom>
        </p:spPr>
      </p:pic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10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549513" y="518648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4"/>
          <p:cNvSpPr>
            <a:spLocks noChangeArrowheads="1"/>
          </p:cNvSpPr>
          <p:nvPr/>
        </p:nvSpPr>
        <p:spPr bwMode="auto">
          <a:xfrm>
            <a:off x="3278970" y="5785643"/>
            <a:ext cx="5595186" cy="49244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600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Пример концентрационной цепи</a:t>
            </a:r>
          </a:p>
        </p:txBody>
      </p:sp>
    </p:spTree>
    <p:extLst>
      <p:ext uri="{BB962C8B-B14F-4D97-AF65-F5344CB8AC3E}">
        <p14:creationId xmlns:p14="http://schemas.microsoft.com/office/powerpoint/2010/main" val="269592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101591" y="6273113"/>
            <a:ext cx="304800" cy="304800"/>
          </a:xfrm>
          <a:prstGeom prst="rect">
            <a:avLst/>
          </a:prstGeom>
        </p:spPr>
      </p:pic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5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94934"/>
            <a:ext cx="8964488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  <a:defRPr/>
            </a:pPr>
            <a:r>
              <a:rPr lang="ru-RU" sz="2600" b="1" dirty="0">
                <a:solidFill>
                  <a:srgbClr val="110A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работе цепи (Н), когда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6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ru-RU" sz="26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en-US" sz="26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6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ru-RU" sz="26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2600" b="1" dirty="0">
                <a:solidFill>
                  <a:srgbClr val="110A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&gt;0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2600" b="1" dirty="0">
                <a:solidFill>
                  <a:srgbClr val="110A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правом электроде идет катодный процесс выделения металла. Если через цепь прошел 1 фарадей электричества, то за счет электролиза из правого раствора будет удален 1 г-</a:t>
            </a:r>
            <a:r>
              <a:rPr lang="ru-RU" sz="2600" b="1" dirty="0" err="1">
                <a:solidFill>
                  <a:srgbClr val="110A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экв</a:t>
            </a:r>
            <a:r>
              <a:rPr lang="ru-RU" sz="2600" b="1" dirty="0">
                <a:solidFill>
                  <a:srgbClr val="110A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катионов. Но через границу двух растворов в правую часть цепи перейдет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ru-RU" sz="26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ru-RU" sz="2600" b="1" i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г-</a:t>
            </a:r>
            <a:r>
              <a:rPr lang="ru-RU" sz="2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экв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b="1" dirty="0">
                <a:solidFill>
                  <a:srgbClr val="110A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катионов, так что суммарная убыль катионов из правого раствора составит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– </a:t>
            </a:r>
            <a:r>
              <a:rPr lang="en-US" sz="2600" b="1" dirty="0">
                <a:ln>
                  <a:solidFill>
                    <a:sysClr val="windowText" lastClr="000000"/>
                  </a:solidFill>
                </a:ln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ru-RU" sz="26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600" b="1" dirty="0">
                <a:ln>
                  <a:solidFill>
                    <a:sysClr val="windowText" lastClr="000000"/>
                  </a:solidFill>
                </a:ln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ru-RU" sz="26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г-</a:t>
            </a:r>
            <a:r>
              <a:rPr lang="ru-RU" sz="26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экв</a:t>
            </a:r>
            <a:r>
              <a:rPr lang="ru-RU" sz="2600" b="1" dirty="0">
                <a:solidFill>
                  <a:srgbClr val="110A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Из правого раствора в левый перейдет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ru-RU" sz="26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2600" b="1" i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г-</a:t>
            </a:r>
            <a:r>
              <a:rPr lang="ru-RU" sz="2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экв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b="1" dirty="0">
                <a:solidFill>
                  <a:srgbClr val="110A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анионов. Прохождение через цепь 1 фарадея сопровождается убылью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ru-RU" sz="26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2600" b="1" i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г-</a:t>
            </a:r>
            <a:r>
              <a:rPr lang="ru-RU" sz="2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экв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b="1" dirty="0">
                <a:solidFill>
                  <a:srgbClr val="110A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соли из правого раствора. Аналогичный анализ процессов в левой части цепи показывает, что при прохождении через цепь 1 фарадея здесь возникает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ru-RU" sz="26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2600" b="1" i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г-</a:t>
            </a:r>
            <a:r>
              <a:rPr lang="ru-RU" sz="2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экв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b="1" dirty="0">
                <a:solidFill>
                  <a:srgbClr val="110A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соли. Следовательно, работа концентрационной цепи с переносом сопровождается выравниванием концентраций в обоих растворах. Данный вывод оказывается справедливым и при условии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6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ru-RU" sz="26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 </a:t>
            </a:r>
            <a:r>
              <a:rPr lang="en-US" sz="26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6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ru-RU" sz="26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2600" b="1" dirty="0">
                <a:solidFill>
                  <a:srgbClr val="110A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но при этом все процессы в цепи (Н) протекают в обратном направлении.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8175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8676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8677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22224" name="Rectangle 16"/>
          <p:cNvSpPr>
            <a:spLocks noChangeArrowheads="1"/>
          </p:cNvSpPr>
          <p:nvPr/>
        </p:nvSpPr>
        <p:spPr bwMode="auto">
          <a:xfrm>
            <a:off x="71438" y="87313"/>
            <a:ext cx="8964612" cy="532453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indent="450000" algn="just">
              <a:lnSpc>
                <a:spcPct val="80000"/>
              </a:lnSpc>
              <a:defRPr/>
            </a:pPr>
            <a:r>
              <a:rPr lang="ru-RU" sz="2500" b="1" dirty="0">
                <a:latin typeface="Arial" panose="020B0604020202020204" pitchFamily="34" charset="0"/>
                <a:cs typeface="Arial" panose="020B0604020202020204" pitchFamily="34" charset="0"/>
              </a:rPr>
              <a:t>Если в растворе соли 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ru-RU" sz="2500" b="1" baseline="-25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</a:t>
            </a:r>
            <a:r>
              <a:rPr lang="ru-RU" sz="25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A</a:t>
            </a:r>
            <a:r>
              <a:rPr lang="ru-RU" sz="2500" b="1" baseline="-25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</a:t>
            </a:r>
            <a:r>
              <a:rPr lang="ru-RU" sz="25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500" b="1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может работать не только </a:t>
            </a:r>
            <a:r>
              <a:rPr lang="ru-RU" sz="25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элек­трод 1-го рода</a:t>
            </a:r>
            <a:r>
              <a:rPr lang="ru-RU" sz="2500" b="1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, </a:t>
            </a:r>
            <a:r>
              <a:rPr lang="ru-RU" sz="2500" b="1" u="sng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обратимый по катионам</a:t>
            </a:r>
            <a:r>
              <a:rPr lang="ru-RU" sz="2500" b="1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, но и </a:t>
            </a:r>
            <a:r>
              <a:rPr lang="ru-RU" sz="25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электрод 2-го рода</a:t>
            </a:r>
            <a:r>
              <a:rPr lang="ru-RU" sz="2500" b="1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, </a:t>
            </a:r>
            <a:r>
              <a:rPr lang="ru-RU" sz="2500" b="1" u="sng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обратимый по анионам</a:t>
            </a:r>
            <a:r>
              <a:rPr lang="ru-RU" sz="2500" b="1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, можно построить </a:t>
            </a:r>
            <a:r>
              <a:rPr lang="ru-RU" sz="25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концентрационную цепь </a:t>
            </a:r>
            <a:r>
              <a:rPr lang="ru-RU" sz="25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без</a:t>
            </a:r>
            <a:r>
              <a:rPr lang="ru-RU" sz="25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переноса</a:t>
            </a:r>
            <a:r>
              <a:rPr lang="ru-RU" sz="2500" b="1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, содержащую два </a:t>
            </a:r>
            <a:r>
              <a:rPr lang="ru-RU" sz="25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раствора соли </a:t>
            </a:r>
            <a:r>
              <a:rPr lang="en-US" sz="25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M</a:t>
            </a:r>
            <a:r>
              <a:rPr lang="ru-RU" sz="25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</a:t>
            </a:r>
            <a:r>
              <a:rPr lang="ru-RU" sz="25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5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A</a:t>
            </a:r>
            <a:r>
              <a:rPr lang="ru-RU" sz="25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</a:t>
            </a:r>
            <a:r>
              <a:rPr lang="ru-RU" sz="25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500" b="1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различной концентрации:</a:t>
            </a:r>
          </a:p>
          <a:p>
            <a:pPr indent="450000" algn="just">
              <a:lnSpc>
                <a:spcPct val="80000"/>
              </a:lnSpc>
              <a:defRPr/>
            </a:pPr>
            <a:r>
              <a:rPr lang="ru-RU" sz="2500" b="1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      М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| M</a:t>
            </a:r>
            <a:r>
              <a:rPr lang="ru-RU" sz="2500" b="1" baseline="-25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</a:t>
            </a:r>
            <a:r>
              <a:rPr lang="en-US" sz="25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A</a:t>
            </a:r>
            <a:r>
              <a:rPr lang="ru-RU" sz="2500" b="1" baseline="-25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</a:t>
            </a:r>
            <a:r>
              <a:rPr lang="en-US" sz="25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| N | M | N | M</a:t>
            </a:r>
            <a:r>
              <a:rPr lang="ru-RU" sz="2500" b="1" baseline="-25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</a:t>
            </a:r>
            <a:r>
              <a:rPr lang="en-US" sz="25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A</a:t>
            </a:r>
            <a:r>
              <a:rPr lang="ru-RU" sz="2500" b="1" baseline="-25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</a:t>
            </a:r>
            <a:r>
              <a:rPr lang="en-US" sz="25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| M                (O)</a:t>
            </a:r>
            <a:endParaRPr lang="ru-RU" sz="2500" b="1" dirty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  <a:p>
            <a:pPr indent="450000" algn="just">
              <a:lnSpc>
                <a:spcPct val="80000"/>
              </a:lnSpc>
              <a:defRPr/>
            </a:pPr>
            <a:r>
              <a:rPr lang="ru-RU" sz="2500" b="1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                 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a</a:t>
            </a:r>
            <a:r>
              <a:rPr lang="en-US" sz="2500" b="1" baseline="-25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s</a:t>
            </a:r>
            <a:r>
              <a:rPr lang="ru-RU" sz="2500" b="1" baseline="-25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1</a:t>
            </a:r>
            <a:r>
              <a:rPr lang="ru-RU" sz="2500" b="1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                            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a</a:t>
            </a:r>
            <a:r>
              <a:rPr lang="en-US" sz="2500" b="1" baseline="-25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s</a:t>
            </a:r>
            <a:r>
              <a:rPr lang="ru-RU" sz="2500" b="1" baseline="-25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2</a:t>
            </a:r>
          </a:p>
          <a:p>
            <a:pPr indent="450000" algn="just">
              <a:lnSpc>
                <a:spcPct val="80000"/>
              </a:lnSpc>
              <a:defRPr/>
            </a:pPr>
            <a:r>
              <a:rPr lang="ru-RU" sz="2500" b="1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Здесь </a:t>
            </a:r>
            <a:r>
              <a:rPr lang="ru-RU" sz="2500" b="1" dirty="0">
                <a:ln>
                  <a:solidFill>
                    <a:sysClr val="windowText" lastClr="000000"/>
                  </a:solidFill>
                </a:ln>
                <a:solidFill>
                  <a:srgbClr val="009644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N</a:t>
            </a:r>
            <a:r>
              <a:rPr lang="ru-RU" sz="2500" b="1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– </a:t>
            </a:r>
            <a:r>
              <a:rPr lang="ru-RU" sz="2500" b="1" dirty="0">
                <a:ln>
                  <a:solidFill>
                    <a:sysClr val="windowText" lastClr="000000"/>
                  </a:solidFill>
                </a:ln>
                <a:solidFill>
                  <a:srgbClr val="009644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электрод 2-го рода</a:t>
            </a:r>
            <a:r>
              <a:rPr lang="ru-RU" sz="2500" b="1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, </a:t>
            </a:r>
            <a:r>
              <a:rPr lang="ru-RU" sz="2500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обратимый по анионам А</a:t>
            </a:r>
            <a:r>
              <a:rPr lang="en-US" sz="2500" b="1" baseline="30000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z</a:t>
            </a:r>
            <a:r>
              <a:rPr lang="ru-RU" sz="2500" b="1" baseline="30000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–</a:t>
            </a:r>
            <a:r>
              <a:rPr lang="ru-RU" sz="2500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, т. е. труднорастворимая соль с анионом А</a:t>
            </a:r>
            <a:r>
              <a:rPr lang="en-US" sz="2500" b="1" baseline="30000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z</a:t>
            </a:r>
            <a:r>
              <a:rPr lang="ru-RU" sz="2500" b="1" baseline="30000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–</a:t>
            </a:r>
            <a:r>
              <a:rPr lang="ru-RU" sz="2500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и соответствующий металл</a:t>
            </a:r>
            <a:r>
              <a:rPr lang="ru-RU" sz="2500" b="1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.</a:t>
            </a:r>
          </a:p>
          <a:p>
            <a:pPr indent="450000" algn="just">
              <a:lnSpc>
                <a:spcPct val="80000"/>
              </a:lnSpc>
              <a:defRPr/>
            </a:pPr>
            <a:r>
              <a:rPr lang="ru-RU" sz="2500" b="1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Цепь (О), по существу, представляет собой последовательное соединение </a:t>
            </a:r>
            <a:r>
              <a:rPr lang="ru-RU" sz="2500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двух противоположно направленных</a:t>
            </a:r>
            <a:r>
              <a:rPr lang="ru-RU" sz="2500" b="1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</a:t>
            </a:r>
            <a:r>
              <a:rPr lang="ru-RU" sz="25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цепей </a:t>
            </a:r>
            <a:r>
              <a:rPr lang="ru-RU" sz="25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без</a:t>
            </a:r>
            <a:r>
              <a:rPr lang="ru-RU" sz="25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переноса</a:t>
            </a:r>
          </a:p>
          <a:p>
            <a:pPr indent="450000" algn="just">
              <a:lnSpc>
                <a:spcPct val="80000"/>
              </a:lnSpc>
              <a:defRPr/>
            </a:pPr>
            <a:r>
              <a:rPr lang="ru-RU" sz="2500" b="1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                   М | 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M</a:t>
            </a:r>
            <a:r>
              <a:rPr lang="ru-RU" sz="2500" b="1" baseline="-25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</a:t>
            </a:r>
            <a:r>
              <a:rPr lang="en-US" sz="25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A</a:t>
            </a:r>
            <a:r>
              <a:rPr lang="ru-RU" sz="2500" b="1" baseline="-25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</a:t>
            </a:r>
            <a:r>
              <a:rPr lang="en-US" sz="25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500" b="1" baseline="-25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</a:t>
            </a:r>
            <a:r>
              <a:rPr lang="ru-RU" sz="2500" b="1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| N | 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M </a:t>
            </a:r>
            <a:r>
              <a:rPr lang="ru-RU" sz="2500" b="1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                          (П)</a:t>
            </a:r>
          </a:p>
          <a:p>
            <a:pPr algn="just">
              <a:lnSpc>
                <a:spcPct val="80000"/>
              </a:lnSpc>
              <a:defRPr/>
            </a:pPr>
            <a:r>
              <a:rPr lang="ru-RU" sz="2500" b="1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которые </a:t>
            </a:r>
            <a:r>
              <a:rPr lang="ru-RU" sz="2500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отличаются только концентрацией раствора</a:t>
            </a:r>
            <a:r>
              <a:rPr lang="ru-RU" sz="2500" b="1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. ЭДС цепи (П):</a:t>
            </a:r>
          </a:p>
        </p:txBody>
      </p:sp>
      <p:sp>
        <p:nvSpPr>
          <p:cNvPr id="28682" name="Rectangle 18"/>
          <p:cNvSpPr>
            <a:spLocks noChangeArrowheads="1"/>
          </p:cNvSpPr>
          <p:nvPr/>
        </p:nvSpPr>
        <p:spPr bwMode="auto">
          <a:xfrm>
            <a:off x="0" y="2886075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222225" name="Object 17"/>
          <p:cNvGraphicFramePr>
            <a:graphicFrameLocks noChangeAspect="1"/>
          </p:cNvGraphicFramePr>
          <p:nvPr/>
        </p:nvGraphicFramePr>
        <p:xfrm>
          <a:off x="2339975" y="5191125"/>
          <a:ext cx="5688013" cy="1262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424" name="Формула" r:id="rId5" imgW="4330700" imgH="965200" progId="Equation.3">
                  <p:embed/>
                </p:oleObj>
              </mc:Choice>
              <mc:Fallback>
                <p:oleObj name="Формула" r:id="rId5" imgW="4330700" imgH="965200" progId="Equation.3">
                  <p:embed/>
                  <p:pic>
                    <p:nvPicPr>
                      <p:cNvPr id="222225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975" y="5191125"/>
                        <a:ext cx="5688013" cy="1262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Записанный звук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2335185" y="6435749"/>
            <a:ext cx="304800" cy="304800"/>
          </a:xfrm>
          <a:prstGeom prst="rect">
            <a:avLst/>
          </a:prstGeom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8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549513" y="518648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5431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8"/>
          <p:cNvSpPr>
            <a:spLocks noChangeArrowheads="1"/>
          </p:cNvSpPr>
          <p:nvPr/>
        </p:nvSpPr>
        <p:spPr bwMode="auto">
          <a:xfrm>
            <a:off x="0" y="31861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223249" name="Picture 17" descr="7267_0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5335193"/>
            <a:ext cx="2556917" cy="1562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3250" name="Rectangle 18"/>
          <p:cNvSpPr>
            <a:spLocks noChangeArrowheads="1"/>
          </p:cNvSpPr>
          <p:nvPr/>
        </p:nvSpPr>
        <p:spPr bwMode="auto">
          <a:xfrm>
            <a:off x="71438" y="-26988"/>
            <a:ext cx="8964612" cy="560768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indent="450000" algn="just">
              <a:lnSpc>
                <a:spcPct val="80000"/>
              </a:lnSpc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Химические цепи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– это цепи с переносом, в которых растворы соединены или непосредственно, или через солевой мостик. Разность соответствующих стандартных потенциалов позволяет в первом приближении оценить ЭДС этих цепей. Точное значение разности потенциалов на концах химической цепи с переносом рассчитать не удается, во-первых, из-за невозможности точного определения диффузионного потенциала и, во-вторых, из-за неизбежной замены активностей отдельных ионов в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формуле Нернста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средними активностями или просто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концентрациями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этих ионов. В качестве примера химической цепи с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переносом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можно привести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цепь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элемента Даниэля – Якоби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9705" name="Rectangle 21"/>
          <p:cNvSpPr>
            <a:spLocks noChangeArrowheads="1"/>
          </p:cNvSpPr>
          <p:nvPr/>
        </p:nvSpPr>
        <p:spPr bwMode="auto">
          <a:xfrm>
            <a:off x="0" y="3186113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223252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2033017"/>
              </p:ext>
            </p:extLst>
          </p:nvPr>
        </p:nvGraphicFramePr>
        <p:xfrm>
          <a:off x="3101662" y="5335193"/>
          <a:ext cx="6048375" cy="630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449" name="Формула" r:id="rId6" imgW="4127500" imgH="431800" progId="Equation.3">
                  <p:embed/>
                </p:oleObj>
              </mc:Choice>
              <mc:Fallback>
                <p:oleObj name="Формула" r:id="rId6" imgW="4127500" imgH="431800" progId="Equation.3">
                  <p:embed/>
                  <p:pic>
                    <p:nvPicPr>
                      <p:cNvPr id="223252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01662" y="5335193"/>
                        <a:ext cx="6048375" cy="6302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Записанный звук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5302663" y="6283349"/>
            <a:ext cx="304800" cy="304800"/>
          </a:xfrm>
          <a:prstGeom prst="rect">
            <a:avLst/>
          </a:prstGeom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9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018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7207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7" descr="7267_0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96277" y="226842"/>
            <a:ext cx="6911228" cy="4222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949500" y="4739675"/>
            <a:ext cx="7384907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 качестве примера химической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цепи с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переносом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можно привести цепь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элемента Даниэля – Якоби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13357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15008" y="1844824"/>
            <a:ext cx="8928992" cy="124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4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Arial" pitchFamily="34" charset="0"/>
              </a:rPr>
              <a:t>Измерение электродного потенциала</a:t>
            </a:r>
            <a:endParaRPr lang="ru-RU" sz="44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18454" r="16794" b="15548"/>
          <a:stretch/>
        </p:blipFill>
        <p:spPr>
          <a:xfrm>
            <a:off x="2238539" y="3333872"/>
            <a:ext cx="4416333" cy="323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67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4" name="Rectangle 4"/>
          <p:cNvSpPr>
            <a:spLocks noChangeArrowheads="1"/>
          </p:cNvSpPr>
          <p:nvPr/>
        </p:nvSpPr>
        <p:spPr bwMode="auto">
          <a:xfrm>
            <a:off x="179388" y="78897"/>
            <a:ext cx="8789987" cy="3637919"/>
          </a:xfrm>
          <a:prstGeom prst="rect">
            <a:avLst/>
          </a:prstGeom>
          <a:noFill/>
          <a:ln>
            <a:noFill/>
          </a:ln>
          <a:extLst/>
        </p:spPr>
        <p:txBody>
          <a:bodyPr anchor="ctr">
            <a:spAutoFit/>
          </a:bodyPr>
          <a:lstStyle/>
          <a:p>
            <a:pPr indent="450000" algn="just" eaLnBrk="1" hangingPunct="1">
              <a:lnSpc>
                <a:spcPct val="80000"/>
              </a:lnSpc>
              <a:defRPr/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При 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99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007434"/>
                </a:solidFill>
                <a:latin typeface="Arial" pitchFamily="34" charset="0"/>
                <a:cs typeface="Arial" pitchFamily="34" charset="0"/>
              </a:rPr>
              <a:t>&gt; 0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неравновесное состояние системы характеризуется избытком исходных реагентов и для достижения равновесия 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реакция должна идти 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007434"/>
                </a:solidFill>
                <a:latin typeface="Arial" pitchFamily="34" charset="0"/>
                <a:cs typeface="Arial" pitchFamily="34" charset="0"/>
              </a:rPr>
              <a:t>слева направо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; при 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&lt; 0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, наоборот, система содержит избыток продуктов и 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реакция должна идти 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в противоположном направлении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E63E10"/>
                </a:solidFill>
                <a:latin typeface="Arial" pitchFamily="34" charset="0"/>
                <a:cs typeface="Arial" pitchFamily="34" charset="0"/>
              </a:rPr>
              <a:t>Химическое сродство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u="sng" dirty="0" smtClean="0">
                <a:latin typeface="Arial" pitchFamily="34" charset="0"/>
                <a:cs typeface="Arial" pitchFamily="34" charset="0"/>
              </a:rPr>
              <a:t>равно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максимально полезной работе реакции, взятой со знаком минус. 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E63E10"/>
                </a:solidFill>
                <a:latin typeface="Arial" pitchFamily="34" charset="0"/>
                <a:cs typeface="Arial" pitchFamily="34" charset="0"/>
              </a:rPr>
              <a:t>Химическое сродство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u="sng" dirty="0" smtClean="0">
                <a:latin typeface="Arial" pitchFamily="34" charset="0"/>
                <a:cs typeface="Arial" pitchFamily="34" charset="0"/>
              </a:rPr>
              <a:t>определяет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собственно химический процесс, связанный лишь с изменением состава системы и не связанный с работой по преодолению сил внешнего давления. 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33CC"/>
                </a:solidFill>
                <a:latin typeface="Arial" pitchFamily="34" charset="0"/>
                <a:cs typeface="Arial" pitchFamily="34" charset="0"/>
              </a:rPr>
              <a:t>Стандартное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E63E10"/>
                </a:solidFill>
                <a:latin typeface="Arial" pitchFamily="34" charset="0"/>
                <a:cs typeface="Arial" pitchFamily="34" charset="0"/>
              </a:rPr>
              <a:t>химическое сродство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</a:t>
            </a:r>
            <a:r>
              <a:rPr lang="ru-RU" sz="24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определяется соотношением: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8432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0362303"/>
              </p:ext>
            </p:extLst>
          </p:nvPr>
        </p:nvGraphicFramePr>
        <p:xfrm>
          <a:off x="3132138" y="3573016"/>
          <a:ext cx="3367971" cy="8624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12" name="Формула" r:id="rId5" imgW="1562100" imgH="444500" progId="">
                  <p:embed/>
                </p:oleObj>
              </mc:Choice>
              <mc:Fallback>
                <p:oleObj name="Формула" r:id="rId5" imgW="1562100" imgH="4445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2138" y="3573016"/>
                        <a:ext cx="3367971" cy="86245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28" name="Rectangle 8"/>
          <p:cNvSpPr>
            <a:spLocks noChangeArrowheads="1"/>
          </p:cNvSpPr>
          <p:nvPr/>
        </p:nvSpPr>
        <p:spPr bwMode="auto">
          <a:xfrm>
            <a:off x="107950" y="4221163"/>
            <a:ext cx="8856663" cy="245605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just" eaLnBrk="1" hangingPunct="1">
              <a:lnSpc>
                <a:spcPct val="80000"/>
              </a:lnSpc>
              <a:defRPr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где 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</a:t>
            </a:r>
            <a:r>
              <a:rPr lang="en-US" sz="2400" b="1" baseline="-25000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ru-RU" sz="24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0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, </a:t>
            </a:r>
            <a:r>
              <a:rPr lang="en-US" sz="24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j</a:t>
            </a:r>
            <a:r>
              <a:rPr lang="ru-RU" sz="24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0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ru-RU" sz="2400" b="1" dirty="0">
                <a:latin typeface="Arial" pitchFamily="34" charset="0"/>
                <a:cs typeface="Arial" pitchFamily="34" charset="0"/>
                <a:sym typeface="Symbol" pitchFamily="18" charset="2"/>
              </a:rPr>
              <a:t>–  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стандартные химические потенциалы </a:t>
            </a:r>
            <a:r>
              <a:rPr lang="ru-RU" sz="2400" b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соответственно исходных </a:t>
            </a:r>
            <a:r>
              <a:rPr lang="ru-RU" sz="2400" b="1" dirty="0">
                <a:latin typeface="Arial" pitchFamily="34" charset="0"/>
                <a:cs typeface="Arial" pitchFamily="34" charset="0"/>
                <a:sym typeface="Symbol" pitchFamily="18" charset="2"/>
              </a:rPr>
              <a:t>реагентов и продуктов. Стандартное химическое сродство связано со стандартным изменением энергии Гиббса 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G</a:t>
            </a:r>
            <a:r>
              <a:rPr lang="ru-RU" sz="2400" b="1" baseline="30000" dirty="0">
                <a:latin typeface="Arial" pitchFamily="34" charset="0"/>
                <a:cs typeface="Arial" pitchFamily="34" charset="0"/>
                <a:sym typeface="Symbol" pitchFamily="18" charset="2"/>
              </a:rPr>
              <a:t>0</a:t>
            </a:r>
            <a:r>
              <a:rPr lang="ru-RU" sz="2400" b="1" dirty="0">
                <a:latin typeface="Arial" pitchFamily="34" charset="0"/>
                <a:cs typeface="Arial" pitchFamily="34" charset="0"/>
                <a:sym typeface="Symbol" pitchFamily="18" charset="2"/>
              </a:rPr>
              <a:t> и константой равновесия реакции </a:t>
            </a:r>
            <a:r>
              <a:rPr lang="en-US" sz="2400" b="1" dirty="0">
                <a:latin typeface="Arial" pitchFamily="34" charset="0"/>
                <a:cs typeface="Arial" pitchFamily="34" charset="0"/>
                <a:sym typeface="Symbol" pitchFamily="18" charset="2"/>
              </a:rPr>
              <a:t>K</a:t>
            </a:r>
            <a:r>
              <a:rPr lang="ru-RU" sz="2400" b="1" dirty="0">
                <a:latin typeface="Arial" pitchFamily="34" charset="0"/>
                <a:cs typeface="Arial" pitchFamily="34" charset="0"/>
                <a:sym typeface="Symbol" pitchFamily="18" charset="2"/>
              </a:rPr>
              <a:t>: </a:t>
            </a:r>
          </a:p>
          <a:p>
            <a:pPr algn="just" eaLnBrk="1" hangingPunct="1">
              <a:lnSpc>
                <a:spcPct val="80000"/>
              </a:lnSpc>
              <a:defRPr/>
            </a:pPr>
            <a:r>
              <a:rPr lang="ru-RU" sz="2400" b="1" dirty="0">
                <a:latin typeface="Arial" pitchFamily="34" charset="0"/>
                <a:cs typeface="Arial" pitchFamily="34" charset="0"/>
                <a:sym typeface="Symbol" pitchFamily="18" charset="2"/>
              </a:rPr>
              <a:t>                               </a:t>
            </a:r>
            <a:r>
              <a:rPr lang="en-US" sz="2400" b="1" dirty="0">
                <a:solidFill>
                  <a:srgbClr val="311211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A</a:t>
            </a:r>
            <a:r>
              <a:rPr lang="ru-RU" sz="2400" b="1" baseline="30000" dirty="0">
                <a:solidFill>
                  <a:srgbClr val="311211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0</a:t>
            </a:r>
            <a:r>
              <a:rPr lang="ru-RU" sz="2400" b="1" dirty="0">
                <a:solidFill>
                  <a:srgbClr val="311211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= –</a:t>
            </a:r>
            <a:r>
              <a:rPr lang="en-US" sz="2400" b="1" dirty="0">
                <a:solidFill>
                  <a:srgbClr val="311211"/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lang="ru-RU" sz="2400" b="1" baseline="30000" dirty="0">
                <a:solidFill>
                  <a:srgbClr val="311211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0</a:t>
            </a:r>
            <a:r>
              <a:rPr lang="ru-RU" sz="2400" b="1" dirty="0">
                <a:solidFill>
                  <a:srgbClr val="311211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= </a:t>
            </a:r>
            <a:r>
              <a:rPr lang="en-US" sz="2400" b="1" dirty="0" err="1">
                <a:solidFill>
                  <a:srgbClr val="311211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RTlnK</a:t>
            </a:r>
            <a:r>
              <a:rPr lang="ru-RU" sz="2400" b="1" dirty="0">
                <a:latin typeface="Arial" pitchFamily="34" charset="0"/>
                <a:cs typeface="Arial" pitchFamily="34" charset="0"/>
                <a:sym typeface="Symbol" pitchFamily="18" charset="2"/>
              </a:rPr>
              <a:t>,</a:t>
            </a:r>
          </a:p>
          <a:p>
            <a:pPr algn="just" eaLnBrk="1" hangingPunct="1">
              <a:lnSpc>
                <a:spcPct val="80000"/>
              </a:lnSpc>
              <a:defRPr/>
            </a:pPr>
            <a:r>
              <a:rPr lang="ru-RU" sz="2400" b="1" dirty="0">
                <a:latin typeface="Arial" pitchFamily="34" charset="0"/>
                <a:cs typeface="Arial" pitchFamily="34" charset="0"/>
                <a:sym typeface="Symbol" pitchFamily="18" charset="2"/>
              </a:rPr>
              <a:t>где Т – абсолютная температура; R – газовая постоянная.</a:t>
            </a:r>
          </a:p>
        </p:txBody>
      </p:sp>
      <p:pic>
        <p:nvPicPr>
          <p:cNvPr id="9" name="Записанный звук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7020272" y="6595076"/>
            <a:ext cx="304800" cy="304800"/>
          </a:xfrm>
          <a:prstGeom prst="rect">
            <a:avLst/>
          </a:prstGeom>
        </p:spPr>
      </p:pic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8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825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7207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7504" y="116632"/>
            <a:ext cx="8856984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Измерить потенциал одного электрода невозможно, так как это означало бы измерить разность потенциалов электрода и раствора. Если, исходя из уравнения </a:t>
            </a:r>
          </a:p>
          <a:p>
            <a:pPr indent="450000" algn="just">
              <a:lnSpc>
                <a:spcPct val="85000"/>
              </a:lnSpc>
              <a:spcAft>
                <a:spcPts val="0"/>
              </a:spcAft>
            </a:pPr>
            <a:endParaRPr lang="ru-RU" sz="2800" b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indent="450000" algn="just">
              <a:lnSpc>
                <a:spcPct val="85000"/>
              </a:lnSpc>
              <a:spcAft>
                <a:spcPts val="0"/>
              </a:spcAft>
            </a:pPr>
            <a:endParaRPr lang="ru-RU" sz="2800" b="1" dirty="0" smtClean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indent="450000" algn="just">
              <a:lnSpc>
                <a:spcPct val="85000"/>
              </a:lnSpc>
              <a:spcAft>
                <a:spcPts val="0"/>
              </a:spcAft>
            </a:pPr>
            <a:endParaRPr lang="ru-RU" sz="2800" b="1" dirty="0" smtClean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потенциал одного из электродов принять равным нулю, то потенциал другого окажется равным ЭДС элемента. 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636708"/>
            <a:ext cx="3312368" cy="1072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585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7207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7504" y="116632"/>
            <a:ext cx="8856984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В качестве стандартного электрода, относительно которого сравнивают потенциалы других электродов, применяют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водородный электрод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. Международным соглашением потенциал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водородного электрода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 при стандартных условиях (а(Н</a:t>
            </a:r>
            <a:r>
              <a:rPr lang="ru-RU" sz="2800" b="1" baseline="30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+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) = 1, Р(Н</a:t>
            </a:r>
            <a:r>
              <a:rPr lang="ru-RU" sz="2800" b="1" baseline="-25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) = 1 </a:t>
            </a:r>
            <a:r>
              <a:rPr lang="ru-RU" sz="2800" b="1" dirty="0" err="1" smtClean="0">
                <a:latin typeface="Arial" panose="020B0604020202020204" pitchFamily="34" charset="0"/>
                <a:ea typeface="Times New Roman" panose="02020603050405020304" pitchFamily="18" charset="0"/>
              </a:rPr>
              <a:t>атм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) принят равным нулю.</a:t>
            </a:r>
            <a:endParaRPr lang="ru-RU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Рисунок 13" descr="Водородный электрод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26" y="3140968"/>
            <a:ext cx="3370398" cy="306732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25820" y="6208292"/>
            <a:ext cx="395300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Водородный 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электрод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15803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7207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79512" y="116632"/>
            <a:ext cx="8856984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Водородный электрод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содержит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D6F1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платиновый электрод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покрытый для увеличения поверхности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D6F1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платиновой чернью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и погруженный в </a:t>
            </a:r>
            <a:r>
              <a:rPr lang="ru-RU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одномоляльный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раствор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ru-RU" sz="2800" b="1" baseline="-25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SО</a:t>
            </a:r>
            <a:r>
              <a:rPr lang="ru-RU" sz="2800" b="1" baseline="-25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через который пропускается очищенный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газообразный водород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под давлением, равным 1 атм.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D6F1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Платина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не принимает участия в электродных реакциях, а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играет роль проводника и катализатора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распада молекул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водорода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на атомы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28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1" name="Рисунок 10" descr="https://studme.org/htm/img/33/3488/322.png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406" y="5812553"/>
            <a:ext cx="2349501" cy="615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2" descr="Рис. 9.5. Водородный электрод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6" y="3871506"/>
            <a:ext cx="2530749" cy="2986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2775298" y="3871506"/>
            <a:ext cx="5851401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поверхности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D6F1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платины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между адсорбированным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водородом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и ионами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водорода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в растворе устанавливается равновесие: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505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7207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0"/>
            <a:ext cx="8856984" cy="351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Для измерения потенциала электрода составляют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гальванический элемент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, в котором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ea typeface="Times New Roman" panose="02020603050405020304" pitchFamily="18" charset="0"/>
              </a:rPr>
              <a:t>одним электродом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является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измеряемый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, а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ea typeface="Times New Roman" panose="02020603050405020304" pitchFamily="18" charset="0"/>
              </a:rPr>
              <a:t>другим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 –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водородный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электрод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. Например,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9644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потенциал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медного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9644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электрода равен ЭДС гальванического элемента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, в котором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водородный электрод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является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анодом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: </a:t>
            </a:r>
          </a:p>
          <a:p>
            <a:pPr algn="ctr"/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А(–)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Н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атм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2Н</a:t>
            </a:r>
            <a:r>
              <a:rPr lang="ru-RU" sz="2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|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|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Cu</a:t>
            </a:r>
            <a:r>
              <a:rPr lang="ru-RU" sz="2800" b="1" baseline="30000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2+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|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Cu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 К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(+)</a:t>
            </a:r>
          </a:p>
          <a:p>
            <a:r>
              <a:rPr lang="ru-RU" sz="2800" b="1" dirty="0" smtClean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                       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Е</a:t>
            </a:r>
            <a:r>
              <a:rPr lang="ru-RU" sz="2800" b="1" baseline="30000" dirty="0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0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= 0 </a:t>
            </a:r>
            <a:r>
              <a:rPr lang="ru-RU" sz="2800" b="1" dirty="0" smtClean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                             </a:t>
            </a:r>
            <a:r>
              <a:rPr lang="ru-RU" sz="2800" b="1" dirty="0" err="1" smtClean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Е</a:t>
            </a:r>
            <a:r>
              <a:rPr lang="ru-RU" sz="2800" b="1" baseline="-25000" dirty="0" err="1" smtClean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к</a:t>
            </a:r>
            <a:endParaRPr lang="ru-RU" sz="2800" b="1" baseline="-25000" dirty="0" smtClean="0"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/>
          <a:srcRect l="18454" r="16794" b="15548"/>
          <a:stretch/>
        </p:blipFill>
        <p:spPr>
          <a:xfrm>
            <a:off x="2123728" y="3517886"/>
            <a:ext cx="4416333" cy="323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54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7207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0"/>
            <a:ext cx="8856984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Если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в гальваническом элементе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водородный электрод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является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ea typeface="Times New Roman" panose="02020603050405020304" pitchFamily="18" charset="0"/>
              </a:rPr>
              <a:t>катодом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, то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ea typeface="Times New Roman" panose="02020603050405020304" pitchFamily="18" charset="0"/>
              </a:rPr>
              <a:t>потенциал второго электрода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будет иметь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отрицательную величину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 по отношению к стандартному водородному электроду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</a:p>
          <a:p>
            <a:pPr algn="ctr"/>
            <a:r>
              <a:rPr lang="ru-RU" sz="2800" b="1" dirty="0">
                <a:latin typeface="Arial" pitchFamily="34" charset="0"/>
                <a:cs typeface="Arial" pitchFamily="34" charset="0"/>
              </a:rPr>
              <a:t>А(–) 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Zn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|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Zn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 +2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||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2Н</a:t>
            </a:r>
            <a:r>
              <a:rPr lang="ru-RU" sz="28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атм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К(+)</a:t>
            </a:r>
          </a:p>
          <a:p>
            <a:r>
              <a:rPr lang="ru-RU" sz="2800" b="1" dirty="0" smtClean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                </a:t>
            </a:r>
            <a:r>
              <a:rPr lang="ru-RU" sz="2800" b="1" dirty="0" err="1" smtClean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Е</a:t>
            </a:r>
            <a:r>
              <a:rPr lang="ru-RU" sz="2800" b="1" baseline="-25000" dirty="0" err="1" smtClean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а</a:t>
            </a:r>
            <a:r>
              <a:rPr lang="ru-RU" sz="2800" b="1" baseline="-25000" dirty="0" smtClean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                                               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Е</a:t>
            </a:r>
            <a:r>
              <a:rPr lang="ru-RU" sz="2800" b="1" baseline="30000" dirty="0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0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=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0</a:t>
            </a:r>
            <a:endParaRPr lang="ru-RU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6" name="Picture 4" descr="Картинка 5 из 93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70"/>
          <a:stretch/>
        </p:blipFill>
        <p:spPr bwMode="auto">
          <a:xfrm>
            <a:off x="1475656" y="2866478"/>
            <a:ext cx="5032375" cy="3721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391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7207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18454" r="16794" b="15548"/>
          <a:stretch/>
        </p:blipFill>
        <p:spPr>
          <a:xfrm>
            <a:off x="24577" y="3840256"/>
            <a:ext cx="4115376" cy="301774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496" y="21138"/>
            <a:ext cx="9036496" cy="412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Повторим: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 для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измерения потенциала электрода составляют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гальванический элемент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, в котором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ea typeface="Times New Roman" panose="02020603050405020304" pitchFamily="18" charset="0"/>
              </a:rPr>
              <a:t>одним электродом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является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измеряемый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, а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ea typeface="Times New Roman" panose="02020603050405020304" pitchFamily="18" charset="0"/>
              </a:rPr>
              <a:t>другим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 –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водородный электрод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Измеряемый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электрод помещают в раствор его соли с концентрацией ионов металла 1 моль/л.</a:t>
            </a:r>
          </a:p>
          <a:p>
            <a:pPr algn="ctr">
              <a:lnSpc>
                <a:spcPct val="85000"/>
              </a:lnSpc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 =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</a:t>
            </a:r>
            <a:r>
              <a:rPr lang="en-US" sz="2800" b="1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</a:t>
            </a:r>
            <a:r>
              <a:rPr lang="ru-RU" sz="2800" b="1" baseline="-25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кат</a:t>
            </a:r>
            <a:r>
              <a:rPr lang="ru-RU" sz="2800" b="1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</a:t>
            </a:r>
            <a:r>
              <a:rPr lang="en-US" sz="2800" b="1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</a:t>
            </a:r>
            <a:r>
              <a:rPr lang="ru-RU" sz="2800" b="1" baseline="-25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ан</a:t>
            </a:r>
            <a:r>
              <a:rPr lang="ru-RU" sz="2800" b="1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  <a:p>
            <a:pPr indent="442913"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Если измеряемый электрод является катодом:</a:t>
            </a:r>
          </a:p>
          <a:p>
            <a:pPr algn="ctr"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</a:t>
            </a:r>
            <a:r>
              <a:rPr lang="en-US" sz="2800" b="1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n-US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</a:t>
            </a:r>
            <a:r>
              <a:rPr lang="en-US" sz="2800" b="1" baseline="30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/Me</a:t>
            </a:r>
            <a:r>
              <a:rPr lang="en-US" sz="2800" b="1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n+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r>
              <a:rPr lang="ru-RU" sz="2800" b="1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Е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</a:t>
            </a:r>
            <a:r>
              <a:rPr lang="en-US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</a:t>
            </a:r>
            <a:r>
              <a:rPr lang="en-US" sz="2800" b="1" baseline="30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(H</a:t>
            </a:r>
            <a:r>
              <a:rPr lang="en-US" sz="2800" b="1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/2H</a:t>
            </a:r>
            <a:r>
              <a:rPr lang="en-US" sz="2800" b="1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  <a:p>
            <a:pPr algn="ctr">
              <a:lnSpc>
                <a:spcPct val="85000"/>
              </a:lnSpc>
            </a:pPr>
            <a:r>
              <a:rPr lang="en-US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</a:t>
            </a:r>
            <a:r>
              <a:rPr lang="en-US" sz="2800" b="1" baseline="30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(H</a:t>
            </a:r>
            <a:r>
              <a:rPr lang="en-US" sz="2800" b="1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/2H</a:t>
            </a:r>
            <a:r>
              <a:rPr lang="en-US" sz="2800" b="1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= 0</a:t>
            </a:r>
          </a:p>
          <a:p>
            <a:pPr algn="ctr">
              <a:lnSpc>
                <a:spcPct val="85000"/>
              </a:lnSpc>
            </a:pP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 =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</a:t>
            </a:r>
            <a:r>
              <a:rPr lang="en-US" sz="2800" b="1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n-US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</a:t>
            </a:r>
            <a:r>
              <a:rPr lang="en-US" sz="2800" b="1" baseline="30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/Me</a:t>
            </a:r>
            <a:r>
              <a:rPr lang="en-US" sz="2800" b="1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</a:t>
            </a:r>
            <a:r>
              <a:rPr lang="en-US" sz="2800" b="1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</a:t>
            </a:r>
            <a:r>
              <a:rPr lang="en-US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53198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7207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155491"/>
            <a:ext cx="8784976" cy="5219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Стандартный электродный потенциал (Е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</a:t>
            </a:r>
            <a:r>
              <a:rPr lang="ru-RU" sz="2800" b="1" i="1" dirty="0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потенциал </a:t>
            </a:r>
            <a:r>
              <a:rPr lang="ru-RU" sz="2800" b="1" i="1" dirty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металла при единичной концентрации его ионов, измеренный относительно водородного электрода</a:t>
            </a:r>
            <a:r>
              <a:rPr lang="ru-RU" sz="28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28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450000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Все металлы по величине стандартных электродных потенциалов, характеризующих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их восстановительную способность, располагают в определенной последователь-</a:t>
            </a:r>
            <a:r>
              <a:rPr lang="ru-RU" sz="28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ности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называемым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электрохимическим </a:t>
            </a:r>
            <a:r>
              <a:rPr lang="ru-RU" sz="2800" b="1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рядом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стандартных электродных потенциалов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Однако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водородный электрод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обладает рядом </a:t>
            </a:r>
            <a:r>
              <a:rPr lang="ru-RU" sz="2800" b="1" u="sng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недостатков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он чувствителен к изменению давления водорода, к ядам, отравляющим платиновый электрод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28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03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45" y="5086530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7504" y="58847"/>
            <a:ext cx="8856984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Для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практических целей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измерения потенциалов используются более простые по конструкции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электроды сравнения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например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хлорсеребряный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потенциал которого хорошо воспроизводится. В насыщенном растворе </a:t>
            </a:r>
            <a:r>
              <a:rPr lang="en-US" sz="28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KCl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он равен +0,22 В.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Хлорсеребряный электрод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представляет собой серебряную проволоку, покрытую труднорастворимым хлоридом серебра, помещенную в стеклянную трубку с оттянутым кончиком, заполненную насыщенным раствором хлорида калия: (</a:t>
            </a:r>
            <a:r>
              <a:rPr lang="ru-RU" sz="28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Cl</a:t>
            </a:r>
            <a:r>
              <a:rPr lang="ru-RU" sz="2800" b="1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</a:t>
            </a:r>
            <a:r>
              <a:rPr lang="ru-RU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AgCl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Ag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).</a:t>
            </a:r>
            <a:endParaRPr lang="ru-RU" sz="28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/>
          <a:srcRect l="32844" t="18500" r="22329" b="4720"/>
          <a:stretch/>
        </p:blipFill>
        <p:spPr>
          <a:xfrm>
            <a:off x="3362016" y="4149080"/>
            <a:ext cx="2722152" cy="262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64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39844" y="567057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7504" y="58847"/>
            <a:ext cx="8856984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Через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оттянутый кончик, в который вставлен асбестовый фитилек, выполняющий роль солевого мостика, электрод соединяется с электролитом </a:t>
            </a:r>
            <a:r>
              <a:rPr lang="ru-RU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полуэлемента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потенциал которого измеряется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Активность катионов серебра определяется произведением растворимости </a:t>
            </a: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труднораство-римого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AgCl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и зависит от концентрации ионов хлора в электролите, которая в насыщенном растворе </a:t>
            </a:r>
            <a:r>
              <a:rPr lang="en-US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KCl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при данной температуре является величиной постоянной:</a:t>
            </a:r>
          </a:p>
          <a:p>
            <a:pPr indent="450000" algn="just">
              <a:lnSpc>
                <a:spcPct val="85000"/>
              </a:lnSpc>
              <a:spcAft>
                <a:spcPts val="0"/>
              </a:spcAft>
            </a:pPr>
            <a:endParaRPr lang="ru-RU" sz="28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8" name="Рисунок 7" descr="https://studme.org/htm/img/33/3488/324.png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575" y="4038667"/>
            <a:ext cx="2952328" cy="101512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07505" y="5062098"/>
            <a:ext cx="8856984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От постоянства активности ионов зависит постоянство значения электродного потенциала.</a:t>
            </a:r>
            <a:endParaRPr lang="ru-RU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65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80" name="Text Box 12"/>
          <p:cNvSpPr txBox="1">
            <a:spLocks noChangeArrowheads="1"/>
          </p:cNvSpPr>
          <p:nvPr/>
        </p:nvSpPr>
        <p:spPr bwMode="auto">
          <a:xfrm>
            <a:off x="304800" y="0"/>
            <a:ext cx="8610600" cy="1191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Устройство и принцип действия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хлорсеребряного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электрода</a:t>
            </a:r>
          </a:p>
          <a:p>
            <a:pPr algn="ctr">
              <a:lnSpc>
                <a:spcPct val="85000"/>
              </a:lnSpc>
            </a:pPr>
            <a:r>
              <a:rPr lang="ru-RU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Ag,AgCl</a:t>
            </a:r>
            <a:r>
              <a:rPr lang="ru-RU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ru-RU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KCl</a:t>
            </a:r>
            <a:r>
              <a:rPr lang="ru-RU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(нас</a:t>
            </a:r>
            <a:r>
              <a:rPr lang="ru-RU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28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3988" name="Picture 20" descr="The LD25 is a long life silver/silver chloride reference electrode with a stable reference potential specifically for permanent installation in reinforced concrete structures.  The essential components are silver metal, silver chloride, soluble silver ions and chloride ions"/>
          <p:cNvPicPr>
            <a:picLocks noGrp="1" noChangeAspect="1" noChangeArrowheads="1" noCrop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>
            <a:off x="2049384" y="3872247"/>
            <a:ext cx="4752975" cy="26177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5170" name="Line 2"/>
          <p:cNvSpPr>
            <a:spLocks noChangeShapeType="1"/>
          </p:cNvSpPr>
          <p:nvPr/>
        </p:nvSpPr>
        <p:spPr bwMode="auto">
          <a:xfrm>
            <a:off x="3995935" y="4517390"/>
            <a:ext cx="859872" cy="798643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5171" name="Line 3"/>
          <p:cNvSpPr>
            <a:spLocks noChangeShapeType="1"/>
          </p:cNvSpPr>
          <p:nvPr/>
        </p:nvSpPr>
        <p:spPr bwMode="auto">
          <a:xfrm flipH="1" flipV="1">
            <a:off x="3614110" y="5542239"/>
            <a:ext cx="1006381" cy="947796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1300587"/>
            <a:ext cx="8447855" cy="2419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При </a:t>
            </a:r>
            <a:r>
              <a:rPr lang="ru-RU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его работе протекает ОВ </a:t>
            </a:r>
            <a:r>
              <a:rPr lang="ru-RU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полуреакция</a:t>
            </a:r>
            <a:r>
              <a:rPr lang="ru-RU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90000"/>
              </a:lnSpc>
            </a:pPr>
            <a:r>
              <a:rPr lang="ru-RU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AgCl</a:t>
            </a:r>
            <a:r>
              <a:rPr lang="ru-RU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+ ē 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⇄</a:t>
            </a:r>
            <a:r>
              <a:rPr lang="ru-RU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Ag</a:t>
            </a:r>
            <a:r>
              <a:rPr lang="ru-RU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+</a:t>
            </a:r>
            <a:r>
              <a:rPr lang="ru-RU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Cl</a:t>
            </a:r>
            <a:r>
              <a:rPr lang="ru-RU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‾</a:t>
            </a:r>
            <a:endParaRPr lang="en-US" sz="28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AgCl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⇄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Ag</a:t>
            </a:r>
            <a:r>
              <a:rPr lang="en-US" sz="2800" b="1" baseline="30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+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+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Cl</a:t>
            </a:r>
            <a:r>
              <a:rPr lang="ru-RU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‾ </a:t>
            </a:r>
            <a:endParaRPr lang="ru-RU" sz="2800" b="1" baseline="30000" dirty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  <a:p>
            <a:pPr>
              <a:lnSpc>
                <a:spcPct val="90000"/>
              </a:lnSpc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Ag</a:t>
            </a:r>
            <a:r>
              <a:rPr lang="en-US" sz="2800" b="1" baseline="30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+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+ </a:t>
            </a:r>
            <a:r>
              <a:rPr lang="ru-RU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ē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 Ag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°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  <a:p>
            <a:pPr>
              <a:lnSpc>
                <a:spcPct val="90000"/>
              </a:lnSpc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KCl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⇄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K</a:t>
            </a:r>
            <a:r>
              <a:rPr lang="en-US" sz="2800" b="1" baseline="30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+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+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Cl</a:t>
            </a:r>
            <a:r>
              <a:rPr lang="ru-RU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‾</a:t>
            </a:r>
            <a:endParaRPr lang="ru-RU" sz="2800" b="1" baseline="30000" dirty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  <a:p>
            <a:pPr algn="r">
              <a:lnSpc>
                <a:spcPct val="90000"/>
              </a:lnSpc>
            </a:pPr>
            <a:r>
              <a:rPr lang="el-GR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φ</a:t>
            </a:r>
            <a:r>
              <a:rPr lang="ru-RU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l-GR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φ</a:t>
            </a:r>
            <a:r>
              <a:rPr lang="ru-RU" sz="28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ru-RU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– 0,0592 </a:t>
            </a:r>
            <a:r>
              <a:rPr lang="ru-RU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lg</a:t>
            </a:r>
            <a:r>
              <a:rPr lang="ru-RU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ru-RU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Cl</a:t>
            </a:r>
            <a:r>
              <a:rPr lang="ru-RU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‾]</a:t>
            </a:r>
          </a:p>
        </p:txBody>
      </p:sp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4428058" y="6262523"/>
            <a:ext cx="1295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KCl</a:t>
            </a:r>
            <a:endParaRPr lang="ru-RU" sz="32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3203601" y="3933209"/>
            <a:ext cx="187215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Ag,AgCl</a:t>
            </a:r>
            <a:endParaRPr lang="ru-RU" sz="28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45" y="5086530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1498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841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8128495"/>
              </p:ext>
            </p:extLst>
          </p:nvPr>
        </p:nvGraphicFramePr>
        <p:xfrm>
          <a:off x="2699792" y="2564904"/>
          <a:ext cx="4608513" cy="78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08" name="Формула" r:id="rId5" imgW="2514600" imgH="431800" progId="">
                  <p:embed/>
                </p:oleObj>
              </mc:Choice>
              <mc:Fallback>
                <p:oleObj name="Формула" r:id="rId5" imgW="2514600" imgH="4318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9792" y="2564904"/>
                        <a:ext cx="4608513" cy="784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841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7789503"/>
              </p:ext>
            </p:extLst>
          </p:nvPr>
        </p:nvGraphicFramePr>
        <p:xfrm>
          <a:off x="2339975" y="5953968"/>
          <a:ext cx="3240088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09" name="Формула" r:id="rId7" imgW="1765300" imgH="431800" progId="Equation.3">
                  <p:embed/>
                </p:oleObj>
              </mc:Choice>
              <mc:Fallback>
                <p:oleObj name="Формула" r:id="rId7" imgW="17653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975" y="5953968"/>
                        <a:ext cx="3240088" cy="78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8424" name="Rectangle 8"/>
          <p:cNvSpPr>
            <a:spLocks noChangeArrowheads="1"/>
          </p:cNvSpPr>
          <p:nvPr/>
        </p:nvSpPr>
        <p:spPr bwMode="auto">
          <a:xfrm>
            <a:off x="71883" y="115888"/>
            <a:ext cx="8964613" cy="265303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indent="450000" algn="just" eaLnBrk="1" hangingPunct="1">
              <a:lnSpc>
                <a:spcPct val="80000"/>
              </a:lnSpc>
              <a:defRPr/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В химической термодинамике 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химическое сродство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u="sng" dirty="0">
                <a:latin typeface="Arial" pitchFamily="34" charset="0"/>
                <a:cs typeface="Arial" pitchFamily="34" charset="0"/>
              </a:rPr>
              <a:t>рассматривается в сочетании с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химической переменной 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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(называемой также 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степенью полноты реакции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, числом пробегов реакции). Если в системе изменение чисел </a:t>
            </a:r>
            <a:r>
              <a:rPr lang="ru-RU" sz="2600" b="1" dirty="0">
                <a:latin typeface="Arial" pitchFamily="34" charset="0"/>
                <a:cs typeface="Arial" pitchFamily="34" charset="0"/>
                <a:sym typeface="Symbol" pitchFamily="18" charset="2"/>
              </a:rPr>
              <a:t>молей компонентов </a:t>
            </a:r>
            <a:r>
              <a:rPr lang="ru-RU" sz="2600" b="1" dirty="0" err="1">
                <a:latin typeface="Arial" pitchFamily="34" charset="0"/>
                <a:cs typeface="Arial" pitchFamily="34" charset="0"/>
                <a:sym typeface="Symbol" pitchFamily="18" charset="2"/>
              </a:rPr>
              <a:t>dn</a:t>
            </a:r>
            <a:r>
              <a:rPr lang="ru-RU" sz="2600" b="1" baseline="-250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i</a:t>
            </a:r>
            <a:r>
              <a:rPr lang="ru-RU" sz="2600" b="1" dirty="0">
                <a:latin typeface="Arial" pitchFamily="34" charset="0"/>
                <a:cs typeface="Arial" pitchFamily="34" charset="0"/>
                <a:sym typeface="Symbol" pitchFamily="18" charset="2"/>
              </a:rPr>
              <a:t> происходит лишь в результате химической реакции (закрытая система), то </a:t>
            </a:r>
            <a:r>
              <a:rPr lang="ru-RU" sz="2600" b="1" dirty="0" err="1">
                <a:latin typeface="Arial" pitchFamily="34" charset="0"/>
                <a:cs typeface="Arial" pitchFamily="34" charset="0"/>
                <a:sym typeface="Symbol" pitchFamily="18" charset="2"/>
              </a:rPr>
              <a:t>dn</a:t>
            </a:r>
            <a:r>
              <a:rPr lang="ru-RU" sz="2600" b="1" baseline="-250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i</a:t>
            </a:r>
            <a:r>
              <a:rPr lang="ru-RU" sz="2600" b="1" dirty="0">
                <a:latin typeface="Arial" pitchFamily="34" charset="0"/>
                <a:cs typeface="Arial" pitchFamily="34" charset="0"/>
                <a:sym typeface="Symbol" pitchFamily="18" charset="2"/>
              </a:rPr>
              <a:t> связаны соотношением:</a:t>
            </a:r>
          </a:p>
        </p:txBody>
      </p:sp>
      <p:sp>
        <p:nvSpPr>
          <p:cNvPr id="188425" name="Rectangle 9"/>
          <p:cNvSpPr>
            <a:spLocks noChangeArrowheads="1"/>
          </p:cNvSpPr>
          <p:nvPr/>
        </p:nvSpPr>
        <p:spPr bwMode="auto">
          <a:xfrm>
            <a:off x="179388" y="3213100"/>
            <a:ext cx="8785225" cy="3153171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indent="450000" algn="just" eaLnBrk="1" hangingPunct="1">
              <a:lnSpc>
                <a:spcPct val="85000"/>
              </a:lnSpc>
              <a:defRPr/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Интегрирование этого соотношения приводит к выражениям: </a:t>
            </a:r>
          </a:p>
          <a:p>
            <a:pPr indent="450000" algn="just" eaLnBrk="1" hangingPunct="1">
              <a:lnSpc>
                <a:spcPct val="85000"/>
              </a:lnSpc>
              <a:defRPr/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                       </a:t>
            </a:r>
            <a:r>
              <a:rPr lang="en-US" sz="2600" b="1" dirty="0" err="1">
                <a:latin typeface="Arial" pitchFamily="34" charset="0"/>
                <a:cs typeface="Arial" pitchFamily="34" charset="0"/>
              </a:rPr>
              <a:t>n</a:t>
            </a:r>
            <a:r>
              <a:rPr lang="en-US" sz="2600" b="1" baseline="-25000" dirty="0" err="1">
                <a:latin typeface="Arial" pitchFamily="34" charset="0"/>
                <a:cs typeface="Arial" pitchFamily="34" charset="0"/>
              </a:rPr>
              <a:t>i</a:t>
            </a:r>
            <a:r>
              <a:rPr lang="en-US" sz="2600" b="1" dirty="0">
                <a:latin typeface="Arial" pitchFamily="34" charset="0"/>
                <a:cs typeface="Arial" pitchFamily="34" charset="0"/>
              </a:rPr>
              <a:t> = n</a:t>
            </a:r>
            <a:r>
              <a:rPr lang="en-US" sz="2600" b="1" baseline="-25000" dirty="0">
                <a:latin typeface="Arial" pitchFamily="34" charset="0"/>
                <a:cs typeface="Arial" pitchFamily="34" charset="0"/>
              </a:rPr>
              <a:t>i</a:t>
            </a:r>
            <a:r>
              <a:rPr lang="en-US" sz="2600" b="1" baseline="30000" dirty="0">
                <a:latin typeface="Arial" pitchFamily="34" charset="0"/>
                <a:cs typeface="Arial" pitchFamily="34" charset="0"/>
              </a:rPr>
              <a:t>0</a:t>
            </a:r>
            <a:r>
              <a:rPr lang="en-US" sz="2600" b="1" dirty="0">
                <a:latin typeface="Arial" pitchFamily="34" charset="0"/>
                <a:cs typeface="Arial" pitchFamily="34" charset="0"/>
              </a:rPr>
              <a:t> + </a:t>
            </a:r>
            <a:r>
              <a:rPr lang="ru-RU" sz="2600" b="1" dirty="0">
                <a:latin typeface="Arial" pitchFamily="34" charset="0"/>
                <a:cs typeface="Arial" pitchFamily="34" charset="0"/>
                <a:sym typeface="Symbol" pitchFamily="18" charset="2"/>
              </a:rPr>
              <a:t></a:t>
            </a:r>
            <a:r>
              <a:rPr lang="en-US" sz="2600" b="1" baseline="-25000" dirty="0">
                <a:latin typeface="Arial" pitchFamily="34" charset="0"/>
                <a:cs typeface="Arial" pitchFamily="34" charset="0"/>
              </a:rPr>
              <a:t>i</a:t>
            </a:r>
            <a:r>
              <a:rPr lang="en-US" sz="2600" b="1" dirty="0">
                <a:latin typeface="Arial" pitchFamily="34" charset="0"/>
                <a:cs typeface="Arial" pitchFamily="34" charset="0"/>
                <a:sym typeface="Symbol" pitchFamily="18" charset="2"/>
              </a:rPr>
              <a:t>;          </a:t>
            </a:r>
            <a:r>
              <a:rPr lang="en-US" sz="2600" b="1" dirty="0" err="1">
                <a:latin typeface="Arial" pitchFamily="34" charset="0"/>
                <a:cs typeface="Arial" pitchFamily="34" charset="0"/>
                <a:sym typeface="Symbol" pitchFamily="18" charset="2"/>
              </a:rPr>
              <a:t>n</a:t>
            </a:r>
            <a:r>
              <a:rPr lang="en-US" sz="2600" b="1" baseline="-250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j</a:t>
            </a:r>
            <a:r>
              <a:rPr lang="en-US" sz="2600" b="1" dirty="0">
                <a:latin typeface="Arial" pitchFamily="34" charset="0"/>
                <a:cs typeface="Arial" pitchFamily="34" charset="0"/>
                <a:sym typeface="Symbol" pitchFamily="18" charset="2"/>
              </a:rPr>
              <a:t> = n</a:t>
            </a:r>
            <a:r>
              <a:rPr lang="en-US" sz="2600" b="1" baseline="-25000" dirty="0">
                <a:latin typeface="Arial" pitchFamily="34" charset="0"/>
                <a:cs typeface="Arial" pitchFamily="34" charset="0"/>
                <a:sym typeface="Symbol" pitchFamily="18" charset="2"/>
              </a:rPr>
              <a:t>j</a:t>
            </a:r>
            <a:r>
              <a:rPr lang="en-US" sz="2600" b="1" baseline="30000" dirty="0">
                <a:latin typeface="Arial" pitchFamily="34" charset="0"/>
                <a:cs typeface="Arial" pitchFamily="34" charset="0"/>
                <a:sym typeface="Symbol" pitchFamily="18" charset="2"/>
              </a:rPr>
              <a:t>0</a:t>
            </a:r>
            <a:r>
              <a:rPr lang="en-US" sz="2600" b="1" dirty="0">
                <a:latin typeface="Arial" pitchFamily="34" charset="0"/>
                <a:cs typeface="Arial" pitchFamily="34" charset="0"/>
                <a:sym typeface="Symbol" pitchFamily="18" charset="2"/>
              </a:rPr>
              <a:t>  + </a:t>
            </a:r>
            <a:r>
              <a:rPr lang="ru-RU" sz="2600" b="1" dirty="0">
                <a:latin typeface="Arial" pitchFamily="34" charset="0"/>
                <a:cs typeface="Arial" pitchFamily="34" charset="0"/>
                <a:sym typeface="Symbol" pitchFamily="18" charset="2"/>
              </a:rPr>
              <a:t></a:t>
            </a:r>
            <a:r>
              <a:rPr lang="en-US" sz="2600" b="1" baseline="-25000" dirty="0">
                <a:latin typeface="Arial" pitchFamily="34" charset="0"/>
                <a:cs typeface="Arial" pitchFamily="34" charset="0"/>
              </a:rPr>
              <a:t>j</a:t>
            </a:r>
            <a:endParaRPr lang="ru-RU" sz="2600" b="1" baseline="-25000" dirty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algn="just" eaLnBrk="1" hangingPunct="1">
              <a:lnSpc>
                <a:spcPct val="85000"/>
              </a:lnSpc>
              <a:defRPr/>
            </a:pPr>
            <a:r>
              <a:rPr lang="ru-RU" sz="2600" b="1" dirty="0">
                <a:latin typeface="Arial" pitchFamily="34" charset="0"/>
                <a:cs typeface="Arial" pitchFamily="34" charset="0"/>
                <a:sym typeface="Symbol" pitchFamily="18" charset="2"/>
              </a:rPr>
              <a:t>где </a:t>
            </a:r>
            <a:r>
              <a:rPr lang="en-US" sz="2600" b="1" dirty="0" err="1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n</a:t>
            </a:r>
            <a:r>
              <a:rPr lang="en-US" sz="2600" b="1" i="1" baseline="-25000" dirty="0" err="1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i</a:t>
            </a:r>
            <a:r>
              <a:rPr lang="ru-RU" sz="26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0</a:t>
            </a:r>
            <a:r>
              <a:rPr lang="ru-RU" sz="2600" b="1" dirty="0">
                <a:latin typeface="Arial" pitchFamily="34" charset="0"/>
                <a:cs typeface="Arial" pitchFamily="34" charset="0"/>
                <a:sym typeface="Symbol" pitchFamily="18" charset="2"/>
              </a:rPr>
              <a:t>, </a:t>
            </a:r>
            <a:r>
              <a:rPr lang="en-US" sz="2600" b="1" dirty="0" err="1">
                <a:ln>
                  <a:solidFill>
                    <a:sysClr val="windowText" lastClr="000000"/>
                  </a:solidFill>
                </a:ln>
                <a:solidFill>
                  <a:srgbClr val="1D6F1D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n</a:t>
            </a:r>
            <a:r>
              <a:rPr lang="en-US" sz="2600" b="1" baseline="-25000" dirty="0" err="1">
                <a:ln>
                  <a:solidFill>
                    <a:sysClr val="windowText" lastClr="000000"/>
                  </a:solidFill>
                </a:ln>
                <a:solidFill>
                  <a:srgbClr val="1D6F1D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j</a:t>
            </a:r>
            <a:r>
              <a:rPr lang="ru-RU" sz="26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1D6F1D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0</a:t>
            </a:r>
            <a:r>
              <a:rPr lang="ru-RU" sz="2600" b="1" dirty="0">
                <a:latin typeface="Arial" pitchFamily="34" charset="0"/>
                <a:cs typeface="Arial" pitchFamily="34" charset="0"/>
                <a:sym typeface="Symbol" pitchFamily="18" charset="2"/>
              </a:rPr>
              <a:t> – соответственно 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числа молей исходных компоненто</a:t>
            </a:r>
            <a:r>
              <a:rPr lang="ru-RU" sz="2600" b="1" dirty="0">
                <a:latin typeface="Arial" pitchFamily="34" charset="0"/>
                <a:cs typeface="Arial" pitchFamily="34" charset="0"/>
                <a:sym typeface="Symbol" pitchFamily="18" charset="2"/>
              </a:rPr>
              <a:t>в и 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1D6F1D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продуктов</a:t>
            </a:r>
            <a:r>
              <a:rPr lang="ru-RU" sz="2600" b="1" dirty="0">
                <a:latin typeface="Arial" pitchFamily="34" charset="0"/>
                <a:cs typeface="Arial" pitchFamily="34" charset="0"/>
                <a:sym typeface="Symbol" pitchFamily="18" charset="2"/>
              </a:rPr>
              <a:t> в начальный момент времени. </a:t>
            </a:r>
          </a:p>
          <a:p>
            <a:pPr indent="450000" algn="just">
              <a:lnSpc>
                <a:spcPct val="85000"/>
              </a:lnSpc>
              <a:defRPr/>
            </a:pPr>
            <a:r>
              <a:rPr lang="ru-RU" sz="2600" b="1" dirty="0">
                <a:latin typeface="Arial" pitchFamily="34" charset="0"/>
                <a:cs typeface="Arial" pitchFamily="34" charset="0"/>
                <a:sym typeface="Symbol" pitchFamily="18" charset="2"/>
              </a:rPr>
              <a:t>Эти выражения являются определяющими для 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химической переменной 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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2600" b="1" dirty="0">
                <a:latin typeface="Arial" pitchFamily="34" charset="0"/>
                <a:cs typeface="Arial" pitchFamily="34" charset="0"/>
                <a:sym typeface="Symbol" pitchFamily="18" charset="2"/>
              </a:rPr>
              <a:t>Энергия Гиббса системы</a:t>
            </a:r>
          </a:p>
        </p:txBody>
      </p:sp>
      <p:pic>
        <p:nvPicPr>
          <p:cNvPr id="10" name="Записанный звук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6588224" y="6435749"/>
            <a:ext cx="304800" cy="304800"/>
          </a:xfrm>
          <a:prstGeom prst="rect">
            <a:avLst/>
          </a:prstGeom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10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55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7207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51354" y="188640"/>
            <a:ext cx="8713134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2913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Домашнее задание:</a:t>
            </a:r>
          </a:p>
          <a:p>
            <a:pPr indent="442913" algn="just"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Подготовить презентации по темам «</a:t>
            </a:r>
            <a:r>
              <a:rPr lang="ru-RU" sz="2800" dirty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Измерение электродного </a:t>
            </a:r>
            <a:r>
              <a:rPr lang="ru-RU" sz="2800" dirty="0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потенциала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», «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Электроды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сравнения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</a:p>
          <a:p>
            <a:pPr indent="442913" algn="just">
              <a:lnSpc>
                <a:spcPct val="85000"/>
              </a:lnSpc>
            </a:pP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85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49513" y="5137390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273652" y="188640"/>
            <a:ext cx="6516426" cy="672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4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Arial" pitchFamily="34" charset="0"/>
              </a:rPr>
              <a:t>Электролиз</a:t>
            </a:r>
            <a:endParaRPr lang="ru-RU" sz="44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6008860"/>
            <a:ext cx="3960440" cy="732508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  <a:hlinkClick r:id="rId5" action="ppaction://hlinksldjump"/>
              </a:rPr>
              <a:t>К электролитической </a:t>
            </a:r>
            <a:r>
              <a:rPr lang="ru-RU" sz="26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  <a:hlinkClick r:id="rId5" action="ppaction://hlinksldjump"/>
              </a:rPr>
              <a:t>диссоцииации</a:t>
            </a:r>
            <a:endParaRPr lang="ru-RU" sz="2600" dirty="0">
              <a:ln>
                <a:solidFill>
                  <a:sysClr val="windowText" lastClr="000000"/>
                </a:solidFill>
              </a:ln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7"/>
          <a:stretch/>
        </p:blipFill>
        <p:spPr bwMode="auto">
          <a:xfrm>
            <a:off x="1617812" y="1049649"/>
            <a:ext cx="6446720" cy="4735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927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MATRIX\Desktop\slide_4.jpg"/>
          <p:cNvPicPr>
            <a:picLocks noChangeAspect="1" noChangeArrowheads="1"/>
          </p:cNvPicPr>
          <p:nvPr/>
        </p:nvPicPr>
        <p:blipFill rotWithShape="1">
          <a:blip r:embed="rId2" cstate="print"/>
          <a:srcRect l="2377" t="2373" r="2577" b="3928"/>
          <a:stretch/>
        </p:blipFill>
        <p:spPr bwMode="auto">
          <a:xfrm>
            <a:off x="0" y="35421"/>
            <a:ext cx="9144032" cy="6681348"/>
          </a:xfrm>
          <a:prstGeom prst="rect">
            <a:avLst/>
          </a:prstGeom>
          <a:noFill/>
        </p:spPr>
      </p:pic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446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291127"/>
            <a:ext cx="8928992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Электролизом</a:t>
            </a: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называется гетерогенная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окислительно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-восстановительная реакция, происходящая на электродах под действием электрического тока внешнего источника. Этот процесс сопровождается превращением электрической энергии в химическую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AutoShape 4" descr="https://ekenstore.ru/wp-content/uploads/elektroliz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171" y="2587734"/>
            <a:ext cx="5549630" cy="4136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49513" y="5137390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2917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291127"/>
            <a:ext cx="8928992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Для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осуществления 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электролиза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к отрицательному полюсу внешнего источника электричества подключают электрод, на котором будет проис­ходить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реакция восстановления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(т.е.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катод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), а к положительному полюсу – электрод, на котором будет происходить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9644"/>
                </a:solidFill>
                <a:latin typeface="Arial" pitchFamily="34" charset="0"/>
                <a:cs typeface="Arial" pitchFamily="34" charset="0"/>
              </a:rPr>
              <a:t>реакция окисления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(т.е.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9644"/>
                </a:solidFill>
                <a:latin typeface="Arial" pitchFamily="34" charset="0"/>
                <a:cs typeface="Arial" pitchFamily="34" charset="0"/>
              </a:rPr>
              <a:t>анод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), и погружают их в водный раствор или расплав электролита.</a:t>
            </a:r>
          </a:p>
        </p:txBody>
      </p:sp>
      <p:pic>
        <p:nvPicPr>
          <p:cNvPr id="26626" name="Picture 2" descr="https://thumbs.dreamstime.com/b/%D0%BF%D1%80%D0%BE%D1%86%D0%B5%D1%81%D1%81-%D1%8D%D0%BB%D0%B5%D0%BA%D1%82%D1%80%D0%BE%D0%BB%D0%B8%D0%B7%D0%B0-%D0%B2%D0%BE%D0%B4%D1%8B-%D1%81-%D0%B0%D0%BD%D0%BE%D0%B4%D0%BE%D0%BC-%D0%B8-%D0%BA%D0%B0%D1%82%D0%BE%D0%B4%D0%BE%D0%BC-%D0%B2-%D1%81%D0%B8%D0%BB%D0%B5-%D0%B1%D0%B0%D1%82%D0%B0%D1%80%D0%B5%D0%B8-13297497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5" t="9539" r="10633" b="4917"/>
          <a:stretch/>
        </p:blipFill>
        <p:spPr bwMode="auto">
          <a:xfrm>
            <a:off x="3059832" y="3336513"/>
            <a:ext cx="3175636" cy="347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4" descr="https://ekenstore.ru/wp-content/uploads/elektroliz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49513" y="5137390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0991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60648"/>
            <a:ext cx="8856984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9750" algn="just">
              <a:lnSpc>
                <a:spcPct val="85000"/>
              </a:lnSpc>
            </a:pP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катоде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первую очередь восстанавливаются те ионы, молеку­лы или атомы, потенциалы которых наиболее высокие.</a:t>
            </a:r>
          </a:p>
          <a:p>
            <a:pPr marL="360363" indent="-360363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1.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Если электродный потенциал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металла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существенно более отрица­телен, чем потенциал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водородного электрода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(ниже –1,0 В, например,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), то на катоде восстанавливается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водород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22" y="3416370"/>
            <a:ext cx="9015164" cy="1765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4283968" y="3933056"/>
            <a:ext cx="72008" cy="1484784"/>
          </a:xfrm>
          <a:prstGeom prst="line">
            <a:avLst/>
          </a:prstGeom>
          <a:ln w="571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49513" y="5137390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0279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60648"/>
            <a:ext cx="8856984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9750" algn="just">
              <a:lnSpc>
                <a:spcPct val="85000"/>
              </a:lnSpc>
            </a:pP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катоде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</a:p>
          <a:p>
            <a:pPr indent="53975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2.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Если электродный потенциал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металла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более положителен, чем по­тенциал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водородного электрода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(металлы, стоящие в ряду напряжений по­сле водорода, например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 др.), на катоде разряжаются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ионы метал­ла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36" y="2970966"/>
            <a:ext cx="9015164" cy="1765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49513" y="5137390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735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60648"/>
            <a:ext cx="8856984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9750" algn="just">
              <a:lnSpc>
                <a:spcPct val="85000"/>
              </a:lnSpc>
            </a:pP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катоде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</a:p>
          <a:p>
            <a:pPr marL="360363" indent="-360363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3.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Если электродный потенциал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металла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имеет отрицательное значе­ние, но не ниже (–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Zn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 др.), то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его ионы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могут восстанавли­ваться на катоде одновременно с ионами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водорода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из воды.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140968"/>
            <a:ext cx="9015164" cy="1765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4283968" y="3645024"/>
            <a:ext cx="72008" cy="1484784"/>
          </a:xfrm>
          <a:prstGeom prst="line">
            <a:avLst/>
          </a:prstGeom>
          <a:ln w="571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49513" y="5137390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3005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504" y="1945142"/>
            <a:ext cx="9154633" cy="155586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1434959" y="1093240"/>
            <a:ext cx="60580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anose="020B0A04020102020204" pitchFamily="34" charset="0"/>
                <a:ea typeface="Calibri"/>
                <a:cs typeface="Calibri"/>
                <a:sym typeface="Calibri"/>
              </a:rPr>
              <a:t>Катодные процессы</a:t>
            </a:r>
            <a:endParaRPr lang="ru-RU" sz="400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37418" y="185447"/>
            <a:ext cx="33249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ea typeface="Calibri"/>
                <a:cs typeface="Calibri"/>
                <a:sym typeface="Calibri"/>
              </a:rPr>
              <a:t>Запомним:</a:t>
            </a:r>
            <a:endParaRPr lang="ru-RU" sz="40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3" y="3319419"/>
            <a:ext cx="9015164" cy="1765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5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49513" y="5137390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158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88640"/>
            <a:ext cx="8784976" cy="4853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аноде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при электролизе идет процесс окисления, т.е. отдаче электронов восстановителем, поэтому в </a:t>
            </a:r>
            <a:r>
              <a:rPr lang="ru-RU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первую очередь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должны окислять­ся те атомы, молекулы или ионы, </a:t>
            </a:r>
            <a:r>
              <a:rPr lang="ru-RU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потенциалы которых в данных условиях наиболее </a:t>
            </a:r>
            <a:r>
              <a:rPr lang="ru-RU" sz="2800" b="1" u="dbl" dirty="0">
                <a:latin typeface="Arial" panose="020B0604020202020204" pitchFamily="34" charset="0"/>
                <a:cs typeface="Arial" panose="020B0604020202020204" pitchFamily="34" charset="0"/>
              </a:rPr>
              <a:t>низкие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u="dbl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2800" b="1" u="dbl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не</a:t>
            </a:r>
            <a:r>
              <a:rPr lang="ru-RU" sz="2800" b="1" u="dbl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растворимых анодах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происходит окисление анионов только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бескислородных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кислот: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ru-RU" sz="28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2–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ru-RU" sz="28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</a:t>
            </a:r>
            <a:r>
              <a:rPr lang="ru-RU" sz="28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 </a:t>
            </a:r>
            <a:r>
              <a:rPr lang="ru-RU" sz="28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Например, в случае электролиза раствора </a:t>
            </a:r>
            <a:r>
              <a:rPr lang="en-US" sz="2800" b="1" dirty="0" err="1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NaCl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на аноде протекает процесс окисления ионов хлора, и образуется газообразный хлор:</a:t>
            </a:r>
          </a:p>
          <a:p>
            <a:pPr algn="ctr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2С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 </a:t>
            </a:r>
            <a:r>
              <a:rPr lang="ru-RU" sz="28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2ē → С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49513" y="5137390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9887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4" name="Rectangle 6"/>
          <p:cNvSpPr>
            <a:spLocks noChangeArrowheads="1"/>
          </p:cNvSpPr>
          <p:nvPr/>
        </p:nvSpPr>
        <p:spPr bwMode="auto">
          <a:xfrm>
            <a:off x="179388" y="44624"/>
            <a:ext cx="8785225" cy="6247864"/>
          </a:xfrm>
          <a:prstGeom prst="rect">
            <a:avLst/>
          </a:prstGeom>
          <a:noFill/>
          <a:ln>
            <a:noFill/>
          </a:ln>
          <a:extLst/>
        </p:spPr>
        <p:txBody>
          <a:bodyPr anchor="ctr">
            <a:spAutoFit/>
          </a:bodyPr>
          <a:lstStyle/>
          <a:p>
            <a:pPr indent="450000" algn="just" eaLnBrk="1" hangingPunct="1">
              <a:lnSpc>
                <a:spcPct val="80000"/>
              </a:lnSpc>
              <a:defRPr/>
            </a:pPr>
            <a:r>
              <a:rPr lang="ru-RU" sz="2500" b="1" dirty="0">
                <a:latin typeface="Arial" pitchFamily="34" charset="0"/>
                <a:cs typeface="Arial" pitchFamily="34" charset="0"/>
              </a:rPr>
              <a:t>С помощью </a:t>
            </a:r>
            <a:r>
              <a:rPr lang="ru-RU" sz="25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химического сродства 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и химической переменной </a:t>
            </a:r>
            <a:r>
              <a:rPr lang="ru-RU" sz="2500" b="1" u="sng" dirty="0">
                <a:latin typeface="Arial" pitchFamily="34" charset="0"/>
                <a:cs typeface="Arial" pitchFamily="34" charset="0"/>
              </a:rPr>
              <a:t>можно провести термодинамическое описание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 закрытой системы, где обратимо протекает химическая реакция, способом, отличным от традиционного описания Гиббса. Цель подобного описания – уменьшить число переменных </a:t>
            </a:r>
            <a:r>
              <a:rPr lang="ru-RU" sz="2500" b="1" dirty="0" err="1">
                <a:latin typeface="Arial" pitchFamily="34" charset="0"/>
                <a:cs typeface="Arial" pitchFamily="34" charset="0"/>
              </a:rPr>
              <a:t>n</a:t>
            </a:r>
            <a:r>
              <a:rPr lang="ru-RU" sz="2500" b="1" baseline="-25000" dirty="0" err="1">
                <a:latin typeface="Arial" pitchFamily="34" charset="0"/>
                <a:cs typeface="Arial" pitchFamily="34" charset="0"/>
              </a:rPr>
              <a:t>i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500" b="1" dirty="0" err="1">
                <a:latin typeface="Arial" pitchFamily="34" charset="0"/>
                <a:cs typeface="Arial" pitchFamily="34" charset="0"/>
              </a:rPr>
              <a:t>n</a:t>
            </a:r>
            <a:r>
              <a:rPr lang="ru-RU" sz="2500" b="1" baseline="-25000" dirty="0" err="1">
                <a:latin typeface="Arial" pitchFamily="34" charset="0"/>
                <a:cs typeface="Arial" pitchFamily="34" charset="0"/>
              </a:rPr>
              <a:t>j</a:t>
            </a:r>
            <a:r>
              <a:rPr lang="ru-RU" sz="2500" b="1" baseline="-25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благодаря учету стехиометрии реакции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indent="450000" algn="just">
              <a:lnSpc>
                <a:spcPct val="80000"/>
              </a:lnSpc>
              <a:defRPr/>
            </a:pPr>
            <a:r>
              <a:rPr lang="ru-RU" sz="25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Химическое сродство </a:t>
            </a:r>
            <a:r>
              <a:rPr lang="ru-RU" sz="25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А 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и </a:t>
            </a:r>
            <a:r>
              <a:rPr lang="ru-RU" sz="25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химическую переменную </a:t>
            </a:r>
            <a:r>
              <a:rPr lang="ru-RU" sz="25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</a:t>
            </a:r>
            <a:r>
              <a:rPr lang="ru-RU" sz="25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обычно относят к так называемым </a:t>
            </a:r>
            <a:r>
              <a:rPr lang="ru-RU" sz="2500" b="1" u="sng" dirty="0">
                <a:latin typeface="Arial" pitchFamily="34" charset="0"/>
                <a:cs typeface="Arial" pitchFamily="34" charset="0"/>
              </a:rPr>
              <a:t>внутренним параметрам макроскопической системы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. Это означает, что, во-первых, </a:t>
            </a:r>
            <a:r>
              <a:rPr lang="ru-RU" sz="25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А</a:t>
            </a:r>
            <a:r>
              <a:rPr lang="ru-RU" sz="2500" b="1" dirty="0">
                <a:latin typeface="Arial" pitchFamily="34" charset="0"/>
                <a:cs typeface="Arial" pitchFamily="34" charset="0"/>
                <a:sym typeface="Symbol" pitchFamily="18" charset="2"/>
              </a:rPr>
              <a:t> и </a:t>
            </a:r>
            <a:r>
              <a:rPr lang="ru-RU" sz="25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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 однозначно выражаются через параметры системы (химические потенциалы, числа </a:t>
            </a:r>
            <a:r>
              <a:rPr lang="ru-RU" sz="2500" b="1" dirty="0">
                <a:latin typeface="Arial" pitchFamily="34" charset="0"/>
                <a:cs typeface="Arial" pitchFamily="34" charset="0"/>
                <a:sym typeface="Symbol" pitchFamily="18" charset="2"/>
              </a:rPr>
              <a:t>молей и стехиометрические коэффициенты) и, во-вторых, </a:t>
            </a:r>
            <a:r>
              <a:rPr lang="ru-RU" sz="25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А</a:t>
            </a:r>
            <a:r>
              <a:rPr lang="ru-RU" sz="2500" b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ru-RU" sz="2500" b="1" dirty="0">
                <a:latin typeface="Arial" pitchFamily="34" charset="0"/>
                <a:cs typeface="Arial" pitchFamily="34" charset="0"/>
                <a:sym typeface="Symbol" pitchFamily="18" charset="2"/>
              </a:rPr>
              <a:t>и </a:t>
            </a:r>
            <a:r>
              <a:rPr lang="ru-RU" sz="25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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 не характеризуют однозначно состояние термодинамического </a:t>
            </a:r>
            <a:r>
              <a:rPr lang="ru-RU" sz="2500" b="1" dirty="0">
                <a:latin typeface="Arial" pitchFamily="34" charset="0"/>
                <a:cs typeface="Arial" pitchFamily="34" charset="0"/>
                <a:sym typeface="Symbol" pitchFamily="18" charset="2"/>
              </a:rPr>
              <a:t>равновесия </a:t>
            </a:r>
            <a:r>
              <a:rPr lang="ru-RU" sz="2500" b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(</a:t>
            </a:r>
            <a:r>
              <a:rPr lang="ru-RU" sz="25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А</a:t>
            </a:r>
            <a:r>
              <a:rPr lang="ru-RU" sz="2500" b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ru-RU" sz="2500" b="1" dirty="0">
                <a:latin typeface="Arial" pitchFamily="34" charset="0"/>
                <a:cs typeface="Arial" pitchFamily="34" charset="0"/>
                <a:sym typeface="Symbol" pitchFamily="18" charset="2"/>
              </a:rPr>
              <a:t>= 0 для всех состояний равновесия). В </a:t>
            </a:r>
            <a:r>
              <a:rPr lang="ru-RU" sz="2500" b="1" u="sng" dirty="0">
                <a:latin typeface="Arial" pitchFamily="34" charset="0"/>
                <a:cs typeface="Arial" pitchFamily="34" charset="0"/>
                <a:sym typeface="Symbol" pitchFamily="18" charset="2"/>
              </a:rPr>
              <a:t>термодинамике необратимых процессов</a:t>
            </a:r>
            <a:r>
              <a:rPr lang="ru-RU" sz="2500" b="1" dirty="0">
                <a:latin typeface="Arial" pitchFamily="34" charset="0"/>
                <a:cs typeface="Arial" pitchFamily="34" charset="0"/>
                <a:sym typeface="Symbol" pitchFamily="18" charset="2"/>
              </a:rPr>
              <a:t> величина </a:t>
            </a:r>
            <a:r>
              <a:rPr lang="ru-RU" sz="25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А</a:t>
            </a:r>
            <a:r>
              <a:rPr lang="ru-RU" sz="2500" b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/Т </a:t>
            </a:r>
            <a:r>
              <a:rPr lang="ru-RU" sz="2500" b="1" dirty="0">
                <a:latin typeface="Arial" pitchFamily="34" charset="0"/>
                <a:cs typeface="Arial" pitchFamily="34" charset="0"/>
                <a:sym typeface="Symbol" pitchFamily="18" charset="2"/>
              </a:rPr>
              <a:t>рассматривается как обобщенная термодинамическая сила, а скорость химической реакции</a:t>
            </a:r>
            <a:r>
              <a:rPr lang="ru-RU" sz="1400" dirty="0"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5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8637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4312854"/>
              </p:ext>
            </p:extLst>
          </p:nvPr>
        </p:nvGraphicFramePr>
        <p:xfrm>
          <a:off x="179512" y="6135688"/>
          <a:ext cx="935037" cy="722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60" name="Формула" r:id="rId5" imgW="507780" imgH="393529" progId="">
                  <p:embed/>
                </p:oleObj>
              </mc:Choice>
              <mc:Fallback>
                <p:oleObj name="Формула" r:id="rId5" imgW="507780" imgH="39352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6135688"/>
                        <a:ext cx="935037" cy="722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6377" name="Rectangle 9"/>
          <p:cNvSpPr>
            <a:spLocks noChangeArrowheads="1"/>
          </p:cNvSpPr>
          <p:nvPr/>
        </p:nvSpPr>
        <p:spPr bwMode="auto">
          <a:xfrm>
            <a:off x="1043608" y="6235485"/>
            <a:ext cx="6516719" cy="43858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ru-RU" sz="2500" b="1" dirty="0">
                <a:latin typeface="Arial" pitchFamily="34" charset="0"/>
                <a:cs typeface="Arial" pitchFamily="34" charset="0"/>
              </a:rPr>
              <a:t>,    (</a:t>
            </a:r>
            <a:r>
              <a:rPr lang="en-US" sz="2500" b="1" dirty="0">
                <a:latin typeface="Arial" pitchFamily="34" charset="0"/>
                <a:cs typeface="Arial" pitchFamily="34" charset="0"/>
              </a:rPr>
              <a:t>t 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– время) – как </a:t>
            </a:r>
            <a:r>
              <a:rPr lang="ru-RU" sz="25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обобщенный поток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.</a:t>
            </a:r>
            <a:r>
              <a:rPr lang="ru-RU" sz="900" b="1" dirty="0">
                <a:latin typeface="Arial" pitchFamily="34" charset="0"/>
                <a:cs typeface="Arial" pitchFamily="34" charset="0"/>
              </a:rPr>
              <a:t> 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Записанный звук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227640" y="5899547"/>
            <a:ext cx="304800" cy="304800"/>
          </a:xfrm>
          <a:prstGeom prst="rect">
            <a:avLst/>
          </a:prstGeom>
        </p:spPr>
      </p:pic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8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270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9944" y="332656"/>
            <a:ext cx="8784976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аноде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u="dbl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2800" b="1" u="dbl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не</a:t>
            </a:r>
            <a:r>
              <a:rPr lang="ru-RU" sz="2800" b="1" u="dbl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растворимых анодах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Если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электролизу подвергаются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водные растворы солей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, в состав которых входят анионы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кислородсодержащих кислот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ru-RU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2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2–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ru-RU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ru-RU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2–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) или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анионы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ru-RU" sz="28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, то </a:t>
            </a:r>
            <a:r>
              <a:rPr lang="ru-RU" sz="2800" b="1" u="dbl" dirty="0">
                <a:latin typeface="Arial" panose="020B0604020202020204" pitchFamily="34" charset="0"/>
                <a:cs typeface="Arial" panose="020B0604020202020204" pitchFamily="34" charset="0"/>
              </a:rPr>
              <a:t>на нерастворимом аноде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в первую очередь окисляются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гидроксогруппы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воды с выделением кислорода: </a:t>
            </a:r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4ОН</a:t>
            </a:r>
            <a:r>
              <a:rPr lang="ru-RU" sz="28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4ē → О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+ 2Н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49513" y="5137390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2929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908" y="260648"/>
            <a:ext cx="8640960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Учитывая, что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вода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является слабым электролитом,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анодный про­цесс</a:t>
            </a:r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можно записать иначе:</a:t>
            </a:r>
          </a:p>
          <a:p>
            <a:pPr algn="ctr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2Н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4ē → О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+ 4Н</a:t>
            </a:r>
            <a:r>
              <a:rPr lang="ru-RU" sz="2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ru-RU" sz="2800" b="1" dirty="0" smtClean="0">
              <a:ln>
                <a:solidFill>
                  <a:sysClr val="windowText" lastClr="000000"/>
                </a:solidFill>
              </a:ln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то есть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одновременно с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образованием кислорода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анодном пространстве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создается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96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кислая среда</a:t>
            </a:r>
            <a:r>
              <a:rPr lang="ru-RU" sz="2800" b="1" dirty="0" smtClean="0">
                <a:solidFill>
                  <a:srgbClr val="0096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(рН &lt; 7).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6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49513" y="5137390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658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Google Shape;383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723" y="3824309"/>
            <a:ext cx="9247187" cy="169068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Прямоугольник 9"/>
          <p:cNvSpPr/>
          <p:nvPr/>
        </p:nvSpPr>
        <p:spPr>
          <a:xfrm>
            <a:off x="106723" y="77171"/>
            <a:ext cx="33249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ea typeface="Calibri"/>
                <a:cs typeface="Calibri"/>
                <a:sym typeface="Calibri"/>
              </a:rPr>
              <a:t>Запомним:</a:t>
            </a:r>
            <a:endParaRPr lang="ru-RU" sz="40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51720" y="987418"/>
            <a:ext cx="47227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anose="020B0A04020102020204" pitchFamily="34" charset="0"/>
                <a:ea typeface="Calibri"/>
                <a:cs typeface="Calibri"/>
                <a:sym typeface="Calibri"/>
              </a:rPr>
              <a:t>Анодные процессы</a:t>
            </a:r>
            <a:endParaRPr lang="ru-RU" sz="320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7418" y="1703998"/>
            <a:ext cx="8799078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>
              <a:buClr>
                <a:schemeClr val="dk1"/>
              </a:buClr>
              <a:buSzPts val="3200"/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Растворимый (активный) анод</a:t>
            </a:r>
            <a:r>
              <a:rPr lang="ru-RU" sz="2800" b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: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spcBef>
                <a:spcPts val="640"/>
              </a:spcBef>
              <a:buClr>
                <a:schemeClr val="dk1"/>
              </a:buClr>
              <a:buSzPts val="3200"/>
            </a:pPr>
            <a:r>
              <a:rPr lang="ru-RU" sz="2800" b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М – </a:t>
            </a:r>
            <a:r>
              <a:rPr lang="ru-RU" sz="2800" b="1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ne</a:t>
            </a:r>
            <a:r>
              <a:rPr lang="ru-RU" sz="2800" b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= </a:t>
            </a:r>
            <a:r>
              <a:rPr lang="ru-RU" sz="2800" b="1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M</a:t>
            </a:r>
            <a:r>
              <a:rPr lang="ru-RU" sz="2800" b="1" baseline="30000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n</a:t>
            </a:r>
            <a:r>
              <a:rPr lang="ru-RU" sz="2800" b="1" baseline="300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+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indent="450000">
              <a:spcBef>
                <a:spcPts val="640"/>
              </a:spcBef>
              <a:buClr>
                <a:schemeClr val="dk1"/>
              </a:buClr>
              <a:buSzPts val="3200"/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Не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растворимый (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инертный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) анод</a:t>
            </a:r>
            <a:r>
              <a:rPr lang="ru-RU" sz="2800" b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: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17463" algn="ctr">
              <a:spcBef>
                <a:spcPts val="640"/>
              </a:spcBef>
              <a:buClr>
                <a:schemeClr val="dk1"/>
              </a:buClr>
              <a:buSzPts val="3200"/>
            </a:pPr>
            <a:r>
              <a:rPr lang="ru-RU" sz="2800" b="1" dirty="0" smtClean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2RCOO</a:t>
            </a:r>
            <a:r>
              <a:rPr lang="ru-RU" sz="2800" b="1" baseline="300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–</a:t>
            </a:r>
            <a:r>
              <a:rPr lang="ru-RU" sz="2800" b="1" dirty="0" smtClean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ru-RU" sz="2800" b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– </a:t>
            </a:r>
            <a:r>
              <a:rPr lang="ru-RU" sz="2800" b="1" dirty="0" smtClean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2</a:t>
            </a:r>
            <a:r>
              <a:rPr lang="en-US" sz="2800" b="1" dirty="0" smtClean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ē</a:t>
            </a:r>
            <a:r>
              <a:rPr lang="ru-RU" sz="2800" b="1" dirty="0" smtClean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ru-RU" sz="2800" b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= </a:t>
            </a:r>
            <a:r>
              <a:rPr lang="ru-RU" sz="2800" b="1" dirty="0" smtClean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R–R  </a:t>
            </a:r>
            <a:r>
              <a:rPr lang="ru-RU" sz="2800" b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+ 2CO</a:t>
            </a:r>
            <a:r>
              <a:rPr lang="ru-RU" sz="2800" b="1" baseline="-250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2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49513" y="5137390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9293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s://static.wixstatic.com/media/3da4b6_b63717cc6e9445fd8f5c22a04d6ecab4~mv2.jpg/v1/fill/w_877,h_689,al_c,q_90/fil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424"/>
          <a:stretch/>
        </p:blipFill>
        <p:spPr bwMode="auto">
          <a:xfrm>
            <a:off x="157406" y="116632"/>
            <a:ext cx="8716751" cy="6202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7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49513" y="5137390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6631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32656"/>
            <a:ext cx="8892480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Под действием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электрического тока</a:t>
            </a:r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водном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растворе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хлорида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меди (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CuCl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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</a:t>
            </a:r>
            <a:r>
              <a:rPr lang="en-US" sz="28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+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+ 2Cl</a:t>
            </a:r>
            <a:r>
              <a:rPr lang="ru-RU" sz="2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endParaRPr lang="ru-RU" sz="2800" b="1" dirty="0" smtClean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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2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</a:t>
            </a:r>
            <a:r>
              <a:rPr lang="ru-RU" sz="2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endParaRPr lang="ru-RU" b="1" dirty="0">
              <a:ln>
                <a:solidFill>
                  <a:sysClr val="windowText" lastClr="000000"/>
                </a:solidFill>
              </a:ln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-1" y="2000205"/>
          <a:ext cx="9157912" cy="1950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882">
                  <a:extLst>
                    <a:ext uri="{9D8B030D-6E8A-4147-A177-3AD203B41FA5}">
                      <a16:colId xmlns:a16="http://schemas.microsoft.com/office/drawing/2014/main" val="4207922570"/>
                    </a:ext>
                  </a:extLst>
                </a:gridCol>
                <a:gridCol w="2865031">
                  <a:extLst>
                    <a:ext uri="{9D8B030D-6E8A-4147-A177-3AD203B41FA5}">
                      <a16:colId xmlns:a16="http://schemas.microsoft.com/office/drawing/2014/main" val="4044931639"/>
                    </a:ext>
                  </a:extLst>
                </a:gridCol>
                <a:gridCol w="1023218">
                  <a:extLst>
                    <a:ext uri="{9D8B030D-6E8A-4147-A177-3AD203B41FA5}">
                      <a16:colId xmlns:a16="http://schemas.microsoft.com/office/drawing/2014/main" val="1514107634"/>
                    </a:ext>
                  </a:extLst>
                </a:gridCol>
                <a:gridCol w="381201">
                  <a:extLst>
                    <a:ext uri="{9D8B030D-6E8A-4147-A177-3AD203B41FA5}">
                      <a16:colId xmlns:a16="http://schemas.microsoft.com/office/drawing/2014/main" val="2593188096"/>
                    </a:ext>
                  </a:extLst>
                </a:gridCol>
                <a:gridCol w="116840">
                  <a:extLst>
                    <a:ext uri="{9D8B030D-6E8A-4147-A177-3AD203B41FA5}">
                      <a16:colId xmlns:a16="http://schemas.microsoft.com/office/drawing/2014/main" val="413352944"/>
                    </a:ext>
                  </a:extLst>
                </a:gridCol>
                <a:gridCol w="197212">
                  <a:extLst>
                    <a:ext uri="{9D8B030D-6E8A-4147-A177-3AD203B41FA5}">
                      <a16:colId xmlns:a16="http://schemas.microsoft.com/office/drawing/2014/main" val="4180254849"/>
                    </a:ext>
                  </a:extLst>
                </a:gridCol>
                <a:gridCol w="1161849">
                  <a:extLst>
                    <a:ext uri="{9D8B030D-6E8A-4147-A177-3AD203B41FA5}">
                      <a16:colId xmlns:a16="http://schemas.microsoft.com/office/drawing/2014/main" val="2421489201"/>
                    </a:ext>
                  </a:extLst>
                </a:gridCol>
                <a:gridCol w="2497679">
                  <a:extLst>
                    <a:ext uri="{9D8B030D-6E8A-4147-A177-3AD203B41FA5}">
                      <a16:colId xmlns:a16="http://schemas.microsoft.com/office/drawing/2014/main" val="34510901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600" b="1" dirty="0" smtClean="0">
                          <a:latin typeface="Arial Narrow" panose="020B0606020202030204" pitchFamily="34" charset="0"/>
                        </a:rPr>
                        <a:t>К (</a:t>
                      </a:r>
                      <a:r>
                        <a:rPr lang="ru-RU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–</a:t>
                      </a:r>
                      <a:r>
                        <a:rPr lang="ru-RU" sz="2600" b="1" dirty="0" smtClean="0">
                          <a:latin typeface="Arial Narrow" panose="020B0606020202030204" pitchFamily="34" charset="0"/>
                        </a:rPr>
                        <a:t>)</a:t>
                      </a:r>
                      <a:endParaRPr lang="ru-RU" sz="26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</a:t>
                      </a:r>
                      <a:r>
                        <a:rPr lang="en-US" sz="2600" b="1" baseline="30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600" b="1" baseline="30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+</a:t>
                      </a:r>
                      <a:r>
                        <a:rPr lang="ru-RU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+ 2ē → </a:t>
                      </a:r>
                      <a:r>
                        <a:rPr lang="en-US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</a:t>
                      </a:r>
                      <a:r>
                        <a:rPr lang="en-US" sz="2600" b="1" baseline="30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26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smtClean="0">
                          <a:latin typeface="Arial Narrow" panose="020B0606020202030204" pitchFamily="34" charset="0"/>
                        </a:rPr>
                        <a:t>2</a:t>
                      </a:r>
                      <a:endParaRPr lang="ru-RU" sz="26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600" b="1" dirty="0" smtClean="0">
                          <a:latin typeface="Arial Narrow" panose="020B0606020202030204" pitchFamily="34" charset="0"/>
                        </a:rPr>
                        <a:t>1</a:t>
                      </a:r>
                      <a:endParaRPr lang="ru-RU" sz="26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ru-RU" sz="2600" b="1" dirty="0" smtClean="0">
                          <a:latin typeface="Arial Narrow" panose="020B0606020202030204" pitchFamily="34" charset="0"/>
                        </a:rPr>
                        <a:t>восстановление</a:t>
                      </a:r>
                      <a:endParaRPr lang="ru-RU" sz="26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1557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600" b="1" dirty="0" smtClean="0">
                          <a:latin typeface="Arial Narrow" panose="020B0606020202030204" pitchFamily="34" charset="0"/>
                        </a:rPr>
                        <a:t>А (+)</a:t>
                      </a:r>
                      <a:endParaRPr lang="ru-RU" sz="26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</a:t>
                      </a:r>
                      <a:r>
                        <a:rPr lang="ru-RU" sz="2600" b="1" baseline="30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</a:t>
                      </a:r>
                      <a:r>
                        <a:rPr lang="ru-RU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</a:t>
                      </a:r>
                      <a:r>
                        <a:rPr lang="en-US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ē → </a:t>
                      </a:r>
                      <a:r>
                        <a:rPr lang="en-US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</a:t>
                      </a:r>
                      <a:r>
                        <a:rPr lang="ru-RU" sz="2600" b="1" baseline="-25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600" b="1" baseline="30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2600" b="1" dirty="0">
                        <a:solidFill>
                          <a:srgbClr val="0033CC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600" b="1" dirty="0" smtClean="0">
                          <a:latin typeface="Arial Narrow" panose="020B0606020202030204" pitchFamily="34" charset="0"/>
                        </a:rPr>
                        <a:t>2</a:t>
                      </a:r>
                      <a:endParaRPr lang="ru-RU" sz="26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600" b="1" dirty="0" smtClean="0">
                          <a:latin typeface="Arial Narrow" panose="020B0606020202030204" pitchFamily="34" charset="0"/>
                        </a:rPr>
                        <a:t>1</a:t>
                      </a:r>
                      <a:endParaRPr lang="ru-RU" sz="26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ru-RU" sz="2600" b="1" dirty="0" smtClean="0">
                          <a:latin typeface="Arial Narrow" panose="020B0606020202030204" pitchFamily="34" charset="0"/>
                        </a:rPr>
                        <a:t>окисление</a:t>
                      </a:r>
                      <a:endParaRPr lang="ru-RU" sz="26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5887737"/>
                  </a:ext>
                </a:extLst>
              </a:tr>
              <a:tr h="370840">
                <a:tc gridSpan="8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CuCl</a:t>
                      </a:r>
                      <a:r>
                        <a:rPr lang="en-US" sz="2600" b="1" baseline="-25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2600" b="1" baseline="-25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Н</a:t>
                      </a:r>
                      <a:r>
                        <a:rPr lang="ru-RU" sz="2600" b="1" baseline="-25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ru-RU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</a:t>
                      </a:r>
                      <a:r>
                        <a:rPr lang="ru-RU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 </a:t>
                      </a:r>
                      <a:r>
                        <a:rPr lang="en-US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 </a:t>
                      </a:r>
                      <a:r>
                        <a:rPr lang="ru-RU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</a:t>
                      </a:r>
                      <a:r>
                        <a:rPr lang="en-US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964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</a:t>
                      </a:r>
                      <a:r>
                        <a:rPr lang="ru-RU" sz="2600" b="1" baseline="-25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964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964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</a:t>
                      </a:r>
                      <a:r>
                        <a:rPr lang="ru-RU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964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964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r>
                        <a:rPr lang="en-US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</a:t>
                      </a:r>
                      <a:r>
                        <a:rPr lang="ru-RU" sz="2600" b="1" baseline="-25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endParaRPr lang="ru-RU" sz="2600" b="1" dirty="0">
                        <a:solidFill>
                          <a:srgbClr val="0033CC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4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4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ru-RU" sz="24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0864922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6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600" b="1" dirty="0" smtClean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</a:rPr>
                        <a:t>у катода</a:t>
                      </a:r>
                      <a:endParaRPr lang="ru-RU" sz="2600" b="1" dirty="0">
                        <a:solidFill>
                          <a:srgbClr val="C0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600" b="1" dirty="0" smtClean="0">
                          <a:solidFill>
                            <a:srgbClr val="009644"/>
                          </a:solidFill>
                          <a:latin typeface="Arial Narrow" panose="020B0606020202030204" pitchFamily="34" charset="0"/>
                        </a:rPr>
                        <a:t>у анода</a:t>
                      </a:r>
                      <a:endParaRPr lang="ru-RU" sz="2600" b="1" dirty="0">
                        <a:solidFill>
                          <a:srgbClr val="009644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600" b="1" dirty="0">
                        <a:solidFill>
                          <a:srgbClr val="009644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6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63905738"/>
                  </a:ext>
                </a:extLst>
              </a:tr>
            </a:tbl>
          </a:graphicData>
        </a:graphic>
      </p:graphicFrame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49513" y="5137390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684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32656"/>
            <a:ext cx="8892480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Под действием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электрического тока</a:t>
            </a:r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водном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растворе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сульфата меди (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CuSO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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</a:t>
            </a:r>
            <a:r>
              <a:rPr lang="en-US" sz="28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+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+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endParaRPr lang="ru-RU" sz="2800" b="1" dirty="0" smtClean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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2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</a:t>
            </a:r>
            <a:r>
              <a:rPr lang="ru-RU" sz="2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endParaRPr lang="ru-RU" b="1" dirty="0">
              <a:ln>
                <a:solidFill>
                  <a:sysClr val="windowText" lastClr="000000"/>
                </a:solidFill>
              </a:ln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" descr="https://w7.pngwing.com/pngs/180/198/png-transparent-electroplating-copper-plating-metal-movement-elements-miscellaneous-angle-text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3" r="21000"/>
          <a:stretch/>
        </p:blipFill>
        <p:spPr bwMode="auto">
          <a:xfrm>
            <a:off x="107504" y="3407261"/>
            <a:ext cx="2520280" cy="3431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-1" y="2000205"/>
          <a:ext cx="9148821" cy="1950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882">
                  <a:extLst>
                    <a:ext uri="{9D8B030D-6E8A-4147-A177-3AD203B41FA5}">
                      <a16:colId xmlns:a16="http://schemas.microsoft.com/office/drawing/2014/main" val="4207922570"/>
                    </a:ext>
                  </a:extLst>
                </a:gridCol>
                <a:gridCol w="3009047">
                  <a:extLst>
                    <a:ext uri="{9D8B030D-6E8A-4147-A177-3AD203B41FA5}">
                      <a16:colId xmlns:a16="http://schemas.microsoft.com/office/drawing/2014/main" val="4044931639"/>
                    </a:ext>
                  </a:extLst>
                </a:gridCol>
                <a:gridCol w="879202">
                  <a:extLst>
                    <a:ext uri="{9D8B030D-6E8A-4147-A177-3AD203B41FA5}">
                      <a16:colId xmlns:a16="http://schemas.microsoft.com/office/drawing/2014/main" val="1514107634"/>
                    </a:ext>
                  </a:extLst>
                </a:gridCol>
                <a:gridCol w="381201">
                  <a:extLst>
                    <a:ext uri="{9D8B030D-6E8A-4147-A177-3AD203B41FA5}">
                      <a16:colId xmlns:a16="http://schemas.microsoft.com/office/drawing/2014/main" val="2593188096"/>
                    </a:ext>
                  </a:extLst>
                </a:gridCol>
                <a:gridCol w="304961">
                  <a:extLst>
                    <a:ext uri="{9D8B030D-6E8A-4147-A177-3AD203B41FA5}">
                      <a16:colId xmlns:a16="http://schemas.microsoft.com/office/drawing/2014/main" val="413352944"/>
                    </a:ext>
                  </a:extLst>
                </a:gridCol>
                <a:gridCol w="1963028">
                  <a:extLst>
                    <a:ext uri="{9D8B030D-6E8A-4147-A177-3AD203B41FA5}">
                      <a16:colId xmlns:a16="http://schemas.microsoft.com/office/drawing/2014/main" val="2421489201"/>
                    </a:ext>
                  </a:extLst>
                </a:gridCol>
                <a:gridCol w="1696500">
                  <a:extLst>
                    <a:ext uri="{9D8B030D-6E8A-4147-A177-3AD203B41FA5}">
                      <a16:colId xmlns:a16="http://schemas.microsoft.com/office/drawing/2014/main" val="34510901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600" b="1" dirty="0" smtClean="0">
                          <a:latin typeface="Arial Narrow" panose="020B0606020202030204" pitchFamily="34" charset="0"/>
                        </a:rPr>
                        <a:t>К (</a:t>
                      </a:r>
                      <a:r>
                        <a:rPr lang="ru-RU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–</a:t>
                      </a:r>
                      <a:r>
                        <a:rPr lang="ru-RU" sz="2600" b="1" dirty="0" smtClean="0">
                          <a:latin typeface="Arial Narrow" panose="020B0606020202030204" pitchFamily="34" charset="0"/>
                        </a:rPr>
                        <a:t>)</a:t>
                      </a:r>
                      <a:endParaRPr lang="ru-RU" sz="26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</a:t>
                      </a:r>
                      <a:r>
                        <a:rPr lang="en-US" sz="2600" b="1" baseline="30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600" b="1" baseline="30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+</a:t>
                      </a:r>
                      <a:r>
                        <a:rPr lang="ru-RU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+ 2ē → </a:t>
                      </a:r>
                      <a:r>
                        <a:rPr lang="en-US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</a:t>
                      </a:r>
                      <a:r>
                        <a:rPr lang="en-US" sz="2600" b="1" baseline="30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26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600" b="1" dirty="0" smtClean="0">
                          <a:latin typeface="Arial Narrow" panose="020B0606020202030204" pitchFamily="34" charset="0"/>
                        </a:rPr>
                        <a:t>4</a:t>
                      </a:r>
                      <a:endParaRPr lang="ru-RU" sz="26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600" b="1" dirty="0" smtClean="0">
                          <a:latin typeface="Arial Narrow" panose="020B0606020202030204" pitchFamily="34" charset="0"/>
                        </a:rPr>
                        <a:t>2</a:t>
                      </a:r>
                      <a:endParaRPr lang="ru-RU" sz="26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ru-RU" sz="2600" b="1" dirty="0" smtClean="0">
                          <a:latin typeface="Arial Narrow" panose="020B0606020202030204" pitchFamily="34" charset="0"/>
                        </a:rPr>
                        <a:t>восстановление</a:t>
                      </a:r>
                      <a:endParaRPr lang="ru-RU" sz="26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1557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600" b="1" dirty="0" smtClean="0">
                          <a:latin typeface="Arial Narrow" panose="020B0606020202030204" pitchFamily="34" charset="0"/>
                        </a:rPr>
                        <a:t>А (+)</a:t>
                      </a:r>
                      <a:endParaRPr lang="ru-RU" sz="26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2Н</a:t>
                      </a:r>
                      <a:r>
                        <a:rPr lang="ru-RU" sz="2600" b="1" baseline="-25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ru-RU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4ē → О</a:t>
                      </a:r>
                      <a:r>
                        <a:rPr lang="ru-RU" sz="2600" b="1" baseline="-25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+ 4Н</a:t>
                      </a:r>
                      <a:r>
                        <a:rPr lang="ru-RU" sz="2600" b="1" baseline="30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ru-RU" sz="26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600" b="1" dirty="0" smtClean="0">
                          <a:latin typeface="Arial Narrow" panose="020B0606020202030204" pitchFamily="34" charset="0"/>
                        </a:rPr>
                        <a:t>2</a:t>
                      </a:r>
                      <a:endParaRPr lang="ru-RU" sz="26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600" b="1" dirty="0" smtClean="0">
                          <a:latin typeface="Arial Narrow" panose="020B0606020202030204" pitchFamily="34" charset="0"/>
                        </a:rPr>
                        <a:t>1</a:t>
                      </a:r>
                      <a:endParaRPr lang="ru-RU" sz="26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ru-RU" sz="2600" b="1" dirty="0" smtClean="0">
                          <a:latin typeface="Arial Narrow" panose="020B0606020202030204" pitchFamily="34" charset="0"/>
                        </a:rPr>
                        <a:t>окисление</a:t>
                      </a:r>
                      <a:endParaRPr lang="ru-RU" sz="26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5887737"/>
                  </a:ext>
                </a:extLst>
              </a:tr>
              <a:tr h="370840">
                <a:tc gridSpan="7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2Cu</a:t>
                      </a:r>
                      <a:r>
                        <a:rPr lang="en-US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</a:t>
                      </a:r>
                      <a:r>
                        <a:rPr lang="en-US" sz="2600" b="1" baseline="-25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ru-RU" sz="2600" b="1" baseline="-25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</a:t>
                      </a:r>
                      <a:r>
                        <a:rPr lang="en-US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</a:t>
                      </a:r>
                      <a:r>
                        <a:rPr lang="ru-RU" sz="2600" b="1" baseline="-25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ru-RU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</a:t>
                      </a:r>
                      <a:r>
                        <a:rPr lang="ru-RU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 </a:t>
                      </a:r>
                      <a:r>
                        <a:rPr lang="ru-RU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2</a:t>
                      </a:r>
                      <a:r>
                        <a:rPr lang="en-US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</a:t>
                      </a:r>
                      <a:r>
                        <a:rPr lang="ru-RU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</a:t>
                      </a:r>
                      <a:r>
                        <a:rPr lang="ru-RU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964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</a:t>
                      </a:r>
                      <a:r>
                        <a:rPr lang="ru-RU" sz="2600" b="1" baseline="-25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964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964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</a:t>
                      </a:r>
                      <a:r>
                        <a:rPr lang="ru-RU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964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+ 2Н</a:t>
                      </a:r>
                      <a:r>
                        <a:rPr lang="ru-RU" sz="2600" b="1" baseline="-25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964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964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</a:t>
                      </a:r>
                      <a:r>
                        <a:rPr lang="en-US" sz="2600" b="1" baseline="-25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964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2600" b="1" dirty="0">
                        <a:solidFill>
                          <a:srgbClr val="009644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4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4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24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0864922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6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600" b="1" dirty="0" smtClean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</a:rPr>
                        <a:t>у катода</a:t>
                      </a:r>
                      <a:endParaRPr lang="ru-RU" sz="2600" b="1" dirty="0">
                        <a:solidFill>
                          <a:srgbClr val="C0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600" b="1" dirty="0" smtClean="0">
                          <a:solidFill>
                            <a:srgbClr val="009644"/>
                          </a:solidFill>
                          <a:latin typeface="Arial Narrow" panose="020B0606020202030204" pitchFamily="34" charset="0"/>
                        </a:rPr>
                        <a:t>у анода</a:t>
                      </a:r>
                      <a:endParaRPr lang="ru-RU" sz="2600" b="1" dirty="0">
                        <a:solidFill>
                          <a:srgbClr val="009644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6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63905738"/>
                  </a:ext>
                </a:extLst>
              </a:tr>
            </a:tbl>
          </a:graphicData>
        </a:graphic>
      </p:graphicFrame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49513" y="5137390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1125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32656"/>
            <a:ext cx="8892480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Под действием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электрического тока</a:t>
            </a:r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водном растворе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сульфата натрия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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Na</a:t>
            </a:r>
            <a:r>
              <a:rPr lang="en-US" sz="2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+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+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endParaRPr lang="ru-RU" sz="2800" b="1" dirty="0" smtClean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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2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</a:t>
            </a:r>
            <a:r>
              <a:rPr lang="ru-RU" sz="2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endParaRPr lang="ru-RU" b="1" dirty="0">
              <a:ln>
                <a:solidFill>
                  <a:sysClr val="windowText" lastClr="000000"/>
                </a:solidFill>
              </a:ln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-1" y="2000205"/>
          <a:ext cx="9148821" cy="1950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882">
                  <a:extLst>
                    <a:ext uri="{9D8B030D-6E8A-4147-A177-3AD203B41FA5}">
                      <a16:colId xmlns:a16="http://schemas.microsoft.com/office/drawing/2014/main" val="4207922570"/>
                    </a:ext>
                  </a:extLst>
                </a:gridCol>
                <a:gridCol w="2744646">
                  <a:extLst>
                    <a:ext uri="{9D8B030D-6E8A-4147-A177-3AD203B41FA5}">
                      <a16:colId xmlns:a16="http://schemas.microsoft.com/office/drawing/2014/main" val="4044931639"/>
                    </a:ext>
                  </a:extLst>
                </a:gridCol>
                <a:gridCol w="1143603">
                  <a:extLst>
                    <a:ext uri="{9D8B030D-6E8A-4147-A177-3AD203B41FA5}">
                      <a16:colId xmlns:a16="http://schemas.microsoft.com/office/drawing/2014/main" val="1514107634"/>
                    </a:ext>
                  </a:extLst>
                </a:gridCol>
                <a:gridCol w="381201">
                  <a:extLst>
                    <a:ext uri="{9D8B030D-6E8A-4147-A177-3AD203B41FA5}">
                      <a16:colId xmlns:a16="http://schemas.microsoft.com/office/drawing/2014/main" val="2593188096"/>
                    </a:ext>
                  </a:extLst>
                </a:gridCol>
                <a:gridCol w="304961">
                  <a:extLst>
                    <a:ext uri="{9D8B030D-6E8A-4147-A177-3AD203B41FA5}">
                      <a16:colId xmlns:a16="http://schemas.microsoft.com/office/drawing/2014/main" val="413352944"/>
                    </a:ext>
                  </a:extLst>
                </a:gridCol>
                <a:gridCol w="609921">
                  <a:extLst>
                    <a:ext uri="{9D8B030D-6E8A-4147-A177-3AD203B41FA5}">
                      <a16:colId xmlns:a16="http://schemas.microsoft.com/office/drawing/2014/main" val="2421489201"/>
                    </a:ext>
                  </a:extLst>
                </a:gridCol>
                <a:gridCol w="2363445">
                  <a:extLst>
                    <a:ext uri="{9D8B030D-6E8A-4147-A177-3AD203B41FA5}">
                      <a16:colId xmlns:a16="http://schemas.microsoft.com/office/drawing/2014/main" val="3001707871"/>
                    </a:ext>
                  </a:extLst>
                </a:gridCol>
                <a:gridCol w="686162">
                  <a:extLst>
                    <a:ext uri="{9D8B030D-6E8A-4147-A177-3AD203B41FA5}">
                      <a16:colId xmlns:a16="http://schemas.microsoft.com/office/drawing/2014/main" val="34510901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600" b="1" dirty="0" smtClean="0">
                          <a:latin typeface="Arial Narrow" panose="020B0606020202030204" pitchFamily="34" charset="0"/>
                        </a:rPr>
                        <a:t>К (</a:t>
                      </a:r>
                      <a:r>
                        <a:rPr lang="ru-RU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–</a:t>
                      </a:r>
                      <a:r>
                        <a:rPr lang="ru-RU" sz="2600" b="1" dirty="0" smtClean="0">
                          <a:latin typeface="Arial Narrow" panose="020B0606020202030204" pitchFamily="34" charset="0"/>
                        </a:rPr>
                        <a:t>)</a:t>
                      </a:r>
                      <a:endParaRPr lang="ru-RU" sz="26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2Н</a:t>
                      </a:r>
                      <a:r>
                        <a:rPr lang="ru-RU" sz="2600" b="1" baseline="-25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ru-RU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+ 2ē → Н</a:t>
                      </a:r>
                      <a:r>
                        <a:rPr lang="ru-RU" sz="2600" b="1" baseline="-25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+ 2ОН</a:t>
                      </a:r>
                      <a:r>
                        <a:rPr lang="ru-RU" sz="2600" b="1" baseline="30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</a:t>
                      </a:r>
                      <a:endParaRPr lang="ru-RU" sz="26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600" b="1" dirty="0" smtClean="0">
                          <a:latin typeface="Arial Narrow" panose="020B0606020202030204" pitchFamily="34" charset="0"/>
                        </a:rPr>
                        <a:t>4</a:t>
                      </a:r>
                      <a:endParaRPr lang="ru-RU" sz="26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600" b="1" dirty="0" smtClean="0">
                          <a:latin typeface="Arial Narrow" panose="020B0606020202030204" pitchFamily="34" charset="0"/>
                        </a:rPr>
                        <a:t>2</a:t>
                      </a:r>
                      <a:endParaRPr lang="ru-RU" sz="26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ru-RU" sz="2600" b="1" dirty="0" smtClean="0">
                          <a:latin typeface="Arial Narrow" panose="020B0606020202030204" pitchFamily="34" charset="0"/>
                        </a:rPr>
                        <a:t>восстановление</a:t>
                      </a:r>
                      <a:endParaRPr lang="ru-RU" sz="26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1557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600" b="1" dirty="0" smtClean="0">
                          <a:latin typeface="Arial Narrow" panose="020B0606020202030204" pitchFamily="34" charset="0"/>
                        </a:rPr>
                        <a:t>А (+)</a:t>
                      </a:r>
                      <a:endParaRPr lang="ru-RU" sz="26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2Н</a:t>
                      </a:r>
                      <a:r>
                        <a:rPr lang="ru-RU" sz="2600" b="1" baseline="-25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ru-RU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4ē → О</a:t>
                      </a:r>
                      <a:r>
                        <a:rPr lang="ru-RU" sz="2600" b="1" baseline="-25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+ 4Н</a:t>
                      </a:r>
                      <a:r>
                        <a:rPr lang="ru-RU" sz="2600" b="1" baseline="30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ru-RU" sz="26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600" b="1" dirty="0" smtClean="0">
                          <a:latin typeface="Arial Narrow" panose="020B0606020202030204" pitchFamily="34" charset="0"/>
                        </a:rPr>
                        <a:t>2</a:t>
                      </a:r>
                      <a:endParaRPr lang="ru-RU" sz="26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600" b="1" dirty="0" smtClean="0">
                          <a:latin typeface="Arial Narrow" panose="020B0606020202030204" pitchFamily="34" charset="0"/>
                        </a:rPr>
                        <a:t>1</a:t>
                      </a:r>
                      <a:endParaRPr lang="ru-RU" sz="26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ru-RU" sz="2600" b="1" dirty="0" smtClean="0">
                          <a:latin typeface="Arial Narrow" panose="020B0606020202030204" pitchFamily="34" charset="0"/>
                        </a:rPr>
                        <a:t>окисление</a:t>
                      </a:r>
                      <a:endParaRPr lang="ru-RU" sz="26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5887737"/>
                  </a:ext>
                </a:extLst>
              </a:tr>
              <a:tr h="370840">
                <a:tc gridSpan="8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r>
                        <a:rPr lang="en-US" sz="2600" b="1" baseline="-25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</a:t>
                      </a:r>
                      <a:r>
                        <a:rPr lang="en-US" sz="2600" b="1" baseline="-25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ru-RU" sz="2600" b="1" baseline="-25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+ 6Н</a:t>
                      </a:r>
                      <a:r>
                        <a:rPr lang="ru-RU" sz="2600" b="1" baseline="-25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ru-RU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</a:t>
                      </a:r>
                      <a:r>
                        <a:rPr lang="ru-RU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 </a:t>
                      </a:r>
                      <a:r>
                        <a:rPr lang="ru-RU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2</a:t>
                      </a:r>
                      <a:r>
                        <a:rPr lang="ru-RU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</a:t>
                      </a:r>
                      <a:r>
                        <a:rPr lang="ru-RU" sz="2600" b="1" baseline="-25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</a:t>
                      </a:r>
                      <a:r>
                        <a:rPr lang="ru-RU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+ 4</a:t>
                      </a:r>
                      <a:r>
                        <a:rPr lang="en-US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r>
                        <a:rPr lang="ru-RU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ОН </a:t>
                      </a:r>
                      <a:r>
                        <a:rPr lang="ru-RU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</a:t>
                      </a:r>
                      <a:r>
                        <a:rPr lang="ru-RU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964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</a:t>
                      </a:r>
                      <a:r>
                        <a:rPr lang="ru-RU" sz="2600" b="1" baseline="-25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964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964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</a:t>
                      </a:r>
                      <a:r>
                        <a:rPr lang="ru-RU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964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+ 2Н</a:t>
                      </a:r>
                      <a:r>
                        <a:rPr lang="ru-RU" sz="2600" b="1" baseline="-25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964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964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</a:t>
                      </a:r>
                      <a:r>
                        <a:rPr lang="en-US" sz="2600" b="1" baseline="-25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964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2600" b="1" dirty="0">
                        <a:solidFill>
                          <a:srgbClr val="009644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4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4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24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0864922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6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600" b="1" dirty="0" smtClean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</a:rPr>
                        <a:t>у катода</a:t>
                      </a:r>
                      <a:endParaRPr lang="ru-RU" sz="2600" b="1" dirty="0">
                        <a:solidFill>
                          <a:srgbClr val="C0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600" b="1" dirty="0" smtClean="0">
                          <a:solidFill>
                            <a:srgbClr val="009644"/>
                          </a:solidFill>
                          <a:latin typeface="Arial Narrow" panose="020B0606020202030204" pitchFamily="34" charset="0"/>
                        </a:rPr>
                        <a:t>у анода</a:t>
                      </a:r>
                      <a:endParaRPr lang="ru-RU" sz="2600" b="1" dirty="0">
                        <a:solidFill>
                          <a:srgbClr val="009644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6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63905738"/>
                  </a:ext>
                </a:extLst>
              </a:tr>
            </a:tbl>
          </a:graphicData>
        </a:graphic>
      </p:graphicFrame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" t="2828" r="45610" b="1566"/>
          <a:stretch/>
        </p:blipFill>
        <p:spPr bwMode="auto">
          <a:xfrm>
            <a:off x="15102" y="3527681"/>
            <a:ext cx="3188746" cy="3319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473748" y="5023683"/>
            <a:ext cx="42707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 Black" panose="020B0A04020102020204" pitchFamily="34" charset="0"/>
              </a:rPr>
              <a:t>Электролиз воды</a:t>
            </a:r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2771800" y="5608295"/>
            <a:ext cx="4847087" cy="0"/>
          </a:xfrm>
          <a:prstGeom prst="straightConnector1">
            <a:avLst/>
          </a:prstGeom>
          <a:ln w="7620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6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49513" y="5137390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0850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32656"/>
            <a:ext cx="8892480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Под действием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электрического тока</a:t>
            </a:r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водном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растворе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хлорида натрия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NaCl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 Na</a:t>
            </a:r>
            <a:r>
              <a:rPr lang="en-US" sz="2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+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+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</a:t>
            </a:r>
            <a:r>
              <a:rPr lang="ru-RU" sz="2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endParaRPr lang="ru-RU" sz="2800" b="1" dirty="0" smtClean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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2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</a:t>
            </a:r>
            <a:r>
              <a:rPr lang="ru-RU" sz="2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endParaRPr lang="ru-RU" b="1" dirty="0">
              <a:ln>
                <a:solidFill>
                  <a:sysClr val="windowText" lastClr="000000"/>
                </a:solidFill>
              </a:ln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-1" y="2000205"/>
          <a:ext cx="9148821" cy="1950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882">
                  <a:extLst>
                    <a:ext uri="{9D8B030D-6E8A-4147-A177-3AD203B41FA5}">
                      <a16:colId xmlns:a16="http://schemas.microsoft.com/office/drawing/2014/main" val="4207922570"/>
                    </a:ext>
                  </a:extLst>
                </a:gridCol>
                <a:gridCol w="3369087">
                  <a:extLst>
                    <a:ext uri="{9D8B030D-6E8A-4147-A177-3AD203B41FA5}">
                      <a16:colId xmlns:a16="http://schemas.microsoft.com/office/drawing/2014/main" val="4044931639"/>
                    </a:ext>
                  </a:extLst>
                </a:gridCol>
                <a:gridCol w="519162">
                  <a:extLst>
                    <a:ext uri="{9D8B030D-6E8A-4147-A177-3AD203B41FA5}">
                      <a16:colId xmlns:a16="http://schemas.microsoft.com/office/drawing/2014/main" val="1514107634"/>
                    </a:ext>
                  </a:extLst>
                </a:gridCol>
                <a:gridCol w="381201">
                  <a:extLst>
                    <a:ext uri="{9D8B030D-6E8A-4147-A177-3AD203B41FA5}">
                      <a16:colId xmlns:a16="http://schemas.microsoft.com/office/drawing/2014/main" val="2593188096"/>
                    </a:ext>
                  </a:extLst>
                </a:gridCol>
                <a:gridCol w="304961">
                  <a:extLst>
                    <a:ext uri="{9D8B030D-6E8A-4147-A177-3AD203B41FA5}">
                      <a16:colId xmlns:a16="http://schemas.microsoft.com/office/drawing/2014/main" val="413352944"/>
                    </a:ext>
                  </a:extLst>
                </a:gridCol>
                <a:gridCol w="810900">
                  <a:extLst>
                    <a:ext uri="{9D8B030D-6E8A-4147-A177-3AD203B41FA5}">
                      <a16:colId xmlns:a16="http://schemas.microsoft.com/office/drawing/2014/main" val="2421489201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3001707871"/>
                    </a:ext>
                  </a:extLst>
                </a:gridCol>
                <a:gridCol w="1120436">
                  <a:extLst>
                    <a:ext uri="{9D8B030D-6E8A-4147-A177-3AD203B41FA5}">
                      <a16:colId xmlns:a16="http://schemas.microsoft.com/office/drawing/2014/main" val="34510901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600" b="1" dirty="0" smtClean="0">
                          <a:latin typeface="Arial Narrow" panose="020B0606020202030204" pitchFamily="34" charset="0"/>
                        </a:rPr>
                        <a:t>К (</a:t>
                      </a:r>
                      <a:r>
                        <a:rPr lang="ru-RU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–</a:t>
                      </a:r>
                      <a:r>
                        <a:rPr lang="ru-RU" sz="2600" b="1" dirty="0" smtClean="0">
                          <a:latin typeface="Arial Narrow" panose="020B0606020202030204" pitchFamily="34" charset="0"/>
                        </a:rPr>
                        <a:t>)</a:t>
                      </a:r>
                      <a:endParaRPr lang="ru-RU" sz="26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2Н</a:t>
                      </a:r>
                      <a:r>
                        <a:rPr lang="ru-RU" sz="2600" b="1" baseline="-25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ru-RU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+ 2ē → Н</a:t>
                      </a:r>
                      <a:r>
                        <a:rPr lang="ru-RU" sz="2600" b="1" baseline="-25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+ 2ОН</a:t>
                      </a:r>
                      <a:r>
                        <a:rPr lang="ru-RU" sz="2600" b="1" baseline="30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</a:t>
                      </a:r>
                      <a:endParaRPr lang="ru-RU" sz="26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smtClean="0">
                          <a:latin typeface="Arial Narrow" panose="020B0606020202030204" pitchFamily="34" charset="0"/>
                        </a:rPr>
                        <a:t>2</a:t>
                      </a:r>
                      <a:endParaRPr lang="ru-RU" sz="26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smtClean="0">
                          <a:latin typeface="Arial Narrow" panose="020B0606020202030204" pitchFamily="34" charset="0"/>
                        </a:rPr>
                        <a:t>1</a:t>
                      </a:r>
                      <a:endParaRPr lang="ru-RU" sz="26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ru-RU" sz="2600" b="1" dirty="0" smtClean="0">
                          <a:latin typeface="Arial Narrow" panose="020B0606020202030204" pitchFamily="34" charset="0"/>
                        </a:rPr>
                        <a:t>восстановление</a:t>
                      </a:r>
                      <a:endParaRPr lang="ru-RU" sz="26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1557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600" b="1" dirty="0" smtClean="0">
                          <a:latin typeface="Arial Narrow" panose="020B0606020202030204" pitchFamily="34" charset="0"/>
                        </a:rPr>
                        <a:t>А (+)</a:t>
                      </a:r>
                      <a:endParaRPr lang="ru-RU" sz="26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</a:t>
                      </a:r>
                      <a:r>
                        <a:rPr lang="ru-RU" sz="2600" b="1" baseline="30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</a:t>
                      </a:r>
                      <a:r>
                        <a:rPr lang="ru-RU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</a:t>
                      </a:r>
                      <a:r>
                        <a:rPr lang="en-US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ē → </a:t>
                      </a:r>
                      <a:r>
                        <a:rPr lang="en-US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</a:t>
                      </a:r>
                      <a:r>
                        <a:rPr lang="ru-RU" sz="2600" b="1" baseline="-25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600" b="1" baseline="30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2600" b="1" dirty="0">
                        <a:solidFill>
                          <a:srgbClr val="0033CC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600" b="1" dirty="0" smtClean="0">
                          <a:latin typeface="Arial Narrow" panose="020B0606020202030204" pitchFamily="34" charset="0"/>
                        </a:rPr>
                        <a:t>2</a:t>
                      </a:r>
                      <a:endParaRPr lang="ru-RU" sz="26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600" b="1" dirty="0" smtClean="0">
                          <a:latin typeface="Arial Narrow" panose="020B0606020202030204" pitchFamily="34" charset="0"/>
                        </a:rPr>
                        <a:t>1</a:t>
                      </a:r>
                      <a:endParaRPr lang="ru-RU" sz="26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ru-RU" sz="2600" b="1" dirty="0" smtClean="0">
                          <a:latin typeface="Arial Narrow" panose="020B0606020202030204" pitchFamily="34" charset="0"/>
                        </a:rPr>
                        <a:t>окисление</a:t>
                      </a:r>
                      <a:endParaRPr lang="ru-RU" sz="26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5887737"/>
                  </a:ext>
                </a:extLst>
              </a:tr>
              <a:tr h="370840">
                <a:tc gridSpan="8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600" b="1" dirty="0" err="1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NaCl</a:t>
                      </a:r>
                      <a:r>
                        <a:rPr lang="ru-RU" sz="2600" b="1" baseline="-25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</a:t>
                      </a:r>
                      <a:r>
                        <a:rPr lang="en-US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</a:t>
                      </a:r>
                      <a:r>
                        <a:rPr lang="ru-RU" sz="2600" b="1" baseline="-25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ru-RU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</a:t>
                      </a:r>
                      <a:r>
                        <a:rPr lang="ru-RU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 </a:t>
                      </a:r>
                      <a:r>
                        <a:rPr lang="ru-RU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</a:t>
                      </a:r>
                      <a:r>
                        <a:rPr lang="ru-RU" sz="2600" b="1" baseline="-25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</a:t>
                      </a:r>
                      <a:r>
                        <a:rPr lang="ru-RU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</a:t>
                      </a:r>
                      <a:r>
                        <a:rPr lang="en-US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2Na</a:t>
                      </a:r>
                      <a:r>
                        <a:rPr lang="ru-RU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ОН </a:t>
                      </a:r>
                      <a:r>
                        <a:rPr lang="ru-RU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</a:t>
                      </a:r>
                      <a:r>
                        <a:rPr lang="en-US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964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</a:t>
                      </a:r>
                      <a:r>
                        <a:rPr lang="ru-RU" sz="2600" b="1" baseline="-25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964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964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</a:t>
                      </a:r>
                      <a:endParaRPr lang="ru-RU" sz="2600" b="1" dirty="0">
                        <a:solidFill>
                          <a:srgbClr val="009644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4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4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24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0864922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6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600" b="1" dirty="0" smtClean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</a:rPr>
                        <a:t>у катода</a:t>
                      </a:r>
                      <a:endParaRPr lang="ru-RU" sz="2600" b="1" dirty="0">
                        <a:solidFill>
                          <a:srgbClr val="C0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600" b="1" dirty="0" smtClean="0">
                          <a:solidFill>
                            <a:srgbClr val="009644"/>
                          </a:solidFill>
                          <a:latin typeface="Arial Narrow" panose="020B0606020202030204" pitchFamily="34" charset="0"/>
                        </a:rPr>
                        <a:t>у анода</a:t>
                      </a:r>
                      <a:endParaRPr lang="ru-RU" sz="2600" b="1" dirty="0">
                        <a:solidFill>
                          <a:srgbClr val="009644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6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63905738"/>
                  </a:ext>
                </a:extLst>
              </a:tr>
            </a:tbl>
          </a:graphicData>
        </a:graphic>
      </p:graphicFrame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2537" t="23306" r="30899" b="19282"/>
          <a:stretch/>
        </p:blipFill>
        <p:spPr>
          <a:xfrm>
            <a:off x="0" y="3428999"/>
            <a:ext cx="2834585" cy="3444261"/>
          </a:xfrm>
          <a:prstGeom prst="rect">
            <a:avLst/>
          </a:prstGeom>
        </p:spPr>
      </p:pic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49513" y="5137390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3788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-27384"/>
            <a:ext cx="8790001" cy="6441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49513" y="5137390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0156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32656"/>
            <a:ext cx="8892480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Под действием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электрического тока</a:t>
            </a:r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расплаве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хлорида натрия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NaCl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 Na</a:t>
            </a:r>
            <a:r>
              <a:rPr lang="en-US" sz="2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+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+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</a:t>
            </a:r>
            <a:r>
              <a:rPr lang="ru-RU" sz="2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endParaRPr lang="ru-RU" sz="2800" b="1" dirty="0" smtClean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1022712"/>
              </p:ext>
            </p:extLst>
          </p:nvPr>
        </p:nvGraphicFramePr>
        <p:xfrm>
          <a:off x="19178" y="1620868"/>
          <a:ext cx="9148821" cy="2011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24430">
                  <a:extLst>
                    <a:ext uri="{9D8B030D-6E8A-4147-A177-3AD203B41FA5}">
                      <a16:colId xmlns:a16="http://schemas.microsoft.com/office/drawing/2014/main" val="4207922570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4044931639"/>
                    </a:ext>
                  </a:extLst>
                </a:gridCol>
                <a:gridCol w="1474445">
                  <a:extLst>
                    <a:ext uri="{9D8B030D-6E8A-4147-A177-3AD203B41FA5}">
                      <a16:colId xmlns:a16="http://schemas.microsoft.com/office/drawing/2014/main" val="1514107634"/>
                    </a:ext>
                  </a:extLst>
                </a:gridCol>
                <a:gridCol w="381201">
                  <a:extLst>
                    <a:ext uri="{9D8B030D-6E8A-4147-A177-3AD203B41FA5}">
                      <a16:colId xmlns:a16="http://schemas.microsoft.com/office/drawing/2014/main" val="2593188096"/>
                    </a:ext>
                  </a:extLst>
                </a:gridCol>
                <a:gridCol w="160578">
                  <a:extLst>
                    <a:ext uri="{9D8B030D-6E8A-4147-A177-3AD203B41FA5}">
                      <a16:colId xmlns:a16="http://schemas.microsoft.com/office/drawing/2014/main" val="413352944"/>
                    </a:ext>
                  </a:extLst>
                </a:gridCol>
                <a:gridCol w="144383">
                  <a:extLst>
                    <a:ext uri="{9D8B030D-6E8A-4147-A177-3AD203B41FA5}">
                      <a16:colId xmlns:a16="http://schemas.microsoft.com/office/drawing/2014/main" val="1501287560"/>
                    </a:ext>
                  </a:extLst>
                </a:gridCol>
                <a:gridCol w="2539092">
                  <a:extLst>
                    <a:ext uri="{9D8B030D-6E8A-4147-A177-3AD203B41FA5}">
                      <a16:colId xmlns:a16="http://schemas.microsoft.com/office/drawing/2014/main" val="2421489201"/>
                    </a:ext>
                  </a:extLst>
                </a:gridCol>
                <a:gridCol w="1120436">
                  <a:extLst>
                    <a:ext uri="{9D8B030D-6E8A-4147-A177-3AD203B41FA5}">
                      <a16:colId xmlns:a16="http://schemas.microsoft.com/office/drawing/2014/main" val="34510901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 (</a:t>
                      </a:r>
                      <a:r>
                        <a:rPr lang="ru-RU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</a:t>
                      </a:r>
                      <a:r>
                        <a:rPr lang="ru-RU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ru-RU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Na</a:t>
                      </a:r>
                      <a:r>
                        <a:rPr lang="en-US" sz="2800" b="1" baseline="30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+</a:t>
                      </a:r>
                      <a:r>
                        <a:rPr lang="ru-RU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</a:t>
                      </a:r>
                      <a:r>
                        <a:rPr lang="ru-RU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ē </a:t>
                      </a:r>
                      <a:r>
                        <a:rPr lang="ru-RU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→ </a:t>
                      </a:r>
                      <a:r>
                        <a:rPr lang="en-US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Na</a:t>
                      </a:r>
                      <a:r>
                        <a:rPr lang="ru-RU" sz="2800" b="1" baseline="30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0</a:t>
                      </a:r>
                      <a:endParaRPr lang="ru-RU" sz="2800" b="1" dirty="0">
                        <a:solidFill>
                          <a:srgbClr val="0033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ru-RU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восстановление</a:t>
                      </a:r>
                      <a:endParaRPr lang="ru-RU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1557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 (+)</a:t>
                      </a:r>
                      <a:endParaRPr lang="ru-RU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</a:t>
                      </a:r>
                      <a:r>
                        <a:rPr lang="ru-RU" sz="2800" b="1" baseline="30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</a:t>
                      </a:r>
                      <a:r>
                        <a:rPr lang="ru-RU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</a:t>
                      </a:r>
                      <a:r>
                        <a:rPr lang="en-US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ē → </a:t>
                      </a:r>
                      <a:r>
                        <a:rPr lang="en-US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</a:t>
                      </a:r>
                      <a:r>
                        <a:rPr lang="ru-RU" sz="2800" b="1" baseline="-25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800" b="1" baseline="30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2800" b="1" dirty="0">
                        <a:solidFill>
                          <a:srgbClr val="0033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ru-RU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окисление</a:t>
                      </a:r>
                      <a:endParaRPr lang="ru-RU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5887737"/>
                  </a:ext>
                </a:extLst>
              </a:tr>
              <a:tr h="370840">
                <a:tc gridSpan="8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600" b="1" dirty="0" err="1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NaCl</a:t>
                      </a:r>
                      <a:r>
                        <a:rPr lang="ru-RU" sz="2600" b="1" baseline="-25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</a:t>
                      </a:r>
                      <a:r>
                        <a:rPr lang="ru-RU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   </a:t>
                      </a:r>
                      <a:r>
                        <a:rPr lang="en-US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r>
                        <a:rPr lang="ru-RU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ru-RU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</a:t>
                      </a:r>
                      <a:r>
                        <a:rPr lang="ru-RU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</a:t>
                      </a:r>
                      <a:r>
                        <a:rPr lang="en-US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964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</a:t>
                      </a:r>
                      <a:r>
                        <a:rPr lang="ru-RU" sz="2600" b="1" baseline="-25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964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964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</a:t>
                      </a:r>
                      <a:endParaRPr lang="ru-RU" sz="2600" b="1" dirty="0">
                        <a:solidFill>
                          <a:srgbClr val="009644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4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4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ru-RU" sz="24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0864922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6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600" b="1" dirty="0" smtClean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</a:rPr>
                        <a:t>у катода</a:t>
                      </a:r>
                      <a:endParaRPr lang="ru-RU" sz="2600" b="1" dirty="0">
                        <a:solidFill>
                          <a:srgbClr val="C0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600" b="1" dirty="0" smtClean="0">
                          <a:solidFill>
                            <a:srgbClr val="009644"/>
                          </a:solidFill>
                          <a:latin typeface="Arial Narrow" panose="020B0606020202030204" pitchFamily="34" charset="0"/>
                        </a:rPr>
                        <a:t>  у </a:t>
                      </a:r>
                      <a:r>
                        <a:rPr lang="ru-RU" sz="2600" b="1" dirty="0" smtClean="0">
                          <a:solidFill>
                            <a:srgbClr val="009644"/>
                          </a:solidFill>
                          <a:latin typeface="Arial Narrow" panose="020B0606020202030204" pitchFamily="34" charset="0"/>
                        </a:rPr>
                        <a:t>анода</a:t>
                      </a:r>
                      <a:endParaRPr lang="ru-RU" sz="2600" b="1" dirty="0">
                        <a:solidFill>
                          <a:srgbClr val="009644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6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63905738"/>
                  </a:ext>
                </a:extLst>
              </a:tr>
            </a:tbl>
          </a:graphicData>
        </a:graphic>
      </p:graphicFrame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49513" y="5137390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/>
          <a:srcRect l="16240" t="27360" r="27310" b="3735"/>
          <a:stretch/>
        </p:blipFill>
        <p:spPr>
          <a:xfrm>
            <a:off x="172221" y="3738258"/>
            <a:ext cx="4274019" cy="293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29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5460"/>
            <a:ext cx="24192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Вспомним:</a:t>
            </a:r>
            <a:endParaRPr lang="ru-RU" sz="28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3329403"/>
            <a:ext cx="8821650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Для повторения </a:t>
            </a:r>
            <a:r>
              <a:rPr lang="ru-RU" sz="2800" b="1" dirty="0" smtClean="0"/>
              <a:t>материал можно найти </a:t>
            </a: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 Black" pitchFamily="34" charset="0"/>
              </a:rPr>
              <a:t>на 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 Black" pitchFamily="34" charset="0"/>
              </a:rPr>
              <a:t>сайте </a:t>
            </a: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 Black" pitchFamily="34" charset="0"/>
              </a:rPr>
              <a:t>НКСЭ</a:t>
            </a:r>
            <a:r>
              <a:rPr lang="ru-RU" sz="2800" b="1" dirty="0" smtClean="0"/>
              <a:t>: Преподавателям –  </a:t>
            </a:r>
            <a:r>
              <a:rPr lang="ru-RU" sz="2800" b="1" dirty="0"/>
              <a:t>Методическая копилка – </a:t>
            </a:r>
            <a:r>
              <a:rPr lang="ru-RU" sz="2800" b="1" dirty="0" smtClean="0"/>
              <a:t>ЦМК </a:t>
            </a:r>
            <a:r>
              <a:rPr lang="ru-RU" sz="2800" b="1" dirty="0"/>
              <a:t>Математических и естественнонаучных дисциплин – Кузьмина Ирина </a:t>
            </a:r>
            <a:r>
              <a:rPr lang="ru-RU" sz="2800" b="1" dirty="0" smtClean="0"/>
              <a:t>Викторовна.</a:t>
            </a:r>
            <a:endParaRPr lang="ru-RU" sz="2800" b="1" dirty="0"/>
          </a:p>
          <a:p>
            <a:pPr marL="0" indent="450000" algn="just">
              <a:lnSpc>
                <a:spcPct val="85000"/>
              </a:lnSpc>
            </a:pP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 Black" pitchFamily="34" charset="0"/>
              </a:rPr>
              <a:t>В библиотеке</a:t>
            </a:r>
            <a:r>
              <a:rPr lang="ru-RU" sz="2800" b="1" dirty="0"/>
              <a:t>: </a:t>
            </a:r>
            <a:r>
              <a:rPr lang="ru-RU" sz="2800" b="1" dirty="0" smtClean="0"/>
              <a:t>Сетевые ресурсы –Справочная </a:t>
            </a:r>
            <a:r>
              <a:rPr lang="ru-RU" sz="2800" b="1" dirty="0"/>
              <a:t>информация для </a:t>
            </a:r>
            <a:r>
              <a:rPr lang="ru-RU" sz="2800" b="1" dirty="0" smtClean="0"/>
              <a:t>студентов </a:t>
            </a:r>
            <a:r>
              <a:rPr lang="ru-RU" sz="2800" b="1" dirty="0"/>
              <a:t>–</a:t>
            </a:r>
            <a:r>
              <a:rPr lang="ru-RU" sz="2800" b="1" dirty="0" smtClean="0"/>
              <a:t> </a:t>
            </a:r>
            <a:r>
              <a:rPr lang="ru-RU" sz="2800" b="1" dirty="0"/>
              <a:t>Кузьмина </a:t>
            </a:r>
            <a:r>
              <a:rPr lang="ru-RU" sz="2800" b="1" dirty="0" smtClean="0"/>
              <a:t>И. В. – Химия.</a:t>
            </a:r>
            <a:endParaRPr lang="ru-RU" sz="2800" b="1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64" y="548680"/>
            <a:ext cx="3600400" cy="2665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03233" y="5097922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319" y="204662"/>
            <a:ext cx="3934331" cy="3009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63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907704" y="84166"/>
            <a:ext cx="53303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E63E10"/>
                </a:solidFill>
                <a:latin typeface="Arial Black" panose="020B0A04020102020204" pitchFamily="34" charset="0"/>
                <a:cs typeface="Arial" pitchFamily="34" charset="0"/>
              </a:rPr>
              <a:t>Получение алюминия</a:t>
            </a:r>
            <a:endParaRPr lang="ru-RU" sz="3200" dirty="0">
              <a:latin typeface="Arial Black" panose="020B0A04020102020204" pitchFamily="34" charset="0"/>
            </a:endParaRPr>
          </a:p>
        </p:txBody>
      </p:sp>
      <p:pic>
        <p:nvPicPr>
          <p:cNvPr id="16" name="Picture 2" descr="C:\Users\MATRIX\Desktop\slide_13.jpg"/>
          <p:cNvPicPr>
            <a:picLocks noChangeAspect="1" noChangeArrowheads="1"/>
          </p:cNvPicPr>
          <p:nvPr/>
        </p:nvPicPr>
        <p:blipFill rotWithShape="1">
          <a:blip r:embed="rId3" cstate="print"/>
          <a:srcRect l="4326" t="24800" r="43934" b="45684"/>
          <a:stretch/>
        </p:blipFill>
        <p:spPr bwMode="auto">
          <a:xfrm>
            <a:off x="323528" y="668941"/>
            <a:ext cx="8605913" cy="3120099"/>
          </a:xfrm>
          <a:prstGeom prst="rect">
            <a:avLst/>
          </a:prstGeom>
          <a:noFill/>
        </p:spPr>
      </p:pic>
      <p:pic>
        <p:nvPicPr>
          <p:cNvPr id="17" name="Picture 2" descr="Aluminium-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993" y="3789040"/>
            <a:ext cx="2607955" cy="26079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2293151" y="6283768"/>
            <a:ext cx="36676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Образец алюминия</a:t>
            </a:r>
            <a:endParaRPr lang="ru-RU" sz="2800" b="1" dirty="0"/>
          </a:p>
        </p:txBody>
      </p:sp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8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5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1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49513" y="5137390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5968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4984" y="128118"/>
            <a:ext cx="8759503" cy="4853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Современный метод </a:t>
            </a:r>
            <a:r>
              <a:rPr lang="ru-RU" sz="2800" b="1" dirty="0" smtClean="0">
                <a:solidFill>
                  <a:srgbClr val="202122"/>
                </a:solidFill>
                <a:latin typeface="Arial" panose="020B0604020202020204" pitchFamily="34" charset="0"/>
              </a:rPr>
              <a:t>получения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алюминия</a:t>
            </a:r>
            <a:r>
              <a:rPr lang="ru-RU" sz="2800" b="1" dirty="0" smtClean="0">
                <a:solidFill>
                  <a:srgbClr val="202122"/>
                </a:solidFill>
                <a:latin typeface="Arial" panose="020B0604020202020204" pitchFamily="34" charset="0"/>
              </a:rPr>
              <a:t>,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</a:rPr>
              <a:t>процесс Холла – Эру</a:t>
            </a:r>
            <a:r>
              <a:rPr lang="ru-RU" sz="2800" b="1" dirty="0" smtClean="0">
                <a:solidFill>
                  <a:srgbClr val="202122"/>
                </a:solidFill>
                <a:latin typeface="Arial" panose="020B0604020202020204" pitchFamily="34" charset="0"/>
              </a:rPr>
              <a:t>, 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был разработан независимо американцем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</a:rPr>
              <a:t>Чарльзом Холлом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 и французом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</a:rPr>
              <a:t>Полем Эру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 в 1886 году. Он заключается в растворении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оксида алюминия Al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2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O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3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 в расплаве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</a:rPr>
              <a:t>криолита Na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</a:rPr>
              <a:t>3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</a:rPr>
              <a:t>AlF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</a:rPr>
              <a:t>6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 с последующим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</a:rPr>
              <a:t>электролизом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 с использованием расходуемых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Arial" panose="020B0604020202020204" pitchFamily="34" charset="0"/>
              </a:rPr>
              <a:t>коксовых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 или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Arial" panose="020B0604020202020204" pitchFamily="34" charset="0"/>
              </a:rPr>
              <a:t>графитовых анодных электродов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. Такой метод получения требует очень больших затрат электроэнергии и поэтому получил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</a:rPr>
              <a:t>промышленное применение только в XX веке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</a:rPr>
              <a:t>Электролиз в расплаве криолита:</a:t>
            </a:r>
            <a:endParaRPr lang="ru-RU" sz="2800" b="1" i="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l="21089" t="52886" r="65058" b="42293"/>
          <a:stretch/>
        </p:blipFill>
        <p:spPr>
          <a:xfrm>
            <a:off x="3529655" y="4884469"/>
            <a:ext cx="4610100" cy="901976"/>
          </a:xfrm>
          <a:prstGeom prst="rect">
            <a:avLst/>
          </a:prstGeom>
        </p:spPr>
      </p:pic>
      <p:pic>
        <p:nvPicPr>
          <p:cNvPr id="14" name="Picture 4" descr="https://upload.wikimedia.org/wikipedia/commons/thumb/1/18/President_Lula_visit_to_Aluminum_factory.jpg/1024px-President_Lula_visit_to_Aluminum_factor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940253"/>
            <a:ext cx="2808312" cy="1873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3427985" y="5915933"/>
            <a:ext cx="38114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ln>
                  <a:solidFill>
                    <a:sysClr val="windowText" lastClr="000000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Алюминиевый прокат</a:t>
            </a:r>
            <a:endParaRPr lang="ru-RU" sz="2800" dirty="0">
              <a:ln>
                <a:solidFill>
                  <a:sysClr val="windowText" lastClr="000000"/>
                </a:solidFill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1995705" y="6405653"/>
            <a:ext cx="5183734" cy="16133"/>
          </a:xfrm>
          <a:prstGeom prst="straightConnector1">
            <a:avLst/>
          </a:prstGeom>
          <a:ln w="5715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Управляющая кнопка: далее 1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7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5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0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49513" y="5137390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356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101" y="275046"/>
            <a:ext cx="8892480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202122"/>
                </a:solidFill>
                <a:latin typeface="Arial" panose="020B0604020202020204" pitchFamily="34" charset="0"/>
              </a:rPr>
              <a:t>Смесь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оксида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алюминия 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Al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2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O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3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(около 10 %)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 </a:t>
            </a:r>
            <a:r>
              <a:rPr lang="ru-RU" sz="2800" b="1" dirty="0" smtClean="0">
                <a:solidFill>
                  <a:srgbClr val="202122"/>
                </a:solidFill>
                <a:latin typeface="Arial" panose="020B0604020202020204" pitchFamily="34" charset="0"/>
              </a:rPr>
              <a:t>и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</a:rPr>
              <a:t>криолита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</a:rPr>
              <a:t> 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</a:rPr>
              <a:t>Na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</a:rPr>
              <a:t>3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</a:rPr>
              <a:t>AlF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</a:rPr>
              <a:t>6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</a:rPr>
              <a:t>(около 90 %)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 </a:t>
            </a:r>
            <a:r>
              <a:rPr lang="ru-RU" sz="2800" b="1" dirty="0" smtClean="0">
                <a:solidFill>
                  <a:srgbClr val="202122"/>
                </a:solidFill>
                <a:latin typeface="Arial" panose="020B0604020202020204" pitchFamily="34" charset="0"/>
              </a:rPr>
              <a:t>плавится при температуре около 1000 </a:t>
            </a:r>
            <a:r>
              <a:rPr lang="ru-RU" sz="2800" b="1" baseline="30000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о</a:t>
            </a:r>
            <a:r>
              <a:rPr lang="ru-RU" sz="2800" b="1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С</a:t>
            </a:r>
            <a:r>
              <a:rPr lang="ru-RU" sz="2800" b="1" dirty="0" smtClean="0">
                <a:solidFill>
                  <a:srgbClr val="202122"/>
                </a:solidFill>
                <a:latin typeface="Arial" panose="020B0604020202020204" pitchFamily="34" charset="0"/>
              </a:rPr>
              <a:t>, в то время, как </a:t>
            </a:r>
            <a:r>
              <a:rPr lang="en-US" sz="2800" b="1" dirty="0" smtClean="0">
                <a:solidFill>
                  <a:srgbClr val="202122"/>
                </a:solidFill>
                <a:latin typeface="Arial" panose="020B0604020202020204" pitchFamily="34" charset="0"/>
              </a:rPr>
              <a:t>t</a:t>
            </a:r>
            <a:r>
              <a:rPr lang="ru-RU" sz="2800" b="1" baseline="-25000" dirty="0" smtClean="0">
                <a:solidFill>
                  <a:srgbClr val="202122"/>
                </a:solidFill>
                <a:latin typeface="Arial" panose="020B0604020202020204" pitchFamily="34" charset="0"/>
              </a:rPr>
              <a:t>пл.</a:t>
            </a:r>
            <a:r>
              <a:rPr lang="ru-RU" sz="2800" b="1" dirty="0" smtClean="0">
                <a:solidFill>
                  <a:srgbClr val="202122"/>
                </a:solidFill>
                <a:latin typeface="Arial" panose="020B0604020202020204" pitchFamily="34" charset="0"/>
              </a:rPr>
              <a:t>(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Al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2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O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3</a:t>
            </a:r>
            <a:r>
              <a:rPr lang="ru-RU" sz="2800" b="1" dirty="0" smtClean="0">
                <a:solidFill>
                  <a:srgbClr val="202122"/>
                </a:solidFill>
                <a:latin typeface="Arial" panose="020B0604020202020204" pitchFamily="34" charset="0"/>
              </a:rPr>
              <a:t>) = 2045 </a:t>
            </a:r>
            <a:r>
              <a:rPr lang="ru-RU" sz="2800" b="1" baseline="30000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о</a:t>
            </a:r>
            <a:r>
              <a:rPr lang="ru-RU" sz="2800" b="1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С</a:t>
            </a:r>
            <a:r>
              <a:rPr lang="ru-RU" sz="2800" b="1" dirty="0" smtClean="0">
                <a:solidFill>
                  <a:srgbClr val="202122"/>
                </a:solidFill>
                <a:latin typeface="Arial" panose="020B0604020202020204" pitchFamily="34" charset="0"/>
              </a:rPr>
              <a:t>. В расплаве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</a:rPr>
              <a:t>криолита Na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</a:rPr>
              <a:t>3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</a:rPr>
              <a:t>AlF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</a:rPr>
              <a:t>6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оксида алюминия Al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2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O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3</a:t>
            </a:r>
            <a:r>
              <a:rPr lang="ru-RU" sz="2800" b="1" dirty="0" smtClean="0">
                <a:solidFill>
                  <a:srgbClr val="202122"/>
                </a:solidFill>
                <a:latin typeface="Arial" panose="020B0604020202020204" pitchFamily="34" charset="0"/>
              </a:rPr>
              <a:t>,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sz="2800" b="1" dirty="0" smtClean="0">
                <a:solidFill>
                  <a:srgbClr val="202122"/>
                </a:solidFill>
                <a:latin typeface="Arial" panose="020B0604020202020204" pitchFamily="34" charset="0"/>
              </a:rPr>
              <a:t>который представляет собой соль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AlAlO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3 </a:t>
            </a:r>
            <a:r>
              <a:rPr lang="ru-RU" sz="2800" b="1" dirty="0" smtClean="0">
                <a:solidFill>
                  <a:srgbClr val="202122"/>
                </a:solidFill>
                <a:latin typeface="Arial" panose="020B0604020202020204" pitchFamily="34" charset="0"/>
              </a:rPr>
              <a:t>(алюминат алюминия) </a:t>
            </a:r>
            <a:r>
              <a:rPr lang="ru-RU" sz="2800" b="1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диссоциирует</a:t>
            </a:r>
            <a:r>
              <a:rPr lang="ru-RU" sz="2800" b="1" dirty="0" smtClean="0">
                <a:solidFill>
                  <a:srgbClr val="202122"/>
                </a:solidFill>
                <a:latin typeface="Arial" panose="020B0604020202020204" pitchFamily="34" charset="0"/>
              </a:rPr>
              <a:t>:</a:t>
            </a:r>
          </a:p>
          <a:p>
            <a:pPr algn="ctr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AlAlO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3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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Al</a:t>
            </a:r>
            <a:r>
              <a:rPr lang="ru-RU" sz="2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3</a:t>
            </a:r>
            <a:r>
              <a:rPr lang="en-US" sz="2800" b="1" baseline="30000" dirty="0">
                <a:ln>
                  <a:solidFill>
                    <a:sysClr val="windowText" lastClr="000000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+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+ AlO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3</a:t>
            </a:r>
            <a:r>
              <a:rPr lang="ru-RU" sz="2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3–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endParaRPr lang="ru-RU" b="1" dirty="0">
              <a:ln>
                <a:solidFill>
                  <a:sysClr val="windowText" lastClr="000000"/>
                </a:solidFill>
              </a:ln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3879145"/>
              </p:ext>
            </p:extLst>
          </p:nvPr>
        </p:nvGraphicFramePr>
        <p:xfrm>
          <a:off x="78101" y="3297412"/>
          <a:ext cx="8998067" cy="1950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7267">
                  <a:extLst>
                    <a:ext uri="{9D8B030D-6E8A-4147-A177-3AD203B41FA5}">
                      <a16:colId xmlns:a16="http://schemas.microsoft.com/office/drawing/2014/main" val="4207922570"/>
                    </a:ext>
                  </a:extLst>
                </a:gridCol>
                <a:gridCol w="2400488">
                  <a:extLst>
                    <a:ext uri="{9D8B030D-6E8A-4147-A177-3AD203B41FA5}">
                      <a16:colId xmlns:a16="http://schemas.microsoft.com/office/drawing/2014/main" val="4044931639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1514107634"/>
                    </a:ext>
                  </a:extLst>
                </a:gridCol>
                <a:gridCol w="760925">
                  <a:extLst>
                    <a:ext uri="{9D8B030D-6E8A-4147-A177-3AD203B41FA5}">
                      <a16:colId xmlns:a16="http://schemas.microsoft.com/office/drawing/2014/main" val="698967713"/>
                    </a:ext>
                  </a:extLst>
                </a:gridCol>
                <a:gridCol w="535219">
                  <a:extLst>
                    <a:ext uri="{9D8B030D-6E8A-4147-A177-3AD203B41FA5}">
                      <a16:colId xmlns:a16="http://schemas.microsoft.com/office/drawing/2014/main" val="2421489201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1376977385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4060466166"/>
                    </a:ext>
                  </a:extLst>
                </a:gridCol>
                <a:gridCol w="2271920">
                  <a:extLst>
                    <a:ext uri="{9D8B030D-6E8A-4147-A177-3AD203B41FA5}">
                      <a16:colId xmlns:a16="http://schemas.microsoft.com/office/drawing/2014/main" val="34510901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6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К (</a:t>
                      </a:r>
                      <a:r>
                        <a:rPr lang="ru-RU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–</a:t>
                      </a:r>
                      <a:r>
                        <a:rPr lang="ru-RU" sz="26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)</a:t>
                      </a:r>
                      <a:endParaRPr lang="ru-RU" sz="2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</a:rPr>
                        <a:t>Al</a:t>
                      </a:r>
                      <a:r>
                        <a:rPr lang="ru-RU" sz="2600" b="1" baseline="30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0</a:t>
                      </a:r>
                      <a:r>
                        <a:rPr lang="ru-RU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+ 3ē → </a:t>
                      </a:r>
                      <a:r>
                        <a:rPr lang="ru-RU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</a:rPr>
                        <a:t>Al</a:t>
                      </a:r>
                      <a:r>
                        <a:rPr lang="ru-RU" sz="2600" b="1" baseline="30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3</a:t>
                      </a:r>
                      <a:r>
                        <a:rPr lang="en-US" sz="2600" b="1" baseline="30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+</a:t>
                      </a:r>
                      <a:endParaRPr lang="ru-RU" sz="26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600" b="1" dirty="0" smtClean="0">
                          <a:latin typeface="Arial Narrow" panose="020B0606020202030204" pitchFamily="34" charset="0"/>
                        </a:rPr>
                        <a:t>12</a:t>
                      </a:r>
                      <a:endParaRPr lang="ru-RU" sz="26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600" b="1" dirty="0" smtClean="0">
                          <a:latin typeface="Arial Narrow" panose="020B0606020202030204" pitchFamily="34" charset="0"/>
                        </a:rPr>
                        <a:t>4</a:t>
                      </a:r>
                      <a:endParaRPr lang="ru-RU" sz="26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ru-RU" sz="2600" b="1" dirty="0" smtClean="0">
                          <a:latin typeface="Arial Narrow" panose="020B0606020202030204" pitchFamily="34" charset="0"/>
                        </a:rPr>
                        <a:t>восстановление</a:t>
                      </a:r>
                      <a:endParaRPr lang="ru-RU" sz="26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1557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6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А (+)</a:t>
                      </a:r>
                      <a:endParaRPr lang="ru-RU" sz="2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</a:rPr>
                        <a:t>4AlO</a:t>
                      </a:r>
                      <a:r>
                        <a:rPr lang="ru-RU" sz="2400" b="1" baseline="-25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</a:rPr>
                        <a:t>3</a:t>
                      </a:r>
                      <a:r>
                        <a:rPr lang="ru-RU" sz="2400" b="1" baseline="30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3–</a:t>
                      </a:r>
                      <a:r>
                        <a:rPr lang="ru-RU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12ē → 3О</a:t>
                      </a:r>
                      <a:r>
                        <a:rPr lang="ru-RU" sz="2600" b="1" baseline="-25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2600" b="1" baseline="30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0</a:t>
                      </a:r>
                      <a:r>
                        <a:rPr lang="ru-RU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+ 2</a:t>
                      </a:r>
                      <a:r>
                        <a:rPr lang="ru-RU" sz="24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</a:rPr>
                        <a:t>Al</a:t>
                      </a:r>
                      <a:r>
                        <a:rPr lang="ru-RU" sz="2400" b="1" baseline="-25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</a:rPr>
                        <a:t>2</a:t>
                      </a:r>
                      <a:r>
                        <a:rPr lang="ru-RU" sz="24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</a:rPr>
                        <a:t>O</a:t>
                      </a:r>
                      <a:r>
                        <a:rPr lang="ru-RU" sz="2400" b="1" baseline="-25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</a:rPr>
                        <a:t>3</a:t>
                      </a:r>
                      <a:endParaRPr lang="ru-RU" sz="26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600" b="1" dirty="0" smtClean="0">
                          <a:latin typeface="Arial Narrow" panose="020B0606020202030204" pitchFamily="34" charset="0"/>
                        </a:rPr>
                        <a:t>3</a:t>
                      </a:r>
                      <a:endParaRPr lang="ru-RU" sz="26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600" b="1" dirty="0" smtClean="0">
                          <a:latin typeface="Arial Narrow" panose="020B0606020202030204" pitchFamily="34" charset="0"/>
                        </a:rPr>
                        <a:t>1</a:t>
                      </a:r>
                      <a:endParaRPr lang="ru-RU" sz="26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ru-RU" sz="2600" b="1" dirty="0" smtClean="0">
                          <a:latin typeface="Arial Narrow" panose="020B0606020202030204" pitchFamily="34" charset="0"/>
                        </a:rPr>
                        <a:t>окисление</a:t>
                      </a:r>
                      <a:endParaRPr lang="ru-RU" sz="26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5887737"/>
                  </a:ext>
                </a:extLst>
              </a:tr>
              <a:tr h="370840">
                <a:tc gridSpan="8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</a:rPr>
                        <a:t>4Al</a:t>
                      </a:r>
                      <a:r>
                        <a:rPr lang="ru-RU" sz="2600" b="1" baseline="-25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</a:rPr>
                        <a:t>2</a:t>
                      </a:r>
                      <a:r>
                        <a:rPr lang="ru-RU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</a:rPr>
                        <a:t>O</a:t>
                      </a:r>
                      <a:r>
                        <a:rPr lang="ru-RU" sz="2600" b="1" baseline="-25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</a:rPr>
                        <a:t>3 </a:t>
                      </a:r>
                      <a:r>
                        <a:rPr lang="en-US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</a:t>
                      </a:r>
                      <a:r>
                        <a:rPr lang="ru-RU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 </a:t>
                      </a:r>
                      <a:r>
                        <a:rPr lang="ru-RU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  <a:latin typeface="Arial" panose="020B0604020202020204" pitchFamily="34" charset="0"/>
                        </a:rPr>
                        <a:t>4Al </a:t>
                      </a:r>
                      <a:r>
                        <a:rPr lang="ru-RU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</a:t>
                      </a:r>
                      <a:r>
                        <a:rPr lang="ru-RU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964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3О</a:t>
                      </a:r>
                      <a:r>
                        <a:rPr lang="ru-RU" sz="2600" b="1" baseline="-25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964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964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</a:t>
                      </a:r>
                      <a:r>
                        <a:rPr lang="ru-RU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964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+ 2</a:t>
                      </a:r>
                      <a:r>
                        <a:rPr lang="ru-RU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9644"/>
                          </a:solidFill>
                          <a:latin typeface="Arial" panose="020B0604020202020204" pitchFamily="34" charset="0"/>
                        </a:rPr>
                        <a:t>Al</a:t>
                      </a:r>
                      <a:r>
                        <a:rPr lang="ru-RU" sz="2600" b="1" baseline="-25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9644"/>
                          </a:solidFill>
                          <a:latin typeface="Arial" panose="020B0604020202020204" pitchFamily="34" charset="0"/>
                        </a:rPr>
                        <a:t>2</a:t>
                      </a:r>
                      <a:r>
                        <a:rPr lang="ru-RU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9644"/>
                          </a:solidFill>
                          <a:latin typeface="Arial" panose="020B0604020202020204" pitchFamily="34" charset="0"/>
                        </a:rPr>
                        <a:t>O</a:t>
                      </a:r>
                      <a:r>
                        <a:rPr lang="ru-RU" sz="2600" b="1" baseline="-25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9644"/>
                          </a:solidFill>
                          <a:latin typeface="Arial" panose="020B0604020202020204" pitchFamily="34" charset="0"/>
                        </a:rPr>
                        <a:t>3</a:t>
                      </a:r>
                      <a:endParaRPr lang="ru-RU" sz="2600" b="1" dirty="0">
                        <a:solidFill>
                          <a:srgbClr val="009644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ru-RU" sz="24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0864922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6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600" b="1" dirty="0" smtClean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</a:rPr>
                        <a:t>у катода</a:t>
                      </a:r>
                      <a:endParaRPr lang="ru-RU" sz="2600" b="1" dirty="0">
                        <a:solidFill>
                          <a:srgbClr val="C0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600" b="1" dirty="0" smtClean="0">
                          <a:solidFill>
                            <a:srgbClr val="009644"/>
                          </a:solidFill>
                          <a:latin typeface="Arial Narrow" panose="020B0606020202030204" pitchFamily="34" charset="0"/>
                        </a:rPr>
                        <a:t>у анода</a:t>
                      </a:r>
                      <a:endParaRPr lang="ru-RU" sz="2600" b="1" dirty="0">
                        <a:solidFill>
                          <a:srgbClr val="009644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600" b="1" dirty="0">
                        <a:solidFill>
                          <a:srgbClr val="009644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6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63905738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887726" y="5288499"/>
            <a:ext cx="744668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202122"/>
                </a:solidFill>
                <a:latin typeface="Arial" panose="020B0604020202020204" pitchFamily="34" charset="0"/>
              </a:rPr>
              <a:t>или</a:t>
            </a:r>
          </a:p>
          <a:p>
            <a:pPr algn="ctr"/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2Al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2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O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3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</a:rPr>
              <a:t>4Al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96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3О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96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9644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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96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dirty="0"/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49513" y="5137390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8066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pic>
        <p:nvPicPr>
          <p:cNvPr id="7" name="Picture 2" descr="https://static.wixstatic.com/media/3da4b6_d514a8896d214da49d9a4d3c0ff7f026~mv2.jpg/v1/fill/w_843,h_685,al_c,q_90/fil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" t="9643"/>
          <a:stretch/>
        </p:blipFill>
        <p:spPr bwMode="auto">
          <a:xfrm>
            <a:off x="107504" y="40722"/>
            <a:ext cx="8964487" cy="662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49513" y="5137390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3483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pic>
        <p:nvPicPr>
          <p:cNvPr id="99332" name="Picture 4" descr="https://jockeypromo.ru/wp-content/uploads/a/d/b/adb7ad149bd015cf4b61ee18b4be19cf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3" t="9051" r="6887" b="9051"/>
          <a:stretch/>
        </p:blipFill>
        <p:spPr bwMode="auto">
          <a:xfrm>
            <a:off x="0" y="5090"/>
            <a:ext cx="9137247" cy="6852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49513" y="5137390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4917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404664"/>
            <a:ext cx="878497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90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</a:rPr>
              <a:t>Для производства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1000 кг чернового алюминия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</a:rPr>
              <a:t>требуется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202122"/>
                </a:solidFill>
                <a:latin typeface="Arial" panose="020B0604020202020204" pitchFamily="34" charset="0"/>
              </a:rPr>
              <a:t>,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</a:rPr>
              <a:t>65 кг криолита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202122"/>
                </a:solidFill>
                <a:latin typeface="Arial" panose="020B0604020202020204" pitchFamily="34" charset="0"/>
              </a:rPr>
              <a:t>,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latin typeface="Arial" panose="020B0604020202020204" pitchFamily="34" charset="0"/>
              </a:rPr>
              <a:t>35 кг фторида алюминия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202122"/>
                </a:solidFill>
                <a:latin typeface="Arial" panose="020B0604020202020204" pitchFamily="34" charset="0"/>
              </a:rPr>
              <a:t>,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7434"/>
                </a:solidFill>
                <a:latin typeface="Arial" panose="020B0604020202020204" pitchFamily="34" charset="0"/>
              </a:rPr>
              <a:t>1920 кг 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7434"/>
                </a:solidFill>
                <a:latin typeface="Arial" panose="020B0604020202020204" pitchFamily="34" charset="0"/>
              </a:rPr>
              <a:t>глинозёма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202122"/>
                </a:solidFill>
                <a:latin typeface="Arial" panose="020B0604020202020204" pitchFamily="34" charset="0"/>
              </a:rPr>
              <a:t>, 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202122"/>
                </a:solidFill>
                <a:latin typeface="Arial" panose="020B0604020202020204" pitchFamily="34" charset="0"/>
              </a:rPr>
              <a:t>600 кг анодных графитовых электродов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202122"/>
                </a:solidFill>
                <a:latin typeface="Arial" panose="020B0604020202020204" pitchFamily="34" charset="0"/>
              </a:rPr>
              <a:t> и около 17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202122"/>
                </a:solidFill>
                <a:latin typeface="Arial" panose="020B0604020202020204" pitchFamily="34" charset="0"/>
              </a:rPr>
              <a:t>МВт·ч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202122"/>
                </a:solidFill>
                <a:latin typeface="Arial" panose="020B0604020202020204" pitchFamily="34" charset="0"/>
              </a:rPr>
              <a:t> электроэнергии (~61 ГДж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202122"/>
                </a:solidFill>
                <a:latin typeface="Arial" panose="020B0604020202020204" pitchFamily="34" charset="0"/>
              </a:rPr>
              <a:t>).</a:t>
            </a: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srgbClr val="202122"/>
              </a:solidFill>
              <a:latin typeface="Arial" panose="020B0604020202020204" pitchFamily="34" charset="0"/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6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49513" y="5137390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6602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827584" y="2340592"/>
            <a:ext cx="8171393" cy="66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4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Arial" pitchFamily="34" charset="0"/>
              </a:rPr>
              <a:t>Законы электролиза</a:t>
            </a:r>
            <a:endParaRPr lang="ru-RU" sz="44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  <p:pic>
        <p:nvPicPr>
          <p:cNvPr id="8" name="Picture 2" descr="https://thumbs.dreamstime.com/b/%D0%BF%D1%80%D0%BE%D1%86%D0%B5%D1%81%D1%81-%D1%8D%D0%BB%D0%B5%D0%BA%D1%82%D1%80%D0%BE%D0%BB%D0%B8%D0%B7%D0%B0-%D0%B2%D0%BE%D0%B4%D1%8B-%D1%81-%D0%B0%D0%BD%D0%BE%D0%B4%D0%BE%D0%BC-%D0%B8-%D0%BA%D0%B0%D1%82%D0%BE%D0%B4%D0%BE%D0%BC-%D0%B2-%D1%81%D0%B8%D0%BB%D0%B5-%D0%B1%D0%B0%D1%82%D0%B0%D1%80%D0%B5%D0%B8-13297497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5" t="9539" r="10633" b="4917"/>
          <a:stretch/>
        </p:blipFill>
        <p:spPr bwMode="auto">
          <a:xfrm>
            <a:off x="395536" y="3264199"/>
            <a:ext cx="3175636" cy="347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 descr="Майкл Фарадей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291" y="260648"/>
            <a:ext cx="3187065" cy="18078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604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7504" y="188640"/>
            <a:ext cx="8856984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В 1836 году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Майкл Фарадей</a:t>
            </a:r>
            <a:r>
              <a:rPr lang="ru-RU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опубликовал выведенные математически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количественные характеристики электролиза</a:t>
            </a:r>
            <a:r>
              <a:rPr lang="ru-RU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. Обнаруженные взаимосвязи между количеством прошедшего через электролит электричества и количеством выделившегося при этом вещества впоследствии были названы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законами Фарадея для электролиза</a:t>
            </a:r>
            <a:r>
              <a:rPr lang="ru-RU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Picture 2" descr="https://upload.wikimedia.org/wikipedia/commons/8/88/M_Faraday_Th_Phillips_oil_184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44" y="3312353"/>
            <a:ext cx="2677256" cy="346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972138" y="5000636"/>
            <a:ext cx="53160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Майкл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Фарадей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1841 –1842), портрет Томаса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Филипса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29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723645"/>
            <a:ext cx="8856983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Если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пропускать через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раствор медного купороса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электрический ток в течение определённого количества времени, то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 катоде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выделяется небольшое количество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меди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Однако если пустить ток большей силы, за такое же количество времени на катоде образуется большее количество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меди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При увеличении времени и одинаковой силе тока также увеличивается количество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меди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2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77929" y="116632"/>
            <a:ext cx="35108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33CC"/>
                </a:solidFill>
                <a:latin typeface="Arial Black" panose="020B0A04020102020204" pitchFamily="34" charset="0"/>
              </a:rPr>
              <a:t>Первый закон</a:t>
            </a:r>
          </a:p>
        </p:txBody>
      </p:sp>
      <p:pic>
        <p:nvPicPr>
          <p:cNvPr id="11" name="Picture 2" descr="https://w7.pngwing.com/pngs/180/198/png-transparent-electroplating-copper-plating-metal-movement-elements-miscellaneous-angle-text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3" r="21000"/>
          <a:stretch/>
        </p:blipFill>
        <p:spPr bwMode="auto">
          <a:xfrm>
            <a:off x="3207512" y="4134503"/>
            <a:ext cx="1922614" cy="261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894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32656"/>
            <a:ext cx="8892480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Под действием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электрического тока</a:t>
            </a:r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водном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растворе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сульфата меди (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CuSO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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</a:t>
            </a:r>
            <a:r>
              <a:rPr lang="en-US" sz="28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+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+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endParaRPr lang="ru-RU" sz="2800" b="1" dirty="0" smtClean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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2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</a:t>
            </a:r>
            <a:r>
              <a:rPr lang="ru-RU" sz="2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endParaRPr lang="ru-RU" b="1" dirty="0">
              <a:ln>
                <a:solidFill>
                  <a:sysClr val="windowText" lastClr="000000"/>
                </a:solidFill>
              </a:ln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" descr="https://w7.pngwing.com/pngs/180/198/png-transparent-electroplating-copper-plating-metal-movement-elements-miscellaneous-angle-text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3" r="21000"/>
          <a:stretch/>
        </p:blipFill>
        <p:spPr bwMode="auto">
          <a:xfrm>
            <a:off x="107504" y="3407261"/>
            <a:ext cx="2520280" cy="3431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-1" y="2000205"/>
          <a:ext cx="9148821" cy="1950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882">
                  <a:extLst>
                    <a:ext uri="{9D8B030D-6E8A-4147-A177-3AD203B41FA5}">
                      <a16:colId xmlns:a16="http://schemas.microsoft.com/office/drawing/2014/main" val="4207922570"/>
                    </a:ext>
                  </a:extLst>
                </a:gridCol>
                <a:gridCol w="3009047">
                  <a:extLst>
                    <a:ext uri="{9D8B030D-6E8A-4147-A177-3AD203B41FA5}">
                      <a16:colId xmlns:a16="http://schemas.microsoft.com/office/drawing/2014/main" val="4044931639"/>
                    </a:ext>
                  </a:extLst>
                </a:gridCol>
                <a:gridCol w="879202">
                  <a:extLst>
                    <a:ext uri="{9D8B030D-6E8A-4147-A177-3AD203B41FA5}">
                      <a16:colId xmlns:a16="http://schemas.microsoft.com/office/drawing/2014/main" val="1514107634"/>
                    </a:ext>
                  </a:extLst>
                </a:gridCol>
                <a:gridCol w="381201">
                  <a:extLst>
                    <a:ext uri="{9D8B030D-6E8A-4147-A177-3AD203B41FA5}">
                      <a16:colId xmlns:a16="http://schemas.microsoft.com/office/drawing/2014/main" val="2593188096"/>
                    </a:ext>
                  </a:extLst>
                </a:gridCol>
                <a:gridCol w="304961">
                  <a:extLst>
                    <a:ext uri="{9D8B030D-6E8A-4147-A177-3AD203B41FA5}">
                      <a16:colId xmlns:a16="http://schemas.microsoft.com/office/drawing/2014/main" val="413352944"/>
                    </a:ext>
                  </a:extLst>
                </a:gridCol>
                <a:gridCol w="1963028">
                  <a:extLst>
                    <a:ext uri="{9D8B030D-6E8A-4147-A177-3AD203B41FA5}">
                      <a16:colId xmlns:a16="http://schemas.microsoft.com/office/drawing/2014/main" val="2421489201"/>
                    </a:ext>
                  </a:extLst>
                </a:gridCol>
                <a:gridCol w="1696500">
                  <a:extLst>
                    <a:ext uri="{9D8B030D-6E8A-4147-A177-3AD203B41FA5}">
                      <a16:colId xmlns:a16="http://schemas.microsoft.com/office/drawing/2014/main" val="34510901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600" b="1" dirty="0" smtClean="0">
                          <a:latin typeface="Arial Narrow" panose="020B0606020202030204" pitchFamily="34" charset="0"/>
                        </a:rPr>
                        <a:t>К (</a:t>
                      </a:r>
                      <a:r>
                        <a:rPr lang="ru-RU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–</a:t>
                      </a:r>
                      <a:r>
                        <a:rPr lang="ru-RU" sz="2600" b="1" dirty="0" smtClean="0">
                          <a:latin typeface="Arial Narrow" panose="020B0606020202030204" pitchFamily="34" charset="0"/>
                        </a:rPr>
                        <a:t>)</a:t>
                      </a:r>
                      <a:endParaRPr lang="ru-RU" sz="26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</a:t>
                      </a:r>
                      <a:r>
                        <a:rPr lang="en-US" sz="2600" b="1" baseline="30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600" b="1" baseline="30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+</a:t>
                      </a:r>
                      <a:r>
                        <a:rPr lang="ru-RU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+ 2ē → </a:t>
                      </a:r>
                      <a:r>
                        <a:rPr lang="en-US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</a:t>
                      </a:r>
                      <a:r>
                        <a:rPr lang="en-US" sz="2600" b="1" baseline="30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26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600" b="1" dirty="0" smtClean="0">
                          <a:latin typeface="Arial Narrow" panose="020B0606020202030204" pitchFamily="34" charset="0"/>
                        </a:rPr>
                        <a:t>4</a:t>
                      </a:r>
                      <a:endParaRPr lang="ru-RU" sz="26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600" b="1" dirty="0" smtClean="0">
                          <a:latin typeface="Arial Narrow" panose="020B0606020202030204" pitchFamily="34" charset="0"/>
                        </a:rPr>
                        <a:t>2</a:t>
                      </a:r>
                      <a:endParaRPr lang="ru-RU" sz="26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ru-RU" sz="2600" b="1" dirty="0" smtClean="0">
                          <a:latin typeface="Arial Narrow" panose="020B0606020202030204" pitchFamily="34" charset="0"/>
                        </a:rPr>
                        <a:t>восстановление</a:t>
                      </a:r>
                      <a:endParaRPr lang="ru-RU" sz="26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1557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600" b="1" dirty="0" smtClean="0">
                          <a:latin typeface="Arial Narrow" panose="020B0606020202030204" pitchFamily="34" charset="0"/>
                        </a:rPr>
                        <a:t>А (+)</a:t>
                      </a:r>
                      <a:endParaRPr lang="ru-RU" sz="26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2Н</a:t>
                      </a:r>
                      <a:r>
                        <a:rPr lang="ru-RU" sz="2600" b="1" baseline="-25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ru-RU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4ē → О</a:t>
                      </a:r>
                      <a:r>
                        <a:rPr lang="ru-RU" sz="2600" b="1" baseline="-25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+ 4Н</a:t>
                      </a:r>
                      <a:r>
                        <a:rPr lang="ru-RU" sz="2600" b="1" baseline="30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ru-RU" sz="26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600" b="1" dirty="0" smtClean="0">
                          <a:latin typeface="Arial Narrow" panose="020B0606020202030204" pitchFamily="34" charset="0"/>
                        </a:rPr>
                        <a:t>2</a:t>
                      </a:r>
                      <a:endParaRPr lang="ru-RU" sz="26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600" b="1" dirty="0" smtClean="0">
                          <a:latin typeface="Arial Narrow" panose="020B0606020202030204" pitchFamily="34" charset="0"/>
                        </a:rPr>
                        <a:t>1</a:t>
                      </a:r>
                      <a:endParaRPr lang="ru-RU" sz="26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ru-RU" sz="2600" b="1" dirty="0" smtClean="0">
                          <a:latin typeface="Arial Narrow" panose="020B0606020202030204" pitchFamily="34" charset="0"/>
                        </a:rPr>
                        <a:t>окисление</a:t>
                      </a:r>
                      <a:endParaRPr lang="ru-RU" sz="26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5887737"/>
                  </a:ext>
                </a:extLst>
              </a:tr>
              <a:tr h="370840">
                <a:tc gridSpan="7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2Cu</a:t>
                      </a:r>
                      <a:r>
                        <a:rPr lang="en-US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</a:t>
                      </a:r>
                      <a:r>
                        <a:rPr lang="en-US" sz="2600" b="1" baseline="-25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ru-RU" sz="2600" b="1" baseline="-25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</a:t>
                      </a:r>
                      <a:r>
                        <a:rPr lang="en-US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</a:t>
                      </a:r>
                      <a:r>
                        <a:rPr lang="ru-RU" sz="2600" b="1" baseline="-25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ru-RU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</a:t>
                      </a:r>
                      <a:r>
                        <a:rPr lang="ru-RU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 </a:t>
                      </a:r>
                      <a:r>
                        <a:rPr lang="ru-RU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2</a:t>
                      </a:r>
                      <a:r>
                        <a:rPr lang="en-US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</a:t>
                      </a:r>
                      <a:r>
                        <a:rPr lang="ru-RU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</a:t>
                      </a:r>
                      <a:r>
                        <a:rPr lang="ru-RU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964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</a:t>
                      </a:r>
                      <a:r>
                        <a:rPr lang="ru-RU" sz="2600" b="1" baseline="-25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964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964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</a:t>
                      </a:r>
                      <a:r>
                        <a:rPr lang="ru-RU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964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+ 2Н</a:t>
                      </a:r>
                      <a:r>
                        <a:rPr lang="ru-RU" sz="2600" b="1" baseline="-25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964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964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</a:t>
                      </a:r>
                      <a:r>
                        <a:rPr lang="en-US" sz="2600" b="1" baseline="-25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964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2600" b="1" dirty="0">
                        <a:solidFill>
                          <a:srgbClr val="009644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4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4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24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0864922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6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600" b="1" dirty="0" smtClean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</a:rPr>
                        <a:t>у катода</a:t>
                      </a:r>
                      <a:endParaRPr lang="ru-RU" sz="2600" b="1" dirty="0">
                        <a:solidFill>
                          <a:srgbClr val="C0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600" b="1" dirty="0" smtClean="0">
                          <a:solidFill>
                            <a:srgbClr val="009644"/>
                          </a:solidFill>
                          <a:latin typeface="Arial Narrow" panose="020B0606020202030204" pitchFamily="34" charset="0"/>
                        </a:rPr>
                        <a:t>у анода</a:t>
                      </a:r>
                      <a:endParaRPr lang="ru-RU" sz="2600" b="1" dirty="0">
                        <a:solidFill>
                          <a:srgbClr val="009644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6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63905738"/>
                  </a:ext>
                </a:extLst>
              </a:tr>
            </a:tbl>
          </a:graphicData>
        </a:graphic>
      </p:graphicFrame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49513" y="5137390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5799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8" name="Picture 6" descr="сольватация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4797425"/>
            <a:ext cx="2016125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537046" y="5813902"/>
            <a:ext cx="304800" cy="304800"/>
          </a:xfrm>
          <a:prstGeom prst="rect">
            <a:avLst/>
          </a:prstGeom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6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32440" y="5097922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72454" y="15311"/>
            <a:ext cx="9036050" cy="83997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000" b="1" kern="10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/>
              </a:rPr>
              <a:t>Химические </a:t>
            </a:r>
            <a:r>
              <a:rPr lang="ru-RU" sz="3000" b="1" kern="10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/>
              </a:rPr>
              <a:t>равновесия в </a:t>
            </a:r>
            <a:r>
              <a:rPr lang="ru-RU" sz="3000" b="1" kern="10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/>
              </a:rPr>
              <a:t>растворах. </a:t>
            </a:r>
            <a:r>
              <a:rPr lang="ru-RU" sz="3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Электролитическая диссоциация </a:t>
            </a:r>
            <a:endParaRPr lang="ru-RU" sz="3000" b="1" kern="10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cs typeface="Arial"/>
            </a:endParaRPr>
          </a:p>
        </p:txBody>
      </p:sp>
      <p:pic>
        <p:nvPicPr>
          <p:cNvPr id="11" name="Picture 2" descr="D:\диск D\25.12.20-домашние документы\Виртуальные лекции-14.01.20\Физ. химия\анимашки-разное 1\заерзание, кипение и др. воды\n5v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797152"/>
            <a:ext cx="342900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35496" y="908720"/>
            <a:ext cx="9036050" cy="4081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indent="450000" algn="just" eaLnBrk="1" hangingPunct="1">
              <a:lnSpc>
                <a:spcPct val="80000"/>
              </a:lnSpc>
              <a:defRPr/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Взаимодействие между молекулами и ионами растворяемого вещества и молекулами растворителя (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E63E10"/>
                </a:solidFill>
                <a:latin typeface="Arial" pitchFamily="34" charset="0"/>
                <a:cs typeface="Arial" pitchFamily="34" charset="0"/>
              </a:rPr>
              <a:t>сольватация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) может состоять из нескольких процессов, протекающих последовательно или одновременно: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молекулярной диссоциации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образования сольватов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ионизации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и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FF33CC"/>
                </a:solidFill>
                <a:latin typeface="Arial" pitchFamily="34" charset="0"/>
                <a:cs typeface="Arial" pitchFamily="34" charset="0"/>
              </a:rPr>
              <a:t>электролитической диссоциации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 В зависимости от типа растворяющихся веществ число стадий может изменяться. Так, в случае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990000"/>
                </a:solidFill>
                <a:latin typeface="Arial" pitchFamily="34" charset="0"/>
                <a:cs typeface="Arial" pitchFamily="34" charset="0"/>
              </a:rPr>
              <a:t>ионных кристаллов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стадии образования сольватов и электролитическая диссоциация совмещены.</a:t>
            </a:r>
            <a:endParaRPr lang="en-US" sz="2700" b="1" dirty="0"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20087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188640"/>
            <a:ext cx="871296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Фарадей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установил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взаимосвязь массы вещества, силы тока и времени. Математически эта взаимосвязь выражается следующим образом:</a:t>
            </a:r>
          </a:p>
          <a:p>
            <a:pPr algn="ctr">
              <a:lnSpc>
                <a:spcPct val="85000"/>
              </a:lnSpc>
              <a:spcAft>
                <a:spcPts val="0"/>
              </a:spcAft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 =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kIt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</a:p>
          <a:p>
            <a:pPr>
              <a:lnSpc>
                <a:spcPct val="85000"/>
              </a:lnSpc>
              <a:spcAft>
                <a:spcPts val="0"/>
              </a:spcAft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где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m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масса вещества;</a:t>
            </a:r>
          </a:p>
          <a:p>
            <a:pPr marL="803275" lvl="0">
              <a:lnSpc>
                <a:spcPct val="8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 –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электрохимический эквивалент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</a:p>
          <a:p>
            <a:pPr marL="803275" lvl="0">
              <a:lnSpc>
                <a:spcPct val="8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 – сила тока;</a:t>
            </a:r>
          </a:p>
          <a:p>
            <a:pPr marL="803275" lvl="0">
              <a:lnSpc>
                <a:spcPct val="8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 – время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lvl="0" indent="450000" algn="just">
              <a:lnSpc>
                <a:spcPct val="8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endParaRPr lang="ru-RU" sz="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indent="450000" algn="just">
              <a:lnSpc>
                <a:spcPct val="8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Электрохимический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эквивалент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– это масса вещества, образованная при прохождении через электролит тока в 1 А за одну секунду. Выражается как соотношение массы вещества к количеству электричества или г/Кл.</a:t>
            </a:r>
            <a:endParaRPr lang="ru-RU" sz="2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28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165754"/>
            <a:ext cx="8856984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Произведение силы тока и времени выражает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количество электричества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endParaRPr lang="ru-RU" sz="28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85000"/>
              </a:lnSpc>
              <a:spcAft>
                <a:spcPts val="0"/>
              </a:spcAft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It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ru-RU" sz="2800" b="1" dirty="0" smtClean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450000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Это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электрический заряд, измеряемый в кулонах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(один ампер к одной секунде).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Электрический заряд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отражает способность тела быть источником электромагнитного поля и принимать участие в электромагнитном взаимодействии.</a:t>
            </a:r>
          </a:p>
          <a:p>
            <a:pPr indent="450000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Соответственно,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уравнение Фарадея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приобретает вид:</a:t>
            </a:r>
          </a:p>
          <a:p>
            <a:pPr algn="ctr">
              <a:lnSpc>
                <a:spcPct val="85000"/>
              </a:lnSpc>
              <a:spcAft>
                <a:spcPts val="0"/>
              </a:spcAft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 =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kq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34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7504" y="620688"/>
            <a:ext cx="8928991" cy="2342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  <a:spcAft>
                <a:spcPts val="0"/>
              </a:spcAft>
            </a:pPr>
            <a:r>
              <a:rPr lang="ru-RU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Запомним:</a:t>
            </a:r>
          </a:p>
          <a:p>
            <a:pPr indent="450000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Первый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закон электролиза Фарадея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масса вещества, выделившегося при электролизе, прямо пропорциональна количеству электрического тока, пропущенного через электролит.</a:t>
            </a:r>
            <a:endParaRPr lang="ru-RU" sz="2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13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980728"/>
            <a:ext cx="878497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2913" algn="just">
              <a:spcAft>
                <a:spcPts val="0"/>
              </a:spcAft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Фарадей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пропуская электрический ток одинаковой силы через различные электролиты, заметил, что массы веществ на электродах неодинаковы. Взвесив выделившиеся вещества,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Фарадей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сделал вывод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что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вес зависит от химической природы вещества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Например, на каждый грамм выделенного водорода приходилось 107,9 г серебра, 31,8 г меди, 29,35 г никеля.</a:t>
            </a:r>
            <a:endParaRPr lang="ru-RU" sz="2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84833" y="188640"/>
            <a:ext cx="33441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33CC"/>
                </a:solidFill>
                <a:latin typeface="Arial Black" panose="020B0A04020102020204" pitchFamily="34" charset="0"/>
              </a:rPr>
              <a:t>Второй закон</a:t>
            </a:r>
          </a:p>
        </p:txBody>
      </p:sp>
    </p:spTree>
    <p:extLst>
      <p:ext uri="{BB962C8B-B14F-4D97-AF65-F5344CB8AC3E}">
        <p14:creationId xmlns:p14="http://schemas.microsoft.com/office/powerpoint/2010/main" val="423195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7504" y="116632"/>
            <a:ext cx="8928992" cy="4905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 основе полученных данных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Фарадей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вывел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второй закон электролиза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ru-RU" sz="2800" b="1" u="sng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для определённого количества электричества масса химического элемента, образовавшегося на электроде, прямо пропорциональна эквивалентной массе элемента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Она равна массе одного эквивалента – количеству вещества, реагирующему или замещающему 1 моль атомов водорода в химических реакциях:</a:t>
            </a:r>
          </a:p>
          <a:p>
            <a:pPr algn="ctr">
              <a:lnSpc>
                <a:spcPct val="85000"/>
              </a:lnSpc>
              <a:spcAft>
                <a:spcPts val="0"/>
              </a:spcAft>
            </a:pPr>
            <a:r>
              <a:rPr lang="ru-RU" sz="3200" b="1" dirty="0" err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μ</a:t>
            </a:r>
            <a:r>
              <a:rPr lang="ru-RU" sz="3200" b="1" baseline="-25000" dirty="0" err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eq</a:t>
            </a:r>
            <a:r>
              <a:rPr lang="ru-RU" sz="32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μ/z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</a:p>
          <a:p>
            <a:pPr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где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μ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молярная масса вещества;</a:t>
            </a:r>
          </a:p>
          <a:p>
            <a:pPr marL="1884363" lvl="0" indent="-1163638" algn="just">
              <a:lnSpc>
                <a:spcPct val="8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 – число электронов на один ион (валентное число ионов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).</a:t>
            </a:r>
            <a:endParaRPr lang="ru-RU" sz="28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50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7504" y="116632"/>
            <a:ext cx="8928992" cy="3708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2913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Для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выделения одного моля эквивалента затрачивается одинаковое количество электричества –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96485 Кл/моль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Это число называется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числом Фарадея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и обозначается буквой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indent="442913" algn="just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Согласно второму закону, электрохимический эквивалент прямо пропорционален эквивалентной массе вещества:</a:t>
            </a:r>
          </a:p>
          <a:p>
            <a:pPr algn="ctr"/>
            <a:r>
              <a:rPr lang="ru-RU" sz="32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 = (1/F) </a:t>
            </a:r>
            <a:r>
              <a:rPr lang="ru-RU" sz="3200" b="1" dirty="0" err="1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ru-RU" sz="3200" b="1" baseline="-25000" dirty="0" err="1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</a:t>
            </a:r>
            <a:r>
              <a:rPr lang="ru-RU" sz="32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или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 </a:t>
            </a:r>
            <a:r>
              <a:rPr lang="ru-RU" sz="32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(1/</a:t>
            </a:r>
            <a:r>
              <a:rPr lang="ru-RU" sz="3200" b="1" dirty="0" err="1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zF</a:t>
            </a:r>
            <a:r>
              <a:rPr lang="ru-RU" sz="32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)μ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srgbClr val="0033CC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7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95536" y="332656"/>
            <a:ext cx="84249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spcAft>
                <a:spcPts val="0"/>
              </a:spcAft>
            </a:pPr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Два закона Фарадея </a:t>
            </a:r>
            <a:r>
              <a:rPr lang="ru-RU" sz="3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можно привести к </a:t>
            </a:r>
            <a:r>
              <a:rPr lang="ru-RU" sz="3200" b="1" dirty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общей формуле</a:t>
            </a:r>
            <a:r>
              <a:rPr lang="ru-RU" sz="3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endParaRPr lang="ru-RU" sz="32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 </a:t>
            </a:r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(q / F) ∙ (μ/z)</a:t>
            </a:r>
            <a:r>
              <a:rPr lang="ru-RU" sz="3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32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39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61188" y="673988"/>
            <a:ext cx="8803299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При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электролизе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на одном электроде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может выделяться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как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одно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, так и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несколько разных веществ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. Последнее иногда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случается, когда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реакция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может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идти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только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с выделением одновременно нескольких различных продуктов на одном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электроде. Например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при электролизе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расплавов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солей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кислород-содержащих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кислот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, или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самих этих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кислот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 зависимости от конкретных условий протекания реакции (в том числе от состава смесей, если речь идет об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электролизе их растворов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0520" y="0"/>
            <a:ext cx="83760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 Black" panose="020B0A04020102020204" pitchFamily="34" charset="0"/>
              </a:rPr>
              <a:t>Случай выделения нескольких веществ</a:t>
            </a:r>
          </a:p>
        </p:txBody>
      </p:sp>
    </p:spTree>
    <p:extLst>
      <p:ext uri="{BB962C8B-B14F-4D97-AF65-F5344CB8AC3E}">
        <p14:creationId xmlns:p14="http://schemas.microsoft.com/office/powerpoint/2010/main" val="417180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70858" y="116632"/>
            <a:ext cx="8803299" cy="5219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Кроме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того,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различные вещества могут выделяться в разной пропорции последовательно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по времени, скажем,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сначала может восстанавливаться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(преимущественно)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менее активный металл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, а по его исчерпании в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растворе – более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активный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металл, с формальной точки зрения – по отношению к законам Фарадея – этот случай не отличается по итоговому результату  от случая одновременного выделения (отличаясь по скорости выделения в разные моменты времени, однако и в каждый момент времени законы Фарадея в формулировке, указанной ниже, будут соблюдаться)  </a:t>
            </a:r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6" t="56655" r="60257" b="35907"/>
          <a:stretch/>
        </p:blipFill>
        <p:spPr bwMode="auto">
          <a:xfrm>
            <a:off x="1141687" y="5378158"/>
            <a:ext cx="6949113" cy="797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340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6" t="56655" r="60257" b="35907"/>
          <a:stretch/>
        </p:blipFill>
        <p:spPr bwMode="auto">
          <a:xfrm>
            <a:off x="816210" y="116632"/>
            <a:ext cx="6949113" cy="797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23463" y="913876"/>
            <a:ext cx="8769017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где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левой части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стоит просто сумма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количества эквивалентов всех выделившихся веществ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;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 M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 и т. д. 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молярные (молекулярные или атомные, в зависимости от конкретных продуктов) массы всех выделившихся веществ, сколько бы их не выделялось, одновременно или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последовательно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38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35496" y="34925"/>
            <a:ext cx="9036050" cy="501675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indent="447675" algn="just" eaLnBrk="1" hangingPunct="1">
              <a:lnSpc>
                <a:spcPct val="80000"/>
              </a:lnSpc>
              <a:defRPr/>
            </a:pPr>
            <a:r>
              <a:rPr lang="ru-RU" sz="2500" b="1" dirty="0">
                <a:latin typeface="Arial" pitchFamily="34" charset="0"/>
                <a:cs typeface="Arial" pitchFamily="34" charset="0"/>
              </a:rPr>
              <a:t>В случае </a:t>
            </a:r>
            <a:r>
              <a:rPr lang="ru-RU" sz="25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ассоциированных веществ 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(</a:t>
            </a:r>
            <a:r>
              <a:rPr lang="ru-RU" sz="2500" b="1" i="1" dirty="0">
                <a:latin typeface="Arial" pitchFamily="34" charset="0"/>
                <a:cs typeface="Arial" pitchFamily="34" charset="0"/>
              </a:rPr>
              <a:t>ассоциацией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 называется объединение одинаковых молекул) </a:t>
            </a:r>
            <a:r>
              <a:rPr lang="ru-RU" sz="2500" b="1" u="sng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первой стадией</a:t>
            </a:r>
            <a:r>
              <a:rPr lang="ru-RU" sz="25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является </a:t>
            </a:r>
            <a:r>
              <a:rPr lang="ru-RU" sz="2500" b="1" u="sng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молекулярная диссоциация</a:t>
            </a:r>
            <a:r>
              <a:rPr lang="ru-RU" sz="25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растворенного вещества. Процесс молекулярной диссоциации происходит вследствие химического взаимодействия между молекулами </a:t>
            </a:r>
            <a:r>
              <a:rPr lang="ru-RU" sz="2500" b="1" dirty="0">
                <a:ln>
                  <a:solidFill>
                    <a:schemeClr val="tx1"/>
                  </a:solidFill>
                </a:ln>
                <a:solidFill>
                  <a:srgbClr val="007434"/>
                </a:solidFill>
                <a:latin typeface="Arial" pitchFamily="34" charset="0"/>
                <a:cs typeface="Arial" pitchFamily="34" charset="0"/>
              </a:rPr>
              <a:t>растворяемого вещества А</a:t>
            </a:r>
            <a:r>
              <a:rPr lang="en-US" sz="2500" b="1" baseline="-25000" dirty="0">
                <a:ln>
                  <a:solidFill>
                    <a:schemeClr val="tx1"/>
                  </a:solidFill>
                </a:ln>
                <a:solidFill>
                  <a:srgbClr val="007434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ru-RU" sz="2500" b="1" dirty="0">
                <a:ln>
                  <a:solidFill>
                    <a:schemeClr val="tx1"/>
                  </a:solidFill>
                </a:ln>
                <a:solidFill>
                  <a:srgbClr val="007434"/>
                </a:solidFill>
                <a:latin typeface="Arial" pitchFamily="34" charset="0"/>
                <a:cs typeface="Arial" pitchFamily="34" charset="0"/>
              </a:rPr>
              <a:t>В</a:t>
            </a:r>
            <a:r>
              <a:rPr lang="en-US" sz="2500" b="1" baseline="-25000" dirty="0">
                <a:ln>
                  <a:solidFill>
                    <a:schemeClr val="tx1"/>
                  </a:solidFill>
                </a:ln>
                <a:solidFill>
                  <a:srgbClr val="007434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 и (р + </a:t>
            </a:r>
            <a:r>
              <a:rPr lang="en-US" sz="2500" b="1" dirty="0">
                <a:latin typeface="Arial" pitchFamily="34" charset="0"/>
                <a:cs typeface="Arial" pitchFamily="34" charset="0"/>
              </a:rPr>
              <a:t>q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) </a:t>
            </a:r>
            <a:r>
              <a:rPr lang="ru-RU" sz="2500" b="1" dirty="0">
                <a:ln>
                  <a:solidFill>
                    <a:schemeClr val="tx1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молекулами растворителя </a:t>
            </a:r>
            <a:r>
              <a:rPr lang="en-US" sz="2500" b="1" dirty="0">
                <a:ln>
                  <a:solidFill>
                    <a:schemeClr val="tx1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ru-RU" sz="2500" b="1" dirty="0">
                <a:ln>
                  <a:solidFill>
                    <a:schemeClr val="tx1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с образованием </a:t>
            </a:r>
            <a:r>
              <a:rPr lang="ru-RU" sz="2500" b="1" dirty="0" err="1">
                <a:ln>
                  <a:solidFill>
                    <a:schemeClr val="tx1"/>
                  </a:solidFill>
                </a:ln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сольватированной</a:t>
            </a:r>
            <a:r>
              <a:rPr lang="ru-RU" sz="2500" b="1" dirty="0">
                <a:ln>
                  <a:solidFill>
                    <a:schemeClr val="tx1"/>
                  </a:solidFill>
                </a:ln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 молекулы А</a:t>
            </a:r>
            <a:r>
              <a:rPr lang="en-US" sz="2500" b="1" baseline="-25000" dirty="0">
                <a:ln>
                  <a:solidFill>
                    <a:schemeClr val="tx1"/>
                  </a:solidFill>
                </a:ln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ru-RU" sz="2500" b="1" dirty="0">
                <a:ln>
                  <a:solidFill>
                    <a:schemeClr val="tx1"/>
                  </a:solidFill>
                </a:ln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В</a:t>
            </a:r>
            <a:r>
              <a:rPr lang="en-US" sz="2500" b="1" baseline="-25000" dirty="0">
                <a:ln>
                  <a:solidFill>
                    <a:schemeClr val="tx1"/>
                  </a:solidFill>
                </a:ln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ru-RU" sz="2500" b="1" dirty="0" smtClean="0">
                <a:ln>
                  <a:solidFill>
                    <a:schemeClr val="tx1"/>
                  </a:solidFill>
                </a:ln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(р+ </a:t>
            </a:r>
            <a:r>
              <a:rPr lang="en-US" sz="2500" b="1" dirty="0">
                <a:ln>
                  <a:solidFill>
                    <a:schemeClr val="tx1"/>
                  </a:solidFill>
                </a:ln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q</a:t>
            </a:r>
            <a:r>
              <a:rPr lang="ru-RU" sz="2500" b="1" dirty="0">
                <a:ln>
                  <a:solidFill>
                    <a:schemeClr val="tx1"/>
                  </a:solidFill>
                </a:ln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en-US" sz="2500" b="1" dirty="0">
                <a:ln>
                  <a:solidFill>
                    <a:schemeClr val="tx1"/>
                  </a:solidFill>
                </a:ln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:</a:t>
            </a:r>
          </a:p>
          <a:p>
            <a:pPr indent="447675" algn="just" eaLnBrk="1" hangingPunct="1">
              <a:lnSpc>
                <a:spcPct val="80000"/>
              </a:lnSpc>
              <a:defRPr/>
            </a:pPr>
            <a:r>
              <a:rPr lang="ru-RU" sz="2500" b="1" dirty="0">
                <a:latin typeface="Arial" pitchFamily="34" charset="0"/>
                <a:cs typeface="Arial" pitchFamily="34" charset="0"/>
              </a:rPr>
              <a:t>       А</a:t>
            </a:r>
            <a:r>
              <a:rPr lang="en-US" sz="2500" b="1" baseline="-25000" dirty="0">
                <a:latin typeface="Arial" pitchFamily="34" charset="0"/>
                <a:cs typeface="Arial" pitchFamily="34" charset="0"/>
              </a:rPr>
              <a:t>n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В</a:t>
            </a:r>
            <a:r>
              <a:rPr lang="en-US" sz="2500" b="1" baseline="-25000" dirty="0">
                <a:latin typeface="Arial" pitchFamily="34" charset="0"/>
                <a:cs typeface="Arial" pitchFamily="34" charset="0"/>
              </a:rPr>
              <a:t>m</a:t>
            </a:r>
            <a:r>
              <a:rPr lang="en-US" sz="2500" b="1" dirty="0">
                <a:latin typeface="Arial" pitchFamily="34" charset="0"/>
                <a:cs typeface="Arial" pitchFamily="34" charset="0"/>
              </a:rPr>
              <a:t> + (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р</a:t>
            </a:r>
            <a:r>
              <a:rPr lang="en-US" sz="2500" b="1" dirty="0">
                <a:latin typeface="Arial" pitchFamily="34" charset="0"/>
                <a:cs typeface="Arial" pitchFamily="34" charset="0"/>
              </a:rPr>
              <a:t> + q)S </a:t>
            </a:r>
            <a:r>
              <a:rPr lang="ru-RU" sz="2500" b="1" dirty="0">
                <a:latin typeface="Arial" pitchFamily="34" charset="0"/>
                <a:cs typeface="Arial" pitchFamily="34" charset="0"/>
                <a:sym typeface="Symbol" pitchFamily="18" charset="2"/>
              </a:rPr>
              <a:t></a:t>
            </a:r>
            <a:r>
              <a:rPr lang="en-US" sz="25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500" b="1" dirty="0">
                <a:latin typeface="Arial" pitchFamily="34" charset="0"/>
                <a:cs typeface="Arial" pitchFamily="34" charset="0"/>
                <a:sym typeface="Symbol" pitchFamily="18" charset="2"/>
              </a:rPr>
              <a:t>А</a:t>
            </a:r>
            <a:r>
              <a:rPr lang="en-US" sz="2500" b="1" baseline="-25000" dirty="0">
                <a:latin typeface="Arial" pitchFamily="34" charset="0"/>
                <a:cs typeface="Arial" pitchFamily="34" charset="0"/>
                <a:sym typeface="Symbol" pitchFamily="18" charset="2"/>
              </a:rPr>
              <a:t>n</a:t>
            </a:r>
            <a:r>
              <a:rPr lang="ru-RU" sz="2500" b="1" dirty="0">
                <a:latin typeface="Arial" pitchFamily="34" charset="0"/>
                <a:cs typeface="Arial" pitchFamily="34" charset="0"/>
                <a:sym typeface="Symbol" pitchFamily="18" charset="2"/>
              </a:rPr>
              <a:t>В</a:t>
            </a:r>
            <a:r>
              <a:rPr lang="en-US" sz="2500" b="1" baseline="-25000" dirty="0">
                <a:latin typeface="Arial" pitchFamily="34" charset="0"/>
                <a:cs typeface="Arial" pitchFamily="34" charset="0"/>
                <a:sym typeface="Symbol" pitchFamily="18" charset="2"/>
              </a:rPr>
              <a:t>m</a:t>
            </a:r>
            <a:r>
              <a:rPr lang="en-US" sz="2500" b="1" dirty="0">
                <a:latin typeface="Arial" pitchFamily="34" charset="0"/>
                <a:cs typeface="Arial" pitchFamily="34" charset="0"/>
                <a:sym typeface="Symbol" pitchFamily="18" charset="2"/>
              </a:rPr>
              <a:t>(</a:t>
            </a:r>
            <a:r>
              <a:rPr lang="ru-RU" sz="2500" b="1" dirty="0">
                <a:latin typeface="Arial" pitchFamily="34" charset="0"/>
                <a:cs typeface="Arial" pitchFamily="34" charset="0"/>
                <a:sym typeface="Symbol" pitchFamily="18" charset="2"/>
              </a:rPr>
              <a:t>р</a:t>
            </a:r>
            <a:r>
              <a:rPr lang="en-US" sz="2500" b="1" dirty="0">
                <a:latin typeface="Arial" pitchFamily="34" charset="0"/>
                <a:cs typeface="Arial" pitchFamily="34" charset="0"/>
                <a:sym typeface="Symbol" pitchFamily="18" charset="2"/>
              </a:rPr>
              <a:t> + q)S                        (</a:t>
            </a:r>
            <a:r>
              <a:rPr lang="ru-RU" sz="2500" b="1" dirty="0">
                <a:latin typeface="Arial" pitchFamily="34" charset="0"/>
                <a:cs typeface="Arial" pitchFamily="34" charset="0"/>
                <a:sym typeface="Symbol" pitchFamily="18" charset="2"/>
              </a:rPr>
              <a:t>а</a:t>
            </a:r>
            <a:r>
              <a:rPr lang="en-US" sz="2500" b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)</a:t>
            </a:r>
            <a:endParaRPr lang="ru-RU" sz="25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indent="444500" algn="just">
              <a:lnSpc>
                <a:spcPct val="80000"/>
              </a:lnSpc>
              <a:defRPr/>
            </a:pPr>
            <a:r>
              <a:rPr lang="ru-RU" sz="2500" b="1" dirty="0">
                <a:latin typeface="Arial" pitchFamily="34" charset="0"/>
                <a:cs typeface="Arial" pitchFamily="34" charset="0"/>
              </a:rPr>
              <a:t>Образующийся   </a:t>
            </a:r>
            <a:r>
              <a:rPr lang="ru-RU" sz="2500" b="1" dirty="0">
                <a:ln>
                  <a:solidFill>
                    <a:schemeClr val="tx1"/>
                  </a:solidFill>
                </a:ln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сольват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  </a:t>
            </a:r>
            <a:r>
              <a:rPr lang="ru-RU" sz="2500" b="1" dirty="0" err="1">
                <a:latin typeface="Arial" pitchFamily="34" charset="0"/>
                <a:cs typeface="Arial" pitchFamily="34" charset="0"/>
              </a:rPr>
              <a:t>диссоциирует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   на   </a:t>
            </a:r>
            <a:r>
              <a:rPr lang="ru-RU" sz="2500" b="1" dirty="0" err="1">
                <a:ln>
                  <a:solidFill>
                    <a:schemeClr val="tx1"/>
                  </a:solidFill>
                </a:ln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сольватированные</a:t>
            </a:r>
            <a:r>
              <a:rPr lang="ru-RU" sz="2500" b="1" dirty="0">
                <a:ln>
                  <a:solidFill>
                    <a:schemeClr val="tx1"/>
                  </a:solidFill>
                </a:ln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 ионы 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(стадия электролитической диссоциации):</a:t>
            </a:r>
          </a:p>
          <a:p>
            <a:pPr indent="444500" algn="just">
              <a:lnSpc>
                <a:spcPct val="80000"/>
              </a:lnSpc>
              <a:defRPr/>
            </a:pPr>
            <a:r>
              <a:rPr lang="en-US" sz="2500" b="1" dirty="0">
                <a:latin typeface="Arial" pitchFamily="34" charset="0"/>
                <a:cs typeface="Arial" pitchFamily="34" charset="0"/>
              </a:rPr>
              <a:t>        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А</a:t>
            </a:r>
            <a:r>
              <a:rPr lang="en-US" sz="2500" b="1" baseline="-25000" dirty="0">
                <a:latin typeface="Arial" pitchFamily="34" charset="0"/>
                <a:cs typeface="Arial" pitchFamily="34" charset="0"/>
              </a:rPr>
              <a:t>n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В</a:t>
            </a:r>
            <a:r>
              <a:rPr lang="en-US" sz="2500" b="1" baseline="-25000" dirty="0">
                <a:latin typeface="Arial" pitchFamily="34" charset="0"/>
                <a:cs typeface="Arial" pitchFamily="34" charset="0"/>
              </a:rPr>
              <a:t>m</a:t>
            </a:r>
            <a:r>
              <a:rPr lang="en-US" sz="2500" b="1" dirty="0">
                <a:latin typeface="Arial" pitchFamily="34" charset="0"/>
                <a:cs typeface="Arial" pitchFamily="34" charset="0"/>
              </a:rPr>
              <a:t> (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р</a:t>
            </a:r>
            <a:r>
              <a:rPr lang="en-US" sz="2500" b="1" dirty="0">
                <a:latin typeface="Arial" pitchFamily="34" charset="0"/>
                <a:cs typeface="Arial" pitchFamily="34" charset="0"/>
              </a:rPr>
              <a:t> + q)S </a:t>
            </a:r>
            <a:r>
              <a:rPr lang="ru-RU" sz="2500" b="1" dirty="0">
                <a:latin typeface="Arial" pitchFamily="34" charset="0"/>
                <a:cs typeface="Arial" pitchFamily="34" charset="0"/>
                <a:sym typeface="Symbol" pitchFamily="18" charset="2"/>
              </a:rPr>
              <a:t></a:t>
            </a:r>
            <a:r>
              <a:rPr lang="en-US" sz="25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>
                <a:latin typeface="Arial" pitchFamily="34" charset="0"/>
                <a:cs typeface="Arial" pitchFamily="34" charset="0"/>
                <a:sym typeface="Symbol" pitchFamily="18" charset="2"/>
              </a:rPr>
              <a:t>nA</a:t>
            </a:r>
            <a:r>
              <a:rPr lang="en-US" sz="2500" b="1" baseline="300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m+</a:t>
            </a:r>
            <a:r>
              <a:rPr lang="en-US" sz="2500" b="1" dirty="0" err="1">
                <a:latin typeface="Arial" pitchFamily="34" charset="0"/>
                <a:cs typeface="Arial" pitchFamily="34" charset="0"/>
                <a:sym typeface="Symbol" pitchFamily="18" charset="2"/>
              </a:rPr>
              <a:t>pS</a:t>
            </a:r>
            <a:r>
              <a:rPr lang="en-US" sz="2500" b="1" dirty="0">
                <a:latin typeface="Arial" pitchFamily="34" charset="0"/>
                <a:cs typeface="Arial" pitchFamily="34" charset="0"/>
                <a:sym typeface="Symbol" pitchFamily="18" charset="2"/>
              </a:rPr>
              <a:t> + </a:t>
            </a:r>
            <a:r>
              <a:rPr lang="en-US" sz="2500" b="1" dirty="0" err="1">
                <a:latin typeface="Arial" pitchFamily="34" charset="0"/>
                <a:cs typeface="Arial" pitchFamily="34" charset="0"/>
                <a:sym typeface="Symbol" pitchFamily="18" charset="2"/>
              </a:rPr>
              <a:t>mB</a:t>
            </a:r>
            <a:r>
              <a:rPr lang="en-US" sz="2500" b="1" baseline="300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n</a:t>
            </a:r>
            <a:r>
              <a:rPr lang="en-US" sz="2500" b="1" baseline="30000" dirty="0">
                <a:latin typeface="Arial" pitchFamily="34" charset="0"/>
                <a:cs typeface="Arial" pitchFamily="34" charset="0"/>
                <a:sym typeface="Symbol" pitchFamily="18" charset="2"/>
              </a:rPr>
              <a:t>–</a:t>
            </a:r>
            <a:r>
              <a:rPr lang="en-US" sz="2500" b="1" dirty="0" err="1">
                <a:latin typeface="Arial" pitchFamily="34" charset="0"/>
                <a:cs typeface="Arial" pitchFamily="34" charset="0"/>
                <a:sym typeface="Symbol" pitchFamily="18" charset="2"/>
              </a:rPr>
              <a:t>qS</a:t>
            </a:r>
            <a:r>
              <a:rPr lang="en-US" sz="2500" b="1" dirty="0">
                <a:latin typeface="Arial" pitchFamily="34" charset="0"/>
                <a:cs typeface="Arial" pitchFamily="34" charset="0"/>
                <a:sym typeface="Symbol" pitchFamily="18" charset="2"/>
              </a:rPr>
              <a:t>                  (</a:t>
            </a:r>
            <a:r>
              <a:rPr lang="ru-RU" sz="2500" b="1" dirty="0">
                <a:latin typeface="Arial" pitchFamily="34" charset="0"/>
                <a:cs typeface="Arial" pitchFamily="34" charset="0"/>
                <a:sym typeface="Symbol" pitchFamily="18" charset="2"/>
              </a:rPr>
              <a:t>б</a:t>
            </a:r>
            <a:r>
              <a:rPr lang="en-US" sz="2500" b="1" dirty="0">
                <a:latin typeface="Arial" pitchFamily="34" charset="0"/>
                <a:cs typeface="Arial" pitchFamily="34" charset="0"/>
                <a:sym typeface="Symbol" pitchFamily="18" charset="2"/>
              </a:rPr>
              <a:t>)</a:t>
            </a:r>
            <a:endParaRPr lang="ru-RU" sz="2500" b="1" dirty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indent="444500" algn="just">
              <a:lnSpc>
                <a:spcPct val="80000"/>
              </a:lnSpc>
              <a:defRPr/>
            </a:pPr>
            <a:r>
              <a:rPr lang="ru-RU" sz="2500" b="1" dirty="0">
                <a:latin typeface="Arial" pitchFamily="34" charset="0"/>
                <a:cs typeface="Arial" pitchFamily="34" charset="0"/>
                <a:sym typeface="Symbol" pitchFamily="18" charset="2"/>
              </a:rPr>
              <a:t>Схематично процесс сольватации, на примере реакций (а) и (б), можно представить так</a:t>
            </a:r>
            <a:r>
              <a:rPr lang="ru-RU" sz="2500" b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:</a:t>
            </a:r>
            <a:endParaRPr lang="en-US" sz="2500" b="1" dirty="0"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pic>
        <p:nvPicPr>
          <p:cNvPr id="4506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6013" y="5051683"/>
            <a:ext cx="6840537" cy="1114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4" name="Rectangle 8"/>
          <p:cNvSpPr>
            <a:spLocks noChangeArrowheads="1"/>
          </p:cNvSpPr>
          <p:nvPr/>
        </p:nvSpPr>
        <p:spPr bwMode="auto">
          <a:xfrm>
            <a:off x="35496" y="6165850"/>
            <a:ext cx="7416229" cy="70788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algn="just" eaLnBrk="1" hangingPunct="1">
              <a:lnSpc>
                <a:spcPct val="80000"/>
              </a:lnSpc>
              <a:defRPr/>
            </a:pPr>
            <a:r>
              <a:rPr lang="ru-RU" sz="2500" b="1" dirty="0">
                <a:latin typeface="Arial" pitchFamily="34" charset="0"/>
                <a:cs typeface="Arial" pitchFamily="34" charset="0"/>
              </a:rPr>
              <a:t>Процесс сольватации может остановиться на любой стадии.</a:t>
            </a:r>
          </a:p>
        </p:txBody>
      </p:sp>
      <p:pic>
        <p:nvPicPr>
          <p:cNvPr id="9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652120" y="6527800"/>
            <a:ext cx="304800" cy="304800"/>
          </a:xfrm>
          <a:prstGeom prst="rect">
            <a:avLst/>
          </a:prstGeom>
        </p:spPr>
      </p:pic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6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32440" y="5097922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36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6" t="56655" r="60257" b="35907"/>
          <a:stretch/>
        </p:blipFill>
        <p:spPr bwMode="auto">
          <a:xfrm>
            <a:off x="816210" y="116632"/>
            <a:ext cx="6949113" cy="797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23463" y="913876"/>
            <a:ext cx="8769017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5000"/>
              </a:lnSpc>
            </a:pPr>
            <a:r>
              <a:rPr lang="ru-RU" sz="28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ru-RU" sz="2800" b="1" i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 и т. д. 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суммарные заряды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(в элементарных единицах заряда) ионов, которые должны разрядиться для образования каждого данного продукта (в частном случае выделения металлов, это просто атомные массы каждого металла и заряды иона данного металла в растворе; в случае наличия различных ионов одного и того же элемента каждый должен учитываться отдельно, в отдельном слагаемом). </a:t>
            </a:r>
            <a:r>
              <a:rPr lang="ru-RU" sz="28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вычисляется так же, как описано выше, для случая выделения на электроде одного вещества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07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36257" y="507207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61189" y="2810486"/>
            <a:ext cx="8712968" cy="66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4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Применение электролиза</a:t>
            </a:r>
            <a:endParaRPr lang="ru-RU" sz="44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/>
          <a:srcRect l="19008" t="12594" r="39485" b="22438"/>
          <a:stretch/>
        </p:blipFill>
        <p:spPr>
          <a:xfrm>
            <a:off x="79248" y="32792"/>
            <a:ext cx="3119616" cy="274526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9395" y="231220"/>
            <a:ext cx="3904762" cy="2209524"/>
          </a:xfrm>
          <a:prstGeom prst="rect">
            <a:avLst/>
          </a:prstGeom>
        </p:spPr>
      </p:pic>
      <p:sp>
        <p:nvSpPr>
          <p:cNvPr id="4" name="Стрелка вправо 3"/>
          <p:cNvSpPr/>
          <p:nvPr/>
        </p:nvSpPr>
        <p:spPr>
          <a:xfrm>
            <a:off x="3347864" y="1216773"/>
            <a:ext cx="1368152" cy="340019"/>
          </a:xfrm>
          <a:prstGeom prst="rightArrow">
            <a:avLst/>
          </a:prstGeom>
          <a:solidFill>
            <a:srgbClr val="FF6600"/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/>
          <a:srcRect l="30630" t="29329" r="29523" b="13579"/>
          <a:stretch/>
        </p:blipFill>
        <p:spPr>
          <a:xfrm>
            <a:off x="2617106" y="3777732"/>
            <a:ext cx="3683086" cy="2966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99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Rectangle 3"/>
          <p:cNvSpPr>
            <a:spLocks noChangeArrowheads="1"/>
          </p:cNvSpPr>
          <p:nvPr/>
        </p:nvSpPr>
        <p:spPr bwMode="auto">
          <a:xfrm>
            <a:off x="143891" y="44624"/>
            <a:ext cx="8964613" cy="397724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indent="450000" algn="just" eaLnBrk="1" hangingPunct="1">
              <a:lnSpc>
                <a:spcPct val="85000"/>
              </a:lnSpc>
              <a:defRPr/>
            </a:pP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E63E10"/>
                </a:solidFill>
                <a:latin typeface="Arial Black" panose="020B0A04020102020204" pitchFamily="34" charset="0"/>
                <a:cs typeface="Arial" pitchFamily="34" charset="0"/>
              </a:rPr>
              <a:t>Электролиз</a:t>
            </a:r>
            <a:r>
              <a:rPr lang="ru-RU" sz="27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имеет </a:t>
            </a:r>
            <a:r>
              <a:rPr lang="ru-RU" sz="2700" b="1" u="sng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itchFamily="34" charset="0"/>
              </a:rPr>
              <a:t>широкое применение</a:t>
            </a:r>
            <a:r>
              <a:rPr lang="ru-RU" sz="27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в промышленности</a:t>
            </a:r>
            <a:r>
              <a:rPr lang="ru-RU" sz="27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. С помощью электролиза можно осаждать на металлических деталях тонкие слои других металлов. Так производится никелирование, хромирование, золочение различных изделий.</a:t>
            </a:r>
          </a:p>
          <a:p>
            <a:pPr indent="450000" algn="just" eaLnBrk="1" hangingPunct="1">
              <a:lnSpc>
                <a:spcPct val="85000"/>
              </a:lnSpc>
              <a:defRPr/>
            </a:pPr>
            <a:r>
              <a:rPr lang="ru-RU" sz="27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Пропуская электрический ток через расплавы некоторых солей, можно выделять металлы в чистом виде. Так получают алюминий, рафинированную (сверхчистую) медь и ряд других металлов.</a:t>
            </a:r>
          </a:p>
        </p:txBody>
      </p:sp>
      <p:pic>
        <p:nvPicPr>
          <p:cNvPr id="82948" name="Picture 4" descr="image148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2809919" y="4079806"/>
            <a:ext cx="3609946" cy="2745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36257" y="507207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942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MATRIX\Desktop\slide_16.jpg"/>
          <p:cNvPicPr>
            <a:picLocks noChangeAspect="1" noChangeArrowheads="1"/>
          </p:cNvPicPr>
          <p:nvPr/>
        </p:nvPicPr>
        <p:blipFill rotWithShape="1">
          <a:blip r:embed="rId2" cstate="print"/>
          <a:srcRect l="2751" t="4851" r="5113" b="9051"/>
          <a:stretch/>
        </p:blipFill>
        <p:spPr bwMode="auto">
          <a:xfrm>
            <a:off x="12785" y="63755"/>
            <a:ext cx="9049104" cy="6342107"/>
          </a:xfrm>
          <a:prstGeom prst="rect">
            <a:avLst/>
          </a:prstGeom>
          <a:noFill/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467544" y="620688"/>
            <a:ext cx="5616624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36257" y="507207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877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MATRIX\Desktop\slide_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969" y="38368"/>
            <a:ext cx="9201940" cy="6702999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60491" y="5830206"/>
            <a:ext cx="3528392" cy="3689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8326" y="5769182"/>
            <a:ext cx="40639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Cl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NaOH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…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478851" y="5830206"/>
            <a:ext cx="3528392" cy="50868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110109" y="5786100"/>
            <a:ext cx="23503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Zn, Cd, Co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…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131840" y="1636643"/>
            <a:ext cx="3528392" cy="34465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2915816" y="1609636"/>
            <a:ext cx="37785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(K, Na, Be, Ca, Ba …)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4"/>
          <a:srcRect l="16240" t="27360" r="27310" b="3735"/>
          <a:stretch/>
        </p:blipFill>
        <p:spPr>
          <a:xfrm>
            <a:off x="95274" y="1200254"/>
            <a:ext cx="2276196" cy="156209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5"/>
          <a:srcRect l="23436" t="3735" r="29522" b="3735"/>
          <a:stretch/>
        </p:blipFill>
        <p:spPr>
          <a:xfrm>
            <a:off x="1925690" y="3256586"/>
            <a:ext cx="1663193" cy="183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65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MATRIX\Desktop\slide_15.jpg"/>
          <p:cNvPicPr>
            <a:picLocks noChangeAspect="1" noChangeArrowheads="1"/>
          </p:cNvPicPr>
          <p:nvPr/>
        </p:nvPicPr>
        <p:blipFill rotWithShape="1">
          <a:blip r:embed="rId2" cstate="print"/>
          <a:srcRect l="4290" t="2750" r="3573" b="9051"/>
          <a:stretch/>
        </p:blipFill>
        <p:spPr bwMode="auto">
          <a:xfrm>
            <a:off x="179512" y="185651"/>
            <a:ext cx="8926423" cy="6408713"/>
          </a:xfrm>
          <a:prstGeom prst="rect">
            <a:avLst/>
          </a:prstGeom>
          <a:noFill/>
        </p:spPr>
      </p:pic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36257" y="507207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7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357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ATRIX\Desktop\slide_7.jpg"/>
          <p:cNvPicPr>
            <a:picLocks noChangeAspect="1" noChangeArrowheads="1"/>
          </p:cNvPicPr>
          <p:nvPr/>
        </p:nvPicPr>
        <p:blipFill rotWithShape="1">
          <a:blip r:embed="rId2" cstate="print"/>
          <a:srcRect t="2363" b="7339"/>
          <a:stretch/>
        </p:blipFill>
        <p:spPr bwMode="auto">
          <a:xfrm>
            <a:off x="-16591" y="188640"/>
            <a:ext cx="9144001" cy="6336704"/>
          </a:xfrm>
          <a:prstGeom prst="rect">
            <a:avLst/>
          </a:prstGeom>
          <a:noFill/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426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ATRIX\Desktop\slide_8.jpg"/>
          <p:cNvPicPr>
            <a:picLocks noChangeAspect="1" noChangeArrowheads="1"/>
          </p:cNvPicPr>
          <p:nvPr/>
        </p:nvPicPr>
        <p:blipFill rotWithShape="1">
          <a:blip r:embed="rId2" cstate="print"/>
          <a:srcRect l="3146" t="2396" r="1568" b="3505"/>
          <a:stretch/>
        </p:blipFill>
        <p:spPr bwMode="auto">
          <a:xfrm>
            <a:off x="467544" y="44624"/>
            <a:ext cx="8496944" cy="6293335"/>
          </a:xfrm>
          <a:prstGeom prst="rect">
            <a:avLst/>
          </a:prstGeom>
          <a:noFill/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690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ATRIX\Desktop\slide_9.jpg"/>
          <p:cNvPicPr>
            <a:picLocks noChangeAspect="1" noChangeArrowheads="1"/>
          </p:cNvPicPr>
          <p:nvPr/>
        </p:nvPicPr>
        <p:blipFill rotWithShape="1">
          <a:blip r:embed="rId2" cstate="print"/>
          <a:srcRect l="1963" t="19551" b="19551"/>
          <a:stretch/>
        </p:blipFill>
        <p:spPr bwMode="auto">
          <a:xfrm>
            <a:off x="179511" y="929775"/>
            <a:ext cx="8964488" cy="4176464"/>
          </a:xfrm>
          <a:prstGeom prst="rect">
            <a:avLst/>
          </a:prstGeom>
          <a:noFill/>
        </p:spPr>
      </p:pic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2" y="5110253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365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MATRIX\Desktop\slide_10.jpg"/>
          <p:cNvPicPr>
            <a:picLocks noChangeAspect="1" noChangeArrowheads="1"/>
          </p:cNvPicPr>
          <p:nvPr/>
        </p:nvPicPr>
        <p:blipFill rotWithShape="1">
          <a:blip r:embed="rId2" cstate="print"/>
          <a:srcRect l="2751" r="3538" b="9051"/>
          <a:stretch/>
        </p:blipFill>
        <p:spPr bwMode="auto">
          <a:xfrm>
            <a:off x="90024" y="116632"/>
            <a:ext cx="9018480" cy="6564521"/>
          </a:xfrm>
          <a:prstGeom prst="rect">
            <a:avLst/>
          </a:prstGeom>
          <a:noFill/>
        </p:spPr>
      </p:pic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2" y="5110253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326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23.05.13-домашние документы\Мое фото 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261" y="214290"/>
            <a:ext cx="1956847" cy="2876550"/>
          </a:xfrm>
          <a:prstGeom prst="rect">
            <a:avLst/>
          </a:prstGeom>
          <a:noFill/>
        </p:spPr>
      </p:pic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285984" y="283862"/>
            <a:ext cx="6657975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Я, Кузьмина Ирина Викторовна, кандидат технических наук с большим опытом преподавания в высшей школе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 НКСЭ. 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Много знаю, люблю свой предмет, обобщила полезную для Вас информацию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 дисциплине 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«Физическая и коллоидная химия»</a:t>
            </a:r>
            <a:endParaRPr lang="ru-RU" sz="3200" b="1" kern="1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91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785" y="44624"/>
            <a:ext cx="4190048" cy="75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63" name="Picture 11" descr="aspen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65828" y="5049838"/>
            <a:ext cx="2266950" cy="180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64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43900" y="5446432"/>
            <a:ext cx="900113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401344" y="6245225"/>
            <a:ext cx="304800" cy="3048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139952" y="139700"/>
            <a:ext cx="50819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kern="10" spc="50" dirty="0">
                <a:ln w="11430"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Растворы </a:t>
            </a:r>
            <a:r>
              <a:rPr lang="ru-RU" sz="2800" b="1" u="sng" kern="10" spc="50" dirty="0" err="1">
                <a:ln w="11430">
                  <a:solidFill>
                    <a:schemeClr val="tx1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не</a:t>
            </a:r>
            <a:r>
              <a:rPr lang="ru-RU" sz="2800" b="1" kern="10" spc="50" dirty="0" err="1">
                <a:ln w="11430"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электролитов</a:t>
            </a:r>
            <a:endParaRPr lang="ru-RU" sz="2800" b="1" kern="10" spc="50" dirty="0">
              <a:ln w="11430">
                <a:solidFill>
                  <a:schemeClr val="tx1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Управляющая кнопка: далее 2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" name="Управляющая кнопка: назад 2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4" name="Управляющая кнопка: домой 23">
            <a:hlinkClick r:id="rId8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71438" y="760104"/>
            <a:ext cx="8964612" cy="4829014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indent="450000" algn="just" eaLnBrk="1" hangingPunct="1">
              <a:lnSpc>
                <a:spcPct val="80000"/>
              </a:lnSpc>
              <a:defRPr/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Если процесс сольватации останавливается </a:t>
            </a:r>
            <a:r>
              <a:rPr lang="ru-RU" sz="2700" b="1" dirty="0">
                <a:ln>
                  <a:solidFill>
                    <a:schemeClr val="tx1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на стадии (а)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то система представляет собой </a:t>
            </a:r>
            <a:r>
              <a:rPr lang="ru-RU" sz="2700" b="1" dirty="0">
                <a:ln>
                  <a:solidFill>
                    <a:schemeClr val="tx1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раствор </a:t>
            </a:r>
            <a:r>
              <a:rPr lang="ru-RU" sz="2700" b="1" u="sng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не</a:t>
            </a:r>
            <a:r>
              <a:rPr lang="ru-RU" sz="2700" b="1" dirty="0" err="1">
                <a:ln>
                  <a:solidFill>
                    <a:schemeClr val="tx1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электролита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 Она характеризуется отсутствием ионов в растворе и соответственно не обладает ионной электрической проводимостью. Разбавленные растворы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неэлектролитов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подчиняются законам идеальных растворов. Примерами растворов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неэлектролитов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могут служить растворы кислорода и сахара в воде, углеводородов в углеводородах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indent="450000" algn="just">
              <a:lnSpc>
                <a:spcPct val="85000"/>
              </a:lnSpc>
              <a:defRPr/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А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n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В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m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 + (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р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 + q)S </a:t>
            </a:r>
            <a:r>
              <a:rPr lang="ru-RU" sz="2700" b="1" dirty="0">
                <a:latin typeface="Arial" pitchFamily="34" charset="0"/>
                <a:cs typeface="Arial" pitchFamily="34" charset="0"/>
                <a:sym typeface="Symbol" pitchFamily="18" charset="2"/>
              </a:rPr>
              <a:t>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  <a:sym typeface="Symbol" pitchFamily="18" charset="2"/>
              </a:rPr>
              <a:t>А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  <a:sym typeface="Symbol" pitchFamily="18" charset="2"/>
              </a:rPr>
              <a:t>n</a:t>
            </a:r>
            <a:r>
              <a:rPr lang="ru-RU" sz="2700" b="1" dirty="0">
                <a:latin typeface="Arial" pitchFamily="34" charset="0"/>
                <a:cs typeface="Arial" pitchFamily="34" charset="0"/>
                <a:sym typeface="Symbol" pitchFamily="18" charset="2"/>
              </a:rPr>
              <a:t>В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  <a:sym typeface="Symbol" pitchFamily="18" charset="2"/>
              </a:rPr>
              <a:t>m</a:t>
            </a:r>
            <a:r>
              <a:rPr lang="en-US" sz="2700" b="1" dirty="0">
                <a:latin typeface="Arial" pitchFamily="34" charset="0"/>
                <a:cs typeface="Arial" pitchFamily="34" charset="0"/>
                <a:sym typeface="Symbol" pitchFamily="18" charset="2"/>
              </a:rPr>
              <a:t>(</a:t>
            </a:r>
            <a:r>
              <a:rPr lang="ru-RU" sz="2700" b="1" dirty="0">
                <a:latin typeface="Arial" pitchFamily="34" charset="0"/>
                <a:cs typeface="Arial" pitchFamily="34" charset="0"/>
                <a:sym typeface="Symbol" pitchFamily="18" charset="2"/>
              </a:rPr>
              <a:t>р</a:t>
            </a:r>
            <a:r>
              <a:rPr lang="en-US" sz="2700" b="1" dirty="0">
                <a:latin typeface="Arial" pitchFamily="34" charset="0"/>
                <a:cs typeface="Arial" pitchFamily="34" charset="0"/>
                <a:sym typeface="Symbol" pitchFamily="18" charset="2"/>
              </a:rPr>
              <a:t> + q)S </a:t>
            </a:r>
            <a:r>
              <a:rPr lang="ru-RU" sz="2700" b="1" dirty="0">
                <a:latin typeface="Arial" pitchFamily="34" charset="0"/>
                <a:cs typeface="Arial" pitchFamily="34" charset="0"/>
                <a:sym typeface="Symbol" pitchFamily="18" charset="2"/>
              </a:rPr>
              <a:t>        </a:t>
            </a:r>
            <a:r>
              <a:rPr lang="en-US" sz="2700" b="1" dirty="0">
                <a:latin typeface="Arial" pitchFamily="34" charset="0"/>
                <a:cs typeface="Arial" pitchFamily="34" charset="0"/>
                <a:sym typeface="Symbol" pitchFamily="18" charset="2"/>
              </a:rPr>
              <a:t>(</a:t>
            </a:r>
            <a:r>
              <a:rPr lang="ru-RU" sz="2700" b="1" dirty="0">
                <a:latin typeface="Arial" pitchFamily="34" charset="0"/>
                <a:cs typeface="Arial" pitchFamily="34" charset="0"/>
                <a:sym typeface="Symbol" pitchFamily="18" charset="2"/>
              </a:rPr>
              <a:t>а</a:t>
            </a:r>
            <a:r>
              <a:rPr lang="en-US" sz="2700" b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)</a:t>
            </a:r>
            <a:endParaRPr lang="ru-RU" sz="27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indent="449263" algn="just">
              <a:lnSpc>
                <a:spcPct val="85000"/>
              </a:lnSpc>
              <a:defRPr/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А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n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В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m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– молекулы растворяемого вещества;               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indent="449263" algn="just">
              <a:lnSpc>
                <a:spcPct val="85000"/>
              </a:lnSpc>
              <a:defRPr/>
            </a:pP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–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молекулы растворителя;                        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indent="449263" algn="just">
              <a:lnSpc>
                <a:spcPct val="85000"/>
              </a:lnSpc>
              <a:defRPr/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А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n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В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m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(р+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q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)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S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–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сольватированные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 молекулы       </a:t>
            </a:r>
          </a:p>
        </p:txBody>
      </p:sp>
    </p:spTree>
    <p:extLst>
      <p:ext uri="{BB962C8B-B14F-4D97-AF65-F5344CB8AC3E}">
        <p14:creationId xmlns:p14="http://schemas.microsoft.com/office/powerpoint/2010/main" val="154707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MATRIX\Desktop\slide_14.jpg"/>
          <p:cNvPicPr>
            <a:picLocks noChangeAspect="1" noChangeArrowheads="1"/>
          </p:cNvPicPr>
          <p:nvPr/>
        </p:nvPicPr>
        <p:blipFill rotWithShape="1">
          <a:blip r:embed="rId2" cstate="print"/>
          <a:srcRect l="3538" t="2750" r="2750" b="4851"/>
          <a:stretch/>
        </p:blipFill>
        <p:spPr bwMode="auto">
          <a:xfrm>
            <a:off x="166612" y="116632"/>
            <a:ext cx="8824988" cy="6526042"/>
          </a:xfrm>
          <a:prstGeom prst="rect">
            <a:avLst/>
          </a:prstGeom>
          <a:noFill/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919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MATRIX\Desktop\slide_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2" y="5110253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876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79388" y="188640"/>
            <a:ext cx="8785100" cy="8802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200" b="1" kern="1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/>
              </a:rPr>
              <a:t>Проверим, как Вы поняли и запомнили  пройденный </a:t>
            </a:r>
            <a:r>
              <a:rPr lang="ru-RU" sz="3200" b="1" kern="1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/>
              </a:rPr>
              <a:t>материал 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5859" y="1177437"/>
            <a:ext cx="8785100" cy="5410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ru-RU" sz="27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Как </a:t>
            </a:r>
            <a:r>
              <a:rPr lang="ru-RU" sz="27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сформулирован первый закон Фарадея</a:t>
            </a:r>
            <a:r>
              <a:rPr lang="ru-RU" sz="27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  <a:p>
            <a:pPr marL="285750" indent="-285750" algn="just">
              <a:lnSpc>
                <a:spcPct val="8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Масса вещества, выделившегося при электролизе, равна количеству электрического тока, пропущенного через </a:t>
            </a:r>
            <a:r>
              <a:rPr lang="ru-RU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электролит</a:t>
            </a:r>
          </a:p>
          <a:p>
            <a:pPr marL="285750" indent="-285750" algn="just">
              <a:lnSpc>
                <a:spcPct val="8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Масса вещества, выделившегося при электролизе, прямо пропорциональна количеству электрического тока, пропущенного через </a:t>
            </a:r>
            <a:r>
              <a:rPr lang="ru-RU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электролит</a:t>
            </a:r>
          </a:p>
          <a:p>
            <a:pPr marL="285750" indent="-285750" algn="just">
              <a:lnSpc>
                <a:spcPct val="8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Для определённого количества электричества масса химического элемента, образовавшегося на электроде, равна эквивалентной массе </a:t>
            </a:r>
            <a:r>
              <a:rPr lang="ru-RU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элемента</a:t>
            </a:r>
          </a:p>
          <a:p>
            <a:pPr marL="285750" indent="-285750" algn="just">
              <a:lnSpc>
                <a:spcPct val="8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Для определённого количества электричества масса химического элемента, образовавшегося на электроде, прямо пропорциональна эквивалентной массе элемента</a:t>
            </a:r>
            <a:endParaRPr lang="ru-RU" sz="2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01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116632"/>
            <a:ext cx="8712968" cy="629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Как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сформулирован второй закон Фарадея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  <a:p>
            <a:pPr marL="285750" indent="-285750" algn="just">
              <a:lnSpc>
                <a:spcPct val="8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Масса вещества, выделившегося при электролизе, равна количеству электрического тока, пропущенного через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электролит</a:t>
            </a:r>
          </a:p>
          <a:p>
            <a:pPr marL="285750" indent="-285750" algn="just">
              <a:lnSpc>
                <a:spcPct val="8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Масса вещества, выделившегося при электролизе, прямо пропорциональна количеству электрического тока, пропущенного через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электролит</a:t>
            </a:r>
          </a:p>
          <a:p>
            <a:pPr marL="285750" indent="-285750" algn="just">
              <a:lnSpc>
                <a:spcPct val="8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Для определённого количества электричества масса химического элемента, образовавшегося на электроде, равна эквивалентной массе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элемента</a:t>
            </a:r>
          </a:p>
          <a:p>
            <a:pPr marL="285750" indent="-285750" algn="just">
              <a:lnSpc>
                <a:spcPct val="8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Для определённого количества электричества масса химического элемента, образовавшегося на электроде, прямо пропорциональна эквивалентной массе элемента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27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07504" y="260648"/>
            <a:ext cx="8928991" cy="631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5000"/>
              </a:lnSpc>
            </a:pPr>
            <a:r>
              <a:rPr lang="ru-RU" alt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itchFamily="34" charset="0"/>
              </a:rPr>
              <a:t>3</a:t>
            </a:r>
            <a:r>
              <a:rPr lang="ru-RU" altLang="ru-RU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Выберите правильный ответ:</a:t>
            </a:r>
          </a:p>
          <a:p>
            <a:pPr marL="457200" indent="-457200" algn="just">
              <a:lnSpc>
                <a:spcPct val="85000"/>
              </a:lnSpc>
              <a:buFont typeface="Wingdings" panose="05000000000000000000" pitchFamily="2" charset="2"/>
              <a:buChar char="Ø"/>
            </a:pPr>
            <a:r>
              <a:rPr lang="ru-RU" alt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Электрохимия</a:t>
            </a:r>
            <a:r>
              <a:rPr lang="ru-RU" altLang="ru-RU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2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– раздел </a:t>
            </a:r>
            <a:r>
              <a:rPr lang="ru-RU" altLang="ru-RU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коллоидной </a:t>
            </a:r>
            <a:r>
              <a:rPr lang="ru-RU" altLang="ru-RU" sz="2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химии, изучающий закономерности химических превращений при действии электрического тока и электрических явлений при химических реакциях. </a:t>
            </a:r>
            <a:endParaRPr lang="ru-RU" altLang="ru-RU" sz="2800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5000"/>
              </a:lnSpc>
              <a:buFont typeface="Wingdings" panose="05000000000000000000" pitchFamily="2" charset="2"/>
              <a:buChar char="Ø"/>
            </a:pPr>
            <a:r>
              <a:rPr lang="ru-RU" alt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Электрохимия</a:t>
            </a:r>
            <a:r>
              <a:rPr lang="ru-RU" altLang="ru-RU" sz="2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– раздел физической химии, изучающий закономерности химических превращений при действии электрического тока и электрических явлений при химических реакциях. </a:t>
            </a:r>
            <a:endParaRPr lang="ru-RU" altLang="ru-RU" sz="2800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5000"/>
              </a:lnSpc>
              <a:buFont typeface="Wingdings" panose="05000000000000000000" pitchFamily="2" charset="2"/>
              <a:buChar char="Ø"/>
            </a:pPr>
            <a:r>
              <a:rPr lang="ru-RU" alt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Электрохимия</a:t>
            </a:r>
            <a:r>
              <a:rPr lang="ru-RU" altLang="ru-RU" sz="2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– раздел </a:t>
            </a:r>
            <a:r>
              <a:rPr lang="ru-RU" altLang="ru-RU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химии кремния, </a:t>
            </a:r>
            <a:r>
              <a:rPr lang="ru-RU" altLang="ru-RU" sz="2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изучающий закономерности химических превращений при действии электрического тока и электрических явлений при химических реакциях. </a:t>
            </a:r>
          </a:p>
          <a:p>
            <a:pPr algn="just">
              <a:lnSpc>
                <a:spcPct val="85000"/>
              </a:lnSpc>
            </a:pPr>
            <a:endParaRPr lang="ru-RU" altLang="ru-RU" sz="28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827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07504" y="260648"/>
            <a:ext cx="8928991" cy="5219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5000"/>
              </a:lnSpc>
            </a:pPr>
            <a:r>
              <a:rPr lang="ru-RU" alt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itchFamily="34" charset="0"/>
              </a:rPr>
              <a:t>4</a:t>
            </a:r>
            <a:r>
              <a:rPr lang="ru-RU" altLang="ru-RU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2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Выберите правильный ответ:</a:t>
            </a:r>
          </a:p>
          <a:p>
            <a:pPr indent="450000" algn="just">
              <a:lnSpc>
                <a:spcPct val="85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Электрохимическими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называются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процессы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anose="05000000000000000000" pitchFamily="2" charset="2"/>
              <a:buChar char="Ø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протекающие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растворе под воздействием электрического тока (электролиз);</a:t>
            </a:r>
          </a:p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anose="05000000000000000000" pitchFamily="2" charset="2"/>
              <a:buChar char="Ø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протекающие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растворе и приводящие к возникновению электрического тока во внешней цепи (гальванический элемент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anose="05000000000000000000" pitchFamily="2" charset="2"/>
              <a:buChar char="Ø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протекающие в растворе под воздействием электрического тока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гальванический элемент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);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anose="05000000000000000000" pitchFamily="2" charset="2"/>
              <a:buChar char="Ø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протекающие в растворе и приводящие к возникновению электрического тока во внешней цепи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электролиз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).</a:t>
            </a:r>
            <a:endParaRPr lang="ru-RU" altLang="ru-RU" sz="2800" b="1" dirty="0"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5000"/>
              </a:lnSpc>
              <a:buClrTx/>
              <a:buFont typeface="Wingdings" panose="05000000000000000000" pitchFamily="2" charset="2"/>
              <a:buChar char="Ø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alt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27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7504" y="188640"/>
            <a:ext cx="8928992" cy="5219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5000"/>
              </a:lnSpc>
              <a:defRPr/>
            </a:pPr>
            <a:r>
              <a:rPr lang="ru-RU" alt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itchFamily="34" charset="0"/>
              </a:rPr>
              <a:t>5</a:t>
            </a:r>
            <a:r>
              <a:rPr lang="ru-RU" altLang="ru-RU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2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Выберите правильный ответ:</a:t>
            </a:r>
          </a:p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электрическую энергию можно превратить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энергию, выделяющуюся при протекании  обменных реакций.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Гальванический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элемент – это устройство, в котором происходит превращение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механической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энергии в электрическую.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 электрическую энергию можно превратить энергию только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окислительно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-восстановительного  (ОВ) процесса.</a:t>
            </a:r>
          </a:p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Гальванический элемент – это устройство, в котором происходит превращение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работы в электрическую энергию.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263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260648"/>
            <a:ext cx="8784976" cy="33301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5000"/>
              </a:lnSpc>
              <a:defRPr/>
            </a:pPr>
            <a:r>
              <a:rPr lang="ru-RU" alt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itchFamily="34" charset="0"/>
              </a:rPr>
              <a:t>6</a:t>
            </a:r>
            <a:r>
              <a:rPr lang="ru-RU" altLang="ru-RU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2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Выберите правильный ответ:</a:t>
            </a:r>
          </a:p>
          <a:p>
            <a:pPr marL="457200" lvl="0" indent="-457200" algn="just">
              <a:lnSpc>
                <a:spcPct val="85000"/>
              </a:lnSpc>
              <a:spcBef>
                <a:spcPts val="640"/>
              </a:spcBef>
              <a:buClr>
                <a:srgbClr val="C00000"/>
              </a:buClr>
              <a:buSzPts val="3200"/>
              <a:buFont typeface="Wingdings" panose="05000000000000000000" pitchFamily="2" charset="2"/>
              <a:buChar char="Ø"/>
            </a:pPr>
            <a:r>
              <a:rPr lang="ru-RU" sz="2800" b="1" dirty="0" smtClean="0">
                <a:latin typeface="Arial" pitchFamily="34" charset="0"/>
                <a:ea typeface="Calibri"/>
                <a:cs typeface="Arial" pitchFamily="34" charset="0"/>
                <a:sym typeface="Calibri"/>
              </a:rPr>
              <a:t>Катод </a:t>
            </a:r>
            <a:r>
              <a:rPr lang="ru-RU" sz="2800" b="1" dirty="0">
                <a:latin typeface="Arial" pitchFamily="34" charset="0"/>
                <a:ea typeface="Calibri"/>
                <a:cs typeface="Arial" pitchFamily="34" charset="0"/>
                <a:sym typeface="Calibri"/>
              </a:rPr>
              <a:t>– электрод, на котором происходит </a:t>
            </a:r>
            <a:r>
              <a:rPr lang="ru-RU" sz="2800" b="1" dirty="0">
                <a:latin typeface="Arial" pitchFamily="34" charset="0"/>
                <a:ea typeface="Calibri"/>
                <a:cs typeface="Arial" pitchFamily="34" charset="0"/>
                <a:sym typeface="Calibri"/>
              </a:rPr>
              <a:t>окисление</a:t>
            </a:r>
            <a:r>
              <a:rPr lang="ru-RU" sz="2800" b="1" dirty="0" smtClean="0">
                <a:latin typeface="Arial" pitchFamily="34" charset="0"/>
                <a:ea typeface="Calibri"/>
                <a:cs typeface="Arial" pitchFamily="34" charset="0"/>
                <a:sym typeface="Calibri"/>
              </a:rPr>
              <a:t>.</a:t>
            </a:r>
          </a:p>
          <a:p>
            <a:pPr marL="457200" indent="-457200" algn="just">
              <a:lnSpc>
                <a:spcPct val="85000"/>
              </a:lnSpc>
              <a:spcBef>
                <a:spcPts val="640"/>
              </a:spcBef>
              <a:buClr>
                <a:srgbClr val="C00000"/>
              </a:buClr>
              <a:buSzPts val="3200"/>
              <a:buFont typeface="Wingdings" panose="05000000000000000000" pitchFamily="2" charset="2"/>
              <a:buChar char="Ø"/>
            </a:pPr>
            <a:r>
              <a:rPr lang="ru-RU" sz="2800" b="1" dirty="0">
                <a:latin typeface="Arial" pitchFamily="34" charset="0"/>
                <a:ea typeface="Calibri"/>
                <a:cs typeface="Arial" pitchFamily="34" charset="0"/>
                <a:sym typeface="Calibri"/>
              </a:rPr>
              <a:t>Анод – электрод, на котором происходит окисление.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457200" lvl="0" indent="-457200" algn="just">
              <a:lnSpc>
                <a:spcPct val="85000"/>
              </a:lnSpc>
              <a:spcBef>
                <a:spcPts val="640"/>
              </a:spcBef>
              <a:buClr>
                <a:srgbClr val="C00000"/>
              </a:buClr>
              <a:buSzPts val="3200"/>
              <a:buFont typeface="Wingdings" panose="05000000000000000000" pitchFamily="2" charset="2"/>
              <a:buChar char="Ø"/>
            </a:pPr>
            <a:r>
              <a:rPr lang="ru-RU" sz="2800" b="1" dirty="0" smtClean="0">
                <a:latin typeface="Arial" pitchFamily="34" charset="0"/>
                <a:ea typeface="Calibri"/>
                <a:cs typeface="Arial" pitchFamily="34" charset="0"/>
                <a:sym typeface="Calibri"/>
              </a:rPr>
              <a:t>Анод </a:t>
            </a:r>
            <a:r>
              <a:rPr lang="ru-RU" sz="2800" b="1" dirty="0">
                <a:latin typeface="Arial" pitchFamily="34" charset="0"/>
                <a:ea typeface="Calibri"/>
                <a:cs typeface="Arial" pitchFamily="34" charset="0"/>
                <a:sym typeface="Calibri"/>
              </a:rPr>
              <a:t>– электрод, на котором происходит </a:t>
            </a:r>
            <a:r>
              <a:rPr lang="ru-RU" sz="2800" b="1" dirty="0">
                <a:latin typeface="Arial" pitchFamily="34" charset="0"/>
                <a:ea typeface="Calibri"/>
                <a:cs typeface="Arial" pitchFamily="34" charset="0"/>
                <a:sym typeface="Calibri"/>
              </a:rPr>
              <a:t>восстановление.</a:t>
            </a:r>
            <a:endParaRPr lang="ru-RU" sz="2800" b="1" dirty="0" smtClean="0">
              <a:latin typeface="Arial" pitchFamily="34" charset="0"/>
              <a:ea typeface="Calibri"/>
              <a:cs typeface="Arial" pitchFamily="34" charset="0"/>
              <a:sym typeface="Calibri"/>
            </a:endParaRPr>
          </a:p>
          <a:p>
            <a:pPr marL="457200" lvl="0" indent="-457200" algn="just">
              <a:lnSpc>
                <a:spcPct val="85000"/>
              </a:lnSpc>
              <a:spcBef>
                <a:spcPts val="640"/>
              </a:spcBef>
              <a:buClr>
                <a:srgbClr val="C00000"/>
              </a:buClr>
              <a:buSzPts val="3200"/>
              <a:buFont typeface="Wingdings" panose="05000000000000000000" pitchFamily="2" charset="2"/>
              <a:buChar char="Ø"/>
            </a:pP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Управляющая кнопка: далее 14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5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476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3" name="Rectangle 5"/>
          <p:cNvSpPr>
            <a:spLocks noChangeArrowheads="1"/>
          </p:cNvSpPr>
          <p:nvPr/>
        </p:nvSpPr>
        <p:spPr bwMode="auto">
          <a:xfrm>
            <a:off x="179388" y="115888"/>
            <a:ext cx="8783637" cy="4918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lnSpc>
                <a:spcPct val="80000"/>
              </a:lnSpc>
              <a:defRPr/>
            </a:pPr>
            <a:r>
              <a:rPr lang="ru-RU" alt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itchFamily="34" charset="0"/>
              </a:rPr>
              <a:t>7</a:t>
            </a:r>
            <a:r>
              <a:rPr lang="ru-RU" altLang="ru-RU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2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Выберите правильный ответ:</a:t>
            </a:r>
          </a:p>
          <a:p>
            <a:pPr marL="342900" indent="-342900" algn="just" eaLnBrk="1" hangingPunct="1">
              <a:lnSpc>
                <a:spcPct val="80000"/>
              </a:lnSpc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Электролиты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это вещества, растворы и расплавы которых проводят электрический ток. Они содержат ковалентные полярные или ионные связи, при растворении и расплавлении распадаются на ионы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342900" indent="-342900" algn="just">
              <a:lnSpc>
                <a:spcPct val="80000"/>
              </a:lnSpc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Электролиты – это вещества, растворы и расплавы которых проводят электрический ток. Они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содержат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ковалентные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неполярные связи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при растворении и расплавлении распадаются на ионы.</a:t>
            </a:r>
          </a:p>
          <a:p>
            <a:pPr marL="342900" indent="-342900" algn="just">
              <a:lnSpc>
                <a:spcPct val="80000"/>
              </a:lnSpc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Электрический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ток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проводят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газы, твердые вещества (неметаллы), органические соединения (сахароза, бензин, спирт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домой 4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293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3" name="Rectangle 5"/>
          <p:cNvSpPr>
            <a:spLocks noChangeArrowheads="1"/>
          </p:cNvSpPr>
          <p:nvPr/>
        </p:nvSpPr>
        <p:spPr bwMode="auto">
          <a:xfrm>
            <a:off x="179388" y="115888"/>
            <a:ext cx="8783637" cy="4918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lnSpc>
                <a:spcPct val="80000"/>
              </a:lnSpc>
              <a:defRPr/>
            </a:pPr>
            <a:r>
              <a:rPr lang="ru-RU" alt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itchFamily="34" charset="0"/>
              </a:rPr>
              <a:t>8</a:t>
            </a:r>
            <a:r>
              <a:rPr lang="ru-RU" altLang="ru-RU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2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Выберите правильный ответ:</a:t>
            </a:r>
          </a:p>
          <a:p>
            <a:pPr marL="342900" indent="-342900" algn="just">
              <a:lnSpc>
                <a:spcPct val="80000"/>
              </a:lnSpc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Неэлектролиты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вещества, водные растворы и расплавы которых не проводят электрический ток. Они содержат ковалентные неполярные или малополярные связи, которые не распадаются на ионы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342900" indent="-342900" algn="just">
              <a:lnSpc>
                <a:spcPct val="80000"/>
              </a:lnSpc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ru-RU" sz="2800" b="1" dirty="0" err="1">
                <a:latin typeface="Arial" pitchFamily="34" charset="0"/>
                <a:cs typeface="Arial" pitchFamily="34" charset="0"/>
              </a:rPr>
              <a:t>Неэлектролиты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вещества, водные растворы и расплавы которых не проводят электрический ток. Они содержат ковалентные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полярные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или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ионные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связи, которые не распадаются на ионы.</a:t>
            </a:r>
          </a:p>
          <a:p>
            <a:pPr marL="342900" indent="-342900" algn="just">
              <a:lnSpc>
                <a:spcPct val="80000"/>
              </a:lnSpc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Электрический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ток не проводят газы, твердые вещества (неметаллы), органические соединения (сахароза, бензин, спирт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7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997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25" y="66675"/>
            <a:ext cx="4643438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2819" name="Picture 3" descr="сольватация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8850" y="4733925"/>
            <a:ext cx="183515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6854362" y="6435725"/>
            <a:ext cx="304800" cy="3048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528213" y="139700"/>
            <a:ext cx="46522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kern="10" spc="50" dirty="0">
                <a:ln w="11430"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Растворы </a:t>
            </a:r>
            <a:r>
              <a:rPr lang="ru-RU" sz="2800" b="1" kern="10" spc="50" dirty="0" smtClean="0">
                <a:ln w="11430"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электролитов</a:t>
            </a:r>
            <a:endParaRPr lang="ru-RU" sz="2800" b="1" kern="10" spc="50" dirty="0">
              <a:ln w="11430">
                <a:solidFill>
                  <a:schemeClr val="tx1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0" y="836613"/>
            <a:ext cx="8856663" cy="532453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indent="449263" algn="just" eaLnBrk="1" hangingPunct="1">
              <a:lnSpc>
                <a:spcPct val="85000"/>
              </a:lnSpc>
              <a:defRPr/>
            </a:pPr>
            <a:r>
              <a:rPr lang="ru-RU" sz="2500" b="1" dirty="0">
                <a:latin typeface="Arial" pitchFamily="34" charset="0"/>
                <a:cs typeface="Arial" pitchFamily="34" charset="0"/>
              </a:rPr>
              <a:t>Если процесс сольватации протекает </a:t>
            </a:r>
            <a:r>
              <a:rPr lang="ru-RU" sz="2500" b="1" dirty="0">
                <a:ln>
                  <a:solidFill>
                    <a:schemeClr val="tx1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до стадии (б)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, то система является раствором электролита, т. е. имеет место </a:t>
            </a:r>
            <a:r>
              <a:rPr lang="ru-RU" sz="2500" b="1" dirty="0">
                <a:ln>
                  <a:solidFill>
                    <a:schemeClr val="tx1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электролитическая диссоциация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 с образованием ионов. Идея этого процесса была выдвинута С. Аррениусом. Уравнение электролитической диссоциации можно записать, опустив промежуточные стадии, указав лишь начальные и конечные продукты реакции</a:t>
            </a:r>
          </a:p>
          <a:p>
            <a:pPr indent="449263" algn="just" eaLnBrk="1" hangingPunct="1">
              <a:lnSpc>
                <a:spcPct val="85000"/>
              </a:lnSpc>
              <a:defRPr/>
            </a:pPr>
            <a:r>
              <a:rPr lang="ru-RU" sz="2500" b="1" dirty="0">
                <a:latin typeface="Arial" pitchFamily="34" charset="0"/>
                <a:cs typeface="Arial" pitchFamily="34" charset="0"/>
              </a:rPr>
              <a:t>           А</a:t>
            </a:r>
            <a:r>
              <a:rPr lang="en-US" sz="2500" b="1" baseline="-25000" dirty="0">
                <a:latin typeface="Arial" pitchFamily="34" charset="0"/>
                <a:cs typeface="Arial" pitchFamily="34" charset="0"/>
              </a:rPr>
              <a:t>n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В</a:t>
            </a:r>
            <a:r>
              <a:rPr lang="en-US" sz="2500" b="1" baseline="-25000" dirty="0">
                <a:latin typeface="Arial" pitchFamily="34" charset="0"/>
                <a:cs typeface="Arial" pitchFamily="34" charset="0"/>
              </a:rPr>
              <a:t>m</a:t>
            </a:r>
            <a:r>
              <a:rPr lang="en-US" sz="2500" b="1" dirty="0">
                <a:latin typeface="Arial" pitchFamily="34" charset="0"/>
                <a:cs typeface="Arial" pitchFamily="34" charset="0"/>
              </a:rPr>
              <a:t> + (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р</a:t>
            </a:r>
            <a:r>
              <a:rPr lang="en-US" sz="2500" b="1" dirty="0">
                <a:latin typeface="Arial" pitchFamily="34" charset="0"/>
                <a:cs typeface="Arial" pitchFamily="34" charset="0"/>
              </a:rPr>
              <a:t> + q)S </a:t>
            </a:r>
            <a:r>
              <a:rPr lang="ru-RU" sz="2500" b="1" dirty="0">
                <a:latin typeface="Arial" pitchFamily="34" charset="0"/>
                <a:cs typeface="Arial" pitchFamily="34" charset="0"/>
                <a:sym typeface="Symbol" pitchFamily="18" charset="2"/>
              </a:rPr>
              <a:t></a:t>
            </a:r>
            <a:r>
              <a:rPr lang="en-US" sz="25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>
                <a:latin typeface="Arial" pitchFamily="34" charset="0"/>
                <a:cs typeface="Arial" pitchFamily="34" charset="0"/>
                <a:sym typeface="Symbol" pitchFamily="18" charset="2"/>
              </a:rPr>
              <a:t>nA</a:t>
            </a:r>
            <a:r>
              <a:rPr lang="en-US" sz="2500" b="1" baseline="300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m+</a:t>
            </a:r>
            <a:r>
              <a:rPr lang="en-US" sz="2500" b="1" dirty="0" err="1">
                <a:latin typeface="Arial" pitchFamily="34" charset="0"/>
                <a:cs typeface="Arial" pitchFamily="34" charset="0"/>
                <a:sym typeface="Symbol" pitchFamily="18" charset="2"/>
              </a:rPr>
              <a:t>pS</a:t>
            </a:r>
            <a:r>
              <a:rPr lang="en-US" sz="2500" b="1" dirty="0">
                <a:latin typeface="Arial" pitchFamily="34" charset="0"/>
                <a:cs typeface="Arial" pitchFamily="34" charset="0"/>
                <a:sym typeface="Symbol" pitchFamily="18" charset="2"/>
              </a:rPr>
              <a:t> + </a:t>
            </a:r>
            <a:r>
              <a:rPr lang="en-US" sz="2500" b="1" dirty="0" err="1">
                <a:latin typeface="Arial" pitchFamily="34" charset="0"/>
                <a:cs typeface="Arial" pitchFamily="34" charset="0"/>
                <a:sym typeface="Symbol" pitchFamily="18" charset="2"/>
              </a:rPr>
              <a:t>mB</a:t>
            </a:r>
            <a:r>
              <a:rPr lang="en-US" sz="2500" b="1" baseline="300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n</a:t>
            </a:r>
            <a:r>
              <a:rPr lang="en-US" sz="2500" b="1" baseline="30000" dirty="0">
                <a:latin typeface="Arial" pitchFamily="34" charset="0"/>
                <a:cs typeface="Arial" pitchFamily="34" charset="0"/>
                <a:sym typeface="Symbol" pitchFamily="18" charset="2"/>
              </a:rPr>
              <a:t>–</a:t>
            </a:r>
            <a:r>
              <a:rPr lang="en-US" sz="2500" b="1" dirty="0" err="1">
                <a:latin typeface="Arial" pitchFamily="34" charset="0"/>
                <a:cs typeface="Arial" pitchFamily="34" charset="0"/>
                <a:sym typeface="Symbol" pitchFamily="18" charset="2"/>
              </a:rPr>
              <a:t>qS</a:t>
            </a:r>
            <a:r>
              <a:rPr lang="en-US" sz="2500" b="1" dirty="0">
                <a:latin typeface="Arial" pitchFamily="34" charset="0"/>
                <a:cs typeface="Arial" pitchFamily="34" charset="0"/>
                <a:sym typeface="Symbol" pitchFamily="18" charset="2"/>
              </a:rPr>
              <a:t>                       </a:t>
            </a:r>
            <a:endParaRPr lang="ru-RU" sz="2500" b="1" dirty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indent="449263" algn="just" eaLnBrk="1" hangingPunct="1">
              <a:lnSpc>
                <a:spcPct val="85000"/>
              </a:lnSpc>
              <a:defRPr/>
            </a:pPr>
            <a:r>
              <a:rPr lang="ru-RU" sz="2500" b="1" dirty="0">
                <a:latin typeface="Arial" pitchFamily="34" charset="0"/>
                <a:cs typeface="Arial" pitchFamily="34" charset="0"/>
                <a:sym typeface="Symbol" pitchFamily="18" charset="2"/>
              </a:rPr>
              <a:t>Например, процесс </a:t>
            </a:r>
            <a:r>
              <a:rPr lang="ru-RU" sz="2500" b="1" dirty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  <a:sym typeface="Symbol" pitchFamily="18" charset="2"/>
              </a:rPr>
              <a:t>диссоциации уксусной кислоты </a:t>
            </a:r>
            <a:r>
              <a:rPr lang="ru-RU" sz="2500" b="1" dirty="0">
                <a:latin typeface="Arial" pitchFamily="34" charset="0"/>
                <a:cs typeface="Arial" pitchFamily="34" charset="0"/>
                <a:sym typeface="Symbol" pitchFamily="18" charset="2"/>
              </a:rPr>
              <a:t>в воде протекает следующим образом:</a:t>
            </a:r>
          </a:p>
          <a:p>
            <a:pPr indent="360363" algn="just" eaLnBrk="1" hangingPunct="1">
              <a:lnSpc>
                <a:spcPct val="85000"/>
              </a:lnSpc>
              <a:defRPr/>
            </a:pPr>
            <a:r>
              <a:rPr lang="ru-RU" sz="2500" b="1" dirty="0">
                <a:latin typeface="Arial" pitchFamily="34" charset="0"/>
                <a:cs typeface="Arial" pitchFamily="34" charset="0"/>
                <a:sym typeface="Symbol" pitchFamily="18" charset="2"/>
              </a:rPr>
              <a:t>СН</a:t>
            </a:r>
            <a:r>
              <a:rPr lang="ru-RU" sz="2500" b="1" baseline="-25000" dirty="0">
                <a:latin typeface="Arial" pitchFamily="34" charset="0"/>
                <a:cs typeface="Arial" pitchFamily="34" charset="0"/>
                <a:sym typeface="Symbol" pitchFamily="18" charset="2"/>
              </a:rPr>
              <a:t>3</a:t>
            </a:r>
            <a:r>
              <a:rPr lang="ru-RU" sz="2500" b="1" dirty="0">
                <a:latin typeface="Arial" pitchFamily="34" charset="0"/>
                <a:cs typeface="Arial" pitchFamily="34" charset="0"/>
                <a:sym typeface="Symbol" pitchFamily="18" charset="2"/>
              </a:rPr>
              <a:t>СООН + (</a:t>
            </a:r>
            <a:r>
              <a:rPr lang="en-US" sz="2500" b="1" dirty="0">
                <a:latin typeface="Arial" pitchFamily="34" charset="0"/>
                <a:cs typeface="Arial" pitchFamily="34" charset="0"/>
                <a:sym typeface="Symbol" pitchFamily="18" charset="2"/>
              </a:rPr>
              <a:t>n</a:t>
            </a:r>
            <a:r>
              <a:rPr lang="ru-RU" sz="2500" b="1" dirty="0">
                <a:latin typeface="Arial" pitchFamily="34" charset="0"/>
                <a:cs typeface="Arial" pitchFamily="34" charset="0"/>
                <a:sym typeface="Symbol" pitchFamily="18" charset="2"/>
              </a:rPr>
              <a:t> + </a:t>
            </a:r>
            <a:r>
              <a:rPr lang="en-US" sz="2500" b="1" dirty="0">
                <a:latin typeface="Arial" pitchFamily="34" charset="0"/>
                <a:cs typeface="Arial" pitchFamily="34" charset="0"/>
                <a:sym typeface="Symbol" pitchFamily="18" charset="2"/>
              </a:rPr>
              <a:t>m</a:t>
            </a:r>
            <a:r>
              <a:rPr lang="ru-RU" sz="2500" b="1" dirty="0">
                <a:latin typeface="Arial" pitchFamily="34" charset="0"/>
                <a:cs typeface="Arial" pitchFamily="34" charset="0"/>
                <a:sym typeface="Symbol" pitchFamily="18" charset="2"/>
              </a:rPr>
              <a:t>)</a:t>
            </a:r>
            <a:r>
              <a:rPr lang="en-US" sz="2500" b="1" dirty="0">
                <a:latin typeface="Arial" pitchFamily="34" charset="0"/>
                <a:cs typeface="Arial" pitchFamily="34" charset="0"/>
                <a:sym typeface="Symbol" pitchFamily="18" charset="2"/>
              </a:rPr>
              <a:t>H</a:t>
            </a:r>
            <a:r>
              <a:rPr lang="ru-RU" sz="2500" b="1" baseline="-25000" dirty="0">
                <a:latin typeface="Arial" pitchFamily="34" charset="0"/>
                <a:cs typeface="Arial" pitchFamily="34" charset="0"/>
                <a:sym typeface="Symbol" pitchFamily="18" charset="2"/>
              </a:rPr>
              <a:t>2</a:t>
            </a:r>
            <a:r>
              <a:rPr lang="en-US" sz="2500" b="1" dirty="0">
                <a:latin typeface="Arial" pitchFamily="34" charset="0"/>
                <a:cs typeface="Arial" pitchFamily="34" charset="0"/>
                <a:sym typeface="Symbol" pitchFamily="18" charset="2"/>
              </a:rPr>
              <a:t>O </a:t>
            </a:r>
            <a:r>
              <a:rPr lang="ru-RU" sz="2500" b="1" dirty="0">
                <a:latin typeface="Arial" pitchFamily="34" charset="0"/>
                <a:cs typeface="Arial" pitchFamily="34" charset="0"/>
                <a:sym typeface="Symbol" pitchFamily="18" charset="2"/>
              </a:rPr>
              <a:t>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>
                <a:latin typeface="Arial" pitchFamily="34" charset="0"/>
                <a:cs typeface="Arial" pitchFamily="34" charset="0"/>
                <a:sym typeface="Symbol" pitchFamily="18" charset="2"/>
              </a:rPr>
              <a:t>CH</a:t>
            </a:r>
            <a:r>
              <a:rPr lang="ru-RU" sz="2500" b="1" baseline="-25000" dirty="0">
                <a:latin typeface="Arial" pitchFamily="34" charset="0"/>
                <a:cs typeface="Arial" pitchFamily="34" charset="0"/>
                <a:sym typeface="Symbol" pitchFamily="18" charset="2"/>
              </a:rPr>
              <a:t>3</a:t>
            </a:r>
            <a:r>
              <a:rPr lang="en-US" sz="2500" b="1" dirty="0">
                <a:latin typeface="Arial" pitchFamily="34" charset="0"/>
                <a:cs typeface="Arial" pitchFamily="34" charset="0"/>
                <a:sym typeface="Symbol" pitchFamily="18" charset="2"/>
              </a:rPr>
              <a:t>COO</a:t>
            </a:r>
            <a:r>
              <a:rPr lang="ru-RU" sz="2500" b="1" baseline="30000" dirty="0">
                <a:latin typeface="Arial" pitchFamily="34" charset="0"/>
                <a:cs typeface="Arial" pitchFamily="34" charset="0"/>
                <a:sym typeface="Symbol" pitchFamily="18" charset="2"/>
              </a:rPr>
              <a:t>–</a:t>
            </a:r>
            <a:r>
              <a:rPr lang="ru-RU" sz="2500" b="1" dirty="0"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en-US" sz="2500" b="1" dirty="0" err="1">
                <a:latin typeface="Arial" pitchFamily="34" charset="0"/>
                <a:cs typeface="Arial" pitchFamily="34" charset="0"/>
                <a:sym typeface="Symbol" pitchFamily="18" charset="2"/>
              </a:rPr>
              <a:t>nH</a:t>
            </a:r>
            <a:r>
              <a:rPr lang="ru-RU" sz="2500" b="1" baseline="-25000" dirty="0">
                <a:latin typeface="Arial" pitchFamily="34" charset="0"/>
                <a:cs typeface="Arial" pitchFamily="34" charset="0"/>
                <a:sym typeface="Symbol" pitchFamily="18" charset="2"/>
              </a:rPr>
              <a:t>2</a:t>
            </a:r>
            <a:r>
              <a:rPr lang="en-US" sz="2500" b="1" dirty="0">
                <a:latin typeface="Arial" pitchFamily="34" charset="0"/>
                <a:cs typeface="Arial" pitchFamily="34" charset="0"/>
                <a:sym typeface="Symbol" pitchFamily="18" charset="2"/>
              </a:rPr>
              <a:t>O</a:t>
            </a:r>
            <a:r>
              <a:rPr lang="ru-RU" sz="2500" b="1" dirty="0">
                <a:latin typeface="Arial" pitchFamily="34" charset="0"/>
                <a:cs typeface="Arial" pitchFamily="34" charset="0"/>
                <a:sym typeface="Symbol" pitchFamily="18" charset="2"/>
              </a:rPr>
              <a:t> + </a:t>
            </a:r>
            <a:r>
              <a:rPr lang="en-US" sz="2500" b="1" dirty="0">
                <a:latin typeface="Arial" pitchFamily="34" charset="0"/>
                <a:cs typeface="Arial" pitchFamily="34" charset="0"/>
                <a:sym typeface="Symbol" pitchFamily="18" charset="2"/>
              </a:rPr>
              <a:t>H</a:t>
            </a:r>
            <a:r>
              <a:rPr lang="ru-RU" sz="2500" b="1" baseline="30000" dirty="0">
                <a:latin typeface="Arial" pitchFamily="34" charset="0"/>
                <a:cs typeface="Arial" pitchFamily="34" charset="0"/>
                <a:sym typeface="Symbol" pitchFamily="18" charset="2"/>
              </a:rPr>
              <a:t>+</a:t>
            </a:r>
            <a:r>
              <a:rPr lang="en-US" sz="2500" b="1" dirty="0" err="1">
                <a:latin typeface="Arial" pitchFamily="34" charset="0"/>
                <a:cs typeface="Arial" pitchFamily="34" charset="0"/>
                <a:sym typeface="Symbol" pitchFamily="18" charset="2"/>
              </a:rPr>
              <a:t>mH</a:t>
            </a:r>
            <a:r>
              <a:rPr lang="ru-RU" sz="2500" b="1" baseline="-25000" dirty="0">
                <a:latin typeface="Arial" pitchFamily="34" charset="0"/>
                <a:cs typeface="Arial" pitchFamily="34" charset="0"/>
                <a:sym typeface="Symbol" pitchFamily="18" charset="2"/>
              </a:rPr>
              <a:t>2</a:t>
            </a:r>
            <a:r>
              <a:rPr lang="en-US" sz="2500" b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O</a:t>
            </a:r>
            <a:endParaRPr lang="ru-RU" sz="25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indent="360363" algn="just">
              <a:lnSpc>
                <a:spcPct val="85000"/>
              </a:lnSpc>
              <a:defRPr/>
            </a:pPr>
            <a:r>
              <a:rPr lang="ru-RU" sz="2500" b="1" dirty="0">
                <a:latin typeface="Arial" pitchFamily="34" charset="0"/>
                <a:cs typeface="Arial" pitchFamily="34" charset="0"/>
              </a:rPr>
              <a:t>А</a:t>
            </a:r>
            <a:r>
              <a:rPr lang="en-US" sz="2500" b="1" baseline="-25000" dirty="0">
                <a:latin typeface="Arial" pitchFamily="34" charset="0"/>
                <a:cs typeface="Arial" pitchFamily="34" charset="0"/>
              </a:rPr>
              <a:t>n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В</a:t>
            </a:r>
            <a:r>
              <a:rPr lang="en-US" sz="2500" b="1" baseline="-25000" dirty="0">
                <a:latin typeface="Arial" pitchFamily="34" charset="0"/>
                <a:cs typeface="Arial" pitchFamily="34" charset="0"/>
              </a:rPr>
              <a:t>m</a:t>
            </a:r>
            <a:r>
              <a:rPr lang="en-US" sz="2500" b="1" dirty="0">
                <a:latin typeface="Arial" pitchFamily="34" charset="0"/>
                <a:cs typeface="Arial" pitchFamily="34" charset="0"/>
              </a:rPr>
              <a:t> (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р</a:t>
            </a:r>
            <a:r>
              <a:rPr lang="en-US" sz="2500" b="1" dirty="0">
                <a:latin typeface="Arial" pitchFamily="34" charset="0"/>
                <a:cs typeface="Arial" pitchFamily="34" charset="0"/>
              </a:rPr>
              <a:t> + q)S </a:t>
            </a:r>
            <a:r>
              <a:rPr lang="ru-RU" sz="2500" b="1" dirty="0">
                <a:latin typeface="Arial" pitchFamily="34" charset="0"/>
                <a:cs typeface="Arial" pitchFamily="34" charset="0"/>
                <a:sym typeface="Symbol" pitchFamily="18" charset="2"/>
              </a:rPr>
              <a:t></a:t>
            </a:r>
            <a:r>
              <a:rPr lang="en-US" sz="25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>
                <a:latin typeface="Arial" pitchFamily="34" charset="0"/>
                <a:cs typeface="Arial" pitchFamily="34" charset="0"/>
                <a:sym typeface="Symbol" pitchFamily="18" charset="2"/>
              </a:rPr>
              <a:t>nA</a:t>
            </a:r>
            <a:r>
              <a:rPr lang="en-US" sz="2500" b="1" baseline="300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m+</a:t>
            </a:r>
            <a:r>
              <a:rPr lang="en-US" sz="2500" b="1" dirty="0" err="1">
                <a:latin typeface="Arial" pitchFamily="34" charset="0"/>
                <a:cs typeface="Arial" pitchFamily="34" charset="0"/>
                <a:sym typeface="Symbol" pitchFamily="18" charset="2"/>
              </a:rPr>
              <a:t>pS</a:t>
            </a:r>
            <a:r>
              <a:rPr lang="en-US" sz="2500" b="1" dirty="0">
                <a:latin typeface="Arial" pitchFamily="34" charset="0"/>
                <a:cs typeface="Arial" pitchFamily="34" charset="0"/>
                <a:sym typeface="Symbol" pitchFamily="18" charset="2"/>
              </a:rPr>
              <a:t> + </a:t>
            </a:r>
            <a:r>
              <a:rPr lang="en-US" sz="2500" b="1" dirty="0" err="1">
                <a:latin typeface="Arial" pitchFamily="34" charset="0"/>
                <a:cs typeface="Arial" pitchFamily="34" charset="0"/>
                <a:sym typeface="Symbol" pitchFamily="18" charset="2"/>
              </a:rPr>
              <a:t>mB</a:t>
            </a:r>
            <a:r>
              <a:rPr lang="en-US" sz="2500" b="1" baseline="300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n</a:t>
            </a:r>
            <a:r>
              <a:rPr lang="en-US" sz="2500" b="1" baseline="30000" dirty="0">
                <a:latin typeface="Arial" pitchFamily="34" charset="0"/>
                <a:cs typeface="Arial" pitchFamily="34" charset="0"/>
                <a:sym typeface="Symbol" pitchFamily="18" charset="2"/>
              </a:rPr>
              <a:t>–</a:t>
            </a:r>
            <a:r>
              <a:rPr lang="en-US" sz="2500" b="1" dirty="0" err="1">
                <a:latin typeface="Arial" pitchFamily="34" charset="0"/>
                <a:cs typeface="Arial" pitchFamily="34" charset="0"/>
                <a:sym typeface="Symbol" pitchFamily="18" charset="2"/>
              </a:rPr>
              <a:t>qS</a:t>
            </a:r>
            <a:r>
              <a:rPr lang="en-US" sz="2500" b="1" dirty="0"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ru-RU" sz="2500" b="1" dirty="0">
                <a:latin typeface="Arial" pitchFamily="34" charset="0"/>
                <a:cs typeface="Arial" pitchFamily="34" charset="0"/>
                <a:sym typeface="Symbol" pitchFamily="18" charset="2"/>
              </a:rPr>
              <a:t>         </a:t>
            </a:r>
            <a:r>
              <a:rPr lang="en-US" sz="2500" b="1" dirty="0">
                <a:latin typeface="Arial" pitchFamily="34" charset="0"/>
                <a:cs typeface="Arial" pitchFamily="34" charset="0"/>
                <a:sym typeface="Symbol" pitchFamily="18" charset="2"/>
              </a:rPr>
              <a:t>(</a:t>
            </a:r>
            <a:r>
              <a:rPr lang="ru-RU" sz="2500" b="1" dirty="0">
                <a:latin typeface="Arial" pitchFamily="34" charset="0"/>
                <a:cs typeface="Arial" pitchFamily="34" charset="0"/>
                <a:sym typeface="Symbol" pitchFamily="18" charset="2"/>
              </a:rPr>
              <a:t>б</a:t>
            </a:r>
            <a:r>
              <a:rPr lang="en-US" sz="2500" b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)</a:t>
            </a:r>
            <a:endParaRPr lang="ru-RU" sz="25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indent="360363" algn="just">
              <a:lnSpc>
                <a:spcPct val="85000"/>
              </a:lnSpc>
              <a:defRPr/>
            </a:pPr>
            <a:r>
              <a:rPr lang="ru-RU" sz="2500" b="1" dirty="0">
                <a:latin typeface="Arial" pitchFamily="34" charset="0"/>
                <a:cs typeface="Arial" pitchFamily="34" charset="0"/>
              </a:rPr>
              <a:t>А</a:t>
            </a:r>
            <a:r>
              <a:rPr lang="en-US" sz="2500" b="1" baseline="-25000" dirty="0">
                <a:latin typeface="Arial" pitchFamily="34" charset="0"/>
                <a:cs typeface="Arial" pitchFamily="34" charset="0"/>
              </a:rPr>
              <a:t>n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В</a:t>
            </a:r>
            <a:r>
              <a:rPr lang="en-US" sz="2500" b="1" baseline="-25000" dirty="0">
                <a:latin typeface="Arial" pitchFamily="34" charset="0"/>
                <a:cs typeface="Arial" pitchFamily="34" charset="0"/>
              </a:rPr>
              <a:t>m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 – молекулы растворяемого вещества;               </a:t>
            </a:r>
            <a:endParaRPr lang="ru-RU" sz="2500" b="1" dirty="0" smtClean="0">
              <a:latin typeface="Arial" pitchFamily="34" charset="0"/>
              <a:cs typeface="Arial" pitchFamily="34" charset="0"/>
            </a:endParaRPr>
          </a:p>
          <a:p>
            <a:pPr indent="360363" algn="just">
              <a:lnSpc>
                <a:spcPct val="85000"/>
              </a:lnSpc>
              <a:defRPr/>
            </a:pP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–</a:t>
            </a:r>
            <a:r>
              <a:rPr lang="en-US" sz="25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молекулы растворителя;                        </a:t>
            </a:r>
            <a:endParaRPr lang="ru-RU" sz="2500" b="1" dirty="0" smtClean="0">
              <a:latin typeface="Arial" pitchFamily="34" charset="0"/>
              <a:cs typeface="Arial" pitchFamily="34" charset="0"/>
            </a:endParaRPr>
          </a:p>
          <a:p>
            <a:pPr indent="360363" algn="just">
              <a:lnSpc>
                <a:spcPct val="85000"/>
              </a:lnSpc>
              <a:defRPr/>
            </a:pP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А</a:t>
            </a:r>
            <a:r>
              <a:rPr lang="en-US" sz="2500" b="1" baseline="-25000" dirty="0">
                <a:latin typeface="Arial" pitchFamily="34" charset="0"/>
                <a:cs typeface="Arial" pitchFamily="34" charset="0"/>
              </a:rPr>
              <a:t>n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В</a:t>
            </a:r>
            <a:r>
              <a:rPr lang="en-US" sz="2500" b="1" baseline="-25000" dirty="0">
                <a:latin typeface="Arial" pitchFamily="34" charset="0"/>
                <a:cs typeface="Arial" pitchFamily="34" charset="0"/>
              </a:rPr>
              <a:t>m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(р+</a:t>
            </a:r>
            <a:r>
              <a:rPr lang="en-US" sz="2500" b="1" dirty="0">
                <a:latin typeface="Arial" pitchFamily="34" charset="0"/>
                <a:cs typeface="Arial" pitchFamily="34" charset="0"/>
              </a:rPr>
              <a:t>q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)</a:t>
            </a:r>
            <a:r>
              <a:rPr lang="en-US" sz="2500" b="1" dirty="0">
                <a:latin typeface="Arial" pitchFamily="34" charset="0"/>
                <a:cs typeface="Arial" pitchFamily="34" charset="0"/>
              </a:rPr>
              <a:t>S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 – </a:t>
            </a:r>
            <a:r>
              <a:rPr lang="ru-RU" sz="2500" b="1" dirty="0" err="1">
                <a:latin typeface="Arial" pitchFamily="34" charset="0"/>
                <a:cs typeface="Arial" pitchFamily="34" charset="0"/>
              </a:rPr>
              <a:t>сольватированные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  молекулы       </a:t>
            </a:r>
            <a:endParaRPr lang="en-US" sz="2500" b="1" dirty="0"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7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559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79388" y="188640"/>
            <a:ext cx="8785100" cy="49590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200" b="1" kern="1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/>
              </a:rPr>
              <a:t>Проверьте свои ответы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17264" y="788033"/>
            <a:ext cx="8785100" cy="5410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ru-RU" sz="27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Как </a:t>
            </a:r>
            <a:r>
              <a:rPr lang="ru-RU" sz="27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сформулирован первый закон Фарадея</a:t>
            </a:r>
            <a:r>
              <a:rPr lang="ru-RU" sz="27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  <a:p>
            <a:pPr marL="285750" indent="-285750" algn="just">
              <a:lnSpc>
                <a:spcPct val="8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Масса вещества, выделившегося при электролизе, равна количеству электрического тока, пропущенного через </a:t>
            </a:r>
            <a:r>
              <a:rPr lang="ru-RU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электролит</a:t>
            </a:r>
          </a:p>
          <a:p>
            <a:pPr marL="285750" indent="-285750" algn="just">
              <a:lnSpc>
                <a:spcPct val="8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700" b="1" u="sng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Масса вещества, выделившегося при электролизе, прямо пропорциональна количеству электрического тока, пропущенного через </a:t>
            </a:r>
            <a:r>
              <a:rPr lang="ru-RU" sz="27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электролит</a:t>
            </a:r>
          </a:p>
          <a:p>
            <a:pPr marL="285750" indent="-285750" algn="just">
              <a:lnSpc>
                <a:spcPct val="8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Для определённого количества электричества масса химического элемента, образовавшегося на электроде, равна эквивалентной массе </a:t>
            </a:r>
            <a:r>
              <a:rPr lang="ru-RU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элемента</a:t>
            </a:r>
          </a:p>
          <a:p>
            <a:pPr marL="285750" indent="-285750" algn="just">
              <a:lnSpc>
                <a:spcPct val="8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Для определённого количества электричества масса химического элемента, образовавшегося на электроде, прямо пропорциональна эквивалентной массе элемента</a:t>
            </a:r>
            <a:endParaRPr lang="ru-RU" sz="2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80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116632"/>
            <a:ext cx="8712968" cy="629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Как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сформулирован второй закон Фарадея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  <a:p>
            <a:pPr marL="285750" indent="-285750" algn="just">
              <a:lnSpc>
                <a:spcPct val="8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Масса вещества, выделившегося при электролизе, равна количеству электрического тока, пропущенного через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электролит</a:t>
            </a:r>
          </a:p>
          <a:p>
            <a:pPr marL="285750" indent="-285750" algn="just">
              <a:lnSpc>
                <a:spcPct val="8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Масса вещества, выделившегося при электролизе, прямо пропорциональна количеству электрического тока, пропущенного через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электролит</a:t>
            </a:r>
          </a:p>
          <a:p>
            <a:pPr marL="285750" indent="-285750" algn="just">
              <a:lnSpc>
                <a:spcPct val="8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Для определённого количества электричества масса химического элемента, образовавшегося на электроде, равна эквивалентной массе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элемента</a:t>
            </a:r>
          </a:p>
          <a:p>
            <a:pPr marL="285750" indent="-285750" algn="just">
              <a:lnSpc>
                <a:spcPct val="8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определённого количества электричества масса химического элемента, образовавшегося на электроде, прямо пропорциональна эквивалентной массе элемента</a:t>
            </a:r>
            <a:endParaRPr lang="ru-RU" sz="2800" b="1" u="sng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65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7504" y="260648"/>
            <a:ext cx="8928991" cy="5952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5000"/>
              </a:lnSpc>
            </a:pPr>
            <a:r>
              <a:rPr lang="ru-RU" alt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itchFamily="34" charset="0"/>
              </a:rPr>
              <a:t>3</a:t>
            </a:r>
            <a:r>
              <a:rPr lang="ru-RU" altLang="ru-RU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Выберите правильный ответ:</a:t>
            </a:r>
          </a:p>
          <a:p>
            <a:pPr marL="457200" indent="-457200" algn="just">
              <a:lnSpc>
                <a:spcPct val="85000"/>
              </a:lnSpc>
              <a:buFont typeface="Wingdings" panose="05000000000000000000" pitchFamily="2" charset="2"/>
              <a:buChar char="Ø"/>
            </a:pPr>
            <a:r>
              <a:rPr lang="ru-RU" alt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Электрохимия</a:t>
            </a:r>
            <a:r>
              <a:rPr lang="ru-RU" altLang="ru-RU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2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– раздел </a:t>
            </a:r>
            <a:r>
              <a:rPr lang="ru-RU" altLang="ru-RU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коллоидной </a:t>
            </a:r>
            <a:r>
              <a:rPr lang="ru-RU" altLang="ru-RU" sz="2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химии, изучающий закономерности химических превращений при действии электрического тока и электрических явлений при химических реакциях. </a:t>
            </a:r>
            <a:endParaRPr lang="ru-RU" altLang="ru-RU" sz="2800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5000"/>
              </a:lnSpc>
              <a:buFont typeface="Wingdings" panose="05000000000000000000" pitchFamily="2" charset="2"/>
              <a:buChar char="Ø"/>
            </a:pPr>
            <a:r>
              <a:rPr lang="ru-RU" alt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Электрохимия</a:t>
            </a:r>
            <a:r>
              <a:rPr lang="ru-RU" altLang="ru-RU" sz="2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ru-RU" alt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раздел физической химии, изучающий закономерности химических превращений при действии электрического тока и электрических явлений при химических реакциях</a:t>
            </a:r>
            <a:r>
              <a:rPr lang="ru-RU" altLang="ru-RU" sz="2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ru-RU" altLang="ru-RU" sz="2800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5000"/>
              </a:lnSpc>
              <a:buFont typeface="Wingdings" panose="05000000000000000000" pitchFamily="2" charset="2"/>
              <a:buChar char="Ø"/>
            </a:pPr>
            <a:r>
              <a:rPr lang="ru-RU" alt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Электрохимия</a:t>
            </a:r>
            <a:r>
              <a:rPr lang="ru-RU" altLang="ru-RU" sz="2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– раздел </a:t>
            </a:r>
            <a:r>
              <a:rPr lang="ru-RU" altLang="ru-RU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химии кремния, </a:t>
            </a:r>
            <a:r>
              <a:rPr lang="ru-RU" altLang="ru-RU" sz="2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изучающий закономерности химических превращений при действии электрического тока и электрических явлений при химических реакциях. </a:t>
            </a: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357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7504" y="260648"/>
            <a:ext cx="8928991" cy="5219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5000"/>
              </a:lnSpc>
            </a:pPr>
            <a:r>
              <a:rPr lang="ru-RU" alt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itchFamily="34" charset="0"/>
              </a:rPr>
              <a:t>4</a:t>
            </a:r>
            <a:r>
              <a:rPr lang="ru-RU" altLang="ru-RU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2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Выберите правильный ответ:</a:t>
            </a:r>
          </a:p>
          <a:p>
            <a:pPr indent="450000" algn="just">
              <a:lnSpc>
                <a:spcPct val="85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Электрохимическими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называются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процессы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anose="05000000000000000000" pitchFamily="2" charset="2"/>
              <a:buChar char="Ø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протекающие 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 растворе под воздействием электрического тока (электролиз);</a:t>
            </a:r>
          </a:p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anose="05000000000000000000" pitchFamily="2" charset="2"/>
              <a:buChar char="Ø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протекающие 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 растворе и приводящие к возникновению электрического тока во внешней цепи (гальванический элемент</a:t>
            </a: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anose="05000000000000000000" pitchFamily="2" charset="2"/>
              <a:buChar char="Ø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протекающие в растворе под воздействием электрического тока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гальванический элемент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);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anose="05000000000000000000" pitchFamily="2" charset="2"/>
              <a:buChar char="Ø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протекающие в растворе и приводящие к возникновению электрического тока во внешней цепи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электролиз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).</a:t>
            </a:r>
            <a:endParaRPr lang="ru-RU" altLang="ru-RU" sz="2800" b="1" dirty="0"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5000"/>
              </a:lnSpc>
              <a:buClrTx/>
              <a:buFont typeface="Wingdings" panose="05000000000000000000" pitchFamily="2" charset="2"/>
              <a:buChar char="Ø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alt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30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7504" y="188640"/>
            <a:ext cx="8928992" cy="5219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  <a:defRPr/>
            </a:pPr>
            <a:r>
              <a:rPr lang="ru-RU" alt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itchFamily="34" charset="0"/>
              </a:rPr>
              <a:t>5</a:t>
            </a:r>
            <a:r>
              <a:rPr lang="ru-RU" altLang="ru-RU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2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Выберите правильный ответ:</a:t>
            </a:r>
          </a:p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электрическую энергию можно превратить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энергию, выделяющуюся при протекании  обменных реакций.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Гальванический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элемент – это устройство, в котором происходит превращение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механической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энергии в электрическую.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 электрическую энергию можно превратить энергию только </a:t>
            </a:r>
            <a:r>
              <a:rPr lang="ru-RU" sz="2800" b="1" u="sng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окислительно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-восстановительного  (ОВ) процесса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Гальванический элемент – это устройство, в котором происходит превращение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работы в электрическую энергию.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802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260648"/>
            <a:ext cx="8784976" cy="33301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5000"/>
              </a:lnSpc>
              <a:defRPr/>
            </a:pPr>
            <a:r>
              <a:rPr lang="ru-RU" alt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itchFamily="34" charset="0"/>
              </a:rPr>
              <a:t>6</a:t>
            </a:r>
            <a:r>
              <a:rPr lang="ru-RU" altLang="ru-RU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2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Выберите правильный ответ:</a:t>
            </a:r>
          </a:p>
          <a:p>
            <a:pPr marL="457200" lvl="0" indent="-457200" algn="just">
              <a:lnSpc>
                <a:spcPct val="85000"/>
              </a:lnSpc>
              <a:spcBef>
                <a:spcPts val="640"/>
              </a:spcBef>
              <a:buClr>
                <a:srgbClr val="C00000"/>
              </a:buClr>
              <a:buSzPts val="3200"/>
              <a:buFont typeface="Wingdings" panose="05000000000000000000" pitchFamily="2" charset="2"/>
              <a:buChar char="Ø"/>
            </a:pPr>
            <a:r>
              <a:rPr lang="ru-RU" sz="2800" b="1" dirty="0" smtClean="0">
                <a:latin typeface="Arial" pitchFamily="34" charset="0"/>
                <a:ea typeface="Calibri"/>
                <a:cs typeface="Arial" pitchFamily="34" charset="0"/>
                <a:sym typeface="Calibri"/>
              </a:rPr>
              <a:t>Катод </a:t>
            </a:r>
            <a:r>
              <a:rPr lang="ru-RU" sz="2800" b="1" dirty="0">
                <a:latin typeface="Arial" pitchFamily="34" charset="0"/>
                <a:ea typeface="Calibri"/>
                <a:cs typeface="Arial" pitchFamily="34" charset="0"/>
                <a:sym typeface="Calibri"/>
              </a:rPr>
              <a:t>– электрод, на котором происходит </a:t>
            </a:r>
            <a:r>
              <a:rPr lang="ru-RU" sz="2800" b="1" dirty="0">
                <a:latin typeface="Arial" pitchFamily="34" charset="0"/>
                <a:ea typeface="Calibri"/>
                <a:cs typeface="Arial" pitchFamily="34" charset="0"/>
                <a:sym typeface="Calibri"/>
              </a:rPr>
              <a:t>окисление</a:t>
            </a:r>
            <a:r>
              <a:rPr lang="ru-RU" sz="2800" b="1" dirty="0" smtClean="0">
                <a:latin typeface="Arial" pitchFamily="34" charset="0"/>
                <a:ea typeface="Calibri"/>
                <a:cs typeface="Arial" pitchFamily="34" charset="0"/>
                <a:sym typeface="Calibri"/>
              </a:rPr>
              <a:t>.</a:t>
            </a:r>
          </a:p>
          <a:p>
            <a:pPr marL="457200" indent="-457200" algn="just">
              <a:lnSpc>
                <a:spcPct val="85000"/>
              </a:lnSpc>
              <a:spcBef>
                <a:spcPts val="640"/>
              </a:spcBef>
              <a:buClr>
                <a:srgbClr val="C00000"/>
              </a:buClr>
              <a:buSzPts val="3200"/>
              <a:buFont typeface="Wingdings" panose="05000000000000000000" pitchFamily="2" charset="2"/>
              <a:buChar char="Ø"/>
            </a:pP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Анод – электрод, на котором происходит окисление.</a:t>
            </a:r>
            <a:endParaRPr lang="ru-RU" sz="2800" b="1" u="sng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457200" lvl="0" indent="-457200" algn="just">
              <a:lnSpc>
                <a:spcPct val="85000"/>
              </a:lnSpc>
              <a:spcBef>
                <a:spcPts val="640"/>
              </a:spcBef>
              <a:buClr>
                <a:srgbClr val="C00000"/>
              </a:buClr>
              <a:buSzPts val="3200"/>
              <a:buFont typeface="Wingdings" panose="05000000000000000000" pitchFamily="2" charset="2"/>
              <a:buChar char="Ø"/>
            </a:pPr>
            <a:r>
              <a:rPr lang="ru-RU" sz="2800" b="1" dirty="0" smtClean="0">
                <a:latin typeface="Arial" pitchFamily="34" charset="0"/>
                <a:ea typeface="Calibri"/>
                <a:cs typeface="Arial" pitchFamily="34" charset="0"/>
                <a:sym typeface="Calibri"/>
              </a:rPr>
              <a:t>Анод </a:t>
            </a:r>
            <a:r>
              <a:rPr lang="ru-RU" sz="2800" b="1" dirty="0">
                <a:latin typeface="Arial" pitchFamily="34" charset="0"/>
                <a:ea typeface="Calibri"/>
                <a:cs typeface="Arial" pitchFamily="34" charset="0"/>
                <a:sym typeface="Calibri"/>
              </a:rPr>
              <a:t>– электрод, на котором происходит </a:t>
            </a:r>
            <a:r>
              <a:rPr lang="ru-RU" sz="2800" b="1" dirty="0">
                <a:latin typeface="Arial" pitchFamily="34" charset="0"/>
                <a:ea typeface="Calibri"/>
                <a:cs typeface="Arial" pitchFamily="34" charset="0"/>
                <a:sym typeface="Calibri"/>
              </a:rPr>
              <a:t>восстановление.</a:t>
            </a:r>
            <a:endParaRPr lang="ru-RU" sz="2800" b="1" dirty="0" smtClean="0">
              <a:latin typeface="Arial" pitchFamily="34" charset="0"/>
              <a:ea typeface="Calibri"/>
              <a:cs typeface="Arial" pitchFamily="34" charset="0"/>
              <a:sym typeface="Calibri"/>
            </a:endParaRPr>
          </a:p>
          <a:p>
            <a:pPr marL="457200" lvl="0" indent="-457200" algn="just">
              <a:lnSpc>
                <a:spcPct val="85000"/>
              </a:lnSpc>
              <a:spcBef>
                <a:spcPts val="640"/>
              </a:spcBef>
              <a:buClr>
                <a:srgbClr val="C00000"/>
              </a:buClr>
              <a:buSzPts val="3200"/>
              <a:buFont typeface="Wingdings" panose="05000000000000000000" pitchFamily="2" charset="2"/>
              <a:buChar char="Ø"/>
            </a:pP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Управляющая кнопка: далее 14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5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409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3" name="Rectangle 5"/>
          <p:cNvSpPr>
            <a:spLocks noChangeArrowheads="1"/>
          </p:cNvSpPr>
          <p:nvPr/>
        </p:nvSpPr>
        <p:spPr bwMode="auto">
          <a:xfrm>
            <a:off x="179388" y="115888"/>
            <a:ext cx="8783637" cy="4918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lnSpc>
                <a:spcPct val="80000"/>
              </a:lnSpc>
              <a:defRPr/>
            </a:pPr>
            <a:r>
              <a:rPr lang="ru-RU" alt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itchFamily="34" charset="0"/>
              </a:rPr>
              <a:t>7</a:t>
            </a:r>
            <a:r>
              <a:rPr lang="ru-RU" altLang="ru-RU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2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Выберите правильный ответ:</a:t>
            </a:r>
          </a:p>
          <a:p>
            <a:pPr marL="342900" indent="-342900" algn="just" eaLnBrk="1" hangingPunct="1">
              <a:lnSpc>
                <a:spcPct val="80000"/>
              </a:lnSpc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Электролиты 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– это вещества, растворы и расплавы которых проводят электрический ток. Они содержат ковалентные полярные или ионные связи, при растворении и расплавлении распадаются на ионы</a:t>
            </a: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342900" indent="-342900" algn="just">
              <a:lnSpc>
                <a:spcPct val="80000"/>
              </a:lnSpc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Электролиты – это вещества, растворы и расплавы которых проводят электрический ток. Они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содержат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ковалентные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неполярные связи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при растворении и расплавлении распадаются на ионы.</a:t>
            </a:r>
          </a:p>
          <a:p>
            <a:pPr marL="342900" indent="-342900" algn="just">
              <a:lnSpc>
                <a:spcPct val="80000"/>
              </a:lnSpc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Электрический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ток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проводят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газы, твердые вещества (неметаллы), органические соединения (сахароза, бензин, спирт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домой 4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066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3" name="Rectangle 5"/>
          <p:cNvSpPr>
            <a:spLocks noChangeArrowheads="1"/>
          </p:cNvSpPr>
          <p:nvPr/>
        </p:nvSpPr>
        <p:spPr bwMode="auto">
          <a:xfrm>
            <a:off x="179388" y="115888"/>
            <a:ext cx="8783637" cy="4918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lnSpc>
                <a:spcPct val="80000"/>
              </a:lnSpc>
              <a:defRPr/>
            </a:pPr>
            <a:r>
              <a:rPr lang="ru-RU" alt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itchFamily="34" charset="0"/>
              </a:rPr>
              <a:t>8</a:t>
            </a:r>
            <a:r>
              <a:rPr lang="ru-RU" altLang="ru-RU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2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Выберите правильный ответ:</a:t>
            </a:r>
          </a:p>
          <a:p>
            <a:pPr marL="342900" indent="-342900" algn="just">
              <a:lnSpc>
                <a:spcPct val="80000"/>
              </a:lnSpc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ru-RU" sz="2800" b="1" u="sng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Неэлектролиты</a:t>
            </a: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– вещества, водные растворы и расплавы которых не проводят электрический ток. Они содержат ковалентные неполярные или малополярные связи, которые не распадаются на ионы</a:t>
            </a: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342900" indent="-342900" algn="just">
              <a:lnSpc>
                <a:spcPct val="80000"/>
              </a:lnSpc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ru-RU" sz="2800" b="1" dirty="0" err="1">
                <a:latin typeface="Arial" pitchFamily="34" charset="0"/>
                <a:cs typeface="Arial" pitchFamily="34" charset="0"/>
              </a:rPr>
              <a:t>Неэлектролиты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вещества, водные растворы и расплавы которых не проводят электрический ток. Они содержат ковалентные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полярные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или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ионные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связи, которые не распадаются на ионы.</a:t>
            </a:r>
          </a:p>
          <a:p>
            <a:pPr marL="342900" indent="-342900" algn="just">
              <a:lnSpc>
                <a:spcPct val="80000"/>
              </a:lnSpc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Электрический 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ток не проводят газы, твердые вещества (неметаллы), органические соединения (сахароза, бензин, спирт</a:t>
            </a: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).</a:t>
            </a:r>
            <a:endParaRPr lang="ru-RU" sz="2800" b="1" u="sng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7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158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709418"/>
            <a:ext cx="8858312" cy="587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lvl="0" indent="-360363" algn="just">
              <a:lnSpc>
                <a:spcPct val="85000"/>
              </a:lnSpc>
              <a:buFont typeface="+mj-lt"/>
              <a:buAutoNum type="arabicPeriod"/>
              <a:tabLst>
                <a:tab pos="360363" algn="l"/>
              </a:tabLst>
            </a:pPr>
            <a:r>
              <a:rPr lang="ru-RU" sz="2600" b="1" dirty="0" err="1">
                <a:latin typeface="Arial" pitchFamily="34" charset="0"/>
                <a:cs typeface="Arial" pitchFamily="34" charset="0"/>
              </a:rPr>
              <a:t>Кудряшева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, Н. С.  Физическая и коллоидная химия: учебник и практикум для среднего профессионального образования / Н. С. </a:t>
            </a:r>
            <a:r>
              <a:rPr lang="ru-RU" sz="2600" b="1" dirty="0" err="1">
                <a:latin typeface="Arial" pitchFamily="34" charset="0"/>
                <a:cs typeface="Arial" pitchFamily="34" charset="0"/>
              </a:rPr>
              <a:t>Кудряшева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, Л. Г. Бондарева. – 2-е изд., </a:t>
            </a:r>
            <a:r>
              <a:rPr lang="ru-RU" sz="2600" b="1" dirty="0" err="1">
                <a:latin typeface="Arial" pitchFamily="34" charset="0"/>
                <a:cs typeface="Arial" pitchFamily="34" charset="0"/>
              </a:rPr>
              <a:t>перераб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. и доп. – М: Издательство </a:t>
            </a:r>
            <a:r>
              <a:rPr lang="ru-RU" sz="2600" b="1" dirty="0" err="1">
                <a:latin typeface="Arial" pitchFamily="34" charset="0"/>
                <a:cs typeface="Arial" pitchFamily="34" charset="0"/>
              </a:rPr>
              <a:t>Юрайт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, 2020. – 379 с. – (Профессиональное образование). – ISBN 978-5-534-00447-2. – Текст: электронный // Образовательная платформа </a:t>
            </a:r>
            <a:r>
              <a:rPr lang="ru-RU" sz="2600" b="1" dirty="0" err="1">
                <a:latin typeface="Arial" pitchFamily="34" charset="0"/>
                <a:cs typeface="Arial" pitchFamily="34" charset="0"/>
              </a:rPr>
              <a:t>Юрайт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[сайт]. – URL: https://urait.ru/bcode/489639.</a:t>
            </a:r>
          </a:p>
          <a:p>
            <a:pPr marL="360363" lvl="0" indent="-360363" algn="just">
              <a:lnSpc>
                <a:spcPct val="85000"/>
              </a:lnSpc>
              <a:buFont typeface="+mj-lt"/>
              <a:buAutoNum type="arabicPeriod"/>
              <a:tabLst>
                <a:tab pos="360363" algn="l"/>
              </a:tabLst>
            </a:pPr>
            <a:r>
              <a:rPr lang="ru-RU" sz="2600" b="1" dirty="0" err="1">
                <a:latin typeface="Arial" pitchFamily="34" charset="0"/>
                <a:cs typeface="Arial" pitchFamily="34" charset="0"/>
              </a:rPr>
              <a:t>Белик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В.В., </a:t>
            </a:r>
            <a:r>
              <a:rPr lang="ru-RU" sz="2600" b="1" dirty="0" err="1">
                <a:latin typeface="Arial" pitchFamily="34" charset="0"/>
                <a:cs typeface="Arial" pitchFamily="34" charset="0"/>
              </a:rPr>
              <a:t>Киенская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К.И. Физическая и коллоидная химия: учебник для студентов среднего профессионального образования – М: Издательский центр «Академия», 2018 – 288 с. – ISBN 978-5-4468-2311-6</a:t>
            </a:r>
          </a:p>
          <a:p>
            <a:pPr marL="360363" lvl="0" indent="-360363" algn="just">
              <a:lnSpc>
                <a:spcPct val="85000"/>
              </a:lnSpc>
              <a:buFont typeface="+mj-lt"/>
              <a:buAutoNum type="arabicPeriod"/>
              <a:tabLst>
                <a:tab pos="360363" algn="l"/>
              </a:tabLst>
            </a:pPr>
            <a:r>
              <a:rPr lang="ru-RU" sz="2600" b="1" dirty="0" err="1">
                <a:latin typeface="Arial" pitchFamily="34" charset="0"/>
                <a:cs typeface="Arial" pitchFamily="34" charset="0"/>
              </a:rPr>
              <a:t>Бобкова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Н.М., Физическая химия силикатных и тугоплавких соединений. – Минск: Высшая школа, 2018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297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709418"/>
            <a:ext cx="8858312" cy="68341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algn="just">
              <a:lnSpc>
                <a:spcPct val="85000"/>
              </a:lnSpc>
              <a:buFont typeface="+mj-lt"/>
              <a:buAutoNum type="arabicPeriod" startAt="4"/>
              <a:tabLst>
                <a:tab pos="354013" algn="l"/>
              </a:tabLst>
            </a:pP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Клюковский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Г.И., Физическая и коллоидная химия и химия кремния. – М: Высшая школа, 2019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4"/>
              <a:tabLst>
                <a:tab pos="354013" algn="l"/>
              </a:tabLst>
              <a:defRPr/>
            </a:pP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Стромберг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А. Г., Семченко Д. П. Физическая химии. </a:t>
            </a:r>
            <a:r>
              <a:rPr lang="ru-RU" sz="2600" b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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М.: 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Высш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шк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., 2001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514350" lvl="0" indent="-514350" algn="just">
              <a:lnSpc>
                <a:spcPct val="85000"/>
              </a:lnSpc>
              <a:buFont typeface="+mj-lt"/>
              <a:buAutoNum type="arabicPeriod" startAt="4"/>
            </a:pPr>
            <a:r>
              <a:rPr lang="en-US" sz="2600" b="1" dirty="0">
                <a:latin typeface="Arial" pitchFamily="34" charset="0"/>
                <a:cs typeface="Arial" pitchFamily="34" charset="0"/>
              </a:rPr>
              <a:t>https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6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600" b="1" dirty="0" err="1">
                <a:latin typeface="Arial" pitchFamily="34" charset="0"/>
                <a:cs typeface="Arial" pitchFamily="34" charset="0"/>
              </a:rPr>
              <a:t>wikipedia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600" b="1" dirty="0">
                <a:latin typeface="Arial" pitchFamily="34" charset="0"/>
                <a:cs typeface="Arial" pitchFamily="34" charset="0"/>
              </a:rPr>
              <a:t>org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/Химическое сродство.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4"/>
            </a:pPr>
            <a:r>
              <a:rPr lang="en-US" sz="2600" b="1" dirty="0" err="1">
                <a:latin typeface="Arial" pitchFamily="34" charset="0"/>
                <a:cs typeface="Arial" pitchFamily="34" charset="0"/>
              </a:rPr>
              <a:t>ttps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600" b="1" dirty="0" err="1">
                <a:latin typeface="Arial" pitchFamily="34" charset="0"/>
                <a:cs typeface="Arial" pitchFamily="34" charset="0"/>
              </a:rPr>
              <a:t>yandex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6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/</a:t>
            </a:r>
            <a:r>
              <a:rPr lang="en-US" sz="2600" b="1" dirty="0">
                <a:latin typeface="Arial" pitchFamily="34" charset="0"/>
                <a:cs typeface="Arial" pitchFamily="34" charset="0"/>
              </a:rPr>
              <a:t>images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/Химическое сродство.</a:t>
            </a:r>
          </a:p>
          <a:p>
            <a:pPr marL="514350" lvl="0" indent="-514350" algn="just">
              <a:lnSpc>
                <a:spcPct val="85000"/>
              </a:lnSpc>
              <a:buFont typeface="+mj-lt"/>
              <a:buAutoNum type="arabicPeriod" startAt="4"/>
            </a:pPr>
            <a:r>
              <a:rPr lang="en-US" sz="2600" b="1" dirty="0">
                <a:latin typeface="Arial" pitchFamily="34" charset="0"/>
                <a:cs typeface="Arial" pitchFamily="34" charset="0"/>
              </a:rPr>
              <a:t>https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6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600" b="1" dirty="0" err="1">
                <a:latin typeface="Arial" pitchFamily="34" charset="0"/>
                <a:cs typeface="Arial" pitchFamily="34" charset="0"/>
              </a:rPr>
              <a:t>wikipedia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600" b="1" dirty="0">
                <a:latin typeface="Arial" pitchFamily="34" charset="0"/>
                <a:cs typeface="Arial" pitchFamily="34" charset="0"/>
              </a:rPr>
              <a:t>org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/Электролитическая диссоциация.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4"/>
            </a:pPr>
            <a:r>
              <a:rPr lang="en-US" sz="2600" b="1" dirty="0" err="1">
                <a:latin typeface="Arial" pitchFamily="34" charset="0"/>
                <a:cs typeface="Arial" pitchFamily="34" charset="0"/>
              </a:rPr>
              <a:t>ttps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600" b="1" dirty="0" err="1">
                <a:latin typeface="Arial" pitchFamily="34" charset="0"/>
                <a:cs typeface="Arial" pitchFamily="34" charset="0"/>
              </a:rPr>
              <a:t>yandex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6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/</a:t>
            </a:r>
            <a:r>
              <a:rPr lang="en-US" sz="2600" b="1" dirty="0">
                <a:latin typeface="Arial" pitchFamily="34" charset="0"/>
                <a:cs typeface="Arial" pitchFamily="34" charset="0"/>
              </a:rPr>
              <a:t>images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/Электролитическая диссоциация.</a:t>
            </a:r>
          </a:p>
          <a:p>
            <a:pPr marL="514350" lvl="0" indent="-514350" algn="just">
              <a:lnSpc>
                <a:spcPct val="85000"/>
              </a:lnSpc>
              <a:buFont typeface="+mj-lt"/>
              <a:buAutoNum type="arabicPeriod" startAt="4"/>
            </a:pPr>
            <a:r>
              <a:rPr lang="en-US" sz="2600" b="1" dirty="0">
                <a:latin typeface="Arial" pitchFamily="34" charset="0"/>
                <a:cs typeface="Arial" pitchFamily="34" charset="0"/>
              </a:rPr>
              <a:t>https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6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600" b="1" dirty="0" err="1">
                <a:latin typeface="Arial" pitchFamily="34" charset="0"/>
                <a:cs typeface="Arial" pitchFamily="34" charset="0"/>
              </a:rPr>
              <a:t>wikipedia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600" b="1" dirty="0">
                <a:latin typeface="Arial" pitchFamily="34" charset="0"/>
                <a:cs typeface="Arial" pitchFamily="34" charset="0"/>
              </a:rPr>
              <a:t>org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/</a:t>
            </a:r>
            <a:r>
              <a:rPr lang="ru-RU" sz="2600" b="1" kern="10" dirty="0">
                <a:latin typeface="Arial" pitchFamily="34" charset="0"/>
                <a:cs typeface="Arial" pitchFamily="34" charset="0"/>
              </a:rPr>
              <a:t>Концентрация, активность, коэффициенты активности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4"/>
            </a:pPr>
            <a:r>
              <a:rPr lang="en-US" sz="2600" b="1" dirty="0" err="1">
                <a:latin typeface="Arial" pitchFamily="34" charset="0"/>
                <a:cs typeface="Arial" pitchFamily="34" charset="0"/>
              </a:rPr>
              <a:t>ttps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600" b="1" dirty="0" err="1">
                <a:latin typeface="Arial" pitchFamily="34" charset="0"/>
                <a:cs typeface="Arial" pitchFamily="34" charset="0"/>
              </a:rPr>
              <a:t>yandex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6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/</a:t>
            </a:r>
            <a:r>
              <a:rPr lang="en-US" sz="2600" b="1" dirty="0">
                <a:latin typeface="Arial" pitchFamily="34" charset="0"/>
                <a:cs typeface="Arial" pitchFamily="34" charset="0"/>
              </a:rPr>
              <a:t>images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/</a:t>
            </a:r>
            <a:r>
              <a:rPr lang="ru-RU" sz="2600" b="1" kern="10" dirty="0">
                <a:latin typeface="Arial" pitchFamily="34" charset="0"/>
                <a:cs typeface="Arial" pitchFamily="34" charset="0"/>
              </a:rPr>
              <a:t>Концентрация, активность, коэффициенты активности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4"/>
            </a:pP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https://obrazovaka.ru/test/zakon-faradeya-dlya-elektroliza-formula.html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0000"/>
              </a:lnSpc>
              <a:buFont typeface="+mj-lt"/>
              <a:buAutoNum type="arabicPeriod" startAt="4"/>
              <a:tabLst>
                <a:tab pos="354013" algn="l"/>
              </a:tabLst>
              <a:defRPr/>
            </a:pP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514350" lvl="0" indent="-514350" algn="just">
              <a:lnSpc>
                <a:spcPct val="85000"/>
              </a:lnSpc>
              <a:buFont typeface="+mj-lt"/>
              <a:buAutoNum type="arabicPeriod" startAt="4"/>
              <a:tabLst>
                <a:tab pos="360363" algn="l"/>
              </a:tabLst>
            </a:pPr>
            <a:endParaRPr lang="ru-RU" sz="2600" b="1" dirty="0">
              <a:latin typeface="Arial" pitchFamily="34" charset="0"/>
              <a:cs typeface="Arial" pitchFamily="34" charset="0"/>
            </a:endParaRPr>
          </a:p>
          <a:p>
            <a:pPr lvl="0" algn="just">
              <a:lnSpc>
                <a:spcPct val="75000"/>
              </a:lnSpc>
            </a:pP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6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330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7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03884" y="5965825"/>
            <a:ext cx="4464794" cy="90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759700" y="5661025"/>
            <a:ext cx="304800" cy="304800"/>
          </a:xfrm>
          <a:prstGeom prst="rect">
            <a:avLst/>
          </a:prstGeom>
        </p:spPr>
      </p:pic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6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179388" y="44450"/>
            <a:ext cx="8713787" cy="597856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indent="450000" algn="just" eaLnBrk="1" hangingPunct="1">
              <a:lnSpc>
                <a:spcPct val="85000"/>
              </a:lnSpc>
              <a:defRPr/>
            </a:pPr>
            <a:r>
              <a:rPr lang="ru-RU" sz="2500" b="1" dirty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Особенностью </a:t>
            </a:r>
            <a:r>
              <a:rPr lang="ru-RU" sz="2500" b="1" dirty="0">
                <a:ln>
                  <a:solidFill>
                    <a:schemeClr val="tx1"/>
                  </a:solidFill>
                </a:ln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сольватов</a:t>
            </a:r>
            <a:r>
              <a:rPr lang="ru-RU" sz="2500" b="1" dirty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 как </a:t>
            </a:r>
            <a:r>
              <a:rPr lang="ru-RU" sz="25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химических соединений</a:t>
            </a:r>
            <a:r>
              <a:rPr lang="ru-RU" sz="2500" b="1" dirty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 является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 то, что коэффициенты </a:t>
            </a:r>
            <a:r>
              <a:rPr lang="en-US" sz="2500" b="1" dirty="0">
                <a:latin typeface="Arial" pitchFamily="34" charset="0"/>
                <a:cs typeface="Arial" pitchFamily="34" charset="0"/>
              </a:rPr>
              <a:t>n 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и </a:t>
            </a:r>
            <a:r>
              <a:rPr lang="en-US" sz="2500" b="1" dirty="0">
                <a:latin typeface="Arial" pitchFamily="34" charset="0"/>
                <a:cs typeface="Arial" pitchFamily="34" charset="0"/>
              </a:rPr>
              <a:t>m 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меняются с изменением концентрации, температуры и других параметров раствора. Поэтому приведенные формулы сольватов не отражают их истинного стехиометрического состава, и в уравнениях химических реакций </a:t>
            </a:r>
            <a:r>
              <a:rPr lang="ru-RU" sz="2500" b="1" dirty="0" err="1">
                <a:latin typeface="Arial" pitchFamily="34" charset="0"/>
                <a:cs typeface="Arial" pitchFamily="34" charset="0"/>
              </a:rPr>
              <a:t>сольватиронанные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 ионы обычно записывают или </a:t>
            </a:r>
            <a:r>
              <a:rPr lang="en-US" sz="2500" b="1" dirty="0">
                <a:latin typeface="Arial" pitchFamily="34" charset="0"/>
                <a:cs typeface="Arial" pitchFamily="34" charset="0"/>
              </a:rPr>
              <a:t>CH</a:t>
            </a:r>
            <a:r>
              <a:rPr lang="ru-RU" sz="25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500" b="1" dirty="0">
                <a:latin typeface="Arial" pitchFamily="34" charset="0"/>
                <a:cs typeface="Arial" pitchFamily="34" charset="0"/>
              </a:rPr>
              <a:t>COO</a:t>
            </a:r>
            <a:r>
              <a:rPr lang="ru-RU" sz="2500" b="1" baseline="30000" dirty="0">
                <a:latin typeface="Arial" pitchFamily="34" charset="0"/>
                <a:cs typeface="Arial" pitchFamily="34" charset="0"/>
              </a:rPr>
              <a:t>–</a:t>
            </a:r>
            <a:r>
              <a:rPr lang="en-US" sz="2500" b="1" dirty="0" err="1">
                <a:latin typeface="Arial" pitchFamily="34" charset="0"/>
                <a:cs typeface="Arial" pitchFamily="34" charset="0"/>
              </a:rPr>
              <a:t>aq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 и Н</a:t>
            </a:r>
            <a:r>
              <a:rPr lang="ru-RU" sz="2500" b="1" baseline="30000" dirty="0">
                <a:latin typeface="Arial" pitchFamily="34" charset="0"/>
                <a:cs typeface="Arial" pitchFamily="34" charset="0"/>
              </a:rPr>
              <a:t>+</a:t>
            </a:r>
            <a:r>
              <a:rPr lang="en-US" sz="2500" b="1" dirty="0" err="1">
                <a:latin typeface="Arial" pitchFamily="34" charset="0"/>
                <a:cs typeface="Arial" pitchFamily="34" charset="0"/>
              </a:rPr>
              <a:t>aq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, или </a:t>
            </a:r>
            <a:r>
              <a:rPr lang="en-US" sz="2500" b="1" dirty="0">
                <a:latin typeface="Arial" pitchFamily="34" charset="0"/>
                <a:cs typeface="Arial" pitchFamily="34" charset="0"/>
              </a:rPr>
              <a:t>CH</a:t>
            </a:r>
            <a:r>
              <a:rPr lang="ru-RU" sz="25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500" b="1" dirty="0">
                <a:latin typeface="Arial" pitchFamily="34" charset="0"/>
                <a:cs typeface="Arial" pitchFamily="34" charset="0"/>
              </a:rPr>
              <a:t>COO</a:t>
            </a:r>
            <a:r>
              <a:rPr lang="ru-RU" sz="2500" b="1" baseline="30000" dirty="0">
                <a:latin typeface="Arial" pitchFamily="34" charset="0"/>
                <a:cs typeface="Arial" pitchFamily="34" charset="0"/>
              </a:rPr>
              <a:t>–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 и Н</a:t>
            </a:r>
            <a:r>
              <a:rPr lang="ru-RU" sz="2500" b="1" baseline="30000" dirty="0">
                <a:latin typeface="Arial" pitchFamily="34" charset="0"/>
                <a:cs typeface="Arial" pitchFamily="34" charset="0"/>
              </a:rPr>
              <a:t>+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pPr indent="450000" algn="just" eaLnBrk="1" hangingPunct="1">
              <a:lnSpc>
                <a:spcPct val="85000"/>
              </a:lnSpc>
              <a:defRPr/>
            </a:pPr>
            <a:r>
              <a:rPr lang="ru-RU" sz="2500" b="1" dirty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При </a:t>
            </a:r>
            <a:r>
              <a:rPr lang="ru-RU" sz="2500" b="1" dirty="0">
                <a:ln>
                  <a:solidFill>
                    <a:schemeClr val="tx1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растворении</a:t>
            </a:r>
            <a:r>
              <a:rPr lang="ru-RU" sz="2500" b="1" dirty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 ионного соединения 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процесс </a:t>
            </a:r>
            <a:r>
              <a:rPr lang="ru-RU" sz="2500" b="1" dirty="0">
                <a:ln>
                  <a:solidFill>
                    <a:schemeClr val="tx1"/>
                  </a:solidFill>
                </a:ln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сольватации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, в результате которого происходит электролитическая диссоциация, может протекать практически </a:t>
            </a:r>
            <a:r>
              <a:rPr lang="ru-RU" sz="2500" b="1" dirty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необратимо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:</a:t>
            </a:r>
          </a:p>
          <a:p>
            <a:pPr indent="450000" algn="just" eaLnBrk="1" hangingPunct="1">
              <a:lnSpc>
                <a:spcPct val="85000"/>
              </a:lnSpc>
              <a:defRPr/>
            </a:pPr>
            <a:r>
              <a:rPr lang="ru-RU" sz="2500" b="1" dirty="0">
                <a:latin typeface="Arial" pitchFamily="34" charset="0"/>
                <a:cs typeface="Arial" pitchFamily="34" charset="0"/>
              </a:rPr>
              <a:t>            </a:t>
            </a:r>
            <a:r>
              <a:rPr lang="ru-RU" sz="2500" b="1" dirty="0">
                <a:ln>
                  <a:solidFill>
                    <a:schemeClr val="tx1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А</a:t>
            </a:r>
            <a:r>
              <a:rPr lang="en-US" sz="2500" b="1" baseline="30000" dirty="0" err="1">
                <a:ln>
                  <a:solidFill>
                    <a:schemeClr val="tx1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m+</a:t>
            </a:r>
            <a:r>
              <a:rPr lang="en-US" sz="2500" b="1" baseline="-25000" dirty="0" err="1">
                <a:ln>
                  <a:solidFill>
                    <a:schemeClr val="tx1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ru-RU" sz="2500" b="1" dirty="0">
                <a:ln>
                  <a:solidFill>
                    <a:schemeClr val="tx1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В</a:t>
            </a:r>
            <a:r>
              <a:rPr lang="en-US" sz="2500" b="1" baseline="30000" dirty="0">
                <a:ln>
                  <a:solidFill>
                    <a:schemeClr val="tx1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n–</a:t>
            </a:r>
            <a:r>
              <a:rPr lang="en-US" sz="2500" b="1" baseline="-25000" dirty="0">
                <a:ln>
                  <a:solidFill>
                    <a:schemeClr val="tx1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sz="2500" b="1" dirty="0">
                <a:ln>
                  <a:solidFill>
                    <a:schemeClr val="tx1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 + (</a:t>
            </a:r>
            <a:r>
              <a:rPr lang="ru-RU" sz="2500" b="1" dirty="0">
                <a:ln>
                  <a:solidFill>
                    <a:schemeClr val="tx1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р</a:t>
            </a:r>
            <a:r>
              <a:rPr lang="en-US" sz="2500" b="1" dirty="0">
                <a:ln>
                  <a:solidFill>
                    <a:schemeClr val="tx1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 + q)S </a:t>
            </a:r>
            <a:r>
              <a:rPr lang="ru-RU" sz="2500" b="1" dirty="0">
                <a:ln>
                  <a:solidFill>
                    <a:schemeClr val="tx1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</a:t>
            </a:r>
            <a:r>
              <a:rPr lang="en-US" sz="2500" b="1" dirty="0">
                <a:ln>
                  <a:solidFill>
                    <a:schemeClr val="tx1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>
                <a:ln>
                  <a:solidFill>
                    <a:schemeClr val="tx1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nA</a:t>
            </a:r>
            <a:r>
              <a:rPr lang="en-US" sz="2500" b="1" baseline="30000" dirty="0" err="1">
                <a:ln>
                  <a:solidFill>
                    <a:schemeClr val="tx1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m+</a:t>
            </a:r>
            <a:r>
              <a:rPr lang="en-US" sz="2500" b="1" dirty="0" err="1">
                <a:ln>
                  <a:solidFill>
                    <a:schemeClr val="tx1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pS</a:t>
            </a:r>
            <a:r>
              <a:rPr lang="en-US" sz="2500" b="1" dirty="0">
                <a:ln>
                  <a:solidFill>
                    <a:schemeClr val="tx1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+ </a:t>
            </a:r>
            <a:r>
              <a:rPr lang="en-US" sz="2500" b="1" dirty="0" err="1">
                <a:ln>
                  <a:solidFill>
                    <a:schemeClr val="tx1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mB</a:t>
            </a:r>
            <a:r>
              <a:rPr lang="en-US" sz="2500" b="1" baseline="30000" dirty="0" err="1">
                <a:ln>
                  <a:solidFill>
                    <a:schemeClr val="tx1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n</a:t>
            </a:r>
            <a:r>
              <a:rPr lang="en-US" sz="2500" b="1" baseline="30000" dirty="0">
                <a:ln>
                  <a:solidFill>
                    <a:schemeClr val="tx1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–</a:t>
            </a:r>
            <a:r>
              <a:rPr lang="en-US" sz="2500" b="1" dirty="0" err="1">
                <a:ln>
                  <a:solidFill>
                    <a:schemeClr val="tx1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qS</a:t>
            </a:r>
            <a:r>
              <a:rPr lang="en-US" sz="2500" b="1" dirty="0">
                <a:ln>
                  <a:solidFill>
                    <a:schemeClr val="tx1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                      </a:t>
            </a:r>
            <a:endParaRPr lang="ru-RU" sz="2500" b="1" dirty="0">
              <a:ln>
                <a:solidFill>
                  <a:schemeClr val="tx1"/>
                </a:solidFill>
              </a:ln>
              <a:solidFill>
                <a:srgbClr val="1F31DF"/>
              </a:solidFill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indent="450000" algn="just" eaLnBrk="1" hangingPunct="1">
              <a:lnSpc>
                <a:spcPct val="85000"/>
              </a:lnSpc>
              <a:defRPr/>
            </a:pPr>
            <a:r>
              <a:rPr lang="ru-RU" sz="2500" b="1" dirty="0">
                <a:latin typeface="Arial" pitchFamily="34" charset="0"/>
                <a:cs typeface="Arial" pitchFamily="34" charset="0"/>
                <a:sym typeface="Symbol" pitchFamily="18" charset="2"/>
              </a:rPr>
              <a:t>Часто в подобных уравнениях опускают молекулы растворителя (р+</a:t>
            </a:r>
            <a:r>
              <a:rPr lang="en-US" sz="2500" b="1" dirty="0">
                <a:latin typeface="Arial" pitchFamily="34" charset="0"/>
                <a:cs typeface="Arial" pitchFamily="34" charset="0"/>
                <a:sym typeface="Symbol" pitchFamily="18" charset="2"/>
              </a:rPr>
              <a:t>q</a:t>
            </a:r>
            <a:r>
              <a:rPr lang="ru-RU" sz="2500" b="1" dirty="0">
                <a:latin typeface="Arial" pitchFamily="34" charset="0"/>
                <a:cs typeface="Arial" pitchFamily="34" charset="0"/>
                <a:sym typeface="Symbol" pitchFamily="18" charset="2"/>
              </a:rPr>
              <a:t>)</a:t>
            </a:r>
            <a:r>
              <a:rPr lang="en-US" sz="2500" b="1" dirty="0">
                <a:latin typeface="Arial" pitchFamily="34" charset="0"/>
                <a:cs typeface="Arial" pitchFamily="34" charset="0"/>
                <a:sym typeface="Symbol" pitchFamily="18" charset="2"/>
              </a:rPr>
              <a:t>S</a:t>
            </a:r>
            <a:r>
              <a:rPr lang="ru-RU" sz="2500" b="1" dirty="0">
                <a:latin typeface="Arial" pitchFamily="34" charset="0"/>
                <a:cs typeface="Arial" pitchFamily="34" charset="0"/>
                <a:sym typeface="Symbol" pitchFamily="18" charset="2"/>
              </a:rPr>
              <a:t>, записывая уравнение в таком виде</a:t>
            </a:r>
          </a:p>
          <a:p>
            <a:pPr indent="450000" algn="just" eaLnBrk="1" hangingPunct="1">
              <a:lnSpc>
                <a:spcPct val="85000"/>
              </a:lnSpc>
              <a:defRPr/>
            </a:pPr>
            <a:r>
              <a:rPr lang="ru-RU" sz="2500" b="1" dirty="0">
                <a:latin typeface="Arial" pitchFamily="34" charset="0"/>
                <a:cs typeface="Arial" pitchFamily="34" charset="0"/>
                <a:sym typeface="Symbol" pitchFamily="18" charset="2"/>
              </a:rPr>
              <a:t>                         </a:t>
            </a:r>
            <a:r>
              <a:rPr lang="ru-RU" sz="2500" b="1" dirty="0">
                <a:ln>
                  <a:solidFill>
                    <a:schemeClr val="tx1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А</a:t>
            </a:r>
            <a:r>
              <a:rPr lang="en-US" sz="2500" b="1" baseline="30000" dirty="0" err="1">
                <a:ln>
                  <a:solidFill>
                    <a:schemeClr val="tx1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m+</a:t>
            </a:r>
            <a:r>
              <a:rPr lang="en-US" sz="2500" b="1" baseline="-25000" dirty="0" err="1">
                <a:ln>
                  <a:solidFill>
                    <a:schemeClr val="tx1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n</a:t>
            </a:r>
            <a:r>
              <a:rPr lang="ru-RU" sz="2500" b="1" dirty="0">
                <a:ln>
                  <a:solidFill>
                    <a:schemeClr val="tx1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В</a:t>
            </a:r>
            <a:r>
              <a:rPr lang="en-US" sz="2500" b="1" baseline="30000" dirty="0">
                <a:ln>
                  <a:solidFill>
                    <a:schemeClr val="tx1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n–</a:t>
            </a:r>
            <a:r>
              <a:rPr lang="en-US" sz="2500" b="1" baseline="-25000" dirty="0">
                <a:ln>
                  <a:solidFill>
                    <a:schemeClr val="tx1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m</a:t>
            </a:r>
            <a:r>
              <a:rPr lang="en-US" sz="2500" b="1" dirty="0">
                <a:ln>
                  <a:solidFill>
                    <a:schemeClr val="tx1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+ </a:t>
            </a:r>
            <a:r>
              <a:rPr lang="ru-RU" sz="2500" b="1" dirty="0">
                <a:ln>
                  <a:solidFill>
                    <a:schemeClr val="tx1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</a:t>
            </a:r>
            <a:r>
              <a:rPr lang="en-US" sz="2500" b="1" dirty="0">
                <a:ln>
                  <a:solidFill>
                    <a:schemeClr val="tx1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>
                <a:ln>
                  <a:solidFill>
                    <a:schemeClr val="tx1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nA</a:t>
            </a:r>
            <a:r>
              <a:rPr lang="en-US" sz="2500" b="1" baseline="30000" dirty="0" err="1">
                <a:ln>
                  <a:solidFill>
                    <a:schemeClr val="tx1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m</a:t>
            </a:r>
            <a:r>
              <a:rPr lang="en-US" sz="2500" b="1" baseline="30000" dirty="0">
                <a:ln>
                  <a:solidFill>
                    <a:schemeClr val="tx1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+</a:t>
            </a:r>
            <a:r>
              <a:rPr lang="en-US" sz="2500" b="1" dirty="0">
                <a:ln>
                  <a:solidFill>
                    <a:schemeClr val="tx1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+ </a:t>
            </a:r>
            <a:r>
              <a:rPr lang="en-US" sz="2500" b="1" dirty="0" err="1">
                <a:ln>
                  <a:solidFill>
                    <a:schemeClr val="tx1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mB</a:t>
            </a:r>
            <a:r>
              <a:rPr lang="en-US" sz="2500" b="1" baseline="30000" dirty="0" err="1">
                <a:ln>
                  <a:solidFill>
                    <a:schemeClr val="tx1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n</a:t>
            </a:r>
            <a:r>
              <a:rPr lang="en-US" sz="2500" b="1" baseline="30000" dirty="0">
                <a:ln>
                  <a:solidFill>
                    <a:schemeClr val="tx1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–</a:t>
            </a:r>
            <a:endParaRPr lang="ru-RU" sz="2500" b="1" baseline="30000" dirty="0">
              <a:ln>
                <a:solidFill>
                  <a:schemeClr val="tx1"/>
                </a:solidFill>
              </a:ln>
              <a:solidFill>
                <a:srgbClr val="1F31DF"/>
              </a:solidFill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32440" y="5097922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2532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15299" y="734239"/>
            <a:ext cx="8856984" cy="5853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algn="just">
              <a:lnSpc>
                <a:spcPct val="80000"/>
              </a:lnSpc>
              <a:buFont typeface="+mj-lt"/>
              <a:buAutoNum type="arabicPeriod" startAt="13"/>
            </a:pP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https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://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ru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wikipedia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org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Электродный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потенциал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13"/>
            </a:pP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ttps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://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yandex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ru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images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Электродный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потенциал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457200" lvl="0" indent="-457200" algn="just">
              <a:lnSpc>
                <a:spcPct val="80000"/>
              </a:lnSpc>
              <a:buFont typeface="+mj-lt"/>
              <a:buAutoNum type="arabicPeriod" startAt="13"/>
            </a:pP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https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://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ru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wikipedia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org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Уравнение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Нернста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13"/>
            </a:pP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ttps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://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yandex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ru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images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Уравнение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Нернста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457200" lvl="0" indent="-457200" algn="just">
              <a:lnSpc>
                <a:spcPct val="80000"/>
              </a:lnSpc>
              <a:buFont typeface="+mj-lt"/>
              <a:buAutoNum type="arabicPeriod" startAt="13"/>
            </a:pP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https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://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ru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wikipedia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org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Электродный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ряд напряжения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13"/>
            </a:pP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ttps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://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yandex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ru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images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Электродный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ряд напряжения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457200" lvl="0" indent="-457200" algn="just">
              <a:lnSpc>
                <a:spcPct val="80000"/>
              </a:lnSpc>
              <a:buFont typeface="+mj-lt"/>
              <a:buAutoNum type="arabicPeriod" startAt="13"/>
            </a:pPr>
            <a:r>
              <a:rPr lang="en-US" sz="2600" b="1" dirty="0">
                <a:latin typeface="Arial" pitchFamily="34" charset="0"/>
                <a:cs typeface="Arial" pitchFamily="34" charset="0"/>
              </a:rPr>
              <a:t>https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6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600" b="1" dirty="0" err="1">
                <a:latin typeface="Arial" pitchFamily="34" charset="0"/>
                <a:cs typeface="Arial" pitchFamily="34" charset="0"/>
              </a:rPr>
              <a:t>wikipedia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600" b="1" dirty="0">
                <a:latin typeface="Arial" pitchFamily="34" charset="0"/>
                <a:cs typeface="Arial" pitchFamily="34" charset="0"/>
              </a:rPr>
              <a:t>org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/Химические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источники тока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13"/>
            </a:pPr>
            <a:r>
              <a:rPr lang="en-US" sz="2600" b="1" dirty="0" err="1">
                <a:latin typeface="Arial" pitchFamily="34" charset="0"/>
                <a:cs typeface="Arial" pitchFamily="34" charset="0"/>
              </a:rPr>
              <a:t>ttps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600" b="1" dirty="0" err="1">
                <a:latin typeface="Arial" pitchFamily="34" charset="0"/>
                <a:cs typeface="Arial" pitchFamily="34" charset="0"/>
              </a:rPr>
              <a:t>yandex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6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/</a:t>
            </a:r>
            <a:r>
              <a:rPr lang="en-US" sz="2600" b="1" dirty="0">
                <a:latin typeface="Arial" pitchFamily="34" charset="0"/>
                <a:cs typeface="Arial" pitchFamily="34" charset="0"/>
              </a:rPr>
              <a:t>images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/Химические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источники тока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  <a:p>
            <a:pPr marL="457200" lvl="0" indent="-457200" algn="just">
              <a:lnSpc>
                <a:spcPct val="80000"/>
              </a:lnSpc>
              <a:buFont typeface="+mj-lt"/>
              <a:buAutoNum type="arabicPeriod" startAt="13"/>
            </a:pPr>
            <a:r>
              <a:rPr lang="en-US" sz="2600" b="1" dirty="0">
                <a:latin typeface="Arial" pitchFamily="34" charset="0"/>
                <a:cs typeface="Arial" pitchFamily="34" charset="0"/>
              </a:rPr>
              <a:t>https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6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600" b="1" dirty="0" err="1">
                <a:latin typeface="Arial" pitchFamily="34" charset="0"/>
                <a:cs typeface="Arial" pitchFamily="34" charset="0"/>
              </a:rPr>
              <a:t>wikipedia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600" b="1" dirty="0">
                <a:latin typeface="Arial" pitchFamily="34" charset="0"/>
                <a:cs typeface="Arial" pitchFamily="34" charset="0"/>
              </a:rPr>
              <a:t>org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/Электродвижущая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сила и принцип действия гальванического элемента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13"/>
            </a:pPr>
            <a:r>
              <a:rPr lang="en-US" sz="2600" b="1" dirty="0" err="1">
                <a:latin typeface="Arial" pitchFamily="34" charset="0"/>
                <a:cs typeface="Arial" pitchFamily="34" charset="0"/>
              </a:rPr>
              <a:t>ttps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600" b="1" dirty="0" err="1">
                <a:latin typeface="Arial" pitchFamily="34" charset="0"/>
                <a:cs typeface="Arial" pitchFamily="34" charset="0"/>
              </a:rPr>
              <a:t>yandex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6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/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images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/Электродвижущая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сила и принцип действия гальванического элемента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  <a:p>
            <a:pPr marL="457200" lvl="0" indent="-457200" algn="just">
              <a:lnSpc>
                <a:spcPct val="80000"/>
              </a:lnSpc>
              <a:buFont typeface="+mj-lt"/>
              <a:buAutoNum type="arabicPeriod" startAt="13"/>
            </a:pPr>
            <a:r>
              <a:rPr lang="en-US" sz="2600" b="1" dirty="0">
                <a:latin typeface="Arial" pitchFamily="34" charset="0"/>
                <a:cs typeface="Arial" pitchFamily="34" charset="0"/>
              </a:rPr>
              <a:t>https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6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600" b="1" dirty="0" err="1">
                <a:latin typeface="Arial" pitchFamily="34" charset="0"/>
                <a:cs typeface="Arial" pitchFamily="34" charset="0"/>
              </a:rPr>
              <a:t>wikipedia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600" b="1" dirty="0">
                <a:latin typeface="Arial" pitchFamily="34" charset="0"/>
                <a:cs typeface="Arial" pitchFamily="34" charset="0"/>
              </a:rPr>
              <a:t>org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/Электролиз.</a:t>
            </a: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13"/>
            </a:pPr>
            <a:r>
              <a:rPr lang="en-US" sz="2600" b="1" dirty="0" err="1">
                <a:latin typeface="Arial" pitchFamily="34" charset="0"/>
                <a:cs typeface="Arial" pitchFamily="34" charset="0"/>
              </a:rPr>
              <a:t>ttps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600" b="1" dirty="0" err="1">
                <a:latin typeface="Arial" pitchFamily="34" charset="0"/>
                <a:cs typeface="Arial" pitchFamily="34" charset="0"/>
              </a:rPr>
              <a:t>yandex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6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/</a:t>
            </a:r>
            <a:r>
              <a:rPr lang="en-US" sz="2600" b="1" dirty="0">
                <a:latin typeface="Arial" pitchFamily="34" charset="0"/>
                <a:cs typeface="Arial" pitchFamily="34" charset="0"/>
              </a:rPr>
              <a:t>images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/Электролиз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6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98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3c2dec3b108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196752"/>
            <a:ext cx="4511675" cy="444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8072462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Рисунок 3" descr="ostwvald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76357" y="1916832"/>
            <a:ext cx="2367643" cy="494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0467" name="Рисунок 4" descr="svante-arrhenius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444875"/>
            <a:ext cx="5881688" cy="341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0469" name="Rectangle 5"/>
          <p:cNvSpPr>
            <a:spLocks noChangeArrowheads="1"/>
          </p:cNvSpPr>
          <p:nvPr/>
        </p:nvSpPr>
        <p:spPr bwMode="auto">
          <a:xfrm>
            <a:off x="132333" y="44624"/>
            <a:ext cx="8904163" cy="265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indent="450000" algn="just" eaLnBrk="1" hangingPunct="1">
              <a:lnSpc>
                <a:spcPct val="85000"/>
              </a:lnSpc>
              <a:defRPr/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Электролитическая диссоциация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это распад электролита на ионы при растворении его в полярном растворителе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indent="450000" algn="just">
              <a:lnSpc>
                <a:spcPct val="85000"/>
              </a:lnSpc>
              <a:defRPr/>
            </a:pPr>
            <a:r>
              <a:rPr lang="ru-RU" sz="2800" b="1" u="sng" dirty="0">
                <a:latin typeface="Arial" pitchFamily="34" charset="0"/>
                <a:cs typeface="Arial" pitchFamily="34" charset="0"/>
              </a:rPr>
              <a:t>Классическая теория электролитической диссоциации была создана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Сванте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Августом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Аррениусом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Вильгельмом Фридрихом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Оствальдом</a:t>
            </a: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1887 году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0471" name="Rectangle 7"/>
          <p:cNvSpPr>
            <a:spLocks noChangeArrowheads="1"/>
          </p:cNvSpPr>
          <p:nvPr/>
        </p:nvSpPr>
        <p:spPr bwMode="auto">
          <a:xfrm>
            <a:off x="5881688" y="5523482"/>
            <a:ext cx="3384502" cy="75713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ru-RU" sz="2400" b="1" dirty="0">
                <a:solidFill>
                  <a:srgbClr val="99190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Вильгельм Фридрих </a:t>
            </a:r>
            <a:r>
              <a:rPr lang="ru-RU" sz="2400" b="1" dirty="0" err="1">
                <a:solidFill>
                  <a:srgbClr val="99190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Оствальд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90472" name="Rectangle 8"/>
          <p:cNvSpPr>
            <a:spLocks noChangeArrowheads="1"/>
          </p:cNvSpPr>
          <p:nvPr/>
        </p:nvSpPr>
        <p:spPr bwMode="auto">
          <a:xfrm>
            <a:off x="1331640" y="6460652"/>
            <a:ext cx="4406032" cy="4247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wrap="square" anchor="ctr">
            <a:spAutoFit/>
          </a:bodyPr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sz="27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Сванте</a:t>
            </a:r>
            <a:r>
              <a:rPr lang="ru-RU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Август Аррениус</a:t>
            </a:r>
            <a:endParaRPr lang="ru-RU" sz="27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6948264" y="6435749"/>
            <a:ext cx="304800" cy="304800"/>
          </a:xfrm>
          <a:prstGeom prst="rect">
            <a:avLst/>
          </a:prstGeom>
        </p:spPr>
      </p:pic>
      <p:sp>
        <p:nvSpPr>
          <p:cNvPr id="17" name="Управляющая кнопка: далее 1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7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7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180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743460" y="44624"/>
            <a:ext cx="8509060" cy="4585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800" kern="10" dirty="0">
                <a:ln w="9525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Black" pitchFamily="34" charset="0"/>
                <a:cs typeface="Times New Roman"/>
              </a:rPr>
              <a:t>Основные положения теории Аррениуса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2008" y="527359"/>
            <a:ext cx="9036496" cy="62140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  <a:defRPr/>
            </a:pP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E63E10"/>
                </a:solidFill>
                <a:latin typeface="Arial Black" pitchFamily="34" charset="0"/>
                <a:cs typeface="Arial" pitchFamily="34" charset="0"/>
              </a:rPr>
              <a:t>1.</a:t>
            </a:r>
            <a:r>
              <a:rPr lang="ru-RU" sz="2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При растворении 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молекулы</a:t>
            </a:r>
            <a:r>
              <a:rPr lang="ru-RU" sz="2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неорганических и органических кислот, оснований и солей </a:t>
            </a:r>
            <a:r>
              <a:rPr lang="ru-RU" sz="2600" b="1" dirty="0" err="1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диссоциируют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на ионы.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Например:</a:t>
            </a:r>
          </a:p>
          <a:p>
            <a:pPr algn="ctr">
              <a:lnSpc>
                <a:spcPct val="85000"/>
              </a:lnSpc>
              <a:defRPr/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НС</a:t>
            </a:r>
            <a:r>
              <a:rPr lang="en-US" sz="2600" b="1" dirty="0">
                <a:latin typeface="Arial" pitchFamily="34" charset="0"/>
                <a:cs typeface="Arial" pitchFamily="34" charset="0"/>
              </a:rPr>
              <a:t>l </a:t>
            </a:r>
            <a:r>
              <a:rPr lang="ru-RU" sz="2600" b="1" dirty="0">
                <a:latin typeface="Arial" pitchFamily="34" charset="0"/>
                <a:cs typeface="Arial" pitchFamily="34" charset="0"/>
                <a:sym typeface="Symbol" pitchFamily="18" charset="2"/>
              </a:rPr>
              <a:t>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Н</a:t>
            </a:r>
            <a:r>
              <a:rPr lang="ru-RU" sz="2600" b="1" baseline="30000" dirty="0">
                <a:latin typeface="Arial" pitchFamily="34" charset="0"/>
                <a:cs typeface="Arial" pitchFamily="34" charset="0"/>
                <a:sym typeface="Symbol" pitchFamily="18" charset="2"/>
              </a:rPr>
              <a:t>+</a:t>
            </a:r>
            <a:r>
              <a:rPr lang="ru-RU" sz="2600" b="1" dirty="0">
                <a:latin typeface="Arial" pitchFamily="34" charset="0"/>
                <a:cs typeface="Arial" pitchFamily="34" charset="0"/>
                <a:sym typeface="Symbol" pitchFamily="18" charset="2"/>
              </a:rPr>
              <a:t> + С</a:t>
            </a:r>
            <a:r>
              <a:rPr lang="en-US" sz="2600" b="1" dirty="0">
                <a:latin typeface="Arial" pitchFamily="34" charset="0"/>
                <a:cs typeface="Arial" pitchFamily="34" charset="0"/>
                <a:sym typeface="Symbol" pitchFamily="18" charset="2"/>
              </a:rPr>
              <a:t>l</a:t>
            </a:r>
            <a:r>
              <a:rPr lang="ru-RU" sz="2600" b="1" baseline="30000" dirty="0">
                <a:latin typeface="Arial" pitchFamily="34" charset="0"/>
                <a:cs typeface="Arial" pitchFamily="34" charset="0"/>
                <a:sym typeface="Symbol" pitchFamily="18" charset="2"/>
              </a:rPr>
              <a:t>–</a:t>
            </a:r>
            <a:r>
              <a:rPr lang="ru-RU" sz="2600" b="1" dirty="0">
                <a:latin typeface="Arial" pitchFamily="34" charset="0"/>
                <a:cs typeface="Arial" pitchFamily="34" charset="0"/>
                <a:sym typeface="Symbol" pitchFamily="18" charset="2"/>
              </a:rPr>
              <a:t>;    </a:t>
            </a:r>
            <a:r>
              <a:rPr lang="en-US" sz="2600" b="1" dirty="0" err="1">
                <a:latin typeface="Arial" pitchFamily="34" charset="0"/>
                <a:cs typeface="Arial" pitchFamily="34" charset="0"/>
                <a:sym typeface="Symbol" pitchFamily="18" charset="2"/>
              </a:rPr>
              <a:t>NaOH</a:t>
            </a:r>
            <a:r>
              <a:rPr lang="en-US" sz="2600" b="1" dirty="0"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ru-RU" sz="2600" b="1" dirty="0">
                <a:latin typeface="Arial" pitchFamily="34" charset="0"/>
                <a:cs typeface="Arial" pitchFamily="34" charset="0"/>
                <a:sym typeface="Symbol" pitchFamily="18" charset="2"/>
              </a:rPr>
              <a:t>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>
                <a:latin typeface="Arial" pitchFamily="34" charset="0"/>
                <a:cs typeface="Arial" pitchFamily="34" charset="0"/>
                <a:sym typeface="Symbol" pitchFamily="18" charset="2"/>
              </a:rPr>
              <a:t>Na</a:t>
            </a:r>
            <a:r>
              <a:rPr lang="ru-RU" sz="2600" b="1" baseline="30000" dirty="0">
                <a:latin typeface="Arial" pitchFamily="34" charset="0"/>
                <a:cs typeface="Arial" pitchFamily="34" charset="0"/>
                <a:sym typeface="Symbol" pitchFamily="18" charset="2"/>
              </a:rPr>
              <a:t>+</a:t>
            </a:r>
            <a:r>
              <a:rPr lang="ru-RU" sz="2600" b="1" dirty="0">
                <a:latin typeface="Arial" pitchFamily="34" charset="0"/>
                <a:cs typeface="Arial" pitchFamily="34" charset="0"/>
                <a:sym typeface="Symbol" pitchFamily="18" charset="2"/>
              </a:rPr>
              <a:t> + ОН</a:t>
            </a:r>
            <a:r>
              <a:rPr lang="ru-RU" sz="2600" b="1" baseline="30000" dirty="0">
                <a:latin typeface="Arial" pitchFamily="34" charset="0"/>
                <a:cs typeface="Arial" pitchFamily="34" charset="0"/>
                <a:sym typeface="Symbol" pitchFamily="18" charset="2"/>
              </a:rPr>
              <a:t>–</a:t>
            </a:r>
            <a:r>
              <a:rPr lang="ru-RU" sz="2600" b="1" dirty="0"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</a:p>
          <a:p>
            <a:pPr algn="ctr">
              <a:lnSpc>
                <a:spcPct val="85000"/>
              </a:lnSpc>
              <a:defRPr/>
            </a:pPr>
            <a:r>
              <a:rPr lang="en-US" sz="2600" b="1" dirty="0" err="1">
                <a:latin typeface="Arial" pitchFamily="34" charset="0"/>
                <a:cs typeface="Arial" pitchFamily="34" charset="0"/>
                <a:sym typeface="Symbol" pitchFamily="18" charset="2"/>
              </a:rPr>
              <a:t>NaCl</a:t>
            </a:r>
            <a:r>
              <a:rPr lang="en-US" sz="2600" b="1" dirty="0"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ru-RU" sz="2600" b="1" dirty="0">
                <a:latin typeface="Arial" pitchFamily="34" charset="0"/>
                <a:cs typeface="Arial" pitchFamily="34" charset="0"/>
                <a:sym typeface="Symbol" pitchFamily="18" charset="2"/>
              </a:rPr>
              <a:t></a:t>
            </a:r>
            <a:r>
              <a:rPr lang="ru-RU" sz="26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>
                <a:latin typeface="Arial" pitchFamily="34" charset="0"/>
                <a:cs typeface="Arial" pitchFamily="34" charset="0"/>
                <a:sym typeface="Symbol" pitchFamily="18" charset="2"/>
              </a:rPr>
              <a:t>Na</a:t>
            </a:r>
            <a:r>
              <a:rPr lang="ru-RU" sz="2600" b="1" baseline="30000" dirty="0">
                <a:latin typeface="Arial" pitchFamily="34" charset="0"/>
                <a:cs typeface="Arial" pitchFamily="34" charset="0"/>
                <a:sym typeface="Symbol" pitchFamily="18" charset="2"/>
              </a:rPr>
              <a:t>+</a:t>
            </a:r>
            <a:r>
              <a:rPr lang="ru-RU" sz="2600" b="1" dirty="0">
                <a:latin typeface="Arial" pitchFamily="34" charset="0"/>
                <a:cs typeface="Arial" pitchFamily="34" charset="0"/>
                <a:sym typeface="Symbol" pitchFamily="18" charset="2"/>
              </a:rPr>
              <a:t> + С</a:t>
            </a:r>
            <a:r>
              <a:rPr lang="en-US" sz="2600" b="1" dirty="0">
                <a:latin typeface="Arial" pitchFamily="34" charset="0"/>
                <a:cs typeface="Arial" pitchFamily="34" charset="0"/>
                <a:sym typeface="Symbol" pitchFamily="18" charset="2"/>
              </a:rPr>
              <a:t>l</a:t>
            </a:r>
            <a:r>
              <a:rPr lang="ru-RU" sz="2600" b="1" baseline="30000" dirty="0">
                <a:latin typeface="Arial" pitchFamily="34" charset="0"/>
                <a:cs typeface="Arial" pitchFamily="34" charset="0"/>
                <a:sym typeface="Symbol" pitchFamily="18" charset="2"/>
              </a:rPr>
              <a:t>–</a:t>
            </a:r>
            <a:r>
              <a:rPr lang="ru-RU" sz="2600" b="1" dirty="0">
                <a:latin typeface="Arial" pitchFamily="34" charset="0"/>
                <a:cs typeface="Arial" pitchFamily="34" charset="0"/>
                <a:sym typeface="Symbol" pitchFamily="18" charset="2"/>
              </a:rPr>
              <a:t>;    </a:t>
            </a:r>
            <a:r>
              <a:rPr lang="en-US" sz="2600" b="1" dirty="0">
                <a:latin typeface="Arial" pitchFamily="34" charset="0"/>
                <a:cs typeface="Arial" pitchFamily="34" charset="0"/>
                <a:sym typeface="Symbol" pitchFamily="18" charset="2"/>
              </a:rPr>
              <a:t>CF</a:t>
            </a:r>
            <a:r>
              <a:rPr lang="ru-RU" sz="2600" b="1" baseline="-25000" dirty="0">
                <a:latin typeface="Arial" pitchFamily="34" charset="0"/>
                <a:cs typeface="Arial" pitchFamily="34" charset="0"/>
                <a:sym typeface="Symbol" pitchFamily="18" charset="2"/>
              </a:rPr>
              <a:t>3</a:t>
            </a:r>
            <a:r>
              <a:rPr lang="en-US" sz="2600" b="1" dirty="0">
                <a:latin typeface="Arial" pitchFamily="34" charset="0"/>
                <a:cs typeface="Arial" pitchFamily="34" charset="0"/>
                <a:sym typeface="Symbol" pitchFamily="18" charset="2"/>
              </a:rPr>
              <a:t>COOH </a:t>
            </a:r>
            <a:r>
              <a:rPr lang="ru-RU" sz="2600" b="1" dirty="0">
                <a:latin typeface="Arial" pitchFamily="34" charset="0"/>
                <a:cs typeface="Arial" pitchFamily="34" charset="0"/>
                <a:sym typeface="Symbol" pitchFamily="18" charset="2"/>
              </a:rPr>
              <a:t>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>
                <a:latin typeface="Arial" pitchFamily="34" charset="0"/>
                <a:cs typeface="Arial" pitchFamily="34" charset="0"/>
                <a:sym typeface="Symbol" pitchFamily="18" charset="2"/>
              </a:rPr>
              <a:t>CF</a:t>
            </a:r>
            <a:r>
              <a:rPr lang="ru-RU" sz="2600" b="1" baseline="-25000" dirty="0">
                <a:latin typeface="Arial" pitchFamily="34" charset="0"/>
                <a:cs typeface="Arial" pitchFamily="34" charset="0"/>
                <a:sym typeface="Symbol" pitchFamily="18" charset="2"/>
              </a:rPr>
              <a:t>3</a:t>
            </a:r>
            <a:r>
              <a:rPr lang="en-US" sz="2600" b="1" dirty="0">
                <a:latin typeface="Arial" pitchFamily="34" charset="0"/>
                <a:cs typeface="Arial" pitchFamily="34" charset="0"/>
                <a:sym typeface="Symbol" pitchFamily="18" charset="2"/>
              </a:rPr>
              <a:t>COO</a:t>
            </a:r>
            <a:r>
              <a:rPr lang="ru-RU" sz="2600" b="1" baseline="30000" dirty="0">
                <a:latin typeface="Arial" pitchFamily="34" charset="0"/>
                <a:cs typeface="Arial" pitchFamily="34" charset="0"/>
                <a:sym typeface="Symbol" pitchFamily="18" charset="2"/>
              </a:rPr>
              <a:t>–</a:t>
            </a:r>
            <a:r>
              <a:rPr lang="ru-RU" sz="2600" b="1" dirty="0">
                <a:latin typeface="Arial" pitchFamily="34" charset="0"/>
                <a:cs typeface="Arial" pitchFamily="34" charset="0"/>
                <a:sym typeface="Symbol" pitchFamily="18" charset="2"/>
              </a:rPr>
              <a:t> + </a:t>
            </a:r>
            <a:r>
              <a:rPr lang="en-US" sz="2600" b="1" dirty="0">
                <a:latin typeface="Arial" pitchFamily="34" charset="0"/>
                <a:cs typeface="Arial" pitchFamily="34" charset="0"/>
                <a:sym typeface="Symbol" pitchFamily="18" charset="2"/>
              </a:rPr>
              <a:t>H</a:t>
            </a:r>
            <a:r>
              <a:rPr lang="ru-RU" sz="2600" b="1" baseline="30000" dirty="0">
                <a:latin typeface="Arial" pitchFamily="34" charset="0"/>
                <a:cs typeface="Arial" pitchFamily="34" charset="0"/>
                <a:sym typeface="Symbol" pitchFamily="18" charset="2"/>
              </a:rPr>
              <a:t>+</a:t>
            </a:r>
            <a:r>
              <a:rPr lang="ru-RU" sz="2600" b="1" dirty="0"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</a:p>
          <a:p>
            <a:pPr algn="ctr">
              <a:lnSpc>
                <a:spcPct val="85000"/>
              </a:lnSpc>
              <a:defRPr/>
            </a:pPr>
            <a:r>
              <a:rPr lang="en-US" sz="2600" b="1" dirty="0">
                <a:latin typeface="Arial" pitchFamily="34" charset="0"/>
                <a:cs typeface="Arial" pitchFamily="34" charset="0"/>
                <a:sym typeface="Symbol" pitchFamily="18" charset="2"/>
              </a:rPr>
              <a:t>K</a:t>
            </a:r>
            <a:r>
              <a:rPr lang="ru-RU" sz="2600" b="1" baseline="-25000" dirty="0">
                <a:latin typeface="Arial" pitchFamily="34" charset="0"/>
                <a:cs typeface="Arial" pitchFamily="34" charset="0"/>
                <a:sym typeface="Symbol" pitchFamily="18" charset="2"/>
              </a:rPr>
              <a:t>2</a:t>
            </a:r>
            <a:r>
              <a:rPr lang="en-US" sz="2600" b="1" dirty="0">
                <a:latin typeface="Arial" pitchFamily="34" charset="0"/>
                <a:cs typeface="Arial" pitchFamily="34" charset="0"/>
                <a:sym typeface="Symbol" pitchFamily="18" charset="2"/>
              </a:rPr>
              <a:t>SO</a:t>
            </a:r>
            <a:r>
              <a:rPr lang="ru-RU" sz="2600" b="1" baseline="-25000" dirty="0">
                <a:latin typeface="Arial" pitchFamily="34" charset="0"/>
                <a:cs typeface="Arial" pitchFamily="34" charset="0"/>
                <a:sym typeface="Symbol" pitchFamily="18" charset="2"/>
              </a:rPr>
              <a:t>4</a:t>
            </a:r>
            <a:r>
              <a:rPr lang="ru-RU" sz="2600" b="1" dirty="0">
                <a:latin typeface="Arial" pitchFamily="34" charset="0"/>
                <a:cs typeface="Arial" pitchFamily="34" charset="0"/>
                <a:sym typeface="Symbol" pitchFamily="18" charset="2"/>
              </a:rPr>
              <a:t> 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2</a:t>
            </a:r>
            <a:r>
              <a:rPr lang="en-US" sz="2600" b="1" dirty="0">
                <a:latin typeface="Arial" pitchFamily="34" charset="0"/>
                <a:cs typeface="Arial" pitchFamily="34" charset="0"/>
                <a:sym typeface="Symbol" pitchFamily="18" charset="2"/>
              </a:rPr>
              <a:t>K</a:t>
            </a:r>
            <a:r>
              <a:rPr lang="ru-RU" sz="2600" b="1" baseline="30000" dirty="0">
                <a:latin typeface="Arial" pitchFamily="34" charset="0"/>
                <a:cs typeface="Arial" pitchFamily="34" charset="0"/>
                <a:sym typeface="Symbol" pitchFamily="18" charset="2"/>
              </a:rPr>
              <a:t>+</a:t>
            </a:r>
            <a:r>
              <a:rPr lang="ru-RU" sz="2600" b="1" dirty="0">
                <a:latin typeface="Arial" pitchFamily="34" charset="0"/>
                <a:cs typeface="Arial" pitchFamily="34" charset="0"/>
                <a:sym typeface="Symbol" pitchFamily="18" charset="2"/>
              </a:rPr>
              <a:t> + </a:t>
            </a:r>
            <a:r>
              <a:rPr lang="en-US" sz="2600" b="1" dirty="0">
                <a:latin typeface="Arial" pitchFamily="34" charset="0"/>
                <a:cs typeface="Arial" pitchFamily="34" charset="0"/>
                <a:sym typeface="Symbol" pitchFamily="18" charset="2"/>
              </a:rPr>
              <a:t>SO</a:t>
            </a:r>
            <a:r>
              <a:rPr lang="ru-RU" sz="2600" b="1" baseline="-25000" dirty="0">
                <a:latin typeface="Arial" pitchFamily="34" charset="0"/>
                <a:cs typeface="Arial" pitchFamily="34" charset="0"/>
                <a:sym typeface="Symbol" pitchFamily="18" charset="2"/>
              </a:rPr>
              <a:t>4</a:t>
            </a:r>
            <a:r>
              <a:rPr lang="ru-RU" sz="2600" b="1" baseline="30000" dirty="0">
                <a:latin typeface="Arial" pitchFamily="34" charset="0"/>
                <a:cs typeface="Arial" pitchFamily="34" charset="0"/>
                <a:sym typeface="Symbol" pitchFamily="18" charset="2"/>
              </a:rPr>
              <a:t>2–</a:t>
            </a:r>
          </a:p>
          <a:p>
            <a:pPr indent="450000" algn="just">
              <a:lnSpc>
                <a:spcPct val="85000"/>
              </a:lnSpc>
              <a:defRPr/>
            </a:pPr>
            <a:r>
              <a:rPr lang="ru-RU" sz="2600" b="1" u="sng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Ионы</a:t>
            </a:r>
            <a:r>
              <a:rPr lang="ru-RU" sz="2600" b="1" dirty="0"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ru-RU" sz="2600" b="1" u="sng" dirty="0">
                <a:latin typeface="Arial" pitchFamily="34" charset="0"/>
                <a:cs typeface="Arial" pitchFamily="34" charset="0"/>
                <a:sym typeface="Symbol" pitchFamily="18" charset="2"/>
              </a:rPr>
              <a:t>представляют собой</a:t>
            </a:r>
            <a:r>
              <a:rPr lang="ru-RU" sz="2600" b="1" dirty="0"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заряженные частицы</a:t>
            </a:r>
            <a:r>
              <a:rPr lang="ru-RU" sz="2600" b="1" dirty="0">
                <a:latin typeface="Arial" pitchFamily="34" charset="0"/>
                <a:cs typeface="Arial" pitchFamily="34" charset="0"/>
                <a:sym typeface="Symbol" pitchFamily="18" charset="2"/>
              </a:rPr>
              <a:t>, которые состоят или из отдельных атомов, или из группы атомов. 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  <a:sym typeface="Symbol" pitchFamily="18" charset="2"/>
              </a:rPr>
              <a:t>Предполагалось</a:t>
            </a:r>
            <a:r>
              <a:rPr lang="ru-RU" sz="2600" b="1" dirty="0">
                <a:latin typeface="Arial" pitchFamily="34" charset="0"/>
                <a:cs typeface="Arial" pitchFamily="34" charset="0"/>
                <a:sym typeface="Symbol" pitchFamily="18" charset="2"/>
              </a:rPr>
              <a:t>, что </a:t>
            </a:r>
            <a:r>
              <a:rPr lang="ru-RU" sz="2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ионы в растворе ведут себя подобно молекулам идеального газа, т. е. не взаимодействуют друг с другом</a:t>
            </a:r>
            <a:r>
              <a:rPr lang="ru-RU" sz="2600" b="1" dirty="0">
                <a:latin typeface="Arial" pitchFamily="34" charset="0"/>
                <a:cs typeface="Arial" pitchFamily="34" charset="0"/>
                <a:sym typeface="Symbol" pitchFamily="18" charset="2"/>
              </a:rPr>
              <a:t>. Физические 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причины, которые приводят к диссоциации электролитов, </a:t>
            </a:r>
            <a:r>
              <a:rPr lang="ru-RU" sz="2600" b="1" u="sng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в теории Аррениуса </a:t>
            </a:r>
            <a:r>
              <a:rPr lang="ru-RU" sz="2600" b="1" u="sng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не</a:t>
            </a:r>
            <a:r>
              <a:rPr lang="ru-RU" sz="2600" b="1" u="sng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рассматривались</a:t>
            </a:r>
            <a:r>
              <a:rPr lang="ru-RU" sz="2600" b="1" dirty="0">
                <a:latin typeface="Arial" pitchFamily="34" charset="0"/>
                <a:cs typeface="Arial" pitchFamily="34" charset="0"/>
                <a:sym typeface="Symbol" pitchFamily="18" charset="2"/>
              </a:rPr>
              <a:t>. </a:t>
            </a:r>
            <a:r>
              <a:rPr lang="ru-RU" sz="2600" b="1" u="sng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Не</a:t>
            </a:r>
            <a:r>
              <a:rPr lang="ru-RU" sz="2600" b="1" u="sng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обсуждался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ru-RU" sz="2600" b="1" dirty="0">
                <a:latin typeface="Arial" pitchFamily="34" charset="0"/>
                <a:cs typeface="Arial" pitchFamily="34" charset="0"/>
                <a:sym typeface="Symbol" pitchFamily="18" charset="2"/>
              </a:rPr>
              <a:t>также и вопрос о том, почему заряженные частицы, на которые должны были бы распространяться законы электростатики, не взаимодействуют друг с другом в растворах.</a:t>
            </a:r>
          </a:p>
        </p:txBody>
      </p:sp>
      <p:pic>
        <p:nvPicPr>
          <p:cNvPr id="11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735513" y="643731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4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95780"/>
            <a:ext cx="8928992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  <a:defRPr/>
            </a:pPr>
            <a:r>
              <a:rPr lang="ru-RU" sz="2600" b="1" dirty="0">
                <a:solidFill>
                  <a:srgbClr val="E63E10"/>
                </a:solidFill>
                <a:latin typeface="Arial Black" pitchFamily="34" charset="0"/>
                <a:cs typeface="Arial" pitchFamily="34" charset="0"/>
              </a:rPr>
              <a:t>2.</a:t>
            </a:r>
            <a:r>
              <a:rPr lang="ru-RU" sz="2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Диссоциация молекул</a:t>
            </a:r>
            <a:r>
              <a:rPr lang="ru-RU" sz="2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на ионы 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является неполной</a:t>
            </a:r>
            <a:r>
              <a:rPr lang="ru-RU" sz="2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, т.е. не все молекулы электролита, а лишь некоторая их доля 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E63E1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</a:t>
            </a:r>
            <a:r>
              <a:rPr lang="ru-RU" sz="2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2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названная 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E63E1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степенью диссоциации</a:t>
            </a:r>
            <a:r>
              <a:rPr lang="ru-RU" sz="2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, распадается на ионы; доля молекул, равная (1–</a:t>
            </a:r>
            <a:r>
              <a:rPr lang="ru-RU" sz="2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), остается недиссоциированной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. Таким образом, если при диссоциации одной молекулы электролита образуется 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FF33CC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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FF33CC"/>
                </a:solidFill>
                <a:latin typeface="Arial" pitchFamily="34" charset="0"/>
                <a:cs typeface="Arial" pitchFamily="34" charset="0"/>
              </a:rPr>
              <a:t> ионов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, то концентрация ионов в растворе оказывается равной </a:t>
            </a:r>
            <a:r>
              <a:rPr lang="ru-RU" sz="2600" b="1" dirty="0">
                <a:latin typeface="Arial" pitchFamily="34" charset="0"/>
                <a:cs typeface="Arial" pitchFamily="34" charset="0"/>
                <a:sym typeface="Symbol" pitchFamily="18" charset="2"/>
              </a:rPr>
              <a:t></a:t>
            </a:r>
            <a:r>
              <a:rPr lang="en-US" sz="2600" b="1" dirty="0">
                <a:latin typeface="Arial" pitchFamily="34" charset="0"/>
                <a:cs typeface="Arial" pitchFamily="34" charset="0"/>
              </a:rPr>
              <a:t>c</a:t>
            </a:r>
            <a:r>
              <a:rPr lang="ru-RU" sz="2600" b="1" dirty="0">
                <a:latin typeface="Arial" pitchFamily="34" charset="0"/>
                <a:cs typeface="Arial" pitchFamily="34" charset="0"/>
                <a:sym typeface="Symbol" pitchFamily="18" charset="2"/>
              </a:rPr>
              <a:t>, а концентрация недиссоциированных молекул – (1 – 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)с. Следовательно, 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общая</a:t>
            </a:r>
            <a:r>
              <a:rPr lang="ru-RU" sz="2600" b="1" dirty="0">
                <a:solidFill>
                  <a:schemeClr val="fol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молярная концентрация частиц</a:t>
            </a:r>
            <a:r>
              <a:rPr lang="ru-RU" sz="2600" b="1" dirty="0">
                <a:solidFill>
                  <a:schemeClr val="fol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в растворе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составит </a:t>
            </a:r>
            <a:endParaRPr lang="ru-RU" sz="2600" b="1" dirty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indent="450000" algn="just">
              <a:lnSpc>
                <a:spcPct val="80000"/>
              </a:lnSpc>
              <a:defRPr/>
            </a:pPr>
            <a:r>
              <a:rPr lang="en-US" sz="26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                  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(1 – 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)с + 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</a:t>
            </a:r>
            <a:r>
              <a:rPr lang="en-US" sz="26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=</a:t>
            </a:r>
            <a:r>
              <a:rPr lang="en-US" sz="26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c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[1 + 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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–1)].</a:t>
            </a:r>
            <a:endParaRPr lang="ru-RU" sz="2600" b="1" dirty="0">
              <a:ln>
                <a:solidFill>
                  <a:sysClr val="windowText" lastClr="000000"/>
                </a:solidFill>
              </a:ln>
              <a:solidFill>
                <a:srgbClr val="1F31DF"/>
              </a:solidFill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indent="450000" algn="just">
              <a:lnSpc>
                <a:spcPct val="80000"/>
              </a:lnSpc>
              <a:defRPr/>
            </a:pPr>
            <a:r>
              <a:rPr lang="ru-RU" sz="2600" b="1" u="sng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Выражение [1+</a:t>
            </a:r>
            <a:r>
              <a:rPr lang="ru-RU" sz="2600" b="1" u="sng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2600" b="1" u="sng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</a:t>
            </a:r>
            <a:r>
              <a:rPr lang="ru-RU" sz="2600" b="1" u="sng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–1)]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ru-RU" sz="2600" b="1" u="sng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  <a:sym typeface="Symbol" pitchFamily="18" charset="2"/>
              </a:rPr>
              <a:t>показывает</a:t>
            </a:r>
            <a:r>
              <a:rPr lang="ru-RU" sz="2600" b="1" dirty="0">
                <a:latin typeface="Arial" pitchFamily="34" charset="0"/>
                <a:cs typeface="Arial" pitchFamily="34" charset="0"/>
                <a:sym typeface="Symbol" pitchFamily="18" charset="2"/>
              </a:rPr>
              <a:t>, во сколько раз увеличивается общая молярная концентрация частиц в растворе за счет диссоциации электролита, т.е. эквивалентно </a:t>
            </a:r>
            <a:r>
              <a:rPr lang="ru-RU" sz="2600" b="1" u="sng" dirty="0">
                <a:latin typeface="Arial" pitchFamily="34" charset="0"/>
                <a:cs typeface="Arial" pitchFamily="34" charset="0"/>
                <a:sym typeface="Symbol" pitchFamily="18" charset="2"/>
              </a:rPr>
              <a:t>по своему физическому смыслу</a:t>
            </a:r>
            <a:r>
              <a:rPr lang="ru-RU" sz="2600" b="1" dirty="0"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ru-RU" sz="2600" b="1" u="sng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изотоническому коэффициенту Вант-Гоффа</a:t>
            </a:r>
            <a:r>
              <a:rPr lang="ru-RU" sz="2600" b="1" dirty="0">
                <a:latin typeface="Arial" pitchFamily="34" charset="0"/>
                <a:cs typeface="Arial" pitchFamily="34" charset="0"/>
                <a:sym typeface="Symbol" pitchFamily="18" charset="2"/>
              </a:rPr>
              <a:t>. Поэтому по теории Аррениуса</a:t>
            </a:r>
          </a:p>
          <a:p>
            <a:pPr indent="450000" algn="just">
              <a:lnSpc>
                <a:spcPct val="80000"/>
              </a:lnSpc>
              <a:defRPr/>
            </a:pPr>
            <a:r>
              <a:rPr lang="en-US" sz="2600" b="1" dirty="0">
                <a:latin typeface="Arial" pitchFamily="34" charset="0"/>
                <a:cs typeface="Arial" pitchFamily="34" charset="0"/>
                <a:sym typeface="Symbol" pitchFamily="18" charset="2"/>
              </a:rPr>
              <a:t>                 </a:t>
            </a:r>
            <a:r>
              <a:rPr lang="en-US" sz="2600" b="1" i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i</a:t>
            </a:r>
            <a:r>
              <a:rPr lang="en-US" sz="2600" b="1" dirty="0"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ru-RU" sz="2600" b="1" dirty="0">
                <a:latin typeface="Arial" pitchFamily="34" charset="0"/>
                <a:cs typeface="Arial" pitchFamily="34" charset="0"/>
                <a:sym typeface="Symbol" pitchFamily="18" charset="2"/>
              </a:rPr>
              <a:t>= 1 + 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(</a:t>
            </a:r>
            <a:r>
              <a:rPr lang="ru-RU" sz="2600" b="1" dirty="0">
                <a:latin typeface="Arial" pitchFamily="34" charset="0"/>
                <a:cs typeface="Arial" pitchFamily="34" charset="0"/>
                <a:sym typeface="Symbol" pitchFamily="18" charset="2"/>
              </a:rPr>
              <a:t>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–1). </a:t>
            </a:r>
            <a:r>
              <a:rPr lang="ru-RU" sz="2600" b="1" dirty="0">
                <a:latin typeface="Arial" pitchFamily="34" charset="0"/>
                <a:cs typeface="Arial" pitchFamily="34" charset="0"/>
                <a:sym typeface="Symbol" pitchFamily="18" charset="2"/>
              </a:rPr>
              <a:t>                 </a:t>
            </a:r>
            <a:r>
              <a:rPr lang="ru-RU" sz="2600" b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          </a:t>
            </a:r>
            <a:r>
              <a:rPr lang="ru-RU" sz="2600" b="1" dirty="0">
                <a:latin typeface="Arial" pitchFamily="34" charset="0"/>
                <a:cs typeface="Arial" pitchFamily="34" charset="0"/>
                <a:sym typeface="Symbol" pitchFamily="18" charset="2"/>
              </a:rPr>
              <a:t>(</a:t>
            </a:r>
            <a:r>
              <a:rPr lang="en-US" sz="2600" b="1" dirty="0">
                <a:latin typeface="Arial" pitchFamily="34" charset="0"/>
                <a:cs typeface="Arial" pitchFamily="34" charset="0"/>
                <a:sym typeface="Symbol" pitchFamily="18" charset="2"/>
              </a:rPr>
              <a:t>1</a:t>
            </a:r>
            <a:r>
              <a:rPr lang="ru-RU" sz="2600" b="1" dirty="0">
                <a:latin typeface="Arial" pitchFamily="34" charset="0"/>
                <a:cs typeface="Arial" pitchFamily="34" charset="0"/>
                <a:sym typeface="Symbol" pitchFamily="18" charset="2"/>
              </a:rPr>
              <a:t>)</a:t>
            </a:r>
          </a:p>
        </p:txBody>
      </p:sp>
      <p:pic>
        <p:nvPicPr>
          <p:cNvPr id="9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721757" y="587727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83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6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6919732"/>
              </p:ext>
            </p:extLst>
          </p:nvPr>
        </p:nvGraphicFramePr>
        <p:xfrm>
          <a:off x="2484438" y="3357562"/>
          <a:ext cx="3630229" cy="10795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12" name="Формула" r:id="rId5" imgW="1485255" imgH="444307" progId="">
                  <p:embed/>
                </p:oleObj>
              </mc:Choice>
              <mc:Fallback>
                <p:oleObj name="Формула" r:id="rId5" imgW="1485255" imgH="44430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4438" y="3357562"/>
                        <a:ext cx="3630229" cy="107954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563" name="Rectangle 3"/>
          <p:cNvSpPr>
            <a:spLocks noChangeArrowheads="1"/>
          </p:cNvSpPr>
          <p:nvPr/>
        </p:nvSpPr>
        <p:spPr bwMode="auto">
          <a:xfrm>
            <a:off x="179388" y="44624"/>
            <a:ext cx="8785225" cy="3624069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indent="450000" algn="just" eaLnBrk="1" hangingPunct="1">
              <a:lnSpc>
                <a:spcPct val="85000"/>
              </a:lnSpc>
              <a:defRPr/>
            </a:pP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3.</a:t>
            </a:r>
            <a:r>
              <a:rPr lang="ru-RU" sz="27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К процессу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электролитической диссоциации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применим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закон </a:t>
            </a:r>
            <a:r>
              <a:rPr lang="ru-RU" sz="27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действующих масс.</a:t>
            </a:r>
            <a:r>
              <a:rPr lang="ru-RU" sz="27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Так, если в результате диссоциации молекулы электролита МА получается один катион и один анион 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algn="just" eaLnBrk="1" hangingPunct="1">
              <a:lnSpc>
                <a:spcPct val="85000"/>
              </a:lnSpc>
              <a:defRPr/>
            </a:pPr>
            <a:r>
              <a:rPr lang="en-US" sz="27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                        </a:t>
            </a:r>
            <a:r>
              <a:rPr lang="ru-RU" sz="27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МА </a:t>
            </a:r>
            <a:r>
              <a:rPr lang="ru-RU" sz="27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</a:t>
            </a:r>
            <a:r>
              <a:rPr lang="ru-RU" sz="27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М</a:t>
            </a:r>
            <a:r>
              <a:rPr lang="ru-RU" sz="2700" b="1" baseline="3000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+</a:t>
            </a:r>
            <a:r>
              <a:rPr lang="ru-RU" sz="27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+ А</a:t>
            </a:r>
            <a:r>
              <a:rPr lang="ru-RU" sz="2700" b="1" baseline="3000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–</a:t>
            </a:r>
            <a:endParaRPr lang="ru-RU" sz="2700" b="1" baseline="30000" dirty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algn="just" eaLnBrk="1" hangingPunct="1">
              <a:lnSpc>
                <a:spcPct val="85000"/>
              </a:lnSpc>
              <a:defRPr/>
            </a:pPr>
            <a:r>
              <a:rPr lang="ru-RU" sz="27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то</a:t>
            </a:r>
            <a:endParaRPr lang="ru-RU" sz="2700" b="1" dirty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algn="ctr" eaLnBrk="1" hangingPunct="1">
              <a:lnSpc>
                <a:spcPct val="85000"/>
              </a:lnSpc>
              <a:defRPr/>
            </a:pPr>
            <a:r>
              <a:rPr lang="ru-RU" sz="27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[</a:t>
            </a:r>
            <a:r>
              <a:rPr lang="en-US" sz="27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MA</a:t>
            </a:r>
            <a:r>
              <a:rPr lang="ru-RU" sz="27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] = (1 – </a:t>
            </a:r>
            <a:r>
              <a:rPr lang="ru-RU" sz="27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)с;</a:t>
            </a:r>
            <a:r>
              <a:rPr lang="ru-RU" sz="27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            [</a:t>
            </a:r>
            <a:r>
              <a:rPr lang="en-US" sz="27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M</a:t>
            </a:r>
            <a:r>
              <a:rPr lang="ru-RU" sz="2700" b="1" baseline="3000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+</a:t>
            </a:r>
            <a:r>
              <a:rPr lang="ru-RU" sz="27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] = [</a:t>
            </a:r>
            <a:r>
              <a:rPr lang="en-US" sz="27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A</a:t>
            </a:r>
            <a:r>
              <a:rPr lang="ru-RU" sz="2700" b="1" baseline="3000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–</a:t>
            </a:r>
            <a:r>
              <a:rPr lang="ru-RU" sz="27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] = </a:t>
            </a:r>
            <a:r>
              <a:rPr lang="en-US" sz="27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</a:t>
            </a:r>
            <a:endParaRPr lang="ru-RU" sz="2700" b="1" dirty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algn="just" eaLnBrk="1" hangingPunct="1">
              <a:lnSpc>
                <a:spcPct val="85000"/>
              </a:lnSpc>
              <a:defRPr/>
            </a:pPr>
            <a:r>
              <a:rPr lang="ru-RU" sz="27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и для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0099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константы электролитической диссоциации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en-US" sz="2700" b="1" dirty="0">
                <a:ln>
                  <a:solidFill>
                    <a:sysClr val="windowText" lastClr="000000"/>
                  </a:solidFill>
                </a:ln>
                <a:solidFill>
                  <a:srgbClr val="0099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K</a:t>
            </a:r>
            <a:r>
              <a:rPr lang="en-US" sz="27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по теории Аррениуса </a:t>
            </a:r>
            <a:r>
              <a:rPr lang="ru-RU" sz="27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получаем следующее выражение:</a:t>
            </a:r>
          </a:p>
        </p:txBody>
      </p:sp>
      <p:sp>
        <p:nvSpPr>
          <p:cNvPr id="194564" name="Rectangle 4"/>
          <p:cNvSpPr>
            <a:spLocks noChangeArrowheads="1"/>
          </p:cNvSpPr>
          <p:nvPr/>
        </p:nvSpPr>
        <p:spPr bwMode="auto">
          <a:xfrm>
            <a:off x="187237" y="3645024"/>
            <a:ext cx="8785225" cy="256454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just" eaLnBrk="1" hangingPunct="1">
              <a:lnSpc>
                <a:spcPct val="85000"/>
              </a:lnSpc>
              <a:defRPr/>
            </a:pPr>
            <a:r>
              <a:rPr lang="en-US" sz="27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                                                                         </a:t>
            </a:r>
            <a:r>
              <a:rPr lang="ru-RU" sz="27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27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algn="just" eaLnBrk="1" hangingPunct="1">
              <a:lnSpc>
                <a:spcPct val="85000"/>
              </a:lnSpc>
              <a:defRPr/>
            </a:pP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algn="just" eaLnBrk="1" hangingPunct="1">
              <a:lnSpc>
                <a:spcPct val="85000"/>
              </a:lnSpc>
              <a:defRPr/>
            </a:pPr>
            <a:r>
              <a:rPr lang="ru-RU" sz="27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Поскольку обратная величина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молярной концентрации </a:t>
            </a:r>
            <a:r>
              <a:rPr lang="en-US" sz="27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ru-RU" sz="27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=</a:t>
            </a:r>
            <a:r>
              <a:rPr lang="en-US" sz="27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ru-RU" sz="27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27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 </a:t>
            </a:r>
            <a:r>
              <a:rPr lang="ru-RU" sz="27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называется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разведением</a:t>
            </a:r>
            <a:r>
              <a:rPr lang="ru-RU" sz="27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то уравнение (</a:t>
            </a:r>
            <a:r>
              <a:rPr lang="en-US" sz="27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 или аналогичное уравнение с заменой </a:t>
            </a:r>
            <a:r>
              <a:rPr lang="en-US" sz="27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c=</a:t>
            </a:r>
            <a:r>
              <a:rPr lang="ru-RU" sz="27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1/</a:t>
            </a:r>
            <a:r>
              <a:rPr lang="en-US" sz="27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 </a:t>
            </a:r>
            <a:r>
              <a:rPr lang="ru-RU" sz="27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называется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E63E10"/>
                </a:solidFill>
                <a:latin typeface="Arial" pitchFamily="34" charset="0"/>
                <a:cs typeface="Arial" pitchFamily="34" charset="0"/>
              </a:rPr>
              <a:t>законом разведения </a:t>
            </a:r>
            <a:r>
              <a:rPr lang="ru-RU" sz="2700" b="1" dirty="0" err="1">
                <a:ln>
                  <a:solidFill>
                    <a:sysClr val="windowText" lastClr="000000"/>
                  </a:solidFill>
                </a:ln>
                <a:solidFill>
                  <a:srgbClr val="E63E10"/>
                </a:solidFill>
                <a:latin typeface="Arial" pitchFamily="34" charset="0"/>
                <a:cs typeface="Arial" pitchFamily="34" charset="0"/>
              </a:rPr>
              <a:t>Оствальда</a:t>
            </a:r>
            <a:r>
              <a:rPr lang="ru-RU" sz="27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9" name="Записанный звук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6948264" y="6435749"/>
            <a:ext cx="304800" cy="304800"/>
          </a:xfrm>
          <a:prstGeom prst="rect">
            <a:avLst/>
          </a:prstGeom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8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256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8" name="Rectangle 4"/>
          <p:cNvSpPr>
            <a:spLocks noChangeArrowheads="1"/>
          </p:cNvSpPr>
          <p:nvPr/>
        </p:nvSpPr>
        <p:spPr bwMode="auto">
          <a:xfrm>
            <a:off x="107504" y="116632"/>
            <a:ext cx="8928992" cy="324473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indent="450000" algn="just" eaLnBrk="1" hangingPunct="1">
              <a:lnSpc>
                <a:spcPct val="85000"/>
              </a:lnSpc>
              <a:defRPr/>
            </a:pP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E63E10"/>
                </a:solidFill>
                <a:latin typeface="Arial" pitchFamily="34" charset="0"/>
                <a:cs typeface="Arial" pitchFamily="34" charset="0"/>
              </a:rPr>
              <a:t>По теории Аррениуса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константа </a:t>
            </a:r>
            <a:r>
              <a:rPr lang="en-US" sz="2700" b="1" dirty="0">
                <a:ln>
                  <a:solidFill>
                    <a:sysClr val="windowText" lastClr="000000"/>
                  </a:solidFill>
                </a:ln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en-US" sz="27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u="sng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является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постоянной</a:t>
            </a:r>
            <a:r>
              <a:rPr lang="ru-RU" sz="27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для данного электролита. Поэтому по уравнению (</a:t>
            </a:r>
            <a:r>
              <a:rPr lang="en-US" sz="27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 можно рассчитать степень диссоциации в зависимости от концентрации электролита. Решая квадратное уравнение и учитывая, что </a:t>
            </a:r>
            <a:r>
              <a:rPr lang="ru-RU" sz="27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</a:t>
            </a:r>
            <a:r>
              <a:rPr lang="ru-RU" sz="27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&gt;0, </a:t>
            </a: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получаем</a:t>
            </a:r>
          </a:p>
          <a:p>
            <a:pPr indent="450000" algn="just">
              <a:lnSpc>
                <a:spcPct val="85000"/>
              </a:lnSpc>
              <a:defRPr/>
            </a:pPr>
            <a:endParaRPr lang="ru-RU" sz="22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  <a:defRPr/>
            </a:pPr>
            <a:r>
              <a:rPr lang="ru-RU" sz="27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                                                     (</a:t>
            </a:r>
            <a:r>
              <a:rPr lang="en-US" sz="27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indent="450000" algn="just" eaLnBrk="1" hangingPunct="1">
              <a:lnSpc>
                <a:spcPct val="85000"/>
              </a:lnSpc>
              <a:defRPr/>
            </a:pPr>
            <a:endParaRPr lang="ru-RU" sz="25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2819" name="Picture 3" descr="сольватация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6" y="5151264"/>
            <a:ext cx="2016125" cy="166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6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8968245"/>
              </p:ext>
            </p:extLst>
          </p:nvPr>
        </p:nvGraphicFramePr>
        <p:xfrm>
          <a:off x="1979712" y="2276872"/>
          <a:ext cx="2835523" cy="9438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276" name="Формула" r:id="rId7" imgW="1320227" imgH="444307" progId="Equation.3">
                  <p:embed/>
                </p:oleObj>
              </mc:Choice>
              <mc:Fallback>
                <p:oleObj name="Формула" r:id="rId7" imgW="1320227" imgH="444307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712" y="2276872"/>
                        <a:ext cx="2835523" cy="9438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107505" y="3212976"/>
            <a:ext cx="8928814" cy="305622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indent="444500" algn="just" eaLnBrk="1" hangingPunct="1">
              <a:lnSpc>
                <a:spcPct val="90000"/>
              </a:lnSpc>
              <a:defRPr/>
            </a:pPr>
            <a:r>
              <a:rPr lang="ru-RU" sz="27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Как следует из уравнения (</a:t>
            </a:r>
            <a:r>
              <a:rPr lang="en-US" sz="27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),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при условии </a:t>
            </a:r>
            <a:r>
              <a:rPr lang="en-US" sz="27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&gt;&gt;4с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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ru-RU" sz="27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т.е.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электролит становится полностью </a:t>
            </a:r>
            <a:r>
              <a:rPr lang="ru-RU" sz="2700" b="1" dirty="0" err="1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диссоциированным</a:t>
            </a:r>
            <a:r>
              <a:rPr lang="ru-RU" sz="27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С другой стороны,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1D6F1D"/>
                </a:solidFill>
                <a:latin typeface="Arial" pitchFamily="34" charset="0"/>
                <a:cs typeface="Arial" pitchFamily="34" charset="0"/>
              </a:rPr>
              <a:t>при малых константах</a:t>
            </a:r>
            <a:r>
              <a:rPr lang="ru-RU" sz="27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диссоциации и при не очень низких</a:t>
            </a:r>
            <a:r>
              <a:rPr lang="ru-RU" sz="27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концентрациях, когда </a:t>
            </a:r>
            <a:r>
              <a:rPr lang="en-US" sz="2700" b="1" dirty="0">
                <a:ln>
                  <a:solidFill>
                    <a:sysClr val="windowText" lastClr="000000"/>
                  </a:solidFill>
                </a:ln>
                <a:solidFill>
                  <a:srgbClr val="1D6F1D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K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1D6F1D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&lt;&lt;4с</a:t>
            </a: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,</a:t>
            </a:r>
          </a:p>
          <a:p>
            <a:pPr indent="444500" algn="just" eaLnBrk="1" hangingPunct="1">
              <a:lnSpc>
                <a:spcPct val="90000"/>
              </a:lnSpc>
              <a:defRPr/>
            </a:pPr>
            <a:endParaRPr lang="ru-RU" sz="2700" b="1" dirty="0">
              <a:solidFill>
                <a:srgbClr val="000000"/>
              </a:solidFill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indent="444500" algn="just">
              <a:lnSpc>
                <a:spcPct val="90000"/>
              </a:lnSpc>
              <a:defRPr/>
            </a:pP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                                                        (</a:t>
            </a:r>
            <a:r>
              <a:rPr lang="en-US" sz="27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indent="444500" algn="just" eaLnBrk="1" hangingPunct="1">
              <a:lnSpc>
                <a:spcPct val="90000"/>
              </a:lnSpc>
              <a:defRPr/>
            </a:pPr>
            <a:endParaRPr lang="ru-RU" sz="25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sym typeface="Symbol" pitchFamily="18" charset="2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9953413"/>
              </p:ext>
            </p:extLst>
          </p:nvPr>
        </p:nvGraphicFramePr>
        <p:xfrm>
          <a:off x="2843808" y="5157192"/>
          <a:ext cx="1368152" cy="10708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277" name="Формула" r:id="rId9" imgW="571252" imgH="444307" progId="Equation.3">
                  <p:embed/>
                </p:oleObj>
              </mc:Choice>
              <mc:Fallback>
                <p:oleObj name="Формула" r:id="rId9" imgW="571252" imgH="444307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808" y="5157192"/>
                        <a:ext cx="1368152" cy="10708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Записанный звук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6248400" y="6375544"/>
            <a:ext cx="304800" cy="304800"/>
          </a:xfrm>
          <a:prstGeom prst="rect">
            <a:avLst/>
          </a:prstGeom>
        </p:spPr>
      </p:pic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532440" y="5097922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8753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4" name="Picture 2" descr="traj127_5ps_0_7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4554949"/>
            <a:ext cx="2813050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7635" name="Rectangle 3"/>
          <p:cNvSpPr>
            <a:spLocks noChangeArrowheads="1"/>
          </p:cNvSpPr>
          <p:nvPr/>
        </p:nvSpPr>
        <p:spPr bwMode="auto">
          <a:xfrm>
            <a:off x="72008" y="-46939"/>
            <a:ext cx="9036496" cy="503676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/>
          <a:p>
            <a:pPr indent="450000" algn="just" eaLnBrk="1" hangingPunct="1">
              <a:lnSpc>
                <a:spcPct val="85000"/>
              </a:lnSpc>
              <a:defRPr/>
            </a:pP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E63E10"/>
                </a:solidFill>
                <a:latin typeface="Arial" pitchFamily="34" charset="0"/>
                <a:cs typeface="Arial" pitchFamily="34" charset="0"/>
              </a:rPr>
              <a:t>По теории Аррениуса</a:t>
            </a:r>
            <a:r>
              <a:rPr lang="ru-RU" sz="2700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молекулы кислот, оснований и солей при растворении распадаются на противоположно заряженные ионы. Процесс диссоциации электролита на ионы обратим, т. е. наряду с диссоциацией в растворе происходит образование молекул из ионов и, таким образом, в растворе наряду с ионами существуют и молекулы. Равновесие между ионами и молекулами подчиняется закону действующих масс. </a:t>
            </a:r>
            <a:r>
              <a:rPr lang="ru-RU" sz="27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Раствор электролита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представляет собой смесь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молекул растворителя, молекул и ионов электролита, в которой отсутствует взаимодействие между частицами растворенного вещества и молекулами растворителя. </a:t>
            </a:r>
          </a:p>
        </p:txBody>
      </p:sp>
      <p:pic>
        <p:nvPicPr>
          <p:cNvPr id="19763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0266" y="5162962"/>
            <a:ext cx="278130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6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7020272" y="6318274"/>
            <a:ext cx="304800" cy="304800"/>
          </a:xfrm>
          <a:prstGeom prst="rect">
            <a:avLst/>
          </a:prstGeom>
        </p:spPr>
      </p:pic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32440" y="5097922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4578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61456"/>
            <a:ext cx="8928992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  <a:defRPr/>
            </a:pPr>
            <a:r>
              <a:rPr lang="ru-RU" sz="2500" b="1" dirty="0">
                <a:ln>
                  <a:solidFill>
                    <a:sysClr val="windowText" lastClr="000000"/>
                  </a:solidFill>
                </a:ln>
                <a:solidFill>
                  <a:srgbClr val="E63E10"/>
                </a:solidFill>
                <a:latin typeface="Arial" pitchFamily="34" charset="0"/>
                <a:cs typeface="Arial" pitchFamily="34" charset="0"/>
              </a:rPr>
              <a:t>Аррениус</a:t>
            </a:r>
            <a:r>
              <a:rPr lang="ru-RU" sz="2500" b="1" dirty="0">
                <a:ln>
                  <a:solidFill>
                    <a:sysClr val="windowText" lastClr="000000"/>
                  </a:solidFill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500" b="1" dirty="0">
                <a:ln>
                  <a:solidFill>
                    <a:sysClr val="windowText" lastClr="000000"/>
                  </a:solidFill>
                </a:ln>
                <a:solidFill>
                  <a:srgbClr val="FF33CC"/>
                </a:solidFill>
                <a:latin typeface="Arial" pitchFamily="34" charset="0"/>
                <a:cs typeface="Arial" pitchFamily="34" charset="0"/>
              </a:rPr>
              <a:t>придерживался физической теории растворов</a:t>
            </a:r>
            <a:r>
              <a:rPr lang="ru-RU" sz="2500" b="1" dirty="0">
                <a:ln>
                  <a:solidFill>
                    <a:sysClr val="windowText" lastClr="000000"/>
                  </a:solidFill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2500" b="1" dirty="0">
                <a:ln>
                  <a:solidFill>
                    <a:sysClr val="windowText" lastClr="000000"/>
                  </a:solidFill>
                </a:ln>
                <a:solidFill>
                  <a:srgbClr val="FF33CC"/>
                </a:solidFill>
                <a:latin typeface="Arial" pitchFamily="34" charset="0"/>
                <a:cs typeface="Arial" pitchFamily="34" charset="0"/>
              </a:rPr>
              <a:t>не учитывал</a:t>
            </a:r>
            <a:r>
              <a:rPr lang="ru-RU" sz="2500" b="1" dirty="0">
                <a:ln>
                  <a:solidFill>
                    <a:sysClr val="windowText" lastClr="000000"/>
                  </a:solidFill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5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взаимодействие электролита с водой и считал, что в растворах находятся свободные ионы. </a:t>
            </a:r>
            <a:r>
              <a:rPr lang="ru-RU" sz="2500" b="1" dirty="0">
                <a:ln>
                  <a:solidFill>
                    <a:sysClr val="windowText" lastClr="000000"/>
                  </a:solidFill>
                </a:ln>
                <a:solidFill>
                  <a:srgbClr val="E63E10"/>
                </a:solidFill>
                <a:latin typeface="Arial" pitchFamily="34" charset="0"/>
                <a:cs typeface="Arial" pitchFamily="34" charset="0"/>
              </a:rPr>
              <a:t>Теория Аррениуса</a:t>
            </a:r>
            <a:r>
              <a:rPr lang="ru-RU" sz="25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ru-RU" sz="2500" b="1" u="sng" dirty="0">
                <a:ln>
                  <a:solidFill>
                    <a:sysClr val="windowText" lastClr="000000"/>
                  </a:solidFill>
                </a:ln>
                <a:solidFill>
                  <a:srgbClr val="FF33CC"/>
                </a:solidFill>
                <a:latin typeface="Arial" pitchFamily="34" charset="0"/>
                <a:cs typeface="Arial" pitchFamily="34" charset="0"/>
              </a:rPr>
              <a:t>позволила</a:t>
            </a:r>
            <a:r>
              <a:rPr lang="ru-RU" sz="25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объяснить многие свойства растворов слабых электролитов при небольшой концентрации. </a:t>
            </a:r>
            <a:r>
              <a:rPr lang="ru-RU" sz="2500" b="1" dirty="0">
                <a:ln>
                  <a:solidFill>
                    <a:sysClr val="windowText" lastClr="000000"/>
                  </a:solidFill>
                </a:ln>
                <a:solidFill>
                  <a:srgbClr val="FF33CC"/>
                </a:solidFill>
                <a:latin typeface="Arial" pitchFamily="34" charset="0"/>
                <a:cs typeface="Arial" pitchFamily="34" charset="0"/>
              </a:rPr>
              <a:t>Однако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5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поведение концентрированных растворов слабых электролитов и растворов сильных электролитов 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количественно описать </a:t>
            </a:r>
            <a:r>
              <a:rPr lang="ru-RU" sz="2500" b="1" u="sng" dirty="0">
                <a:latin typeface="Arial" pitchFamily="34" charset="0"/>
                <a:cs typeface="Arial" pitchFamily="34" charset="0"/>
              </a:rPr>
              <a:t>с позиций этой теории оказалось   </a:t>
            </a:r>
            <a:r>
              <a:rPr lang="ru-RU" sz="2500" b="1" u="sng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не</a:t>
            </a:r>
            <a:r>
              <a:rPr lang="ru-RU" sz="2500" b="1" u="sng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возможным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.   Пользуясь   </a:t>
            </a:r>
            <a:r>
              <a:rPr lang="ru-RU" sz="25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теорией   Аррениуса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,   нельзя   было объяснить,  например,  почему разные методы  определения  </a:t>
            </a:r>
            <a:r>
              <a:rPr lang="ru-RU" sz="2500" b="1" dirty="0" err="1">
                <a:latin typeface="Arial" pitchFamily="34" charset="0"/>
                <a:cs typeface="Arial" pitchFamily="34" charset="0"/>
              </a:rPr>
              <a:t>К</a:t>
            </a:r>
            <a:r>
              <a:rPr lang="ru-RU" sz="2500" b="1" baseline="-25000" dirty="0" err="1">
                <a:latin typeface="Arial" pitchFamily="34" charset="0"/>
                <a:cs typeface="Arial" pitchFamily="34" charset="0"/>
              </a:rPr>
              <a:t>дисс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 для некоторых   электролитов   дают   разные   значения,   почему   для   ряда электролитов  </a:t>
            </a:r>
            <a:r>
              <a:rPr lang="ru-RU" sz="2500" b="1" dirty="0" err="1">
                <a:latin typeface="Arial" pitchFamily="34" charset="0"/>
                <a:cs typeface="Arial" pitchFamily="34" charset="0"/>
              </a:rPr>
              <a:t>К</a:t>
            </a:r>
            <a:r>
              <a:rPr lang="ru-RU" sz="2500" b="1" baseline="-25000" dirty="0" err="1">
                <a:latin typeface="Arial" pitchFamily="34" charset="0"/>
                <a:cs typeface="Arial" pitchFamily="34" charset="0"/>
              </a:rPr>
              <a:t>дисс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  зависит от  концентрации   раствора,   а  также  тот экспериментальный факт, что </a:t>
            </a:r>
            <a:r>
              <a:rPr lang="ru-RU" sz="2500" b="1" u="sng" dirty="0">
                <a:latin typeface="Arial" pitchFamily="34" charset="0"/>
                <a:cs typeface="Arial" pitchFamily="34" charset="0"/>
              </a:rPr>
              <a:t>для некоторых электролитов </a:t>
            </a:r>
            <a:r>
              <a:rPr lang="ru-RU" sz="2500" b="1" u="sng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при высоких  концентрациях  раствора  </a:t>
            </a:r>
            <a:r>
              <a:rPr lang="ru-RU" sz="2500" b="1" u="sng" dirty="0">
                <a:latin typeface="Arial" pitchFamily="34" charset="0"/>
                <a:cs typeface="Arial" pitchFamily="34" charset="0"/>
              </a:rPr>
              <a:t>получалась </a:t>
            </a:r>
            <a:r>
              <a:rPr lang="ru-RU" sz="2500" b="1" u="sng" dirty="0">
                <a:ln>
                  <a:solidFill>
                    <a:sysClr val="windowText" lastClr="000000"/>
                  </a:solidFill>
                </a:ln>
                <a:solidFill>
                  <a:srgbClr val="E63E1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</a:t>
            </a:r>
            <a:r>
              <a:rPr lang="ru-RU" sz="2500" b="1" u="sng" dirty="0">
                <a:latin typeface="Arial" pitchFamily="34" charset="0"/>
                <a:cs typeface="Arial" pitchFamily="34" charset="0"/>
              </a:rPr>
              <a:t> &gt; 1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. Теория не указала причин, вызывающих диссоциацию молекул на ионы, и не объяснила, за счет каких сил она происходит.</a:t>
            </a:r>
            <a:endParaRPr lang="ru-RU" sz="25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020272" y="658783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20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домой 6">
            <a:hlinkClick r:id="rId2" action="ppaction://hlinksldjump" highlightClick="1"/>
          </p:cNvPr>
          <p:cNvSpPr/>
          <p:nvPr/>
        </p:nvSpPr>
        <p:spPr>
          <a:xfrm>
            <a:off x="1714480" y="1428736"/>
            <a:ext cx="720725" cy="72072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Блок-схема: процесс 8"/>
          <p:cNvSpPr>
            <a:spLocks noChangeArrowheads="1"/>
          </p:cNvSpPr>
          <p:nvPr/>
        </p:nvSpPr>
        <p:spPr bwMode="auto">
          <a:xfrm>
            <a:off x="2944813" y="1512888"/>
            <a:ext cx="5730875" cy="476250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Вернуться к содержанию</a:t>
            </a:r>
          </a:p>
        </p:txBody>
      </p:sp>
      <p:sp>
        <p:nvSpPr>
          <p:cNvPr id="11" name="Блок-схема: процесс 10"/>
          <p:cNvSpPr>
            <a:spLocks noChangeArrowheads="1"/>
          </p:cNvSpPr>
          <p:nvPr/>
        </p:nvSpPr>
        <p:spPr bwMode="auto">
          <a:xfrm>
            <a:off x="2944813" y="3789363"/>
            <a:ext cx="5730875" cy="896937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Для выхода из программы нажмите «</a:t>
            </a:r>
            <a:r>
              <a:rPr lang="en-US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Esc</a:t>
            </a: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r>
              <a:rPr lang="en-US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клавиатуре</a:t>
            </a:r>
          </a:p>
        </p:txBody>
      </p:sp>
      <p:sp>
        <p:nvSpPr>
          <p:cNvPr id="12" name="Блок-схема: процесс 11"/>
          <p:cNvSpPr>
            <a:spLocks noChangeArrowheads="1"/>
          </p:cNvSpPr>
          <p:nvPr/>
        </p:nvSpPr>
        <p:spPr bwMode="auto">
          <a:xfrm>
            <a:off x="2944813" y="2276475"/>
            <a:ext cx="5730875" cy="1223963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Переход к тому действию, о котором гласит надпись, выделенная </a:t>
            </a:r>
            <a:r>
              <a:rPr lang="ru-RU" sz="25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вишневым или желтым цветом</a:t>
            </a:r>
            <a:endParaRPr lang="ru-RU" sz="25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94598" name="Прямоугольник 12"/>
          <p:cNvSpPr>
            <a:spLocks noChangeArrowheads="1"/>
          </p:cNvSpPr>
          <p:nvPr/>
        </p:nvSpPr>
        <p:spPr bwMode="auto">
          <a:xfrm>
            <a:off x="684213" y="2339471"/>
            <a:ext cx="2124075" cy="108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Справочная таблица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Вернемся к опыту 2</a:t>
            </a:r>
            <a:endParaRPr lang="ru-RU" b="1" u="sng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428728" y="3786190"/>
            <a:ext cx="928694" cy="92869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Esc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Управляющая кнопка: назад 3">
            <a:hlinkClick r:id="" action="ppaction://noaction" highlightClick="1"/>
          </p:cNvPr>
          <p:cNvSpPr/>
          <p:nvPr/>
        </p:nvSpPr>
        <p:spPr>
          <a:xfrm>
            <a:off x="1357290" y="521495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далее 4">
            <a:hlinkClick r:id="" action="ppaction://noaction" highlightClick="1"/>
          </p:cNvPr>
          <p:cNvSpPr/>
          <p:nvPr/>
        </p:nvSpPr>
        <p:spPr>
          <a:xfrm>
            <a:off x="2071670" y="521495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Блок-схема: процесс 13"/>
          <p:cNvSpPr>
            <a:spLocks noChangeArrowheads="1"/>
          </p:cNvSpPr>
          <p:nvPr/>
        </p:nvSpPr>
        <p:spPr bwMode="auto">
          <a:xfrm>
            <a:off x="2944813" y="4941888"/>
            <a:ext cx="5730875" cy="935037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Кнопки для перемещения вперед и назад по </a:t>
            </a:r>
            <a:r>
              <a:rPr lang="ru-RU" sz="25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материалу занятий</a:t>
            </a:r>
            <a:endParaRPr lang="ru-RU" sz="25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94609" name="WordArt 17"/>
          <p:cNvSpPr>
            <a:spLocks noChangeArrowheads="1" noChangeShapeType="1" noTextEdit="1"/>
          </p:cNvSpPr>
          <p:nvPr/>
        </p:nvSpPr>
        <p:spPr bwMode="auto">
          <a:xfrm>
            <a:off x="1403648" y="260648"/>
            <a:ext cx="6713537" cy="933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10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/>
              </a:rPr>
              <a:t>Инструкция по использованию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10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/>
              </a:rPr>
              <a:t> интерфейса</a:t>
            </a:r>
          </a:p>
        </p:txBody>
      </p:sp>
      <p:sp>
        <p:nvSpPr>
          <p:cNvPr id="1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Рисунок 2" descr="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77088" y="44450"/>
            <a:ext cx="1966912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9683" name="Рисунок 3" descr="217147857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5" y="25400"/>
            <a:ext cx="1879600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9684" name="Рисунок 5" descr="mendeleev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850" y="4348396"/>
            <a:ext cx="3926086" cy="2471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9685" name="Rectangle 5"/>
          <p:cNvSpPr>
            <a:spLocks noChangeArrowheads="1"/>
          </p:cNvSpPr>
          <p:nvPr/>
        </p:nvSpPr>
        <p:spPr bwMode="auto">
          <a:xfrm>
            <a:off x="1835150" y="116632"/>
            <a:ext cx="5400675" cy="4253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indent="450000" algn="just" eaLnBrk="1" hangingPunct="1">
              <a:lnSpc>
                <a:spcPct val="80000"/>
              </a:lnSpc>
              <a:defRPr/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Русские химики 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И. А. Каблуков</a:t>
            </a:r>
            <a:r>
              <a:rPr lang="ru-RU" sz="2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и</a:t>
            </a:r>
            <a:r>
              <a:rPr lang="ru-RU" sz="2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В. А. </a:t>
            </a:r>
            <a:r>
              <a:rPr lang="ru-RU" sz="2600" b="1" dirty="0" err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Кистяковский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применили для объяснения электролитической диссоциации химическую 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теорию растворов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   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Д. И. Менделеева </a:t>
            </a:r>
            <a:r>
              <a:rPr lang="ru-RU" sz="2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доказали, что </a:t>
            </a:r>
            <a:r>
              <a:rPr lang="ru-RU" sz="2600" b="1" u="sng" dirty="0">
                <a:latin typeface="Arial" pitchFamily="34" charset="0"/>
                <a:cs typeface="Arial" pitchFamily="34" charset="0"/>
              </a:rPr>
              <a:t>при растворении электролита происходит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его химическое взаимодействие с водой, в результате которого электролит </a:t>
            </a:r>
            <a:r>
              <a:rPr lang="ru-RU" sz="2600" b="1" dirty="0" err="1">
                <a:latin typeface="Arial" pitchFamily="34" charset="0"/>
                <a:cs typeface="Arial" pitchFamily="34" charset="0"/>
              </a:rPr>
              <a:t>диссоциирует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на ионы.</a:t>
            </a:r>
          </a:p>
        </p:txBody>
      </p:sp>
      <p:pic>
        <p:nvPicPr>
          <p:cNvPr id="199686" name="Picture 6" descr="сольватация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59338" y="4292600"/>
            <a:ext cx="2411412" cy="241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9687" name="Rectangle 7"/>
          <p:cNvSpPr>
            <a:spLocks noChangeArrowheads="1"/>
          </p:cNvSpPr>
          <p:nvPr/>
        </p:nvSpPr>
        <p:spPr bwMode="auto">
          <a:xfrm>
            <a:off x="-71438" y="2543175"/>
            <a:ext cx="2051051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ru-RU" sz="21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В. А. </a:t>
            </a:r>
            <a:r>
              <a:rPr lang="ru-RU" sz="2100" b="1" dirty="0" err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Кистяковский</a:t>
            </a:r>
            <a:endParaRPr lang="ru-RU" sz="2100" b="1" dirty="0">
              <a:ln>
                <a:solidFill>
                  <a:sysClr val="windowText" lastClr="000000"/>
                </a:solidFill>
              </a:ln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9688" name="Rectangle 8"/>
          <p:cNvSpPr>
            <a:spLocks noChangeArrowheads="1"/>
          </p:cNvSpPr>
          <p:nvPr/>
        </p:nvSpPr>
        <p:spPr bwMode="auto">
          <a:xfrm>
            <a:off x="7234238" y="2543175"/>
            <a:ext cx="1909762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ru-RU" sz="21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И. А. Каблуков</a:t>
            </a:r>
            <a:endParaRPr lang="ru-RU" sz="2100" b="1" dirty="0">
              <a:ln>
                <a:solidFill>
                  <a:sysClr val="windowText" lastClr="000000"/>
                </a:solidFill>
              </a:ln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7081838" y="6399213"/>
            <a:ext cx="304800" cy="304800"/>
          </a:xfrm>
          <a:prstGeom prst="rect">
            <a:avLst/>
          </a:prstGeom>
        </p:spPr>
      </p:pic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9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6" name="Picture 12" descr="пишу 1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532440" y="5097922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8357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7" name="Rectangle 3"/>
          <p:cNvSpPr>
            <a:spLocks noChangeArrowheads="1"/>
          </p:cNvSpPr>
          <p:nvPr/>
        </p:nvSpPr>
        <p:spPr bwMode="auto">
          <a:xfrm>
            <a:off x="107503" y="36775"/>
            <a:ext cx="9036497" cy="624786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indent="450000" algn="just" eaLnBrk="1" hangingPunct="1">
              <a:lnSpc>
                <a:spcPct val="80000"/>
              </a:lnSpc>
              <a:defRPr/>
            </a:pPr>
            <a:r>
              <a:rPr lang="ru-RU" sz="2500" b="1" u="sng" dirty="0">
                <a:latin typeface="Arial" pitchFamily="34" charset="0"/>
                <a:cs typeface="Arial" pitchFamily="34" charset="0"/>
              </a:rPr>
              <a:t>Дальнейшее развитие теория электролитической диссоциации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 получила в работах </a:t>
            </a:r>
            <a:r>
              <a:rPr lang="ru-RU" sz="2500" b="1" dirty="0" err="1">
                <a:latin typeface="Arial" pitchFamily="34" charset="0"/>
                <a:cs typeface="Arial" pitchFamily="34" charset="0"/>
              </a:rPr>
              <a:t>Оствальда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500" b="1" dirty="0" err="1">
                <a:latin typeface="Arial" pitchFamily="34" charset="0"/>
                <a:cs typeface="Arial" pitchFamily="34" charset="0"/>
              </a:rPr>
              <a:t>Писаржевского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500" b="1" dirty="0" err="1">
                <a:latin typeface="Arial" pitchFamily="34" charset="0"/>
                <a:cs typeface="Arial" pitchFamily="34" charset="0"/>
              </a:rPr>
              <a:t>Каблукова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, Нернста и др. Исследования показали, что </a:t>
            </a:r>
            <a:r>
              <a:rPr lang="ru-RU" sz="25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свойства растворов электролитов существенно отличаются от свойств идеальных растворов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, и отклонения от идеальности в растворах электролитов более значительны, чем в растворах </a:t>
            </a:r>
            <a:r>
              <a:rPr lang="ru-RU" sz="2500" b="1" dirty="0" err="1">
                <a:latin typeface="Arial" pitchFamily="34" charset="0"/>
                <a:cs typeface="Arial" pitchFamily="34" charset="0"/>
              </a:rPr>
              <a:t>неэлектролитов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 той же концентрации. </a:t>
            </a:r>
            <a:r>
              <a:rPr lang="ru-RU" sz="2500" b="1" dirty="0">
                <a:ln>
                  <a:solidFill>
                    <a:sysClr val="windowText" lastClr="000000"/>
                  </a:solidFill>
                </a:ln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Это объясняется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 увеличением числа частиц в растворе электролита за счет диссоциации и электростатическим взаимодействием между ионами. Было найдено, что </a:t>
            </a:r>
            <a:r>
              <a:rPr lang="ru-RU" sz="2500" b="1" dirty="0">
                <a:ln>
                  <a:solidFill>
                    <a:sysClr val="windowText" lastClr="000000"/>
                  </a:solidFill>
                </a:ln>
                <a:solidFill>
                  <a:srgbClr val="E63E10"/>
                </a:solidFill>
                <a:latin typeface="Arial" pitchFamily="34" charset="0"/>
                <a:cs typeface="Arial" pitchFamily="34" charset="0"/>
              </a:rPr>
              <a:t>повышение температуры кипения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500" b="1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понижение температуры замерзания</a:t>
            </a:r>
            <a:r>
              <a:rPr lang="ru-RU" sz="25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и </a:t>
            </a:r>
            <a:r>
              <a:rPr lang="ru-RU" sz="25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осмотическое давление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 в растворах электролитов значительно больше, чем в растворах </a:t>
            </a:r>
            <a:r>
              <a:rPr lang="ru-RU" sz="2500" b="1" dirty="0" err="1">
                <a:latin typeface="Arial" pitchFamily="34" charset="0"/>
                <a:cs typeface="Arial" pitchFamily="34" charset="0"/>
              </a:rPr>
              <a:t>неэлектролитов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 той же концентрации. Вант-Гофф обнаружил, что </a:t>
            </a:r>
            <a:r>
              <a:rPr lang="ru-RU" sz="25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осмотическое давление 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растворов электролитов </a:t>
            </a:r>
            <a:r>
              <a:rPr lang="ru-RU" sz="2500" b="1" dirty="0">
                <a:solidFill>
                  <a:schemeClr val="folHlink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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 подчиняется уравнению</a:t>
            </a:r>
            <a:endParaRPr lang="ru-RU" sz="2500" b="1" dirty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indent="450000" algn="just" eaLnBrk="1" hangingPunct="1">
              <a:lnSpc>
                <a:spcPct val="80000"/>
              </a:lnSpc>
              <a:defRPr/>
            </a:pPr>
            <a:r>
              <a:rPr lang="ru-RU" sz="2500" b="1" dirty="0">
                <a:latin typeface="Arial" pitchFamily="34" charset="0"/>
                <a:cs typeface="Arial" pitchFamily="34" charset="0"/>
                <a:sym typeface="Symbol" pitchFamily="18" charset="2"/>
              </a:rPr>
              <a:t>                                     </a:t>
            </a:r>
            <a:r>
              <a:rPr lang="ru-RU" sz="2500" b="1" dirty="0">
                <a:solidFill>
                  <a:schemeClr val="folHlink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ru-RU" sz="25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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 =</a:t>
            </a:r>
            <a:r>
              <a:rPr lang="ru-RU" sz="2500" b="1" dirty="0"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en-US" sz="2500" b="1" i="1" dirty="0" err="1">
                <a:ln>
                  <a:solidFill>
                    <a:sysClr val="windowText" lastClr="000000"/>
                  </a:solidFill>
                </a:ln>
                <a:solidFill>
                  <a:srgbClr val="1D6F1D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i</a:t>
            </a:r>
            <a:r>
              <a:rPr lang="en-US" sz="2500" b="1" dirty="0" err="1">
                <a:latin typeface="Arial" pitchFamily="34" charset="0"/>
                <a:cs typeface="Arial" pitchFamily="34" charset="0"/>
                <a:sym typeface="Symbol" pitchFamily="18" charset="2"/>
              </a:rPr>
              <a:t>cRT</a:t>
            </a:r>
            <a:r>
              <a:rPr lang="ru-RU" sz="2500" b="1" dirty="0">
                <a:latin typeface="Arial" pitchFamily="34" charset="0"/>
                <a:cs typeface="Arial" pitchFamily="34" charset="0"/>
                <a:sym typeface="Symbol" pitchFamily="18" charset="2"/>
              </a:rPr>
              <a:t>,</a:t>
            </a:r>
          </a:p>
          <a:p>
            <a:pPr algn="just">
              <a:lnSpc>
                <a:spcPct val="80000"/>
              </a:lnSpc>
              <a:defRPr/>
            </a:pPr>
            <a:r>
              <a:rPr lang="ru-RU" sz="2500" b="1" dirty="0">
                <a:latin typeface="Arial" pitchFamily="34" charset="0"/>
                <a:cs typeface="Arial" pitchFamily="34" charset="0"/>
                <a:sym typeface="Symbol" pitchFamily="18" charset="2"/>
              </a:rPr>
              <a:t>где </a:t>
            </a:r>
            <a:r>
              <a:rPr lang="en-US" sz="2500" b="1" i="1" dirty="0">
                <a:ln>
                  <a:solidFill>
                    <a:sysClr val="windowText" lastClr="000000"/>
                  </a:solidFill>
                </a:ln>
                <a:solidFill>
                  <a:srgbClr val="1D6F1D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i</a:t>
            </a:r>
            <a:r>
              <a:rPr lang="ru-RU" sz="2500" b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ru-RU" sz="2500" b="1" dirty="0">
                <a:latin typeface="Arial" pitchFamily="34" charset="0"/>
                <a:cs typeface="Arial" pitchFamily="34" charset="0"/>
                <a:sym typeface="Symbol" pitchFamily="18" charset="2"/>
              </a:rPr>
              <a:t>– </a:t>
            </a:r>
            <a:r>
              <a:rPr lang="ru-RU" sz="2500" b="1" dirty="0">
                <a:ln>
                  <a:solidFill>
                    <a:sysClr val="windowText" lastClr="000000"/>
                  </a:solidFill>
                </a:ln>
                <a:solidFill>
                  <a:srgbClr val="1D6F1D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изотонический коэффициент Вант-Гоффа </a:t>
            </a:r>
            <a:r>
              <a:rPr lang="ru-RU" sz="2500" b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(</a:t>
            </a:r>
            <a:r>
              <a:rPr lang="en-US" sz="25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1D6F1D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i</a:t>
            </a:r>
            <a:r>
              <a:rPr lang="ru-RU" sz="2500" b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&gt;1</a:t>
            </a:r>
            <a:r>
              <a:rPr lang="ru-RU" sz="2500" b="1" dirty="0">
                <a:latin typeface="Arial" pitchFamily="34" charset="0"/>
                <a:cs typeface="Arial" pitchFamily="34" charset="0"/>
                <a:sym typeface="Symbol" pitchFamily="18" charset="2"/>
              </a:rPr>
              <a:t>).</a:t>
            </a:r>
          </a:p>
        </p:txBody>
      </p:sp>
      <p:sp>
        <p:nvSpPr>
          <p:cNvPr id="16" name="Управляющая кнопка: домой 15">
            <a:hlinkClick r:id="rId4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/>
          </a:p>
        </p:txBody>
      </p:sp>
      <p:sp>
        <p:nvSpPr>
          <p:cNvPr id="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77200" y="631825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/>
          </a:p>
        </p:txBody>
      </p:sp>
      <p:sp>
        <p:nvSpPr>
          <p:cNvPr id="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524750" y="631825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/>
          </a:p>
        </p:txBody>
      </p:sp>
      <p:pic>
        <p:nvPicPr>
          <p:cNvPr id="7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206095" y="65532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94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ChangeArrowheads="1"/>
          </p:cNvSpPr>
          <p:nvPr/>
        </p:nvSpPr>
        <p:spPr bwMode="auto">
          <a:xfrm>
            <a:off x="1979712" y="3944213"/>
            <a:ext cx="5754252" cy="228985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/>
          <a:p>
            <a:pPr algn="ctr" eaLnBrk="1" hangingPunct="1">
              <a:lnSpc>
                <a:spcPct val="85000"/>
              </a:lnSpc>
              <a:defRPr/>
            </a:pP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Схема 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осмоса:</a:t>
            </a:r>
          </a:p>
          <a:p>
            <a:pPr algn="ctr">
              <a:lnSpc>
                <a:spcPct val="85000"/>
              </a:lnSpc>
              <a:defRPr/>
            </a:pP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1 – сосуд с истинным или коллоидным раствором;</a:t>
            </a:r>
            <a:r>
              <a:rPr lang="en-US" sz="24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400" b="1" dirty="0" smtClean="0">
              <a:ln>
                <a:solidFill>
                  <a:sysClr val="windowText" lastClr="000000"/>
                </a:solidFill>
              </a:ln>
              <a:solidFill>
                <a:srgbClr val="1F31DF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  <a:defRPr/>
            </a:pP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2 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– емкость с чистой жидкостью (растворителем);</a:t>
            </a:r>
            <a:r>
              <a:rPr lang="en-US" sz="24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400" b="1" dirty="0" smtClean="0">
              <a:ln>
                <a:solidFill>
                  <a:sysClr val="windowText" lastClr="000000"/>
                </a:solidFill>
              </a:ln>
              <a:solidFill>
                <a:srgbClr val="1F31DF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  <a:defRPr/>
            </a:pP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3 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– полупроницаемая перегородка (мембрана) </a:t>
            </a:r>
          </a:p>
        </p:txBody>
      </p:sp>
      <p:pic>
        <p:nvPicPr>
          <p:cNvPr id="20173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3628" y="3699052"/>
            <a:ext cx="2150995" cy="3114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6732240" y="6322798"/>
            <a:ext cx="304800" cy="3048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559820" y="8531"/>
            <a:ext cx="15055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kern="10" dirty="0">
                <a:ln w="1905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Black" pitchFamily="34" charset="0"/>
                <a:cs typeface="Times New Roman"/>
              </a:rPr>
              <a:t>Осмос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07504" y="504331"/>
            <a:ext cx="8964612" cy="319472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indent="450000" algn="just" eaLnBrk="1" hangingPunct="1">
              <a:lnSpc>
                <a:spcPct val="80000"/>
              </a:lnSpc>
              <a:defRPr/>
            </a:pPr>
            <a:r>
              <a:rPr lang="ru-RU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При разделении двух растворов различной концентрации или раствора и чистого растворителя полупроницаемой перегородкой (мембраной) возникает поток растворителя от меньшей концентрации к большей, выравнивающий концентрацию. Этот процесс называется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осмосом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indent="450000" algn="just" eaLnBrk="1" hangingPunct="1">
              <a:lnSpc>
                <a:spcPct val="80000"/>
              </a:lnSpc>
              <a:defRPr/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Осмос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характерен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не только для истинных, но и для коллоидных растворов. </a:t>
            </a:r>
          </a:p>
        </p:txBody>
      </p:sp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7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32440" y="5097922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0830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5305970"/>
            <a:ext cx="2546027" cy="1552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0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5301208"/>
            <a:ext cx="6121400" cy="99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Управляющая кнопка: домой 15">
            <a:hlinkClick r:id="rId6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/>
          </a:p>
        </p:txBody>
      </p:sp>
      <p:sp>
        <p:nvSpPr>
          <p:cNvPr id="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77200" y="631825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/>
          </a:p>
        </p:txBody>
      </p:sp>
      <p:sp>
        <p:nvSpPr>
          <p:cNvPr id="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543800" y="631825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/>
          </a:p>
        </p:txBody>
      </p:sp>
      <p:pic>
        <p:nvPicPr>
          <p:cNvPr id="9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6804248" y="6443518"/>
            <a:ext cx="304800" cy="3048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3796" y="-27384"/>
            <a:ext cx="89027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kern="10" dirty="0"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Электролитическая </a:t>
            </a:r>
            <a:r>
              <a:rPr lang="ru-RU" sz="2800" kern="10" dirty="0" smtClean="0"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диссоциация (</a:t>
            </a:r>
            <a:r>
              <a:rPr lang="ru-RU" sz="2800" kern="10" dirty="0"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продолжение)</a:t>
            </a: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35496" y="510927"/>
            <a:ext cx="8964612" cy="50783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/>
          <a:p>
            <a:pPr indent="450000" algn="just" eaLnBrk="1" hangingPunct="1">
              <a:lnSpc>
                <a:spcPct val="80000"/>
              </a:lnSpc>
              <a:defRPr/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В состоянии равновесия доля молекул, распавшихся на ионы, характеризует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E63E10"/>
                </a:solidFill>
                <a:latin typeface="Arial" pitchFamily="34" charset="0"/>
                <a:cs typeface="Arial" pitchFamily="34" charset="0"/>
              </a:rPr>
              <a:t>степень диссоциации электролита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E63E1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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которая </a:t>
            </a:r>
            <a:r>
              <a:rPr lang="ru-RU" sz="2700" b="1" u="sng" dirty="0">
                <a:latin typeface="Arial" pitchFamily="34" charset="0"/>
                <a:cs typeface="Arial" pitchFamily="34" charset="0"/>
                <a:sym typeface="Symbol" pitchFamily="18" charset="2"/>
              </a:rPr>
              <a:t>зависит от</a:t>
            </a:r>
            <a:r>
              <a:rPr lang="ru-RU" sz="2700" b="1" dirty="0">
                <a:latin typeface="Arial" pitchFamily="34" charset="0"/>
                <a:cs typeface="Arial" pitchFamily="34" charset="0"/>
                <a:sym typeface="Symbol" pitchFamily="18" charset="2"/>
              </a:rPr>
              <a:t> природы растворителя, </a:t>
            </a:r>
            <a:r>
              <a:rPr lang="ru-RU" sz="2700" b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концентрации электролита, температуры </a:t>
            </a:r>
            <a:r>
              <a:rPr lang="ru-RU" sz="2700" b="1" dirty="0">
                <a:latin typeface="Arial" pitchFamily="34" charset="0"/>
                <a:cs typeface="Arial" pitchFamily="34" charset="0"/>
                <a:sym typeface="Symbol" pitchFamily="18" charset="2"/>
              </a:rPr>
              <a:t>и присутствия других электролитов в растворе. Чем выше </a:t>
            </a:r>
            <a:r>
              <a:rPr lang="ru-RU" sz="2700" b="1" u="sng" dirty="0">
                <a:latin typeface="Arial" pitchFamily="34" charset="0"/>
                <a:cs typeface="Arial" pitchFamily="34" charset="0"/>
                <a:sym typeface="Symbol" pitchFamily="18" charset="2"/>
              </a:rPr>
              <a:t>диэлектрическая проницаемость растворителя</a:t>
            </a:r>
            <a:r>
              <a:rPr lang="ru-RU" sz="2700" b="1" dirty="0">
                <a:latin typeface="Arial" pitchFamily="34" charset="0"/>
                <a:cs typeface="Arial" pitchFamily="34" charset="0"/>
                <a:sym typeface="Symbol" pitchFamily="18" charset="2"/>
              </a:rPr>
              <a:t>, тем больше степень диссоциации электролита (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приближенное правило </a:t>
            </a:r>
            <a:r>
              <a:rPr lang="ru-RU" sz="27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Каблукова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–Нернста–Томсона</a:t>
            </a:r>
            <a:r>
              <a:rPr lang="ru-RU" sz="2700" b="1" dirty="0">
                <a:latin typeface="Arial" pitchFamily="34" charset="0"/>
                <a:cs typeface="Arial" pitchFamily="34" charset="0"/>
                <a:sym typeface="Symbol" pitchFamily="18" charset="2"/>
              </a:rPr>
              <a:t>). В </a:t>
            </a:r>
            <a:r>
              <a:rPr lang="ru-RU" sz="2700" b="1" u="sng" dirty="0">
                <a:latin typeface="Arial" pitchFamily="34" charset="0"/>
                <a:cs typeface="Arial" pitchFamily="34" charset="0"/>
                <a:sym typeface="Symbol" pitchFamily="18" charset="2"/>
              </a:rPr>
              <a:t>пределах одной группы растворителей, например спиртов, это правило хорошо выполняется</a:t>
            </a:r>
            <a:r>
              <a:rPr lang="ru-RU" sz="2700" b="1" dirty="0">
                <a:latin typeface="Arial" pitchFamily="34" charset="0"/>
                <a:cs typeface="Arial" pitchFamily="34" charset="0"/>
                <a:sym typeface="Symbol" pitchFamily="18" charset="2"/>
              </a:rPr>
              <a:t>, однако при переходе к представителям разных групп, например </a:t>
            </a:r>
            <a:r>
              <a:rPr lang="ru-RU" sz="2700" b="1" dirty="0" err="1">
                <a:latin typeface="Arial" pitchFamily="34" charset="0"/>
                <a:cs typeface="Arial" pitchFamily="34" charset="0"/>
                <a:sym typeface="Symbol" pitchFamily="18" charset="2"/>
              </a:rPr>
              <a:t>нитрометану</a:t>
            </a:r>
            <a:r>
              <a:rPr lang="ru-RU" sz="2700" b="1" dirty="0">
                <a:latin typeface="Arial" pitchFamily="34" charset="0"/>
                <a:cs typeface="Arial" pitchFamily="34" charset="0"/>
                <a:sym typeface="Symbol" pitchFamily="18" charset="2"/>
              </a:rPr>
              <a:t>, пиридину и ацетону, зависимость нарушается.</a:t>
            </a:r>
          </a:p>
        </p:txBody>
      </p:sp>
    </p:spTree>
    <p:extLst>
      <p:ext uri="{BB962C8B-B14F-4D97-AF65-F5344CB8AC3E}">
        <p14:creationId xmlns:p14="http://schemas.microsoft.com/office/powerpoint/2010/main" val="358298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s://fs.znanio.ru/d5af0e/a3/35/3fbf5c47750310ac8a8d96128e324c167f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5" b="4040"/>
          <a:stretch/>
        </p:blipFill>
        <p:spPr bwMode="auto">
          <a:xfrm>
            <a:off x="2049867" y="2999171"/>
            <a:ext cx="5476875" cy="3742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4523" y="44624"/>
            <a:ext cx="84981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kern="10" dirty="0">
                <a:ln w="9525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latin typeface="Arial Black" pitchFamily="34" charset="0"/>
                <a:cs typeface="Arial" pitchFamily="34" charset="0"/>
              </a:rPr>
              <a:t>Электрический ток в электролитах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1602" y="659691"/>
            <a:ext cx="9004894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  <a:defRPr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Количество ионов, образовавшихся в результате диссоциации одной молекулы, так же как величина и знак заряда этих ионов, зависит от природы электролита. Ионы в растворе электролитов являются переносчиками электричества.</a:t>
            </a:r>
          </a:p>
        </p:txBody>
      </p:sp>
      <p:pic>
        <p:nvPicPr>
          <p:cNvPr id="1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064532" y="6029703"/>
            <a:ext cx="304800" cy="304800"/>
          </a:xfrm>
          <a:prstGeom prst="rect">
            <a:avLst/>
          </a:prstGeom>
        </p:spPr>
      </p:pic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6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32440" y="5097922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" descr="light6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84168" y="4725144"/>
            <a:ext cx="571504" cy="6477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8242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9" name="Rectangle 5"/>
          <p:cNvSpPr>
            <a:spLocks noChangeArrowheads="1"/>
          </p:cNvSpPr>
          <p:nvPr/>
        </p:nvSpPr>
        <p:spPr bwMode="auto">
          <a:xfrm>
            <a:off x="107504" y="40321"/>
            <a:ext cx="8785225" cy="3748719"/>
          </a:xfrm>
          <a:prstGeom prst="rect">
            <a:avLst/>
          </a:prstGeom>
          <a:noFill/>
          <a:ln>
            <a:noFill/>
          </a:ln>
          <a:extLst/>
        </p:spPr>
        <p:txBody>
          <a:bodyPr anchor="ctr">
            <a:spAutoFit/>
          </a:bodyPr>
          <a:lstStyle/>
          <a:p>
            <a:pPr indent="450000" algn="just" eaLnBrk="1" hangingPunct="1">
              <a:lnSpc>
                <a:spcPct val="80000"/>
              </a:lnSpc>
              <a:defRPr/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Одни вещества в растворенном или расплавленном состоянии проводят электрический ток, другие в тех же условиях ток не проводят. </a:t>
            </a:r>
          </a:p>
          <a:p>
            <a:pPr indent="450000" algn="just" eaLnBrk="1" hangingPunct="1">
              <a:lnSpc>
                <a:spcPct val="80000"/>
              </a:lnSpc>
              <a:defRPr/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Это можно наблюдать с помощью простого прибора. Он состоит из угольных (или металлических) стержней (электродов), присоединенных проводами к электрической сети. В цепь включена электрическая лампочка, которая показывает присутствие или отсутствие тока в цепи.</a:t>
            </a:r>
          </a:p>
        </p:txBody>
      </p:sp>
      <p:pic>
        <p:nvPicPr>
          <p:cNvPr id="98310" name="Picture 6" descr="him_2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523828"/>
            <a:ext cx="4381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11" name="i2" descr="electrl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25" y="5340350"/>
            <a:ext cx="2997200" cy="147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13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940078"/>
            <a:ext cx="17907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14" name="Picture 10" descr="rast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92275" y="3860800"/>
            <a:ext cx="2882900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3" name="Picture 11" descr="at02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24128" y="3500810"/>
            <a:ext cx="576263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5572125" y="6508750"/>
            <a:ext cx="304800" cy="304800"/>
          </a:xfrm>
          <a:prstGeom prst="rect">
            <a:avLst/>
          </a:prstGeom>
        </p:spPr>
      </p:pic>
      <p:pic>
        <p:nvPicPr>
          <p:cNvPr id="12" name="Picture 4" descr="light6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48096" y="3933428"/>
            <a:ext cx="571504" cy="647700"/>
          </a:xfrm>
          <a:prstGeom prst="rect">
            <a:avLst/>
          </a:prstGeom>
          <a:noFill/>
        </p:spPr>
      </p:pic>
      <p:pic>
        <p:nvPicPr>
          <p:cNvPr id="13" name="Picture 4" descr="light6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6080" y="5589240"/>
            <a:ext cx="571504" cy="647700"/>
          </a:xfrm>
          <a:prstGeom prst="rect">
            <a:avLst/>
          </a:prstGeom>
          <a:noFill/>
        </p:spPr>
      </p:pic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11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693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4554876"/>
              </p:ext>
            </p:extLst>
          </p:nvPr>
        </p:nvGraphicFramePr>
        <p:xfrm>
          <a:off x="107504" y="2492896"/>
          <a:ext cx="8715436" cy="349758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47897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256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9710"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Испытуемое вещество (раствор)</a:t>
                      </a:r>
                      <a:endParaRPr lang="ru-RU" sz="2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D5F4FF"/>
                    </a:solidFill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/>
                        <a:t>Электропроводность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D5F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5425"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Н</a:t>
                      </a:r>
                      <a:r>
                        <a:rPr lang="ru-RU" sz="2700" b="1" baseline="-25000" dirty="0"/>
                        <a:t>2</a:t>
                      </a:r>
                      <a:r>
                        <a:rPr lang="en-US" sz="2700" b="1" dirty="0"/>
                        <a:t>O</a:t>
                      </a:r>
                      <a:r>
                        <a:rPr lang="ru-RU" sz="2700" b="1" dirty="0"/>
                        <a:t> (дистиллированная)</a:t>
                      </a:r>
                      <a:endParaRPr lang="ru-RU" sz="2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D5F4FF"/>
                    </a:solidFill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Ток не проводит</a:t>
                      </a:r>
                      <a:endParaRPr lang="ru-RU" sz="2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D5F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Na</a:t>
                      </a:r>
                      <a:r>
                        <a:rPr lang="ru-RU" sz="2700" b="1" dirty="0"/>
                        <a:t>С</a:t>
                      </a:r>
                      <a:r>
                        <a:rPr lang="en-US" sz="2700" b="1" dirty="0"/>
                        <a:t>l</a:t>
                      </a:r>
                      <a:r>
                        <a:rPr lang="ru-RU" sz="2700" b="1" dirty="0"/>
                        <a:t> (сухая соль)</a:t>
                      </a:r>
                      <a:endParaRPr lang="ru-RU" sz="2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D5F4FF"/>
                    </a:solidFill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Ток не проводит</a:t>
                      </a:r>
                      <a:endParaRPr lang="ru-RU" sz="2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D5F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5425"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Сахар сухой</a:t>
                      </a:r>
                      <a:endParaRPr lang="ru-RU" sz="2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D5F4FF"/>
                    </a:solidFill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Ток не проводит</a:t>
                      </a:r>
                      <a:endParaRPr lang="ru-RU" sz="2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D5F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Na</a:t>
                      </a:r>
                      <a:r>
                        <a:rPr lang="ru-RU" sz="2700" b="1" dirty="0"/>
                        <a:t>С</a:t>
                      </a:r>
                      <a:r>
                        <a:rPr lang="en-US" sz="2700" b="1" dirty="0"/>
                        <a:t>l</a:t>
                      </a:r>
                      <a:r>
                        <a:rPr lang="ru-RU" sz="2700" b="1" dirty="0"/>
                        <a:t> + бензол</a:t>
                      </a:r>
                      <a:endParaRPr lang="ru-RU" sz="2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D5F4FF"/>
                    </a:solidFill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Ток не проводит</a:t>
                      </a:r>
                      <a:endParaRPr lang="ru-RU" sz="2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D5F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700" b="1"/>
                        <a:t>Na</a:t>
                      </a:r>
                      <a:r>
                        <a:rPr lang="ru-RU" sz="2700" b="1"/>
                        <a:t>С</a:t>
                      </a:r>
                      <a:r>
                        <a:rPr lang="en-US" sz="2700" b="1"/>
                        <a:t>l</a:t>
                      </a:r>
                      <a:r>
                        <a:rPr lang="ru-RU" sz="2700" b="1"/>
                        <a:t> + Н</a:t>
                      </a:r>
                      <a:r>
                        <a:rPr lang="ru-RU" sz="2700" b="1" baseline="-25000"/>
                        <a:t>2</a:t>
                      </a:r>
                      <a:r>
                        <a:rPr lang="en-US" sz="2700" b="1"/>
                        <a:t>O</a:t>
                      </a:r>
                      <a:r>
                        <a:rPr lang="ru-RU" sz="2700" b="1"/>
                        <a:t> (дистиллированная)</a:t>
                      </a:r>
                      <a:endParaRPr lang="ru-RU" sz="27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D5F4FF"/>
                    </a:solidFill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Электропроводен</a:t>
                      </a:r>
                      <a:endParaRPr lang="ru-RU" sz="2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D5F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/>
                        <a:t>Н</a:t>
                      </a:r>
                      <a:r>
                        <a:rPr lang="en-US" sz="2700" b="1"/>
                        <a:t>Cl</a:t>
                      </a:r>
                      <a:r>
                        <a:rPr lang="ru-RU" sz="2700" b="1"/>
                        <a:t> + Н</a:t>
                      </a:r>
                      <a:r>
                        <a:rPr lang="ru-RU" sz="2700" b="1" baseline="-25000"/>
                        <a:t>2</a:t>
                      </a:r>
                      <a:r>
                        <a:rPr lang="en-US" sz="2700" b="1"/>
                        <a:t>O</a:t>
                      </a:r>
                      <a:r>
                        <a:rPr lang="ru-RU" sz="2700" b="1"/>
                        <a:t> (дистиллированная)</a:t>
                      </a:r>
                      <a:endParaRPr lang="ru-RU" sz="27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D5F4FF"/>
                    </a:solidFill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Электропроводен</a:t>
                      </a:r>
                      <a:endParaRPr lang="ru-RU" sz="2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D5F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4950"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/>
                        <a:t>Сахар + Н</a:t>
                      </a:r>
                      <a:r>
                        <a:rPr lang="ru-RU" sz="2700" b="1" baseline="-25000"/>
                        <a:t>2</a:t>
                      </a:r>
                      <a:r>
                        <a:rPr lang="en-US" sz="2700" b="1"/>
                        <a:t>O</a:t>
                      </a:r>
                      <a:r>
                        <a:rPr lang="ru-RU" sz="2700" b="1"/>
                        <a:t> (дистиллированная)</a:t>
                      </a:r>
                      <a:endParaRPr lang="ru-RU" sz="27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D5F4FF"/>
                    </a:solidFill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Ток не проводит</a:t>
                      </a:r>
                      <a:endParaRPr lang="ru-RU" sz="2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D5F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214282" y="28942"/>
            <a:ext cx="8786874" cy="18582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Вспомним, что произойдет если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сосуд с испытуемым веществом или раствором (смотри таблицу) опустить угольные электроды, присоединённые проводами к электрической сети? </a:t>
            </a:r>
            <a:endParaRPr lang="ru-RU" sz="2700" dirty="0"/>
          </a:p>
        </p:txBody>
      </p:sp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357158" y="1700808"/>
            <a:ext cx="8501122" cy="8248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7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180DA3"/>
                </a:solidFill>
                <a:latin typeface="Arial" pitchFamily="34" charset="0"/>
                <a:cs typeface="Arial" pitchFamily="34" charset="0"/>
              </a:rPr>
              <a:t>Электропроводность растворов некоторых веществ</a:t>
            </a:r>
            <a:endParaRPr lang="ru-RU" sz="2700" b="1" dirty="0">
              <a:ln w="11430">
                <a:solidFill>
                  <a:sysClr val="windowText" lastClr="000000"/>
                </a:solidFill>
              </a:ln>
              <a:solidFill>
                <a:srgbClr val="180DA3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49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3" name="Rectangle 5"/>
          <p:cNvSpPr>
            <a:spLocks noChangeArrowheads="1"/>
          </p:cNvSpPr>
          <p:nvPr/>
        </p:nvSpPr>
        <p:spPr bwMode="auto">
          <a:xfrm>
            <a:off x="179388" y="115888"/>
            <a:ext cx="8783637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indent="450000" algn="just" eaLnBrk="1" hangingPunct="1">
              <a:lnSpc>
                <a:spcPct val="80000"/>
              </a:lnSpc>
              <a:defRPr/>
            </a:pPr>
            <a:r>
              <a:rPr lang="ru-RU" sz="25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Электролиты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 – это вещества, растворы и расплавы которых проводят электрический ток. Они содержат ковалентные полярные или ионные связи, при растворении и расплавлении </a:t>
            </a:r>
            <a:r>
              <a:rPr lang="ru-RU" sz="2500" b="1" dirty="0">
                <a:ln>
                  <a:solidFill>
                    <a:sysClr val="windowText" lastClr="000000"/>
                  </a:solidFill>
                </a:ln>
                <a:solidFill>
                  <a:srgbClr val="FF33CC"/>
                </a:solidFill>
                <a:latin typeface="Arial" pitchFamily="34" charset="0"/>
                <a:cs typeface="Arial" pitchFamily="34" charset="0"/>
              </a:rPr>
              <a:t>распадаются на ионы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indent="450000" algn="just">
              <a:lnSpc>
                <a:spcPct val="80000"/>
              </a:lnSpc>
              <a:defRPr/>
            </a:pPr>
            <a:r>
              <a:rPr lang="ru-RU" sz="2500" b="1" u="sng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Не</a:t>
            </a:r>
            <a:r>
              <a:rPr lang="ru-RU" sz="2500" b="1" dirty="0" err="1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электролиты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 – вещества, водные растворы и расплавы которых не проводят электрический ток. Они содержат ковалентные неполярные или малополярные связи, которые </a:t>
            </a:r>
            <a:r>
              <a:rPr lang="ru-RU" sz="2500" b="1" u="sng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не</a:t>
            </a:r>
            <a:r>
              <a:rPr lang="ru-RU" sz="2500" b="1" dirty="0">
                <a:ln>
                  <a:solidFill>
                    <a:sysClr val="windowText" lastClr="000000"/>
                  </a:solidFill>
                </a:ln>
                <a:solidFill>
                  <a:srgbClr val="FF33CC"/>
                </a:solidFill>
                <a:latin typeface="Arial" pitchFamily="34" charset="0"/>
                <a:cs typeface="Arial" pitchFamily="34" charset="0"/>
              </a:rPr>
              <a:t> распадаются на ионы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pPr indent="450000" algn="just">
              <a:lnSpc>
                <a:spcPct val="80000"/>
              </a:lnSpc>
              <a:defRPr/>
            </a:pPr>
            <a:r>
              <a:rPr lang="ru-RU" sz="2500" b="1" dirty="0">
                <a:latin typeface="Arial" pitchFamily="34" charset="0"/>
                <a:cs typeface="Arial" pitchFamily="34" charset="0"/>
              </a:rPr>
              <a:t>Электрический ток не проводят газы, твердые вещества (неметаллы), органические соединения (сахароза, бензин, спирт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).</a:t>
            </a:r>
            <a:endParaRPr lang="ru-RU" sz="25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9446058"/>
              </p:ext>
            </p:extLst>
          </p:nvPr>
        </p:nvGraphicFramePr>
        <p:xfrm>
          <a:off x="179512" y="4162760"/>
          <a:ext cx="8713788" cy="2249424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260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320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432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780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48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Электролиты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D5F4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Неэлектролиты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D5F4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3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Ионная связь</a:t>
                      </a:r>
                      <a:endParaRPr kumimoji="0" lang="ru-RU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D5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Ковалентная сильнополярная связь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D5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Ковалентная </a:t>
                      </a:r>
                      <a:r>
                        <a:rPr kumimoji="0" lang="ru-RU" sz="24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слабополярная</a:t>
                      </a:r>
                      <a:r>
                        <a:rPr kumimoji="0" lang="ru-RU" sz="2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связь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D5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Ковалентная неполярная связь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D5F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6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NaCl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Na</a:t>
                      </a:r>
                      <a:r>
                        <a:rPr kumimoji="0" lang="ru-RU" sz="2400" b="1" u="none" strike="noStrike" cap="none" normalizeH="0" baseline="-3000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r>
                        <a:rPr kumimoji="0" lang="ru-RU" sz="24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SO</a:t>
                      </a:r>
                      <a:r>
                        <a:rPr kumimoji="0" lang="ru-RU" sz="2400" b="1" u="none" strike="noStrike" cap="none" normalizeH="0" baseline="-30000" smtClean="0">
                          <a:ln>
                            <a:noFill/>
                          </a:ln>
                          <a:effectLst/>
                        </a:rPr>
                        <a:t>4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D5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HCl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H</a:t>
                      </a:r>
                      <a:r>
                        <a:rPr kumimoji="0" lang="ru-RU" sz="2400" b="1" u="none" strike="noStrike" cap="none" normalizeH="0" baseline="-3000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r>
                        <a:rPr kumimoji="0" lang="ru-RU" sz="24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SO</a:t>
                      </a:r>
                      <a:r>
                        <a:rPr kumimoji="0" lang="ru-RU" sz="2400" b="1" u="none" strike="noStrike" cap="none" normalizeH="0" baseline="-30000" smtClean="0">
                          <a:ln>
                            <a:noFill/>
                          </a:ln>
                          <a:effectLst/>
                        </a:rPr>
                        <a:t>4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D5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</a:t>
                      </a:r>
                      <a:r>
                        <a:rPr kumimoji="0" lang="ru-RU" sz="2400" b="1" u="none" strike="noStrike" cap="none" normalizeH="0" baseline="-30000" dirty="0" smtClean="0">
                          <a:ln>
                            <a:noFill/>
                          </a:ln>
                          <a:effectLst/>
                        </a:rPr>
                        <a:t>12</a:t>
                      </a:r>
                      <a:r>
                        <a:rPr kumimoji="0" lang="ru-RU" sz="2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H</a:t>
                      </a:r>
                      <a:r>
                        <a:rPr kumimoji="0" lang="ru-RU" sz="2400" b="1" u="none" strike="noStrike" cap="none" normalizeH="0" baseline="-30000" dirty="0" smtClean="0">
                          <a:ln>
                            <a:noFill/>
                          </a:ln>
                          <a:effectLst/>
                        </a:rPr>
                        <a:t>22</a:t>
                      </a:r>
                      <a:r>
                        <a:rPr kumimoji="0" lang="ru-RU" sz="2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O</a:t>
                      </a:r>
                      <a:r>
                        <a:rPr kumimoji="0" lang="ru-RU" sz="2400" b="1" u="none" strike="noStrike" cap="none" normalizeH="0" baseline="-30000" dirty="0" smtClean="0">
                          <a:ln>
                            <a:noFill/>
                          </a:ln>
                          <a:effectLst/>
                        </a:rPr>
                        <a:t>11</a:t>
                      </a:r>
                      <a:r>
                        <a:rPr kumimoji="0" lang="ru-RU" sz="2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(сахар)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</a:t>
                      </a:r>
                      <a:r>
                        <a:rPr kumimoji="0" lang="ru-RU" sz="2400" b="1" u="none" strike="noStrike" cap="none" normalizeH="0" baseline="-30000" dirty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r>
                        <a:rPr kumimoji="0" lang="ru-RU" sz="2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H</a:t>
                      </a:r>
                      <a:r>
                        <a:rPr kumimoji="0" lang="ru-RU" sz="2400" b="1" u="none" strike="noStrike" cap="none" normalizeH="0" baseline="-30000" dirty="0" smtClean="0">
                          <a:ln>
                            <a:noFill/>
                          </a:ln>
                          <a:effectLst/>
                        </a:rPr>
                        <a:t>5</a:t>
                      </a:r>
                      <a:r>
                        <a:rPr kumimoji="0" lang="ru-RU" sz="2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OH (спирт)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D5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N</a:t>
                      </a:r>
                      <a:r>
                        <a:rPr kumimoji="0" lang="ru-RU" sz="2400" b="1" u="none" strike="noStrike" cap="none" normalizeH="0" baseline="-30000" dirty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r>
                        <a:rPr kumimoji="0" lang="ru-RU" sz="2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O</a:t>
                      </a:r>
                      <a:r>
                        <a:rPr kumimoji="0" lang="ru-RU" sz="2400" b="1" u="none" strike="noStrike" cap="none" normalizeH="0" baseline="-30000" dirty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D5F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114800" y="6553200"/>
            <a:ext cx="304800" cy="304800"/>
          </a:xfrm>
          <a:prstGeom prst="rect">
            <a:avLst/>
          </a:prstGeom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5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182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5496" y="520126"/>
            <a:ext cx="9070724" cy="550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3" name="Rectangle 3"/>
          <p:cNvSpPr>
            <a:spLocks noChangeArrowheads="1"/>
          </p:cNvSpPr>
          <p:nvPr/>
        </p:nvSpPr>
        <p:spPr bwMode="auto">
          <a:xfrm>
            <a:off x="0" y="26543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ru-RU">
              <a:latin typeface="Calibri" pitchFamily="34" charset="0"/>
            </a:endParaRPr>
          </a:p>
        </p:txBody>
      </p:sp>
      <p:pic>
        <p:nvPicPr>
          <p:cNvPr id="7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7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32440" y="5097922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2843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42844" y="332656"/>
            <a:ext cx="8893652" cy="4853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Сильные электролиты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при растворении в воде практически полностью 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диссоциируют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на ионы независимо от их концентрации в растворе.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Поэтому в уравнениях диссоциации сильных электролитов ставят знак равенства (=).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К сильным электролитам относятся: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442913" lvl="0" indent="-442913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растворимые соли;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442913" lvl="0" indent="-442913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многие неорганические кислоты: Н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NO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Н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SO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НС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l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НВ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r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Н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I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442913" lvl="0" indent="-442913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основания, образованные щелочными (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Li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ОН, 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аОН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K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ОН и т. д.) и 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щёлочно-земельными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(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Са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(ОН)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Sr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(ОН)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Ва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(ОН)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металлами.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5429" y="5169930"/>
            <a:ext cx="2048482" cy="157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7" name="Управляющая кнопка: далее 1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7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32440" y="5097922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1147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21" name="WordArt 5"/>
          <p:cNvSpPr>
            <a:spLocks noChangeArrowheads="1" noChangeShapeType="1" noTextEdit="1"/>
          </p:cNvSpPr>
          <p:nvPr/>
        </p:nvSpPr>
        <p:spPr bwMode="auto">
          <a:xfrm>
            <a:off x="2908211" y="72976"/>
            <a:ext cx="4176042" cy="3794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Содержание</a:t>
            </a:r>
          </a:p>
        </p:txBody>
      </p:sp>
      <p:pic>
        <p:nvPicPr>
          <p:cNvPr id="495624" name="Picture 8" descr="читатель 2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34382" y="3845"/>
            <a:ext cx="100965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42876" y="908720"/>
            <a:ext cx="900115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75" indent="-6350" algn="just">
              <a:lnSpc>
                <a:spcPct val="80000"/>
              </a:lnSpc>
            </a:pPr>
            <a:r>
              <a:rPr lang="ru-RU" sz="2800" b="1" dirty="0" smtClean="0">
                <a:ln w="1905"/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4" action="ppaction://hlinksldjump"/>
              </a:rPr>
              <a:t>Инструкция по использованию интерфейса</a:t>
            </a:r>
            <a:endParaRPr lang="ru-RU" sz="2800" b="1" dirty="0" smtClean="0">
              <a:ln w="1905"/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0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  <a:hlinkClick r:id="rId5" action="ppaction://hlinksldjump"/>
              </a:rPr>
              <a:t>Основные понятия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hlinkClick r:id="rId5" action="ppaction://hlinksldjump"/>
              </a:rPr>
              <a:t>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  <a:hlinkClick r:id="rId6" action="ppaction://hlinksldjump"/>
              </a:rPr>
              <a:t>Химическое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hlinkClick r:id="rId6" action="ppaction://hlinksldjump"/>
              </a:rPr>
              <a:t>сродство.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kern="10" dirty="0" smtClean="0">
                <a:latin typeface="Arial"/>
                <a:cs typeface="Arial"/>
                <a:hlinkClick r:id="rId7" action="ppaction://hlinksldjump"/>
              </a:rPr>
              <a:t>Химические равновесия в растворах.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hlinkClick r:id="rId7" action="ppaction://hlinksldjump"/>
              </a:rPr>
              <a:t>Электролитическая диссоциация.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kern="10" dirty="0" smtClean="0">
                <a:latin typeface="Arial" pitchFamily="34" charset="0"/>
                <a:cs typeface="Arial" pitchFamily="34" charset="0"/>
                <a:hlinkClick r:id="rId8" action="ppaction://hlinksldjump"/>
              </a:rPr>
              <a:t>Электрический </a:t>
            </a:r>
            <a:r>
              <a:rPr lang="ru-RU" sz="2800" b="1" kern="10" dirty="0">
                <a:latin typeface="Arial" pitchFamily="34" charset="0"/>
                <a:cs typeface="Arial" pitchFamily="34" charset="0"/>
                <a:hlinkClick r:id="rId8" action="ppaction://hlinksldjump"/>
              </a:rPr>
              <a:t>ток в </a:t>
            </a:r>
            <a:r>
              <a:rPr lang="ru-RU" sz="2800" b="1" kern="10" dirty="0" smtClean="0">
                <a:latin typeface="Arial" pitchFamily="34" charset="0"/>
                <a:cs typeface="Arial" pitchFamily="34" charset="0"/>
                <a:hlinkClick r:id="rId8" action="ppaction://hlinksldjump"/>
              </a:rPr>
              <a:t>электролитах. </a:t>
            </a:r>
            <a:r>
              <a:rPr lang="ru-RU" sz="2800" b="1" kern="10" dirty="0">
                <a:latin typeface="Arial" pitchFamily="34" charset="0"/>
                <a:cs typeface="Arial" pitchFamily="34" charset="0"/>
                <a:hlinkClick r:id="rId9" action="ppaction://hlinksldjump"/>
              </a:rPr>
              <a:t>Концентрация, активность, коэффициенты </a:t>
            </a:r>
            <a:r>
              <a:rPr lang="ru-RU" sz="2800" b="1" kern="10" dirty="0" smtClean="0">
                <a:latin typeface="Arial" pitchFamily="34" charset="0"/>
                <a:cs typeface="Arial" pitchFamily="34" charset="0"/>
                <a:hlinkClick r:id="rId9" action="ppaction://hlinksldjump"/>
              </a:rPr>
              <a:t>активности.</a:t>
            </a:r>
            <a:r>
              <a:rPr lang="ru-RU" sz="2800" b="1" kern="1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hlinkClick r:id="rId10" action="ppaction://hlinksldjump"/>
              </a:rPr>
              <a:t>Электродный </a:t>
            </a:r>
            <a:r>
              <a:rPr lang="ru-RU" sz="2800" b="1" dirty="0">
                <a:latin typeface="Arial" pitchFamily="34" charset="0"/>
                <a:cs typeface="Arial" pitchFamily="34" charset="0"/>
                <a:hlinkClick r:id="rId10" action="ppaction://hlinksldjump"/>
              </a:rPr>
              <a:t>потенциал. Уравнение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hlinkClick r:id="rId10" action="ppaction://hlinksldjump"/>
              </a:rPr>
              <a:t>Нернста.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  <a:hlinkClick r:id="rId11" action="ppaction://hlinksldjump"/>
              </a:rPr>
              <a:t>Электродный ряд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hlinkClick r:id="rId11" action="ppaction://hlinksldjump"/>
              </a:rPr>
              <a:t>напряжения.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  <a:hlinkClick r:id="rId12" action="ppaction://hlinksldjump"/>
              </a:rPr>
              <a:t>Химические источники тока.</a:t>
            </a:r>
            <a:r>
              <a:rPr lang="ru-RU" sz="2800" dirty="0">
                <a:latin typeface="Arial" pitchFamily="34" charset="0"/>
                <a:cs typeface="Arial" pitchFamily="34" charset="0"/>
                <a:hlinkClick r:id="rId12" action="ppaction://hlinksldjump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hlinkClick r:id="rId12" action="ppaction://hlinksldjump"/>
              </a:rPr>
              <a:t>Электродвижущая </a:t>
            </a:r>
            <a:r>
              <a:rPr lang="ru-RU" sz="2800" b="1" dirty="0">
                <a:latin typeface="Arial" pitchFamily="34" charset="0"/>
                <a:cs typeface="Arial" pitchFamily="34" charset="0"/>
                <a:hlinkClick r:id="rId12" action="ppaction://hlinksldjump"/>
              </a:rPr>
              <a:t>сила и принцип действия гальванического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hlinkClick r:id="rId12" action="ppaction://hlinksldjump"/>
              </a:rPr>
              <a:t>элемента.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  <a:hlinkClick r:id="rId13" action="ppaction://hlinksldjump"/>
              </a:rPr>
              <a:t>Измерение электродного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hlinkClick r:id="rId13" action="ppaction://hlinksldjump"/>
              </a:rPr>
              <a:t>потенциала.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hlinkClick r:id="rId14" action="ppaction://hlinksldjump"/>
              </a:rPr>
              <a:t>Электролиз.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  <a:hlinkClick r:id="rId15" action="ppaction://hlinksldjump"/>
              </a:rPr>
              <a:t>Законы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hlinkClick r:id="rId15" action="ppaction://hlinksldjump"/>
              </a:rPr>
              <a:t>электролиза.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  <a:hlinkClick r:id="rId16" action="ppaction://hlinksldjump"/>
              </a:rPr>
              <a:t>Применение электролиза. </a:t>
            </a:r>
            <a:r>
              <a:rPr lang="ru-RU" sz="2800" b="1" kern="10" dirty="0" smtClean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  <a:hlinkClick r:id="rId17" action="ppaction://hlinksldjump"/>
              </a:rPr>
              <a:t>Проверим</a:t>
            </a:r>
            <a:r>
              <a:rPr lang="ru-RU" sz="2800" b="1" kern="1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  <a:hlinkClick r:id="rId17" action="ppaction://hlinksldjump"/>
              </a:rPr>
              <a:t>, как Вы поняли и </a:t>
            </a:r>
            <a:r>
              <a:rPr lang="ru-RU" sz="2800" b="1" kern="10" dirty="0" smtClean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  <a:hlinkClick r:id="rId17" action="ppaction://hlinksldjump"/>
              </a:rPr>
              <a:t>запомнили  </a:t>
            </a:r>
            <a:r>
              <a:rPr lang="ru-RU" sz="2800" b="1" kern="1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  <a:hlinkClick r:id="rId17" action="ppaction://hlinksldjump"/>
              </a:rPr>
              <a:t>пройденный </a:t>
            </a:r>
            <a:r>
              <a:rPr lang="ru-RU" sz="2800" b="1" kern="10" dirty="0" smtClean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  <a:hlinkClick r:id="rId17" action="ppaction://hlinksldjump"/>
              </a:rPr>
              <a:t>материал.</a:t>
            </a:r>
            <a:r>
              <a:rPr lang="ru-RU" sz="2800" b="1" kern="10" dirty="0" smtClean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2800" b="1" kern="1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  <a:hlinkClick r:id="rId18" action="ppaction://hlinksldjump"/>
              </a:rPr>
              <a:t>Проверьте свои </a:t>
            </a:r>
            <a:r>
              <a:rPr lang="ru-RU" sz="2800" b="1" kern="10" dirty="0" smtClean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  <a:hlinkClick r:id="rId18" action="ppaction://hlinksldjump"/>
              </a:rPr>
              <a:t>ответы.</a:t>
            </a:r>
            <a:endParaRPr lang="ru-RU" sz="2800" b="1" kern="10" dirty="0">
              <a:solidFill>
                <a:schemeClr val="accent2">
                  <a:lumMod val="50000"/>
                </a:schemeClr>
              </a:solidFill>
              <a:latin typeface="Arial"/>
              <a:cs typeface="Arial"/>
            </a:endParaRPr>
          </a:p>
          <a:p>
            <a:pPr marL="446088" indent="-450000" algn="just">
              <a:lnSpc>
                <a:spcPct val="80000"/>
              </a:lnSpc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9" action="ppaction://hlinksldjump"/>
              </a:rPr>
              <a:t>Использованные источники.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" action="ppaction://noaction"/>
              </a:rPr>
              <a:t> </a:t>
            </a:r>
            <a:endParaRPr lang="ru-RU" sz="28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0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061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2844" y="260648"/>
            <a:ext cx="8858312" cy="412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Слабые электролиты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водных растворах лишь частично (обратимо) 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диссоциируют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на ионы.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Поэтому в уравнениях диссоциации слабых электролитов ставят знак обратимости (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/>
              </a:rPr>
              <a:t>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).</a:t>
            </a:r>
            <a:endParaRPr lang="ru-RU" sz="28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К слабым электролитам относятся:</a:t>
            </a:r>
            <a:endParaRPr lang="ru-RU" sz="28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marL="447675" lvl="0" indent="-452438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почти все органические кислоты и вода;</a:t>
            </a:r>
            <a:endParaRPr lang="ru-RU" sz="28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marL="447675" lvl="0" indent="-452438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некоторые неорганические кислоты: Н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S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, Н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3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Р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O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4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Н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С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O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3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, Н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NO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, Н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SiO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3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и др.;</a:t>
            </a:r>
            <a:endParaRPr lang="ru-RU" sz="28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marL="447675" lvl="0" indent="-452438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нерастворимые 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гидроксиды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металлов: М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g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(ОН)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, 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F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е(ОН)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, 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Zn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(ОН)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и др.</a:t>
            </a:r>
          </a:p>
        </p:txBody>
      </p:sp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7814" y="4479434"/>
            <a:ext cx="2812338" cy="2261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6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9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32440" y="5097922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0725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22600" y="44450"/>
            <a:ext cx="4573588" cy="681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3" name="Picture 5" descr="light6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5613" y="1700213"/>
            <a:ext cx="719137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4" name="Picture 6" descr="light6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652963"/>
            <a:ext cx="719138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213" y="3357563"/>
            <a:ext cx="143827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7" name="Picture 9" descr="G:\Электролитическая диссоциация на конкурс\foto\dipol2.jpg"/>
          <p:cNvPicPr>
            <a:picLocks noChangeAspect="1" noChangeArrowheads="1"/>
          </p:cNvPicPr>
          <p:nvPr/>
        </p:nvPicPr>
        <p:blipFill>
          <a:blip r:embed="rId5" r:link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07950" y="3825875"/>
            <a:ext cx="2700338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8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532440" y="5097922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3677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Rectangle 3"/>
          <p:cNvSpPr>
            <a:spLocks noChangeArrowheads="1"/>
          </p:cNvSpPr>
          <p:nvPr/>
        </p:nvSpPr>
        <p:spPr bwMode="auto">
          <a:xfrm>
            <a:off x="107504" y="44624"/>
            <a:ext cx="8964612" cy="50783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indent="450000" algn="just" eaLnBrk="1" hangingPunct="1">
              <a:lnSpc>
                <a:spcPct val="80000"/>
              </a:lnSpc>
              <a:defRPr/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Процесс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выделения вещества на электродах при протекании электрического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тока через растворы или расплавы электролитов называется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  <a:hlinkClick r:id="rId4" action="ppaction://hlinksldjump"/>
              </a:rPr>
              <a:t>электролизом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 </a:t>
            </a:r>
          </a:p>
          <a:p>
            <a:pPr indent="450000" algn="just" eaLnBrk="1" hangingPunct="1">
              <a:lnSpc>
                <a:spcPct val="80000"/>
              </a:lnSpc>
              <a:defRPr/>
            </a:pP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  <a:hlinkClick r:id="rId4" action="ppaction://hlinksldjump"/>
              </a:rPr>
              <a:t>Электролиз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имеет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широкое применение в промышленности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 С помощью электролиза можно осаждать на металлических деталях тонкие слои других металлов. Так производится никелирование, хромирование, золочение различных изделий.</a:t>
            </a:r>
          </a:p>
          <a:p>
            <a:pPr indent="450000" algn="just" eaLnBrk="1" hangingPunct="1">
              <a:lnSpc>
                <a:spcPct val="80000"/>
              </a:lnSpc>
              <a:defRPr/>
            </a:pPr>
            <a:r>
              <a:rPr lang="ru-RU" sz="27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Пропуская электрический ток через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расплавы некоторых солей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можно выделять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металлы в чистом виде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 Так получают алюминий, рафинированную (сверхчистую) медь и ряд других металлов.</a:t>
            </a:r>
          </a:p>
        </p:txBody>
      </p:sp>
      <p:pic>
        <p:nvPicPr>
          <p:cNvPr id="82948" name="Picture 4" descr="image14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563888" y="4786867"/>
            <a:ext cx="2665015" cy="2026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6948264" y="6318274"/>
            <a:ext cx="304800" cy="304800"/>
          </a:xfrm>
          <a:prstGeom prst="rect">
            <a:avLst/>
          </a:prstGeom>
        </p:spPr>
      </p:pic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8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532440" y="5097922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7830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32440" y="51579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2" descr="http://900igr.net/up/datas/242597/00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60375" y="2204864"/>
            <a:ext cx="8396707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4000" kern="1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itchFamily="34" charset="0"/>
                <a:cs typeface="Arial"/>
              </a:rPr>
              <a:t>Концентрация, активность, коэффициенты </a:t>
            </a:r>
            <a:r>
              <a:rPr lang="ru-RU" sz="40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itchFamily="34" charset="0"/>
                <a:cs typeface="Arial"/>
              </a:rPr>
              <a:t>активности </a:t>
            </a:r>
            <a:endParaRPr lang="ru-RU" sz="4000" dirty="0">
              <a:latin typeface="Arial Black" pitchFamily="34" charset="0"/>
            </a:endParaRPr>
          </a:p>
        </p:txBody>
      </p:sp>
      <p:pic>
        <p:nvPicPr>
          <p:cNvPr id="11" name="Picture 13" descr="7a7043df877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8" y="3816170"/>
            <a:ext cx="3996506" cy="2997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6132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5460"/>
            <a:ext cx="24192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Вспомним:</a:t>
            </a:r>
            <a:endParaRPr lang="ru-RU" sz="28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3329403"/>
            <a:ext cx="8821650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Для повторения </a:t>
            </a:r>
            <a:r>
              <a:rPr lang="ru-RU" sz="2800" b="1" dirty="0" smtClean="0"/>
              <a:t>материал можно найти </a:t>
            </a: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 Black" pitchFamily="34" charset="0"/>
              </a:rPr>
              <a:t>на 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 Black" pitchFamily="34" charset="0"/>
              </a:rPr>
              <a:t>сайте </a:t>
            </a: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 Black" pitchFamily="34" charset="0"/>
              </a:rPr>
              <a:t>НКСЭ</a:t>
            </a:r>
            <a:r>
              <a:rPr lang="ru-RU" sz="2800" b="1" dirty="0" smtClean="0"/>
              <a:t>: Преподавателям –  </a:t>
            </a:r>
            <a:r>
              <a:rPr lang="ru-RU" sz="2800" b="1" dirty="0"/>
              <a:t>Методическая копилка – </a:t>
            </a:r>
            <a:r>
              <a:rPr lang="ru-RU" sz="2800" b="1" dirty="0" smtClean="0"/>
              <a:t>ЦМК </a:t>
            </a:r>
            <a:r>
              <a:rPr lang="ru-RU" sz="2800" b="1" dirty="0"/>
              <a:t>Математических и естественнонаучных дисциплин – Кузьмина Ирина </a:t>
            </a:r>
            <a:r>
              <a:rPr lang="ru-RU" sz="2800" b="1" dirty="0" smtClean="0"/>
              <a:t>Викторовна.</a:t>
            </a:r>
            <a:endParaRPr lang="ru-RU" sz="2800" b="1" dirty="0"/>
          </a:p>
          <a:p>
            <a:pPr marL="0" indent="450000" algn="just">
              <a:lnSpc>
                <a:spcPct val="85000"/>
              </a:lnSpc>
            </a:pP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 Black" pitchFamily="34" charset="0"/>
              </a:rPr>
              <a:t>В библиотеке</a:t>
            </a:r>
            <a:r>
              <a:rPr lang="ru-RU" sz="2800" b="1" dirty="0"/>
              <a:t>: </a:t>
            </a:r>
            <a:r>
              <a:rPr lang="ru-RU" sz="2800" b="1" dirty="0" smtClean="0"/>
              <a:t>Сетевые ресурсы –Справочная </a:t>
            </a:r>
            <a:r>
              <a:rPr lang="ru-RU" sz="2800" b="1" dirty="0"/>
              <a:t>информация для </a:t>
            </a:r>
            <a:r>
              <a:rPr lang="ru-RU" sz="2800" b="1" dirty="0" smtClean="0"/>
              <a:t>студентов </a:t>
            </a:r>
            <a:r>
              <a:rPr lang="ru-RU" sz="2800" b="1" dirty="0"/>
              <a:t>–</a:t>
            </a:r>
            <a:r>
              <a:rPr lang="ru-RU" sz="2800" b="1" dirty="0" smtClean="0"/>
              <a:t> </a:t>
            </a:r>
            <a:r>
              <a:rPr lang="ru-RU" sz="2800" b="1" dirty="0"/>
              <a:t>Кузьмина </a:t>
            </a:r>
            <a:r>
              <a:rPr lang="ru-RU" sz="2800" b="1" dirty="0" smtClean="0"/>
              <a:t>И. В. – Химия.</a:t>
            </a:r>
            <a:endParaRPr lang="ru-RU" sz="2800" b="1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64" y="548680"/>
            <a:ext cx="3600400" cy="2665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03233" y="5097922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580" y="287070"/>
            <a:ext cx="3943702" cy="2927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330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42844" y="285728"/>
            <a:ext cx="8786874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Массовая доля растворённого вещества 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 это отношение массы растворённого вещества к общей массе раствора: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214282" y="2174303"/>
            <a:ext cx="8786874" cy="265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258888" lvl="0" indent="-1258888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где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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–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массовая доля растворённого вещества, выраженная в долях единицы; </a:t>
            </a:r>
          </a:p>
          <a:p>
            <a:pPr marL="4303713" lvl="0" indent="-3679825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m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(вещества) – масса растворённого вещества, г; </a:t>
            </a:r>
          </a:p>
          <a:p>
            <a:pPr marL="1258888" lvl="0" indent="-635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m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(раствора) – масса раствора, г.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Массовую долю можно выражать и в процентах:</a:t>
            </a:r>
          </a:p>
        </p:txBody>
      </p:sp>
      <p:pic>
        <p:nvPicPr>
          <p:cNvPr id="11" name="Picture 2" descr="http://ximijakatja.ucoz.ru/17/ob4_copy.jpg"/>
          <p:cNvPicPr>
            <a:picLocks noChangeAspect="1" noChangeArrowheads="1"/>
          </p:cNvPicPr>
          <p:nvPr/>
        </p:nvPicPr>
        <p:blipFill>
          <a:blip r:embed="rId2" cstate="print"/>
          <a:srcRect l="59502" t="47390" r="8671" b="25824"/>
          <a:stretch>
            <a:fillRect/>
          </a:stretch>
        </p:blipFill>
        <p:spPr bwMode="auto">
          <a:xfrm>
            <a:off x="142844" y="5429264"/>
            <a:ext cx="2275026" cy="1285884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3" name="Рисунок 1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1428736"/>
            <a:ext cx="4529134" cy="714380"/>
          </a:xfrm>
          <a:prstGeom prst="roundRect">
            <a:avLst/>
          </a:prstGeom>
          <a:noFill/>
          <a:ln w="38100">
            <a:solidFill>
              <a:srgbClr val="99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0298" y="4643446"/>
            <a:ext cx="5800716" cy="857633"/>
          </a:xfrm>
          <a:prstGeom prst="roundRect">
            <a:avLst/>
          </a:prstGeom>
          <a:noFill/>
          <a:ln w="38100">
            <a:solidFill>
              <a:srgbClr val="99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7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5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0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32440" y="51579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5187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14282" y="296964"/>
            <a:ext cx="8786874" cy="2917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Если массовая доля растворённого вещества, например хлорида натрия, в воде равна 0,05, или 5 %, то это означает, что в 100 г раствора хлорида натрия содержится 5 г соли и 95 г воды.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Вам известно, что </a:t>
            </a:r>
            <a:r>
              <a:rPr lang="ru-RU" sz="2700" b="1" dirty="0" smtClean="0">
                <a:solidFill>
                  <a:srgbClr val="18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раствор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состоит из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растворённого вещества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и </a:t>
            </a:r>
            <a:r>
              <a:rPr lang="ru-RU" sz="27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растворителя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поэтому массу раствора определяют по формуле.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4" descr="Reviewdetector Вопросы по чистке медных монет"/>
          <p:cNvPicPr>
            <a:picLocks noChangeAspect="1" noChangeArrowheads="1"/>
          </p:cNvPicPr>
          <p:nvPr/>
        </p:nvPicPr>
        <p:blipFill>
          <a:blip r:embed="rId2" cstate="print"/>
          <a:srcRect l="49000" t="29948" r="16000"/>
          <a:stretch>
            <a:fillRect/>
          </a:stretch>
        </p:blipFill>
        <p:spPr bwMode="auto">
          <a:xfrm>
            <a:off x="357158" y="4357694"/>
            <a:ext cx="1439097" cy="2212075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1507" name="Picture 3" descr="D:\23.05.13-домашние документы\Виртуальные лекции 2015\Химия\Вещества\соль\PR20110920115651.JPG"/>
          <p:cNvPicPr>
            <a:picLocks noChangeAspect="1" noChangeArrowheads="1"/>
          </p:cNvPicPr>
          <p:nvPr/>
        </p:nvPicPr>
        <p:blipFill>
          <a:blip r:embed="rId3" cstate="print"/>
          <a:srcRect t="16666" r="14062" b="8333"/>
          <a:stretch>
            <a:fillRect/>
          </a:stretch>
        </p:blipFill>
        <p:spPr bwMode="auto">
          <a:xfrm>
            <a:off x="2285984" y="4500570"/>
            <a:ext cx="3036107" cy="1987278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22" y="3071810"/>
            <a:ext cx="5786430" cy="827781"/>
          </a:xfrm>
          <a:prstGeom prst="roundRect">
            <a:avLst/>
          </a:prstGeom>
          <a:noFill/>
          <a:ln w="38100">
            <a:solidFill>
              <a:srgbClr val="99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5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1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32440" y="51579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2052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14282" y="-24"/>
            <a:ext cx="8715436" cy="2211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Массу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18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раствора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можно выразить через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объём раствора и его плотность: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7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m</a:t>
            </a:r>
            <a:r>
              <a:rPr lang="ru-RU" sz="27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(раствора) = </a:t>
            </a:r>
            <a:r>
              <a:rPr lang="en-US" sz="27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V </a:t>
            </a:r>
            <a:r>
              <a:rPr lang="ru-RU" sz="27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• </a:t>
            </a:r>
            <a:r>
              <a:rPr lang="ru-RU" sz="27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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</a:t>
            </a:r>
            <a:endParaRPr lang="ru-RU" sz="27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где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V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– объём раствора, см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3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(мл); </a:t>
            </a:r>
          </a:p>
          <a:p>
            <a:pPr marL="2328863" lvl="0" indent="-17018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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(«</a:t>
            </a:r>
            <a:r>
              <a:rPr lang="ru-RU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ро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»)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– плотность раствора (отношение его массы к объёму), г/см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3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(г/мл).</a:t>
            </a:r>
          </a:p>
        </p:txBody>
      </p:sp>
      <p:pic>
        <p:nvPicPr>
          <p:cNvPr id="20482" name="Picture 2" descr="D:\23.05.13-домашние документы\Виртуальные лекции 2015\Химия\Растворы\dilution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68" y="5095900"/>
            <a:ext cx="1690686" cy="1690686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2" name="Прямоугольник 11"/>
          <p:cNvSpPr/>
          <p:nvPr/>
        </p:nvSpPr>
        <p:spPr>
          <a:xfrm>
            <a:off x="71406" y="2928934"/>
            <a:ext cx="8715436" cy="2564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Водные растворы с различной массовой долей растворённого вещества имеют разную плотность при данной температуре. Зависимость между плотностью раствора и содержанием в нём наиболее часто применяемых кислот, растворимых оснований и поваренной соли дана в справочной таблице.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12" y="2214554"/>
            <a:ext cx="3871900" cy="697464"/>
          </a:xfrm>
          <a:prstGeom prst="roundRect">
            <a:avLst/>
          </a:prstGeom>
          <a:noFill/>
          <a:ln w="38100">
            <a:solidFill>
              <a:srgbClr val="99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8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32440" y="51579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0181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85720" y="70623"/>
            <a:ext cx="8572560" cy="101450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7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Способы выражения концентрации растворов</a:t>
            </a:r>
          </a:p>
        </p:txBody>
      </p:sp>
      <p:graphicFrame>
        <p:nvGraphicFramePr>
          <p:cNvPr id="418820" name="Object 4"/>
          <p:cNvGraphicFramePr>
            <a:graphicFrameLocks noChangeAspect="1"/>
          </p:cNvGraphicFramePr>
          <p:nvPr/>
        </p:nvGraphicFramePr>
        <p:xfrm>
          <a:off x="2928926" y="2500306"/>
          <a:ext cx="3634765" cy="8572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098" name="Формула" r:id="rId3" imgW="1752600" imgH="419100" progId="Equation.3">
                  <p:embed/>
                </p:oleObj>
              </mc:Choice>
              <mc:Fallback>
                <p:oleObj name="Формула" r:id="rId3" imgW="17526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8926" y="2500306"/>
                        <a:ext cx="3634765" cy="85725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8818" name="Object 2"/>
          <p:cNvGraphicFramePr>
            <a:graphicFrameLocks noChangeAspect="1"/>
          </p:cNvGraphicFramePr>
          <p:nvPr/>
        </p:nvGraphicFramePr>
        <p:xfrm>
          <a:off x="785786" y="4953014"/>
          <a:ext cx="3733811" cy="833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099" name="Формула" r:id="rId5" imgW="1854200" imgH="419100" progId="Equation.3">
                  <p:embed/>
                </p:oleObj>
              </mc:Choice>
              <mc:Fallback>
                <p:oleObj name="Формула" r:id="rId5" imgW="18542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786" y="4953014"/>
                        <a:ext cx="3733811" cy="83344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142844" y="1085833"/>
            <a:ext cx="8858312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1338" lvl="0" indent="-541338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Процентная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концентрация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или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массовая доля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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– показывает, какая масса  растворенного вещества (р.в.) содержится в 100 граммах раствора: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42844" y="3357562"/>
            <a:ext cx="8715436" cy="1988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2438" indent="-540000" algn="ctr"/>
            <a:r>
              <a:rPr lang="en-US" sz="2800" b="1" dirty="0" smtClean="0">
                <a:latin typeface="Arial" pitchFamily="34" charset="0"/>
                <a:ea typeface="Times New Roman"/>
                <a:cs typeface="Arial" pitchFamily="34" charset="0"/>
              </a:rPr>
              <a:t>m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(</a:t>
            </a:r>
            <a:r>
              <a:rPr lang="ru-RU" sz="2800" b="1" dirty="0" err="1" smtClean="0">
                <a:latin typeface="Arial" pitchFamily="34" charset="0"/>
                <a:ea typeface="Times New Roman"/>
                <a:cs typeface="Arial" pitchFamily="34" charset="0"/>
              </a:rPr>
              <a:t>р-ра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)= </a:t>
            </a:r>
            <a:r>
              <a:rPr lang="en-US" sz="2800" b="1" dirty="0" smtClean="0">
                <a:latin typeface="Arial" pitchFamily="34" charset="0"/>
                <a:ea typeface="Times New Roman"/>
                <a:cs typeface="Arial" pitchFamily="34" charset="0"/>
              </a:rPr>
              <a:t>V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(</a:t>
            </a:r>
            <a:r>
              <a:rPr lang="ru-RU" sz="2800" b="1" dirty="0" err="1" smtClean="0">
                <a:latin typeface="Arial" pitchFamily="34" charset="0"/>
                <a:ea typeface="Times New Roman"/>
                <a:cs typeface="Arial" pitchFamily="34" charset="0"/>
              </a:rPr>
              <a:t>р-ра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)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  <a:sym typeface="Symbol"/>
              </a:rPr>
              <a:t></a:t>
            </a:r>
            <a:r>
              <a:rPr lang="en-US" sz="2800" b="1" dirty="0" smtClean="0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ea typeface="Times New Roman"/>
                <a:cs typeface="Arial" pitchFamily="34" charset="0"/>
                <a:sym typeface="Symbol"/>
              </a:rPr>
              <a:t>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(</a:t>
            </a:r>
            <a:r>
              <a:rPr lang="ru-RU" sz="2800" b="1" dirty="0" err="1" smtClean="0">
                <a:latin typeface="Arial" pitchFamily="34" charset="0"/>
                <a:ea typeface="Times New Roman"/>
                <a:cs typeface="Arial" pitchFamily="34" charset="0"/>
              </a:rPr>
              <a:t>р-ра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)</a:t>
            </a:r>
          </a:p>
          <a:p>
            <a:pPr marL="452438" indent="-54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Молярная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концентрация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С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или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С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М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– показывает, сколько молей растворенного вещества содержится в 1 литре (1 дм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раствора: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429124" y="5064309"/>
            <a:ext cx="4092466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ru-RU" sz="2700" b="1" dirty="0" smtClean="0">
                <a:latin typeface="Arial" pitchFamily="34" charset="0"/>
                <a:ea typeface="Times New Roman"/>
                <a:cs typeface="Arial" pitchFamily="34" charset="0"/>
              </a:rPr>
              <a:t>,    [моль/дм</a:t>
            </a:r>
            <a:r>
              <a:rPr lang="ru-RU" sz="2700" b="1" baseline="30000" dirty="0" smtClean="0">
                <a:latin typeface="Arial" pitchFamily="34" charset="0"/>
                <a:ea typeface="Times New Roman"/>
                <a:cs typeface="Arial" pitchFamily="34" charset="0"/>
              </a:rPr>
              <a:t>3</a:t>
            </a:r>
            <a:r>
              <a:rPr lang="ru-RU" sz="2700" b="1" dirty="0" smtClean="0">
                <a:latin typeface="Arial" pitchFamily="34" charset="0"/>
                <a:ea typeface="Times New Roman"/>
                <a:cs typeface="Arial" pitchFamily="34" charset="0"/>
              </a:rPr>
              <a:t>    или   М]</a:t>
            </a:r>
            <a:endParaRPr lang="ru-RU" sz="2700" b="1" dirty="0">
              <a:latin typeface="Arial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7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8" name="Picture 12" descr="пишу 1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32440" y="51579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8627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6386" name="Picture 2" descr="D:\23.05.13-домашние документы\Виртуальные лекции 2015\Химия\Растворы\концентрация раствора\концентрация-1pptx.png"/>
          <p:cNvPicPr>
            <a:picLocks noChangeAspect="1" noChangeArrowheads="1"/>
          </p:cNvPicPr>
          <p:nvPr/>
        </p:nvPicPr>
        <p:blipFill>
          <a:blip r:embed="rId2" cstate="print"/>
          <a:srcRect l="31070" t="13728" r="4720" b="16216"/>
          <a:stretch>
            <a:fillRect/>
          </a:stretch>
        </p:blipFill>
        <p:spPr bwMode="auto">
          <a:xfrm>
            <a:off x="1643042" y="71462"/>
            <a:ext cx="5410951" cy="678656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32440" y="51579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2906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pic>
        <p:nvPicPr>
          <p:cNvPr id="11" name="Picture 5" descr="D:\диск D\25.12.20-домашние документы\Виртуальные лекции-14.01.20\Химия\анимашки-электролиз\T8R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02" y="548680"/>
            <a:ext cx="9151101" cy="533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341851" y="44624"/>
            <a:ext cx="8694645" cy="124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4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Arial" pitchFamily="34" charset="0"/>
              </a:rPr>
              <a:t>Электрохимия. </a:t>
            </a:r>
          </a:p>
          <a:p>
            <a:pPr algn="ctr">
              <a:lnSpc>
                <a:spcPct val="85000"/>
              </a:lnSpc>
            </a:pPr>
            <a:r>
              <a:rPr lang="ru-RU" sz="4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Arial" pitchFamily="34" charset="0"/>
              </a:rPr>
              <a:t>Основные понятия </a:t>
            </a:r>
            <a:endParaRPr lang="ru-RU" sz="44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  <p:pic>
        <p:nvPicPr>
          <p:cNvPr id="16" name="Picture 2" descr="D:\диск D\25.12.20-домашние документы\Виртуальные лекции-14.01.20\Физ. химия\анимашки-разное 1\гальванический элемент\7ujw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5124474"/>
            <a:ext cx="2857500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Управляющая кнопка: далее 1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7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5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0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2" y="507207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0755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1" name="Rectangle 1"/>
          <p:cNvSpPr>
            <a:spLocks noChangeArrowheads="1"/>
          </p:cNvSpPr>
          <p:nvPr/>
        </p:nvSpPr>
        <p:spPr bwMode="auto">
          <a:xfrm>
            <a:off x="142844" y="71414"/>
            <a:ext cx="8858312" cy="5219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2438" lvl="0" indent="-54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sz="2800" b="1" i="0" strike="noStrike" cap="none" normalizeH="0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Молярная концентрация эквивалента </a:t>
            </a:r>
            <a:r>
              <a:rPr kumimoji="0" lang="ru-RU" sz="2800" b="1" i="0" strike="noStrike" cap="none" normalizeH="0" baseline="0" dirty="0" smtClean="0">
                <a:ln>
                  <a:noFill/>
                </a:ln>
                <a:latin typeface="Arial" pitchFamily="34" charset="0"/>
                <a:ea typeface="Times New Roman" pitchFamily="18" charset="0"/>
                <a:cs typeface="Arial" pitchFamily="34" charset="0"/>
              </a:rPr>
              <a:t>или</a:t>
            </a:r>
            <a:r>
              <a:rPr kumimoji="0" lang="ru-RU" sz="2800" b="1" i="0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800" b="1" i="0" strike="noStrike" cap="none" normalizeH="0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моль-эквивалентная концентрация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(</a:t>
            </a:r>
            <a:r>
              <a:rPr kumimoji="0" lang="ru-RU" sz="2800" b="1" i="0" u="none" strike="noStrike" cap="none" normalizeH="0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нормальная концентрация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или </a:t>
            </a:r>
            <a:r>
              <a:rPr kumimoji="0" lang="ru-RU" sz="2800" b="1" i="0" u="none" strike="noStrike" cap="none" normalizeH="0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нормальность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 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С</a:t>
            </a:r>
            <a:r>
              <a:rPr lang="ru-RU" sz="2800" b="1" baseline="-25000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н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или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N 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или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С</a:t>
            </a:r>
            <a:r>
              <a:rPr lang="ru-RU" sz="2800" b="1" baseline="-25000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экв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.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показывает, сколько молей эквивалентов растворенного вещества содержится в 1 литре (1 дм</a:t>
            </a:r>
            <a:r>
              <a:rPr kumimoji="0" lang="ru-RU" sz="28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) раствора.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452438" marR="0" lvl="0" indent="-540000" algn="just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u="none" strike="noStrike" cap="none" normalizeH="0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Эквивалент</a:t>
            </a:r>
            <a:r>
              <a:rPr kumimoji="0" lang="ru-RU" sz="2800" b="1" u="none" strike="noStrike" cap="none" normalizeH="0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– реальная или условная частица (молекула или ее часть), которая в данной реакции соединяется, замещает, высвобождает один ион водорода или каким-то другим образом равноценна одному иону водорода в кислотно-основных реакциях, или одному электрону в окислительно-восстановительных реакциях.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414723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14722" name="Object 2"/>
          <p:cNvGraphicFramePr>
            <a:graphicFrameLocks noChangeAspect="1"/>
          </p:cNvGraphicFramePr>
          <p:nvPr/>
        </p:nvGraphicFramePr>
        <p:xfrm>
          <a:off x="1656437" y="5357826"/>
          <a:ext cx="4567567" cy="7858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866" name="Формула" r:id="rId3" imgW="2501900" imgH="431800" progId="Equation.3">
                  <p:embed/>
                </p:oleObj>
              </mc:Choice>
              <mc:Fallback>
                <p:oleObj name="Формула" r:id="rId3" imgW="25019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6437" y="5357826"/>
                        <a:ext cx="4567567" cy="78581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857224" y="6215082"/>
            <a:ext cx="62407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[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моль-экв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/дм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;  моль/дм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или   н.]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5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32440" y="51579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6794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3697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0941395"/>
              </p:ext>
            </p:extLst>
          </p:nvPr>
        </p:nvGraphicFramePr>
        <p:xfrm>
          <a:off x="1907704" y="153889"/>
          <a:ext cx="4984211" cy="8572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402" name="Формула" r:id="rId3" imgW="2501900" imgH="431800" progId="Equation.3">
                  <p:embed/>
                </p:oleObj>
              </mc:Choice>
              <mc:Fallback>
                <p:oleObj name="Формула" r:id="rId3" imgW="25019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7704" y="153889"/>
                        <a:ext cx="4984211" cy="85725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644193" y="1007730"/>
            <a:ext cx="580986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500" b="1" dirty="0" smtClean="0">
                <a:latin typeface="Arial" pitchFamily="34" charset="0"/>
                <a:cs typeface="Arial" pitchFamily="34" charset="0"/>
              </a:rPr>
              <a:t>[</a:t>
            </a:r>
            <a:r>
              <a:rPr lang="ru-RU" sz="2500" b="1" dirty="0" err="1" smtClean="0">
                <a:latin typeface="Arial" pitchFamily="34" charset="0"/>
                <a:cs typeface="Arial" pitchFamily="34" charset="0"/>
              </a:rPr>
              <a:t>моль-экв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/дм</a:t>
            </a:r>
            <a:r>
              <a:rPr lang="ru-RU" sz="2500" b="1" baseline="30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;  моль/дм</a:t>
            </a:r>
            <a:r>
              <a:rPr lang="ru-RU" sz="2500" b="1" baseline="30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  или   н.]</a:t>
            </a:r>
            <a:endParaRPr lang="ru-RU" sz="25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2844" y="1571612"/>
            <a:ext cx="8858312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где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f</a:t>
            </a:r>
            <a:r>
              <a:rPr lang="ru-RU" sz="2800" b="1" baseline="-300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экв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фактор эквивалентности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 число, определяющее, какая часть молекулы эквивалентна одному иону Н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в кислотно-основных реакциях (взаимодействует с одним ионом Н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или одному электрону в окислительно-восстановительных реакциях.</a:t>
            </a:r>
            <a:endParaRPr lang="ru-RU" sz="2800" b="1" i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52438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Фактор эквивалентности кислоты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равен единице, деленной на число прореагировавших ионов Н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41370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13699" name="Object 3"/>
          <p:cNvGraphicFramePr>
            <a:graphicFrameLocks noChangeAspect="1"/>
          </p:cNvGraphicFramePr>
          <p:nvPr/>
        </p:nvGraphicFramePr>
        <p:xfrm>
          <a:off x="3256462" y="4500570"/>
          <a:ext cx="3315802" cy="8572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403" name="Формула" r:id="rId5" imgW="1828800" imgH="457200" progId="Equation.3">
                  <p:embed/>
                </p:oleObj>
              </mc:Choice>
              <mc:Fallback>
                <p:oleObj name="Формула" r:id="rId5" imgW="18288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6462" y="4500570"/>
                        <a:ext cx="3315802" cy="85725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3702" name="Rectangle 6"/>
          <p:cNvSpPr>
            <a:spLocks noChangeArrowheads="1"/>
          </p:cNvSpPr>
          <p:nvPr/>
        </p:nvSpPr>
        <p:spPr bwMode="auto">
          <a:xfrm>
            <a:off x="0" y="-153888"/>
            <a:ext cx="43313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13701" name="Object 5"/>
          <p:cNvGraphicFramePr>
            <a:graphicFrameLocks noChangeAspect="1"/>
          </p:cNvGraphicFramePr>
          <p:nvPr/>
        </p:nvGraphicFramePr>
        <p:xfrm>
          <a:off x="4714876" y="5286388"/>
          <a:ext cx="2208626" cy="7572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404" name="Формула" r:id="rId7" imgW="1155700" imgH="393700" progId="Equation.3">
                  <p:embed/>
                </p:oleObj>
              </mc:Choice>
              <mc:Fallback>
                <p:oleObj name="Формула" r:id="rId7" imgW="11557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4876" y="5286388"/>
                        <a:ext cx="2208626" cy="75724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142844" y="5406110"/>
            <a:ext cx="44294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например,   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f</a:t>
            </a:r>
            <a:r>
              <a:rPr lang="ru-RU" sz="2800" b="1" baseline="-300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экв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HCl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= 1,</a:t>
            </a:r>
            <a:endParaRPr lang="ru-RU" sz="2800" b="1" dirty="0"/>
          </a:p>
        </p:txBody>
      </p:sp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5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9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8" name="Picture 12" descr="пишу 1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532440" y="51579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0287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2674" name="Object 2"/>
          <p:cNvGraphicFramePr>
            <a:graphicFrameLocks noChangeAspect="1"/>
          </p:cNvGraphicFramePr>
          <p:nvPr/>
        </p:nvGraphicFramePr>
        <p:xfrm>
          <a:off x="3071802" y="714356"/>
          <a:ext cx="3448867" cy="7858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14" name="Формула" r:id="rId3" imgW="2032000" imgH="457200" progId="Equation.3">
                  <p:embed/>
                </p:oleObj>
              </mc:Choice>
              <mc:Fallback>
                <p:oleObj name="Формула" r:id="rId3" imgW="20320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1802" y="714356"/>
                        <a:ext cx="3448867" cy="78581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2673" name="Object 1"/>
          <p:cNvGraphicFramePr>
            <a:graphicFrameLocks noChangeAspect="1"/>
          </p:cNvGraphicFramePr>
          <p:nvPr/>
        </p:nvGraphicFramePr>
        <p:xfrm>
          <a:off x="5072065" y="1571611"/>
          <a:ext cx="2500331" cy="7408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15" name="Формула" r:id="rId5" imgW="1307532" imgH="393529" progId="Equation.3">
                  <p:embed/>
                </p:oleObj>
              </mc:Choice>
              <mc:Fallback>
                <p:oleObj name="Формула" r:id="rId5" imgW="1307532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2065" y="1571611"/>
                        <a:ext cx="2500331" cy="74083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82732" y="142852"/>
            <a:ext cx="71709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269875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Фактор эквивалентности основания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57158" y="1643050"/>
            <a:ext cx="46105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например,  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f</a:t>
            </a:r>
            <a:r>
              <a:rPr lang="ru-RU" sz="2800" b="1" baseline="-300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экв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NaOH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)=1, </a:t>
            </a:r>
            <a:endParaRPr lang="ru-RU" sz="28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51541" y="2285992"/>
            <a:ext cx="75066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Фактор эквивалентности соли и оксида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2679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12678" name="Object 6"/>
          <p:cNvGraphicFramePr>
            <a:graphicFrameLocks noChangeAspect="1"/>
          </p:cNvGraphicFramePr>
          <p:nvPr/>
        </p:nvGraphicFramePr>
        <p:xfrm>
          <a:off x="2071670" y="2857496"/>
          <a:ext cx="4641251" cy="7810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16" name="Формула" r:id="rId7" imgW="2679700" imgH="444500" progId="Equation.3">
                  <p:embed/>
                </p:oleObj>
              </mc:Choice>
              <mc:Fallback>
                <p:oleObj name="Формула" r:id="rId7" imgW="26797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1670" y="2857496"/>
                        <a:ext cx="4641251" cy="7810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214282" y="3786190"/>
            <a:ext cx="20441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например,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2681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12680" name="Object 8"/>
          <p:cNvGraphicFramePr>
            <a:graphicFrameLocks noChangeAspect="1"/>
          </p:cNvGraphicFramePr>
          <p:nvPr/>
        </p:nvGraphicFramePr>
        <p:xfrm>
          <a:off x="2310832" y="3643314"/>
          <a:ext cx="2015794" cy="7858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17" name="Формула" r:id="rId9" imgW="1002865" imgH="393529" progId="Equation.3">
                  <p:embed/>
                </p:oleObj>
              </mc:Choice>
              <mc:Fallback>
                <p:oleObj name="Формула" r:id="rId9" imgW="1002865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0832" y="3643314"/>
                        <a:ext cx="2015794" cy="78581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2683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12682" name="Object 10"/>
          <p:cNvGraphicFramePr>
            <a:graphicFrameLocks noChangeAspect="1"/>
          </p:cNvGraphicFramePr>
          <p:nvPr/>
        </p:nvGraphicFramePr>
        <p:xfrm>
          <a:off x="4571999" y="3571876"/>
          <a:ext cx="2784529" cy="7858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18" name="Формула" r:id="rId11" imgW="1358310" imgH="393529" progId="Equation.3">
                  <p:embed/>
                </p:oleObj>
              </mc:Choice>
              <mc:Fallback>
                <p:oleObj name="Формула" r:id="rId11" imgW="1358310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1999" y="3571876"/>
                        <a:ext cx="2784529" cy="78581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2685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12684" name="Object 12"/>
          <p:cNvGraphicFramePr>
            <a:graphicFrameLocks noChangeAspect="1"/>
          </p:cNvGraphicFramePr>
          <p:nvPr/>
        </p:nvGraphicFramePr>
        <p:xfrm>
          <a:off x="3428992" y="4500570"/>
          <a:ext cx="2678925" cy="8572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19" name="Формула" r:id="rId13" imgW="1231366" imgH="393529" progId="Equation.3">
                  <p:embed/>
                </p:oleObj>
              </mc:Choice>
              <mc:Fallback>
                <p:oleObj name="Формула" r:id="rId13" imgW="1231366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8992" y="4500570"/>
                        <a:ext cx="2678925" cy="85725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Управляющая кнопка: далее 19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назад 2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домой 21">
            <a:hlinkClick r:id="rId15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3" name="Picture 12" descr="пишу 1"/>
          <p:cNvPicPr>
            <a:picLocks noChangeAspect="1" noChangeArrowheads="1" noCrop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532440" y="51579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1299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14282" y="142852"/>
            <a:ext cx="8786874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окислительно-восстановительных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реак-циях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фактор эквивалентности </a:t>
            </a:r>
            <a:r>
              <a:rPr lang="ru-RU" sz="28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окислителя</a:t>
            </a: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</a:t>
            </a: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восстановителя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равен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единице, деленной на число принятых или отданных электронов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Молярная масса эквивалента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эквивалентная масса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 –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масса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одного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моль-эквивалента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например: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16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11649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0544934"/>
              </p:ext>
            </p:extLst>
          </p:nvPr>
        </p:nvGraphicFramePr>
        <p:xfrm>
          <a:off x="839129" y="2788945"/>
          <a:ext cx="7693311" cy="12893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38" name="Формула" r:id="rId3" imgW="2717800" imgH="431800" progId="Equation.3">
                  <p:embed/>
                </p:oleObj>
              </mc:Choice>
              <mc:Fallback>
                <p:oleObj name="Формула" r:id="rId3" imgW="27178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9129" y="2788945"/>
                        <a:ext cx="7693311" cy="1289304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5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32440" y="51579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4768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5" name="Rectangle 1"/>
          <p:cNvSpPr>
            <a:spLocks noChangeArrowheads="1"/>
          </p:cNvSpPr>
          <p:nvPr/>
        </p:nvSpPr>
        <p:spPr bwMode="auto">
          <a:xfrm>
            <a:off x="142844" y="142852"/>
            <a:ext cx="8786874" cy="2289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452438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Закон эквивалентов</a:t>
            </a:r>
            <a:r>
              <a:rPr kumimoji="0" lang="ru-RU" sz="28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вещества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взаимодейст-вуют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в эквивалентных количествах или массы веществ, вступивших в реакцию,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пропорцио-нальны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их эквивалентным массам.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Для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реакции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</a:t>
            </a:r>
            <a:r>
              <a:rPr kumimoji="0" lang="en-US" sz="2800" b="1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SO</a:t>
            </a:r>
            <a:r>
              <a:rPr kumimoji="0" lang="en-US" sz="2800" b="1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+ 2NaOH = Na</a:t>
            </a:r>
            <a:r>
              <a:rPr kumimoji="0" lang="en-US" sz="2800" b="1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SO</a:t>
            </a:r>
            <a:r>
              <a:rPr kumimoji="0" lang="en-US" sz="2800" b="1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+ 2H</a:t>
            </a:r>
            <a:r>
              <a:rPr kumimoji="0" lang="en-US" sz="2800" b="1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062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106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3945663"/>
              </p:ext>
            </p:extLst>
          </p:nvPr>
        </p:nvGraphicFramePr>
        <p:xfrm>
          <a:off x="251520" y="2636912"/>
          <a:ext cx="8697722" cy="10846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218" name="Формула" r:id="rId5" imgW="3454400" imgH="431800" progId="Equation.3">
                  <p:embed/>
                </p:oleObj>
              </mc:Choice>
              <mc:Fallback>
                <p:oleObj name="Формула" r:id="rId5" imgW="34544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2636912"/>
                        <a:ext cx="8697722" cy="108460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62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1062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2060973"/>
              </p:ext>
            </p:extLst>
          </p:nvPr>
        </p:nvGraphicFramePr>
        <p:xfrm>
          <a:off x="1922027" y="4116483"/>
          <a:ext cx="4506469" cy="15783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219" name="Формула" r:id="rId7" imgW="1816100" imgH="647700" progId="Equation.3">
                  <p:embed/>
                </p:oleObj>
              </mc:Choice>
              <mc:Fallback>
                <p:oleObj name="Формула" r:id="rId7" imgW="1816100" imgH="647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2027" y="4116483"/>
                        <a:ext cx="4506469" cy="157830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3747902" y="3573016"/>
            <a:ext cx="8547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или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record20171217213734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00608" y="6216670"/>
            <a:ext cx="609600" cy="609600"/>
          </a:xfrm>
          <a:prstGeom prst="rect">
            <a:avLst/>
          </a:prstGeom>
        </p:spPr>
      </p:pic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10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6" name="Picture 12" descr="пишу 1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532440" y="51579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9323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14282" y="142852"/>
            <a:ext cx="8786874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Титр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(массовая концентрация)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Т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показывает, какая масса растворенного вещества содержится в единице объема раствора: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96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09601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8015520"/>
              </p:ext>
            </p:extLst>
          </p:nvPr>
        </p:nvGraphicFramePr>
        <p:xfrm>
          <a:off x="1060108" y="1340768"/>
          <a:ext cx="3080406" cy="10001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242" name="Формула" r:id="rId3" imgW="1295400" imgH="419100" progId="Equation.3">
                  <p:embed/>
                </p:oleObj>
              </mc:Choice>
              <mc:Fallback>
                <p:oleObj name="Формула" r:id="rId3" imgW="12954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0108" y="1340768"/>
                        <a:ext cx="3080406" cy="100013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4400079" y="1571612"/>
            <a:ext cx="39581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[г/дм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, г/см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 мг/см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].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2428868"/>
            <a:ext cx="8858312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Моляльная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концентрация 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С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m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или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m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– показывает, сколько молей растворенного вещества содержится в 1 килограмме растворителя (эта концентрация не зависит от температуры):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960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0960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3437070"/>
              </p:ext>
            </p:extLst>
          </p:nvPr>
        </p:nvGraphicFramePr>
        <p:xfrm>
          <a:off x="869721" y="4000504"/>
          <a:ext cx="7371972" cy="1372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243" name="Формула" r:id="rId5" imgW="2489200" imgH="469900" progId="Equation.3">
                  <p:embed/>
                </p:oleObj>
              </mc:Choice>
              <mc:Fallback>
                <p:oleObj name="Формула" r:id="rId5" imgW="24892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9721" y="4000504"/>
                        <a:ext cx="7371972" cy="137271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7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6" name="Picture 12" descr="пишу 1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32440" y="51579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2006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1" name="Picture 11" descr="_32S0QHNW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6238" y="3933825"/>
            <a:ext cx="3527425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796136" y="6316518"/>
            <a:ext cx="304800" cy="3048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87624" y="35913"/>
            <a:ext cx="67778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itchFamily="34" charset="0"/>
                <a:cs typeface="Arial"/>
              </a:rPr>
              <a:t>Коэффициенты активности </a:t>
            </a:r>
            <a:endParaRPr lang="ru-RU" sz="3200" dirty="0">
              <a:latin typeface="Arial Blac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8306" y="764704"/>
            <a:ext cx="8856182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  <a:defRPr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 связи с тем, что в растворах электролитов одновременно присутствуют 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катионы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анионы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растворенного вещества (получить раствор, содержащий только катионы или анионы невозможно), для растворов электролитов вводятся понятия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D6F1D"/>
                </a:solidFill>
                <a:latin typeface="Arial" pitchFamily="34" charset="0"/>
                <a:cs typeface="Arial" pitchFamily="34" charset="0"/>
              </a:rPr>
              <a:t>средней ионной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активности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среднего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ионного коэффициента активности</a:t>
            </a:r>
            <a:r>
              <a:rPr lang="ru-RU" sz="2800" b="1" dirty="0">
                <a:solidFill>
                  <a:srgbClr val="110A03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6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32440" y="51579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9484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0245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164879" name="Рисунок 3" descr="0024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55027" y="4396911"/>
            <a:ext cx="2015752" cy="189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Записанный звук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5868144" y="6219393"/>
            <a:ext cx="304800" cy="304800"/>
          </a:xfrm>
          <a:prstGeom prst="rect">
            <a:avLst/>
          </a:prstGeom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7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32440" y="51579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7504" y="188640"/>
            <a:ext cx="8856984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  <a:defRPr/>
            </a:pPr>
            <a:r>
              <a:rPr lang="ru-RU" sz="2800" b="1" dirty="0">
                <a:solidFill>
                  <a:srgbClr val="110A03"/>
                </a:solidFill>
                <a:latin typeface="Arial" pitchFamily="34" charset="0"/>
                <a:cs typeface="Arial" pitchFamily="34" charset="0"/>
              </a:rPr>
              <a:t>Если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молекула электролита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растворе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диссоциирует</a:t>
            </a:r>
            <a:r>
              <a:rPr lang="ru-RU" sz="2800" b="1" dirty="0">
                <a:solidFill>
                  <a:srgbClr val="110A03"/>
                </a:solidFill>
                <a:latin typeface="Arial" pitchFamily="34" charset="0"/>
                <a:cs typeface="Arial" pitchFamily="34" charset="0"/>
              </a:rPr>
              <a:t> на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Times New Roman" pitchFamily="18" charset="0"/>
                <a:sym typeface="Symbol" pitchFamily="18" charset="2"/>
              </a:rPr>
              <a:t>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Times New Roman" pitchFamily="18" charset="0"/>
              </a:rPr>
              <a:t>+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Times New Roman" pitchFamily="18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катионов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</a:t>
            </a:r>
            <a:r>
              <a:rPr lang="ru-RU" sz="2800" b="1" dirty="0">
                <a:solidFill>
                  <a:srgbClr val="00FF00"/>
                </a:solidFill>
                <a:latin typeface="Times New Roman" pitchFamily="18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sym typeface="Symbol" pitchFamily="18" charset="2"/>
              </a:rPr>
              <a:t>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</a:rPr>
              <a:t>–</a:t>
            </a:r>
            <a:r>
              <a:rPr lang="ru-RU" sz="2800" b="1" i="1" baseline="-25000" dirty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анионов</a:t>
            </a:r>
            <a:r>
              <a:rPr lang="ru-RU" sz="2800" b="1" dirty="0">
                <a:solidFill>
                  <a:srgbClr val="110A03"/>
                </a:solidFill>
                <a:latin typeface="Arial" pitchFamily="34" charset="0"/>
                <a:cs typeface="Arial" pitchFamily="34" charset="0"/>
              </a:rPr>
              <a:t>, то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D6F1D"/>
                </a:solidFill>
                <a:latin typeface="Arial" pitchFamily="34" charset="0"/>
                <a:cs typeface="Arial" pitchFamily="34" charset="0"/>
              </a:rPr>
              <a:t>средняя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ионная 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активность</a:t>
            </a:r>
            <a:r>
              <a:rPr lang="ru-RU" sz="2800" b="1" dirty="0">
                <a:solidFill>
                  <a:srgbClr val="110A03"/>
                </a:solidFill>
                <a:latin typeface="Arial" pitchFamily="34" charset="0"/>
                <a:cs typeface="Arial" pitchFamily="34" charset="0"/>
              </a:rPr>
              <a:t> электролита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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110A03"/>
                </a:solidFill>
                <a:latin typeface="Arial" pitchFamily="34" charset="0"/>
                <a:cs typeface="Arial" pitchFamily="34" charset="0"/>
              </a:rPr>
              <a:t>равна:</a:t>
            </a:r>
          </a:p>
          <a:p>
            <a:pPr indent="450000" algn="just">
              <a:lnSpc>
                <a:spcPct val="85000"/>
              </a:lnSpc>
              <a:defRPr/>
            </a:pPr>
            <a:endParaRPr lang="ru-RU" sz="2800" b="1" dirty="0">
              <a:solidFill>
                <a:srgbClr val="110A03"/>
              </a:solidFill>
              <a:latin typeface="Times New Roman" pitchFamily="18" charset="0"/>
            </a:endParaRPr>
          </a:p>
          <a:p>
            <a:pPr indent="450000" algn="just">
              <a:lnSpc>
                <a:spcPct val="85000"/>
              </a:lnSpc>
              <a:defRPr/>
            </a:pPr>
            <a:endParaRPr lang="ru-RU" sz="2800" b="1" dirty="0">
              <a:solidFill>
                <a:srgbClr val="110A03"/>
              </a:solidFill>
              <a:latin typeface="Times New Roman" pitchFamily="18" charset="0"/>
            </a:endParaRPr>
          </a:p>
          <a:p>
            <a:pPr indent="450000" algn="just">
              <a:lnSpc>
                <a:spcPct val="85000"/>
              </a:lnSpc>
              <a:defRPr/>
            </a:pPr>
            <a:endParaRPr lang="ru-RU" sz="2800" b="1" dirty="0">
              <a:solidFill>
                <a:srgbClr val="110A03"/>
              </a:solidFill>
              <a:latin typeface="Times New Roman" pitchFamily="18" charset="0"/>
            </a:endParaRPr>
          </a:p>
          <a:p>
            <a:pPr algn="just">
              <a:lnSpc>
                <a:spcPct val="85000"/>
              </a:lnSpc>
              <a:defRPr/>
            </a:pPr>
            <a:r>
              <a:rPr lang="ru-RU" sz="2800" b="1" dirty="0">
                <a:solidFill>
                  <a:srgbClr val="110A03"/>
                </a:solidFill>
                <a:latin typeface="Arial" pitchFamily="34" charset="0"/>
                <a:cs typeface="Arial" pitchFamily="34" charset="0"/>
              </a:rPr>
              <a:t>где 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ru-RU" sz="2800" b="1" dirty="0">
                <a:solidFill>
                  <a:srgbClr val="110A03"/>
                </a:solidFill>
                <a:latin typeface="Arial" pitchFamily="34" charset="0"/>
                <a:cs typeface="Arial" pitchFamily="34" charset="0"/>
              </a:rPr>
              <a:t>  и  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lang="ru-RU" sz="2800" b="1" dirty="0">
                <a:solidFill>
                  <a:srgbClr val="110A03"/>
                </a:solidFill>
                <a:latin typeface="Arial" pitchFamily="34" charset="0"/>
                <a:cs typeface="Arial" pitchFamily="34" charset="0"/>
              </a:rPr>
              <a:t>  –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активность</a:t>
            </a:r>
            <a:r>
              <a:rPr lang="ru-RU" sz="2800" b="1" dirty="0">
                <a:solidFill>
                  <a:srgbClr val="110A03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10A03"/>
                </a:solidFill>
                <a:latin typeface="Arial" pitchFamily="34" charset="0"/>
                <a:cs typeface="Arial" pitchFamily="34" charset="0"/>
              </a:rPr>
              <a:t>катионов</a:t>
            </a:r>
            <a:r>
              <a:rPr lang="ru-RU" sz="2800" b="1" dirty="0">
                <a:solidFill>
                  <a:srgbClr val="110A03"/>
                </a:solidFill>
                <a:latin typeface="Arial" pitchFamily="34" charset="0"/>
                <a:cs typeface="Arial" pitchFamily="34" charset="0"/>
              </a:rPr>
              <a:t>   и  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10A03"/>
                </a:solidFill>
                <a:latin typeface="Arial" pitchFamily="34" charset="0"/>
                <a:cs typeface="Arial" pitchFamily="34" charset="0"/>
              </a:rPr>
              <a:t>анионов </a:t>
            </a:r>
            <a:r>
              <a:rPr lang="ru-RU" sz="2800" b="1" dirty="0">
                <a:solidFill>
                  <a:srgbClr val="110A03"/>
                </a:solidFill>
                <a:latin typeface="Arial" pitchFamily="34" charset="0"/>
                <a:cs typeface="Arial" pitchFamily="34" charset="0"/>
              </a:rPr>
              <a:t>  соответственно;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</a:t>
            </a:r>
            <a:r>
              <a:rPr lang="ru-RU" sz="2800" b="1" dirty="0">
                <a:solidFill>
                  <a:srgbClr val="110A03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общее число ионов</a:t>
            </a:r>
            <a:r>
              <a:rPr lang="ru-RU" sz="2800" b="1" dirty="0">
                <a:solidFill>
                  <a:srgbClr val="110A03"/>
                </a:solidFill>
                <a:latin typeface="Arial" pitchFamily="34" charset="0"/>
                <a:cs typeface="Arial" pitchFamily="34" charset="0"/>
              </a:rPr>
              <a:t>, образующихся при диссоциации молекулы электролита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</a:rPr>
              <a:t>(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Times New Roman" pitchFamily="18" charset="0"/>
                <a:sym typeface="Symbol" pitchFamily="18" charset="2"/>
              </a:rPr>
              <a:t>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Times New Roman" pitchFamily="18" charset="0"/>
              </a:rPr>
              <a:t> =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Times New Roman" pitchFamily="18" charset="0"/>
                <a:sym typeface="Symbol" pitchFamily="18" charset="2"/>
              </a:rPr>
              <a:t>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Times New Roman" pitchFamily="18" charset="0"/>
              </a:rPr>
              <a:t>+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Times New Roman" pitchFamily="18" charset="0"/>
              </a:rPr>
              <a:t> +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Times New Roman" pitchFamily="18" charset="0"/>
                <a:sym typeface="Symbol" pitchFamily="18" charset="2"/>
              </a:rPr>
              <a:t>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Times New Roman" pitchFamily="18" charset="0"/>
              </a:rPr>
              <a:t>–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</a:rPr>
              <a:t>)</a:t>
            </a:r>
            <a:r>
              <a:rPr lang="ru-RU" sz="2800" b="1" dirty="0">
                <a:solidFill>
                  <a:srgbClr val="110A03"/>
                </a:solidFill>
                <a:latin typeface="Times New Roman" pitchFamily="18" charset="0"/>
              </a:rPr>
              <a:t>.</a:t>
            </a:r>
          </a:p>
          <a:p>
            <a:pPr indent="450000" algn="just">
              <a:lnSpc>
                <a:spcPct val="85000"/>
              </a:lnSpc>
              <a:defRPr/>
            </a:pPr>
            <a:r>
              <a:rPr lang="ru-RU" sz="2800" b="1" dirty="0">
                <a:solidFill>
                  <a:srgbClr val="110A03"/>
                </a:solidFill>
                <a:latin typeface="Arial" pitchFamily="34" charset="0"/>
                <a:cs typeface="Arial" pitchFamily="34" charset="0"/>
              </a:rPr>
              <a:t>Например, для раствора </a:t>
            </a:r>
            <a:r>
              <a:rPr lang="en-US" sz="2800" b="1" dirty="0">
                <a:solidFill>
                  <a:srgbClr val="110A03"/>
                </a:solidFill>
                <a:latin typeface="Arial" pitchFamily="34" charset="0"/>
                <a:cs typeface="Arial" pitchFamily="34" charset="0"/>
              </a:rPr>
              <a:t>Cu</a:t>
            </a:r>
            <a:r>
              <a:rPr lang="ru-RU" sz="2800" b="1" dirty="0">
                <a:solidFill>
                  <a:srgbClr val="110A03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>
                <a:solidFill>
                  <a:srgbClr val="110A03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ru-RU" sz="2800" b="1" dirty="0">
                <a:solidFill>
                  <a:srgbClr val="110A03"/>
                </a:solidFill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baseline="-25000" dirty="0">
                <a:solidFill>
                  <a:srgbClr val="110A03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solidFill>
                  <a:srgbClr val="110A03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>
                <a:solidFill>
                  <a:srgbClr val="110A03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110A03"/>
                </a:solidFill>
                <a:latin typeface="Arial" pitchFamily="34" charset="0"/>
                <a:cs typeface="Arial" pitchFamily="34" charset="0"/>
              </a:rPr>
              <a:t>:</a:t>
            </a:r>
            <a:endParaRPr lang="ru-RU" sz="2800" b="1" dirty="0">
              <a:solidFill>
                <a:srgbClr val="110A03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Объект 2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139729140"/>
              </p:ext>
            </p:extLst>
          </p:nvPr>
        </p:nvGraphicFramePr>
        <p:xfrm>
          <a:off x="2555776" y="1567144"/>
          <a:ext cx="4807088" cy="10697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342" name="Формула" r:id="rId9" imgW="1968500" imgH="838200" progId="Equation.3">
                  <p:embed/>
                </p:oleObj>
              </mc:Choice>
              <mc:Fallback>
                <p:oleObj name="Формула" r:id="rId9" imgW="1968500" imgH="838200" progId="Equation.3">
                  <p:embed/>
                  <p:pic>
                    <p:nvPicPr>
                      <p:cNvPr id="0" name="Object 2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776" y="1567144"/>
                        <a:ext cx="4807088" cy="10697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007333016"/>
              </p:ext>
            </p:extLst>
          </p:nvPr>
        </p:nvGraphicFramePr>
        <p:xfrm>
          <a:off x="778987" y="4797574"/>
          <a:ext cx="5400675" cy="1008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343" name="Формула" r:id="rId11" imgW="4152900" imgH="1079500" progId="Equation.3">
                  <p:embed/>
                </p:oleObj>
              </mc:Choice>
              <mc:Fallback>
                <p:oleObj name="Формула" r:id="rId11" imgW="4152900" imgH="1079500" progId="Equation.3">
                  <p:embed/>
                  <p:pic>
                    <p:nvPicPr>
                      <p:cNvPr id="0" name="Object 2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8987" y="4797574"/>
                        <a:ext cx="5400675" cy="1008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3156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127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13" name="Записанный звук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364088" y="6318274"/>
            <a:ext cx="304800" cy="304800"/>
          </a:xfrm>
          <a:prstGeom prst="rect">
            <a:avLst/>
          </a:prstGeom>
        </p:spPr>
      </p:pic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6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8" name="Picture 12" descr="пишу 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32440" y="51579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1153" y="219119"/>
            <a:ext cx="8928992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  <a:defRPr/>
            </a:pPr>
            <a:r>
              <a:rPr lang="ru-RU" sz="2800" b="1" i="1" dirty="0">
                <a:ln>
                  <a:solidFill>
                    <a:sysClr val="windowText" lastClr="000000"/>
                  </a:solidFill>
                </a:ln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Средний ионный коэффициент активности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электролита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D6F1D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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1D6F1D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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равен:</a:t>
            </a:r>
          </a:p>
          <a:p>
            <a:pPr indent="450000" algn="just">
              <a:lnSpc>
                <a:spcPct val="85000"/>
              </a:lnSpc>
              <a:defRPr/>
            </a:pP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  <a:defRPr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где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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ru-RU" sz="2800" b="1" dirty="0">
                <a:solidFill>
                  <a:srgbClr val="D6221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</a:t>
            </a:r>
            <a:r>
              <a:rPr lang="ru-RU" sz="2800" b="1" dirty="0">
                <a:solidFill>
                  <a:srgbClr val="D6221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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коэффициент активности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катионов и анионов соответственно.</a:t>
            </a:r>
          </a:p>
          <a:p>
            <a:pPr indent="450000" algn="just">
              <a:lnSpc>
                <a:spcPct val="85000"/>
              </a:lnSpc>
              <a:defRPr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 термодинамике растворов электролитов обычно используется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молярная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шкала концентраций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Если концентрация раствора выражена через </a:t>
            </a:r>
            <a:r>
              <a:rPr lang="ru-RU" sz="2800" b="1" u="sng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моляльность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то средняя ионная активность электролита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: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  <a:defRPr/>
            </a:pPr>
            <a:endParaRPr lang="en-US" sz="2800" b="1" dirty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  <a:defRPr/>
            </a:pPr>
            <a:endParaRPr lang="en-US" sz="2000" b="1" dirty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  <a:defRPr/>
            </a:pPr>
            <a:endParaRPr lang="ru-RU" sz="2000" b="1" dirty="0" smtClean="0"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где              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D6F1D"/>
                </a:solidFill>
                <a:latin typeface="Arial" pitchFamily="34" charset="0"/>
                <a:cs typeface="Arial" pitchFamily="34" charset="0"/>
              </a:rPr>
              <a:t>средняя ионная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моляльность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электролита</a:t>
            </a: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7878313"/>
              </p:ext>
            </p:extLst>
          </p:nvPr>
        </p:nvGraphicFramePr>
        <p:xfrm>
          <a:off x="827807" y="4690021"/>
          <a:ext cx="2232025" cy="611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570" name="Формула" r:id="rId8" imgW="1384300" imgH="393700" progId="Equation.3">
                  <p:embed/>
                </p:oleObj>
              </mc:Choice>
              <mc:Fallback>
                <p:oleObj name="Формула" r:id="rId8" imgW="1384300" imgH="3937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807" y="4690021"/>
                        <a:ext cx="2232025" cy="611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9188341"/>
              </p:ext>
            </p:extLst>
          </p:nvPr>
        </p:nvGraphicFramePr>
        <p:xfrm>
          <a:off x="3059113" y="3860800"/>
          <a:ext cx="3240087" cy="68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571" name="Формула" r:id="rId10" imgW="1854200" imgH="381000" progId="Equation.3">
                  <p:embed/>
                </p:oleObj>
              </mc:Choice>
              <mc:Fallback>
                <p:oleObj name="Формула" r:id="rId10" imgW="1854200" imgH="3810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113" y="3860800"/>
                        <a:ext cx="3240087" cy="688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1011374"/>
              </p:ext>
            </p:extLst>
          </p:nvPr>
        </p:nvGraphicFramePr>
        <p:xfrm>
          <a:off x="4448175" y="620713"/>
          <a:ext cx="3044825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572" name="Формула" r:id="rId12" imgW="1676400" imgH="381000" progId="Equation.3">
                  <p:embed/>
                </p:oleObj>
              </mc:Choice>
              <mc:Fallback>
                <p:oleObj name="Формула" r:id="rId12" imgW="1676400" imgH="3810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8175" y="620713"/>
                        <a:ext cx="3044825" cy="63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5300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9387" y="188640"/>
            <a:ext cx="8785225" cy="2808288"/>
          </a:xfrm>
          <a:noFill/>
        </p:spPr>
        <p:txBody>
          <a:bodyPr/>
          <a:lstStyle/>
          <a:p>
            <a:pPr marL="0" indent="533400" algn="just">
              <a:buFont typeface="Wingdings" pitchFamily="2" charset="2"/>
              <a:buNone/>
            </a:pPr>
            <a:r>
              <a:rPr lang="ru-RU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effectLst/>
                <a:latin typeface="Arial" pitchFamily="34" charset="0"/>
                <a:cs typeface="Arial" pitchFamily="34" charset="0"/>
              </a:rPr>
              <a:t>Моляльность</a:t>
            </a:r>
            <a:r>
              <a:rPr lang="ru-RU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effectLst/>
                <a:latin typeface="Arial" pitchFamily="34" charset="0"/>
                <a:cs typeface="Arial" pitchFamily="34" charset="0"/>
              </a:rPr>
              <a:t> ионов </a:t>
            </a:r>
            <a:r>
              <a:rPr lang="ru-RU" b="1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(</a:t>
            </a:r>
            <a:r>
              <a:rPr lang="en-US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effectLst/>
                <a:latin typeface="Arial" pitchFamily="34" charset="0"/>
                <a:cs typeface="Arial" pitchFamily="34" charset="0"/>
              </a:rPr>
              <a:t>m</a:t>
            </a:r>
            <a:r>
              <a:rPr lang="ru-RU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effectLst/>
                <a:latin typeface="Arial" pitchFamily="34" charset="0"/>
                <a:cs typeface="Arial" pitchFamily="34" charset="0"/>
              </a:rPr>
              <a:t>+</a:t>
            </a:r>
            <a:r>
              <a:rPr lang="ru-RU" b="1" dirty="0" smtClean="0">
                <a:solidFill>
                  <a:srgbClr val="D62214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и</a:t>
            </a:r>
            <a:r>
              <a:rPr lang="ru-RU" b="1" dirty="0" smtClean="0">
                <a:solidFill>
                  <a:srgbClr val="D62214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effectLst/>
                <a:latin typeface="Arial" pitchFamily="34" charset="0"/>
                <a:cs typeface="Arial" pitchFamily="34" charset="0"/>
              </a:rPr>
              <a:t>m</a:t>
            </a:r>
            <a:r>
              <a:rPr lang="ru-RU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effectLst/>
                <a:latin typeface="Arial" pitchFamily="34" charset="0"/>
                <a:cs typeface="Arial" pitchFamily="34" charset="0"/>
              </a:rPr>
              <a:t>–</a:t>
            </a:r>
            <a:r>
              <a:rPr lang="ru-RU" b="1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  <a:r>
              <a:rPr lang="ru-RU" b="1" dirty="0" smtClean="0"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rgbClr val="110A03"/>
                </a:solidFill>
                <a:effectLst/>
                <a:latin typeface="Arial" pitchFamily="34" charset="0"/>
                <a:cs typeface="Arial" pitchFamily="34" charset="0"/>
              </a:rPr>
              <a:t>в растворе связана с </a:t>
            </a:r>
            <a:r>
              <a:rPr lang="ru-RU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моляльностью</a:t>
            </a:r>
            <a:r>
              <a:rPr lang="ru-RU" b="1" dirty="0" smtClean="0">
                <a:solidFill>
                  <a:srgbClr val="110A03"/>
                </a:solidFill>
                <a:effectLst/>
                <a:latin typeface="Arial" pitchFamily="34" charset="0"/>
                <a:cs typeface="Arial" pitchFamily="34" charset="0"/>
              </a:rPr>
              <a:t> раствора электролита </a:t>
            </a:r>
            <a:r>
              <a:rPr lang="en-US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m</a:t>
            </a:r>
            <a:r>
              <a:rPr lang="ru-RU" b="1" dirty="0" smtClean="0">
                <a:solidFill>
                  <a:srgbClr val="110A03"/>
                </a:solidFill>
                <a:effectLst/>
                <a:latin typeface="Arial" pitchFamily="34" charset="0"/>
                <a:cs typeface="Arial" pitchFamily="34" charset="0"/>
              </a:rPr>
              <a:t>:</a:t>
            </a:r>
            <a:endParaRPr lang="en-US" b="1" dirty="0" smtClean="0">
              <a:solidFill>
                <a:srgbClr val="110A03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indent="533400" algn="just">
              <a:buFont typeface="Wingdings" pitchFamily="2" charset="2"/>
              <a:buNone/>
            </a:pPr>
            <a:r>
              <a:rPr lang="en-US" b="1" dirty="0" smtClean="0">
                <a:solidFill>
                  <a:srgbClr val="FF9900"/>
                </a:solidFill>
                <a:effectLst/>
                <a:latin typeface="Arial" pitchFamily="34" charset="0"/>
                <a:cs typeface="Arial" pitchFamily="34" charset="0"/>
              </a:rPr>
              <a:t>                  </a:t>
            </a:r>
            <a:r>
              <a:rPr lang="en-US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effectLst/>
                <a:latin typeface="Arial" pitchFamily="34" charset="0"/>
                <a:cs typeface="Arial" pitchFamily="34" charset="0"/>
              </a:rPr>
              <a:t>m</a:t>
            </a:r>
            <a:r>
              <a:rPr lang="ru-RU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effectLst/>
                <a:latin typeface="Arial" pitchFamily="34" charset="0"/>
                <a:cs typeface="Arial" pitchFamily="34" charset="0"/>
              </a:rPr>
              <a:t>+</a:t>
            </a:r>
            <a:r>
              <a:rPr lang="ru-RU" b="1" dirty="0" smtClean="0">
                <a:solidFill>
                  <a:srgbClr val="FF99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ln>
                  <a:solidFill>
                    <a:sysClr val="windowText" lastClr="000000"/>
                  </a:solidFill>
                </a:ln>
                <a:solidFill>
                  <a:srgbClr val="FF9900"/>
                </a:solidFill>
                <a:effectLst/>
                <a:latin typeface="Arial" pitchFamily="34" charset="0"/>
                <a:cs typeface="Arial" pitchFamily="34" charset="0"/>
              </a:rPr>
              <a:t>= </a:t>
            </a:r>
            <a:r>
              <a:rPr lang="ru-RU" b="1" dirty="0" smtClean="0">
                <a:ln>
                  <a:solidFill>
                    <a:sysClr val="windowText" lastClr="000000"/>
                  </a:solidFill>
                </a:ln>
                <a:solidFill>
                  <a:srgbClr val="FF9900"/>
                </a:solidFill>
                <a:effectLst/>
                <a:latin typeface="Times New Roman" pitchFamily="18" charset="0"/>
                <a:cs typeface="Times New Roman" pitchFamily="18" charset="0"/>
              </a:rPr>
              <a:t>ν</a:t>
            </a:r>
            <a:r>
              <a:rPr lang="ru-RU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9900"/>
                </a:solidFill>
                <a:effectLst/>
                <a:latin typeface="Arial" pitchFamily="34" charset="0"/>
                <a:cs typeface="Arial" pitchFamily="34" charset="0"/>
              </a:rPr>
              <a:t>+</a:t>
            </a:r>
            <a:r>
              <a:rPr lang="ru-RU" b="1" dirty="0" smtClean="0">
                <a:ln>
                  <a:solidFill>
                    <a:sysClr val="windowText" lastClr="000000"/>
                  </a:solidFill>
                </a:ln>
                <a:solidFill>
                  <a:srgbClr val="FF99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b="1" baseline="30000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r>
              <a:rPr lang="ru-RU" b="1" dirty="0" smtClean="0">
                <a:ln>
                  <a:solidFill>
                    <a:sysClr val="windowText" lastClr="000000"/>
                  </a:solidFill>
                </a:ln>
                <a:solidFill>
                  <a:srgbClr val="FF99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m</a:t>
            </a:r>
            <a:r>
              <a:rPr lang="ru-RU" b="1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,</a:t>
            </a:r>
            <a:r>
              <a:rPr lang="ru-RU" b="1" dirty="0" smtClean="0">
                <a:solidFill>
                  <a:srgbClr val="FF9900"/>
                </a:solidFill>
                <a:effectLst/>
                <a:latin typeface="Arial" pitchFamily="34" charset="0"/>
                <a:cs typeface="Arial" pitchFamily="34" charset="0"/>
              </a:rPr>
              <a:t>        </a:t>
            </a:r>
            <a:r>
              <a:rPr lang="en-US" b="1" dirty="0" smtClean="0">
                <a:solidFill>
                  <a:srgbClr val="0033CC"/>
                </a:solidFill>
                <a:effectLst/>
                <a:latin typeface="Arial" pitchFamily="34" charset="0"/>
                <a:cs typeface="Arial" pitchFamily="34" charset="0"/>
              </a:rPr>
              <a:t>m</a:t>
            </a:r>
            <a:r>
              <a:rPr lang="ru-RU" b="1" baseline="-25000" dirty="0" smtClean="0">
                <a:solidFill>
                  <a:srgbClr val="0033CC"/>
                </a:solidFill>
                <a:effectLst/>
                <a:latin typeface="Arial" pitchFamily="34" charset="0"/>
                <a:cs typeface="Arial" pitchFamily="34" charset="0"/>
              </a:rPr>
              <a:t>–</a:t>
            </a:r>
            <a:r>
              <a:rPr lang="ru-RU" b="1" dirty="0" smtClean="0">
                <a:solidFill>
                  <a:srgbClr val="FF99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ln>
                  <a:solidFill>
                    <a:sysClr val="windowText" lastClr="000000"/>
                  </a:solidFill>
                </a:ln>
                <a:solidFill>
                  <a:srgbClr val="FF9900"/>
                </a:solidFill>
                <a:effectLst/>
                <a:latin typeface="Arial" pitchFamily="34" charset="0"/>
                <a:cs typeface="Arial" pitchFamily="34" charset="0"/>
              </a:rPr>
              <a:t>= </a:t>
            </a:r>
            <a:r>
              <a:rPr lang="ru-RU" b="1" dirty="0" smtClean="0">
                <a:ln>
                  <a:solidFill>
                    <a:sysClr val="windowText" lastClr="000000"/>
                  </a:solidFill>
                </a:ln>
                <a:solidFill>
                  <a:srgbClr val="FF9900"/>
                </a:solidFill>
                <a:effectLst/>
                <a:latin typeface="Times New Roman" pitchFamily="18" charset="0"/>
                <a:cs typeface="Times New Roman" pitchFamily="18" charset="0"/>
              </a:rPr>
              <a:t>ν</a:t>
            </a:r>
            <a:r>
              <a:rPr lang="ru-RU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9900"/>
                </a:solidFill>
                <a:effectLst/>
                <a:latin typeface="Arial" pitchFamily="34" charset="0"/>
                <a:cs typeface="Arial" pitchFamily="34" charset="0"/>
              </a:rPr>
              <a:t>–</a:t>
            </a:r>
            <a:r>
              <a:rPr lang="ru-RU" b="1" dirty="0" smtClean="0">
                <a:ln>
                  <a:solidFill>
                    <a:sysClr val="windowText" lastClr="000000"/>
                  </a:solidFill>
                </a:ln>
                <a:solidFill>
                  <a:srgbClr val="FF99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b="1" baseline="30000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r>
              <a:rPr lang="ru-RU" b="1" dirty="0" smtClean="0">
                <a:ln>
                  <a:solidFill>
                    <a:sysClr val="windowText" lastClr="000000"/>
                  </a:solidFill>
                </a:ln>
                <a:solidFill>
                  <a:srgbClr val="FF99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m</a:t>
            </a:r>
            <a:r>
              <a:rPr lang="ru-RU" b="1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r>
              <a:rPr lang="ru-RU" b="1" dirty="0" smtClean="0">
                <a:solidFill>
                  <a:srgbClr val="FF99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lang="en-US" b="1" dirty="0" smtClean="0">
              <a:solidFill>
                <a:srgbClr val="FF99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indent="533400" algn="just">
              <a:buFont typeface="Wingdings" pitchFamily="2" charset="2"/>
              <a:buNone/>
            </a:pPr>
            <a:r>
              <a:rPr lang="ru-RU" b="1" dirty="0" smtClean="0">
                <a:solidFill>
                  <a:srgbClr val="110A03"/>
                </a:solidFill>
                <a:effectLst/>
                <a:latin typeface="Arial" pitchFamily="34" charset="0"/>
                <a:cs typeface="Arial" pitchFamily="34" charset="0"/>
              </a:rPr>
              <a:t>Тогда</a:t>
            </a:r>
            <a:r>
              <a:rPr lang="en-US" b="1" dirty="0" smtClean="0">
                <a:solidFill>
                  <a:srgbClr val="110A03"/>
                </a:solidFill>
                <a:effectLst/>
                <a:latin typeface="Arial" pitchFamily="34" charset="0"/>
                <a:cs typeface="Arial" pitchFamily="34" charset="0"/>
              </a:rPr>
              <a:t>,</a:t>
            </a:r>
            <a:r>
              <a:rPr lang="en-US" b="1" dirty="0" smtClean="0"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effectLst/>
                <a:latin typeface="Arial" pitchFamily="34" charset="0"/>
                <a:cs typeface="Arial" pitchFamily="34" charset="0"/>
              </a:rPr>
              <a:t>m</a:t>
            </a:r>
            <a:r>
              <a:rPr lang="ru-RU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effectLst/>
                <a:latin typeface="Arial" pitchFamily="34" charset="0"/>
                <a:cs typeface="Arial" pitchFamily="34" charset="0"/>
              </a:rPr>
              <a:t>±</a:t>
            </a:r>
            <a:r>
              <a:rPr lang="ru-RU" b="1" dirty="0" smtClean="0">
                <a:solidFill>
                  <a:srgbClr val="00FF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ln>
                  <a:solidFill>
                    <a:sysClr val="windowText" lastClr="000000"/>
                  </a:solidFill>
                </a:ln>
                <a:solidFill>
                  <a:srgbClr val="00FF00"/>
                </a:solidFill>
                <a:effectLst/>
                <a:latin typeface="Arial" pitchFamily="34" charset="0"/>
                <a:cs typeface="Arial" pitchFamily="34" charset="0"/>
              </a:rPr>
              <a:t>= </a:t>
            </a:r>
            <a:r>
              <a:rPr lang="ru-RU" b="1" dirty="0" smtClean="0">
                <a:ln>
                  <a:solidFill>
                    <a:sysClr val="windowText" lastClr="000000"/>
                  </a:solidFill>
                </a:ln>
                <a:solidFill>
                  <a:srgbClr val="00FF00"/>
                </a:solidFill>
                <a:effectLst/>
                <a:latin typeface="Times New Roman" pitchFamily="18" charset="0"/>
                <a:cs typeface="Times New Roman" pitchFamily="18" charset="0"/>
              </a:rPr>
              <a:t>ν</a:t>
            </a:r>
            <a:r>
              <a:rPr lang="ru-RU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FF00"/>
                </a:solidFill>
                <a:effectLst/>
                <a:latin typeface="Arial" pitchFamily="34" charset="0"/>
                <a:cs typeface="Arial" pitchFamily="34" charset="0"/>
              </a:rPr>
              <a:t>±</a:t>
            </a:r>
            <a:r>
              <a:rPr lang="ru-RU" b="1" dirty="0" smtClean="0">
                <a:ln>
                  <a:solidFill>
                    <a:sysClr val="windowText" lastClr="000000"/>
                  </a:solidFill>
                </a:ln>
                <a:solidFill>
                  <a:srgbClr val="00FF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b="1" baseline="30000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r>
              <a:rPr lang="ru-RU" b="1" dirty="0" smtClean="0">
                <a:ln>
                  <a:solidFill>
                    <a:sysClr val="windowText" lastClr="000000"/>
                  </a:solidFill>
                </a:ln>
                <a:solidFill>
                  <a:srgbClr val="00FF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m</a:t>
            </a:r>
            <a:r>
              <a:rPr lang="ru-RU" b="1" dirty="0" smtClean="0">
                <a:solidFill>
                  <a:srgbClr val="110A03"/>
                </a:solidFill>
                <a:effectLst/>
                <a:latin typeface="Arial" pitchFamily="34" charset="0"/>
                <a:cs typeface="Arial" pitchFamily="34" charset="0"/>
              </a:rPr>
              <a:t>,</a:t>
            </a:r>
            <a:r>
              <a:rPr lang="en-US" b="1" dirty="0" smtClean="0">
                <a:solidFill>
                  <a:srgbClr val="110A03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rgbClr val="110A03"/>
                </a:solidFill>
                <a:effectLst/>
                <a:latin typeface="Arial" pitchFamily="34" charset="0"/>
                <a:cs typeface="Arial" pitchFamily="34" charset="0"/>
              </a:rPr>
              <a:t>где</a:t>
            </a:r>
            <a:r>
              <a:rPr lang="en-US" b="1" dirty="0" smtClean="0">
                <a:solidFill>
                  <a:srgbClr val="110A03"/>
                </a:solidFill>
                <a:effectLst/>
                <a:latin typeface="Arial" pitchFamily="34" charset="0"/>
                <a:cs typeface="Arial" pitchFamily="34" charset="0"/>
              </a:rPr>
              <a:t>:</a:t>
            </a:r>
            <a:endParaRPr lang="ru-RU" b="1" dirty="0" smtClean="0">
              <a:effectLst/>
              <a:latin typeface="Arial" pitchFamily="34" charset="0"/>
              <a:cs typeface="Arial" pitchFamily="34" charset="0"/>
            </a:endParaRPr>
          </a:p>
          <a:p>
            <a:pPr marL="0" indent="533400"/>
            <a:endParaRPr lang="ru-RU" b="1" dirty="0" smtClean="0">
              <a:effectLst/>
              <a:latin typeface="Times New Roman" pitchFamily="18" charset="0"/>
            </a:endParaRP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16691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0423687"/>
              </p:ext>
            </p:extLst>
          </p:nvPr>
        </p:nvGraphicFramePr>
        <p:xfrm>
          <a:off x="3635896" y="2996952"/>
          <a:ext cx="2376264" cy="6388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054" name="Формула" r:id="rId3" imgW="1663700" imgH="381000" progId="Equation.3">
                  <p:embed/>
                </p:oleObj>
              </mc:Choice>
              <mc:Fallback>
                <p:oleObj name="Формула" r:id="rId3" imgW="1663700" imgH="38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896" y="2996952"/>
                        <a:ext cx="2376264" cy="63884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6925" name="Picture 13" descr="7a7043df877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8" y="3816170"/>
            <a:ext cx="3996506" cy="2997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6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32440" y="51579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7741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2" y="507207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Picture 2" descr="https://pandia.ru/text/80/351/images/image002_15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28" y="4077073"/>
            <a:ext cx="7248481" cy="277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07504" y="260648"/>
            <a:ext cx="8928991" cy="412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alt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Электрохимия</a:t>
            </a:r>
            <a:r>
              <a:rPr lang="ru-RU" altLang="ru-RU" sz="2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– раздел физической химии, изучающий закономерности химических превращений при действии электрического тока и электрических явлений при химических реакциях. </a:t>
            </a:r>
            <a:endParaRPr lang="ru-RU" altLang="ru-RU" sz="2800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Электрохимическими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называются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процессы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442913" indent="-442913" algn="just">
              <a:lnSpc>
                <a:spcPct val="85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а) протекающие в растворе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под воздействием электрического тока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(электролиз)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;</a:t>
            </a:r>
          </a:p>
          <a:p>
            <a:pPr marL="442913" indent="-442913" algn="just">
              <a:lnSpc>
                <a:spcPct val="85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б) протекающие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в растворе и приводящие к возникновению электрического тока 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во внешней цепи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(гальванический элемент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alt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5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520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47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686919" y="4591050"/>
            <a:ext cx="3786993" cy="222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2276" name="Picture 4" descr="180px-Delta_p-ru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87563" y="3284538"/>
            <a:ext cx="1979612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295" name="Picture 15" descr="9fd2039db2377df3eb041e5c27346f44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87450" y="3429000"/>
            <a:ext cx="523875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7952" name="Picture 16" descr="d01a22a6671884b37ae35ef008acfeee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40200" y="3357563"/>
            <a:ext cx="523875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7953" name="Picture 17" descr="t6_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4591050"/>
            <a:ext cx="2200275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7880378" y="5575300"/>
            <a:ext cx="304800" cy="304800"/>
          </a:xfrm>
          <a:prstGeom prst="rect">
            <a:avLst/>
          </a:prstGeom>
        </p:spPr>
      </p:pic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11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8" name="Picture 12" descr="пишу 1"/>
          <p:cNvPicPr>
            <a:picLocks noChangeAspect="1" noChangeArrowheads="1" noCrop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532440" y="51579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52400" y="256404"/>
            <a:ext cx="8884096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  <a:defRPr/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Среднюю ионную активность</a:t>
            </a:r>
            <a:r>
              <a:rPr lang="ru-RU" sz="2800" b="1" dirty="0">
                <a:solidFill>
                  <a:srgbClr val="99190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</a:t>
            </a:r>
            <a:r>
              <a:rPr lang="ru-RU" sz="2800" b="1" dirty="0">
                <a:solidFill>
                  <a:srgbClr val="99190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средний ионный коэффициент активности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электролита </a:t>
            </a:r>
            <a:r>
              <a:rPr lang="ru-RU" sz="2800" b="1" u="sng" dirty="0">
                <a:solidFill>
                  <a:srgbClr val="110A03"/>
                </a:solidFill>
                <a:latin typeface="Arial" pitchFamily="34" charset="0"/>
                <a:cs typeface="Arial" pitchFamily="34" charset="0"/>
              </a:rPr>
              <a:t>определяют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несколькими методами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 по повышению температуры кипения раствора; по понижению температуры замерзания раствора; по давлению пара растворителя над раствором; по ЭДС гальванических элементов; по растворимости малорастворимых соединений и др.</a:t>
            </a:r>
          </a:p>
        </p:txBody>
      </p:sp>
    </p:spTree>
    <p:extLst>
      <p:ext uri="{BB962C8B-B14F-4D97-AF65-F5344CB8AC3E}">
        <p14:creationId xmlns:p14="http://schemas.microsoft.com/office/powerpoint/2010/main" val="184911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4" name="Picture 4" descr="image14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6675" y="4694386"/>
            <a:ext cx="2881313" cy="222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8970" name="Picture 10" descr="02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695825" y="4970268"/>
            <a:ext cx="2880841" cy="1841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7476537" y="5891137"/>
            <a:ext cx="304800" cy="304800"/>
          </a:xfrm>
          <a:prstGeom prst="rect">
            <a:avLst/>
          </a:prstGeom>
        </p:spPr>
      </p:pic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8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532440" y="51579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72008" y="44624"/>
            <a:ext cx="8964488" cy="4853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  <a:defRPr/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D6F1D"/>
                </a:solidFill>
                <a:latin typeface="Arial" pitchFamily="34" charset="0"/>
                <a:cs typeface="Arial" pitchFamily="34" charset="0"/>
              </a:rPr>
              <a:t>Средняя ионная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активность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</a:t>
            </a:r>
            <a:r>
              <a:rPr lang="ru-RU" sz="2800" b="1" dirty="0">
                <a:solidFill>
                  <a:srgbClr val="99190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D6F1D"/>
                </a:solidFill>
                <a:latin typeface="Arial" pitchFamily="34" charset="0"/>
                <a:cs typeface="Arial" pitchFamily="34" charset="0"/>
              </a:rPr>
              <a:t>средний ионный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коэффициент активности</a:t>
            </a: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зависят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не только от концентрации раствора, но и от заряда иона. В области низких концентраций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D6F1D"/>
                </a:solidFill>
                <a:latin typeface="Arial" pitchFamily="34" charset="0"/>
                <a:cs typeface="Arial" pitchFamily="34" charset="0"/>
              </a:rPr>
              <a:t>средний ионный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коэффициент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активности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определяется зарядом образующихся ионов и не зависит от других свойств электролитов. Например, в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области 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низких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концентраций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±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для растворов КС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l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NaNO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HCl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др. одинаковы. В 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разбавленных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растворах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±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зависит от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общей концентрации всех присутствующих в растворе электролитов и зарядов ионов, т.е.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±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зависит от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ионной силы раствора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0084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8592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90631" y="2356374"/>
            <a:ext cx="8694645" cy="124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4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Arial" pitchFamily="34" charset="0"/>
              </a:rPr>
              <a:t>Электродный потенциал. Уравнение Нернста</a:t>
            </a:r>
            <a:endParaRPr lang="ru-RU" sz="44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  <p:pic>
        <p:nvPicPr>
          <p:cNvPr id="8" name="Picture 20" descr="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909" y="3631558"/>
            <a:ext cx="4596941" cy="302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5" descr="galvanic_cel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27650" y="126579"/>
            <a:ext cx="3816350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54" y="658590"/>
            <a:ext cx="3559250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775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5460"/>
            <a:ext cx="24192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Вспомним:</a:t>
            </a:r>
            <a:endParaRPr lang="ru-RU" sz="28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3329403"/>
            <a:ext cx="8821650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Для повторения </a:t>
            </a:r>
            <a:r>
              <a:rPr lang="ru-RU" sz="2800" b="1" dirty="0" smtClean="0"/>
              <a:t>материал можно найти </a:t>
            </a: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 Black" pitchFamily="34" charset="0"/>
              </a:rPr>
              <a:t>на 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 Black" pitchFamily="34" charset="0"/>
              </a:rPr>
              <a:t>сайте </a:t>
            </a: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 Black" pitchFamily="34" charset="0"/>
              </a:rPr>
              <a:t>НКСЭ</a:t>
            </a:r>
            <a:r>
              <a:rPr lang="ru-RU" sz="2800" b="1" dirty="0" smtClean="0"/>
              <a:t>: Преподавателям –  </a:t>
            </a:r>
            <a:r>
              <a:rPr lang="ru-RU" sz="2800" b="1" dirty="0"/>
              <a:t>Методическая копилка – </a:t>
            </a:r>
            <a:r>
              <a:rPr lang="ru-RU" sz="2800" b="1" dirty="0" smtClean="0"/>
              <a:t>ЦМК </a:t>
            </a:r>
            <a:r>
              <a:rPr lang="ru-RU" sz="2800" b="1" dirty="0"/>
              <a:t>Математических и естественнонаучных дисциплин – Кузьмина Ирина </a:t>
            </a:r>
            <a:r>
              <a:rPr lang="ru-RU" sz="2800" b="1" dirty="0" smtClean="0"/>
              <a:t>Викторовна.</a:t>
            </a:r>
            <a:endParaRPr lang="ru-RU" sz="2800" b="1" dirty="0"/>
          </a:p>
          <a:p>
            <a:pPr marL="0" indent="450000" algn="just">
              <a:lnSpc>
                <a:spcPct val="85000"/>
              </a:lnSpc>
            </a:pP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 Black" pitchFamily="34" charset="0"/>
              </a:rPr>
              <a:t>В библиотеке</a:t>
            </a:r>
            <a:r>
              <a:rPr lang="ru-RU" sz="2800" b="1" dirty="0"/>
              <a:t>: </a:t>
            </a:r>
            <a:r>
              <a:rPr lang="ru-RU" sz="2800" b="1" dirty="0" smtClean="0"/>
              <a:t>Сетевые ресурсы –Справочная </a:t>
            </a:r>
            <a:r>
              <a:rPr lang="ru-RU" sz="2800" b="1" dirty="0"/>
              <a:t>информация для </a:t>
            </a:r>
            <a:r>
              <a:rPr lang="ru-RU" sz="2800" b="1" dirty="0" smtClean="0"/>
              <a:t>студентов </a:t>
            </a:r>
            <a:r>
              <a:rPr lang="ru-RU" sz="2800" b="1" dirty="0"/>
              <a:t>–</a:t>
            </a:r>
            <a:r>
              <a:rPr lang="ru-RU" sz="2800" b="1" dirty="0" smtClean="0"/>
              <a:t> </a:t>
            </a:r>
            <a:r>
              <a:rPr lang="ru-RU" sz="2800" b="1" dirty="0"/>
              <a:t>Кузьмина </a:t>
            </a:r>
            <a:r>
              <a:rPr lang="ru-RU" sz="2800" b="1" dirty="0" smtClean="0"/>
              <a:t>И. В. – Химия.</a:t>
            </a:r>
            <a:endParaRPr lang="ru-RU" sz="2800" b="1" dirty="0"/>
          </a:p>
        </p:txBody>
      </p:sp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03233" y="5097922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05" y="528433"/>
            <a:ext cx="3771703" cy="2810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94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31086"/>
            <a:ext cx="3768037" cy="2853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989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chemege.ru/wp-content/uploads/2018/09/%D0%BE%D0%B2%D1%80.jpg">
            <a:hlinkClick r:id="rId2"/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633"/>
          <a:stretch/>
        </p:blipFill>
        <p:spPr bwMode="auto">
          <a:xfrm>
            <a:off x="107504" y="188640"/>
            <a:ext cx="8928992" cy="43533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1547664" y="1628800"/>
            <a:ext cx="1656184" cy="36004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724128" y="1641299"/>
            <a:ext cx="2088232" cy="360040"/>
          </a:xfrm>
          <a:prstGeom prst="rect">
            <a:avLst/>
          </a:prstGeom>
          <a:noFill/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662011" y="4653136"/>
            <a:ext cx="2212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Э</a:t>
            </a:r>
            <a:r>
              <a:rPr lang="ru-RU" sz="2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ē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Э</a:t>
            </a:r>
            <a:r>
              <a:rPr lang="ru-RU" sz="2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800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84596" y="4668977"/>
            <a:ext cx="24192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Э</a:t>
            </a:r>
            <a:r>
              <a:rPr lang="ru-RU" sz="2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+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ē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Э</a:t>
            </a:r>
            <a:r>
              <a:rPr lang="ru-RU" sz="2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– 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800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Левая фигурная скобка 6"/>
          <p:cNvSpPr/>
          <p:nvPr/>
        </p:nvSpPr>
        <p:spPr>
          <a:xfrm rot="5400000" flipH="1">
            <a:off x="1168165" y="4641835"/>
            <a:ext cx="468052" cy="1257816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Левая фигурная скобка 7"/>
          <p:cNvSpPr/>
          <p:nvPr/>
        </p:nvSpPr>
        <p:spPr>
          <a:xfrm rot="5400000" flipH="1">
            <a:off x="5990580" y="4625808"/>
            <a:ext cx="468052" cy="1257816"/>
          </a:xfrm>
          <a:prstGeom prst="leftBrac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355976" y="5504769"/>
            <a:ext cx="4244565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окисление</a:t>
            </a:r>
          </a:p>
          <a:p>
            <a:pPr algn="ctr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Э</a:t>
            </a:r>
            <a:r>
              <a:rPr lang="ru-RU" sz="28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восстановитель</a:t>
            </a:r>
            <a:endParaRPr lang="ru-RU" sz="2800" dirty="0">
              <a:solidFill>
                <a:srgbClr val="0000CC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8943" y="5564956"/>
            <a:ext cx="3380469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восстановление</a:t>
            </a:r>
          </a:p>
          <a:p>
            <a:pPr algn="ctr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Э</a:t>
            </a:r>
            <a:r>
              <a:rPr lang="ru-RU" sz="28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окислитель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345848" y="6318607"/>
            <a:ext cx="23062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Э – элемент</a:t>
            </a:r>
            <a:endParaRPr lang="ru-RU" sz="28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6" name="Управляющая кнопка: далее 15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6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5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9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8592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2776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60648"/>
            <a:ext cx="864096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/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ē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– электрон –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отрицательно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заряженная частица. Поэтому, как в математике, когда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прибавляем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«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»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степень окисления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понижается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а когда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8720D"/>
                </a:solidFill>
                <a:latin typeface="Arial" pitchFamily="34" charset="0"/>
                <a:cs typeface="Arial" pitchFamily="34" charset="0"/>
              </a:rPr>
              <a:t>отнимаем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» – степень окисления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8720D"/>
                </a:solidFill>
                <a:latin typeface="Arial" pitchFamily="34" charset="0"/>
                <a:cs typeface="Arial" pitchFamily="34" charset="0"/>
              </a:rPr>
              <a:t>повышается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5283656"/>
              </p:ext>
            </p:extLst>
          </p:nvPr>
        </p:nvGraphicFramePr>
        <p:xfrm>
          <a:off x="206550" y="2708920"/>
          <a:ext cx="8757940" cy="1554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1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96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96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193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Э</a:t>
                      </a:r>
                      <a:r>
                        <a:rPr lang="ru-RU" sz="2800" b="1" baseline="30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ru-RU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+ </a:t>
                      </a:r>
                      <a:r>
                        <a:rPr lang="en-US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ē</a:t>
                      </a:r>
                      <a:r>
                        <a:rPr lang="ru-RU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lang="ru-RU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 </a:t>
                      </a:r>
                      <a:r>
                        <a:rPr lang="ru-RU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Э</a:t>
                      </a:r>
                      <a:r>
                        <a:rPr lang="ru-RU" sz="2800" b="1" baseline="30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– </a:t>
                      </a:r>
                      <a:endParaRPr lang="ru-RU" sz="2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Э </a:t>
                      </a:r>
                      <a:r>
                        <a:rPr lang="ru-RU" sz="2800" b="1" baseline="30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–</a:t>
                      </a:r>
                      <a:r>
                        <a:rPr lang="ru-RU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+ </a:t>
                      </a:r>
                      <a:r>
                        <a:rPr lang="en-US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ē</a:t>
                      </a:r>
                      <a:r>
                        <a:rPr lang="ru-RU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lang="ru-RU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 </a:t>
                      </a:r>
                      <a:r>
                        <a:rPr lang="ru-RU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Э</a:t>
                      </a:r>
                      <a:r>
                        <a:rPr lang="ru-RU" sz="2800" b="1" baseline="30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–2 </a:t>
                      </a:r>
                      <a:endParaRPr lang="ru-RU" sz="2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Э</a:t>
                      </a:r>
                      <a:r>
                        <a:rPr lang="ru-RU" sz="2800" b="1" baseline="30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  <a:r>
                        <a:rPr lang="ru-RU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+ </a:t>
                      </a:r>
                      <a:r>
                        <a:rPr lang="en-US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ē</a:t>
                      </a:r>
                      <a:r>
                        <a:rPr lang="ru-RU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lang="ru-RU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 </a:t>
                      </a:r>
                      <a:r>
                        <a:rPr lang="ru-RU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Э</a:t>
                      </a:r>
                      <a:r>
                        <a:rPr lang="ru-RU" sz="2800" b="1" baseline="30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0 </a:t>
                      </a:r>
                      <a:endParaRPr lang="ru-RU" sz="2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7944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Э</a:t>
                      </a:r>
                      <a:r>
                        <a:rPr lang="ru-RU" sz="2800" b="1" baseline="30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ru-RU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– </a:t>
                      </a:r>
                      <a:r>
                        <a:rPr lang="en-US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ē</a:t>
                      </a:r>
                      <a:r>
                        <a:rPr lang="ru-RU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lang="ru-RU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 </a:t>
                      </a:r>
                      <a:r>
                        <a:rPr lang="ru-RU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Э</a:t>
                      </a:r>
                      <a:r>
                        <a:rPr lang="ru-RU" sz="2800" b="1" baseline="30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+ </a:t>
                      </a:r>
                      <a:endParaRPr lang="ru-RU" sz="2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Э </a:t>
                      </a:r>
                      <a:r>
                        <a:rPr lang="ru-RU" sz="2800" b="1" baseline="30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–</a:t>
                      </a:r>
                      <a:r>
                        <a:rPr lang="ru-RU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– </a:t>
                      </a:r>
                      <a:r>
                        <a:rPr lang="en-US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ē</a:t>
                      </a:r>
                      <a:r>
                        <a:rPr lang="ru-RU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lang="ru-RU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 </a:t>
                      </a:r>
                      <a:r>
                        <a:rPr lang="ru-RU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Э</a:t>
                      </a:r>
                      <a:r>
                        <a:rPr lang="ru-RU" sz="2800" b="1" baseline="30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 </a:t>
                      </a:r>
                      <a:endParaRPr lang="ru-RU" sz="2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Э</a:t>
                      </a:r>
                      <a:r>
                        <a:rPr lang="ru-RU" sz="2800" b="1" baseline="30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  <a:r>
                        <a:rPr lang="ru-RU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– </a:t>
                      </a:r>
                      <a:r>
                        <a:rPr lang="en-US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ē</a:t>
                      </a:r>
                      <a:r>
                        <a:rPr lang="ru-RU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lang="ru-RU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 </a:t>
                      </a:r>
                      <a:r>
                        <a:rPr lang="ru-RU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Э</a:t>
                      </a:r>
                      <a:r>
                        <a:rPr lang="ru-RU" sz="2800" b="1" baseline="30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+2 </a:t>
                      </a:r>
                      <a:endParaRPr lang="ru-RU" sz="2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Э </a:t>
                      </a:r>
                      <a:r>
                        <a:rPr lang="ru-RU" sz="2800" b="1" baseline="30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–2</a:t>
                      </a:r>
                      <a:r>
                        <a:rPr lang="ru-RU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– </a:t>
                      </a:r>
                      <a:r>
                        <a:rPr lang="ru-RU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00CC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r>
                        <a:rPr lang="en-US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ē</a:t>
                      </a:r>
                      <a:r>
                        <a:rPr lang="ru-RU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lang="ru-RU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 </a:t>
                      </a:r>
                      <a:r>
                        <a:rPr lang="ru-RU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Э</a:t>
                      </a:r>
                      <a:r>
                        <a:rPr lang="ru-RU" sz="2800" b="1" baseline="30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+4 </a:t>
                      </a:r>
                      <a:endParaRPr lang="ru-RU" sz="2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Э</a:t>
                      </a:r>
                      <a:r>
                        <a:rPr lang="ru-RU" sz="2800" b="1" baseline="30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+4 </a:t>
                      </a:r>
                      <a:r>
                        <a:rPr lang="ru-RU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+ </a:t>
                      </a:r>
                      <a:r>
                        <a:rPr lang="ru-RU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00CC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r>
                        <a:rPr lang="en-US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ē</a:t>
                      </a:r>
                      <a:r>
                        <a:rPr lang="ru-RU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lang="ru-RU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 </a:t>
                      </a:r>
                      <a:r>
                        <a:rPr lang="ru-RU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Э </a:t>
                      </a:r>
                      <a:r>
                        <a:rPr lang="ru-RU" sz="2800" b="1" baseline="30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–2</a:t>
                      </a:r>
                      <a:endParaRPr lang="ru-RU" sz="2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5" name="Прямая соединительная линия 4"/>
          <p:cNvCxnSpPr/>
          <p:nvPr/>
        </p:nvCxnSpPr>
        <p:spPr>
          <a:xfrm>
            <a:off x="1979712" y="5085184"/>
            <a:ext cx="338437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2411760" y="4905164"/>
            <a:ext cx="0" cy="43204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2843808" y="4941168"/>
            <a:ext cx="0" cy="43204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3275856" y="4653136"/>
            <a:ext cx="0" cy="93610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3779912" y="4905164"/>
            <a:ext cx="0" cy="43204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211960" y="4941168"/>
            <a:ext cx="0" cy="43204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4644008" y="4941168"/>
            <a:ext cx="0" cy="43204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5076056" y="4941168"/>
            <a:ext cx="0" cy="43204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2039283" y="5383552"/>
            <a:ext cx="4620949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–2 –1       1  2   3  4</a:t>
            </a:r>
            <a:endParaRPr lang="ru-RU" sz="2800" dirty="0">
              <a:solidFill>
                <a:srgbClr val="0000CC"/>
              </a:solidFill>
            </a:endParaRPr>
          </a:p>
          <a:p>
            <a:pPr>
              <a:lnSpc>
                <a:spcPct val="80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          0</a:t>
            </a:r>
            <a:endParaRPr lang="ru-RU" sz="2800" dirty="0">
              <a:solidFill>
                <a:srgbClr val="0000CC"/>
              </a:solidFill>
            </a:endParaRPr>
          </a:p>
        </p:txBody>
      </p:sp>
      <p:sp>
        <p:nvSpPr>
          <p:cNvPr id="20" name="Арка 19"/>
          <p:cNvSpPr/>
          <p:nvPr/>
        </p:nvSpPr>
        <p:spPr>
          <a:xfrm>
            <a:off x="2411760" y="4772003"/>
            <a:ext cx="864096" cy="385189"/>
          </a:xfrm>
          <a:prstGeom prst="blockArc">
            <a:avLst/>
          </a:prstGeom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Арка 20"/>
          <p:cNvSpPr/>
          <p:nvPr/>
        </p:nvSpPr>
        <p:spPr>
          <a:xfrm>
            <a:off x="3331048" y="4772003"/>
            <a:ext cx="1745007" cy="385189"/>
          </a:xfrm>
          <a:prstGeom prst="blockArc">
            <a:avLst/>
          </a:prstGeom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23" name="Прямая со стрелкой 22"/>
          <p:cNvCxnSpPr/>
          <p:nvPr/>
        </p:nvCxnSpPr>
        <p:spPr>
          <a:xfrm>
            <a:off x="2267744" y="4221088"/>
            <a:ext cx="792088" cy="432048"/>
          </a:xfrm>
          <a:prstGeom prst="straightConnector1">
            <a:avLst/>
          </a:prstGeom>
          <a:ln w="5715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>
            <a:off x="4203551" y="4221088"/>
            <a:ext cx="2240657" cy="432048"/>
          </a:xfrm>
          <a:prstGeom prst="straightConnector1">
            <a:avLst/>
          </a:prstGeom>
          <a:ln w="5715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Левая фигурная скобка 18"/>
          <p:cNvSpPr/>
          <p:nvPr/>
        </p:nvSpPr>
        <p:spPr>
          <a:xfrm rot="5400000" flipH="1">
            <a:off x="3502683" y="4690302"/>
            <a:ext cx="324036" cy="2914000"/>
          </a:xfrm>
          <a:prstGeom prst="leftBrac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491880" y="6237312"/>
            <a:ext cx="39786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6</a:t>
            </a:r>
            <a:endParaRPr lang="ru-RU" sz="3000" dirty="0"/>
          </a:p>
        </p:txBody>
      </p:sp>
      <p:sp>
        <p:nvSpPr>
          <p:cNvPr id="28" name="Управляющая кнопка: далее 27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9" name="Управляющая кнопка: назад 28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0" name="Управляющая кнопка: домой 29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1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8592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1207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chemege.ru/wp-content/uploads/2018/09/%D0%BE%D0%BA%D0%B8%D1%81%D0%BB%D0%B8%D1%82%D0%B5%D0%BB%D0%B8-%D0%B8-%D0%B2%D0%BE%D1%81%D1%81%D1%82%D0%B0%D0%BD%D0%BE%D0%B2%D0%B8%D1%82%D0%B5%D0%BB%D0%B8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093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2051720" y="1196752"/>
            <a:ext cx="1656184" cy="36004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660232" y="1196752"/>
            <a:ext cx="2088232" cy="360040"/>
          </a:xfrm>
          <a:prstGeom prst="rect">
            <a:avLst/>
          </a:prstGeom>
          <a:noFill/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8592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9142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chemege.ru/wp-content/uploads/2018/09/%D0%BB%D0%B0%D0%B1-%D0%BE%D0%BA%D0%B8%D1%81%D0%BB%D0%B8%D1%82%D0%B5%D0%BB%D0%B8-%D0%B8-%D0%B2%D0%BE%D1%81%D1%81%D1%82%D0%B0%D0%BD%D0%BE%D0%B2%D0%B8%D1%82%D0%B5%D0%BB%D0%B8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6" y="0"/>
            <a:ext cx="9063257" cy="645333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2267744" y="1052736"/>
            <a:ext cx="1656184" cy="36004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588224" y="1052736"/>
            <a:ext cx="2088232" cy="360040"/>
          </a:xfrm>
          <a:prstGeom prst="rect">
            <a:avLst/>
          </a:prstGeom>
          <a:noFill/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8592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3881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71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875" y="5958580"/>
            <a:ext cx="2016125" cy="89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804248" y="6553200"/>
            <a:ext cx="304800" cy="304800"/>
          </a:xfrm>
          <a:prstGeom prst="rect">
            <a:avLst/>
          </a:prstGeom>
        </p:spPr>
      </p:pic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6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657084" y="5400537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7504" y="95838"/>
            <a:ext cx="8928992" cy="5952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  <a:defRPr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Рассмотрим условие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равновесия между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металлом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D6F1D"/>
                </a:solidFill>
                <a:latin typeface="Arial" pitchFamily="34" charset="0"/>
                <a:cs typeface="Arial" pitchFamily="34" charset="0"/>
              </a:rPr>
              <a:t>его ионами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в растворе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0000"/>
              </a:lnSpc>
              <a:defRPr/>
            </a:pPr>
            <a:r>
              <a:rPr lang="en-US" sz="2800" b="1" dirty="0" err="1">
                <a:solidFill>
                  <a:srgbClr val="110A03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sz="2800" b="1" baseline="30000" dirty="0" err="1">
                <a:solidFill>
                  <a:srgbClr val="110A03"/>
                </a:solidFill>
                <a:latin typeface="Arial" pitchFamily="34" charset="0"/>
                <a:cs typeface="Arial" pitchFamily="34" charset="0"/>
              </a:rPr>
              <a:t>z</a:t>
            </a:r>
            <a:r>
              <a:rPr lang="ru-RU" sz="2800" b="1" baseline="30000" dirty="0">
                <a:solidFill>
                  <a:srgbClr val="110A03"/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ru-RU" sz="2800" b="1" dirty="0">
                <a:solidFill>
                  <a:srgbClr val="110A03"/>
                </a:solidFill>
                <a:latin typeface="Arial" pitchFamily="34" charset="0"/>
                <a:cs typeface="Arial" pitchFamily="34" charset="0"/>
              </a:rPr>
              <a:t> + </a:t>
            </a:r>
            <a:r>
              <a:rPr lang="en-US" sz="2800" b="1" dirty="0">
                <a:solidFill>
                  <a:srgbClr val="110A03"/>
                </a:solidFill>
                <a:latin typeface="Arial" pitchFamily="34" charset="0"/>
                <a:cs typeface="Arial" pitchFamily="34" charset="0"/>
              </a:rPr>
              <a:t>z</a:t>
            </a:r>
            <a:r>
              <a:rPr lang="ru-RU" sz="2800" b="1" dirty="0">
                <a:solidFill>
                  <a:srgbClr val="110A03"/>
                </a:solidFill>
                <a:latin typeface="Arial" pitchFamily="34" charset="0"/>
                <a:cs typeface="Arial" pitchFamily="34" charset="0"/>
              </a:rPr>
              <a:t>ē </a:t>
            </a:r>
            <a:r>
              <a:rPr lang="ru-RU" sz="2800" b="1" dirty="0">
                <a:solidFill>
                  <a:srgbClr val="110A03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</a:t>
            </a:r>
            <a:r>
              <a:rPr lang="ru-RU" sz="2800" b="1" dirty="0">
                <a:solidFill>
                  <a:srgbClr val="110A0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solidFill>
                  <a:srgbClr val="110A03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                      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(1)</a:t>
            </a:r>
          </a:p>
          <a:p>
            <a:pPr algn="just">
              <a:lnSpc>
                <a:spcPct val="80000"/>
              </a:lnSpc>
              <a:defRPr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или в общем виде: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0000"/>
              </a:lnSpc>
              <a:defRPr/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US" sz="2800" b="1" dirty="0">
                <a:solidFill>
                  <a:srgbClr val="110A0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110A03"/>
                </a:solidFill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>
                <a:solidFill>
                  <a:srgbClr val="110A03"/>
                </a:solidFill>
                <a:latin typeface="Arial" pitchFamily="34" charset="0"/>
                <a:cs typeface="Arial" pitchFamily="34" charset="0"/>
              </a:rPr>
              <a:t>z</a:t>
            </a:r>
            <a:r>
              <a:rPr lang="ru-RU" sz="2800" b="1" dirty="0">
                <a:solidFill>
                  <a:srgbClr val="110A03"/>
                </a:solidFill>
                <a:latin typeface="Arial" pitchFamily="34" charset="0"/>
                <a:cs typeface="Arial" pitchFamily="34" charset="0"/>
              </a:rPr>
              <a:t>ē </a:t>
            </a:r>
            <a:r>
              <a:rPr lang="ru-RU" sz="2800" b="1" dirty="0">
                <a:solidFill>
                  <a:srgbClr val="110A03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</a:t>
            </a:r>
            <a:r>
              <a:rPr lang="ru-RU" sz="2800" b="1" dirty="0">
                <a:solidFill>
                  <a:srgbClr val="110A0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                                  (2)</a:t>
            </a:r>
          </a:p>
          <a:p>
            <a:pPr algn="just">
              <a:lnSpc>
                <a:spcPct val="80000"/>
              </a:lnSpc>
              <a:defRPr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где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окисленная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форма вещества;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восстановленная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форма вещества. Условие равновесия для электродной реакции (2) описывается равенством</a:t>
            </a:r>
            <a:endParaRPr lang="en-US" sz="2800" b="1" dirty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indent="450000" algn="just">
              <a:lnSpc>
                <a:spcPct val="80000"/>
              </a:lnSpc>
              <a:defRPr/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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</a:t>
            </a:r>
            <a:r>
              <a:rPr lang="ru-RU" sz="2800" b="1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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ru-RU" sz="2800" b="1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=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zF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                                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(3)</a:t>
            </a:r>
          </a:p>
          <a:p>
            <a:pPr algn="just">
              <a:lnSpc>
                <a:spcPct val="80000"/>
              </a:lnSpc>
              <a:defRPr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где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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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химические потенциалы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окисленной формы вещества в растворе и восстановленной формы вещества в металле соответственно;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Е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– равновесный электродный потенциал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равный разности потенциалов на границе между металлом и раствором в равновесном состоянии.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11416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34822" name="Rectangle 7"/>
          <p:cNvSpPr>
            <a:spLocks noChangeArrowheads="1"/>
          </p:cNvSpPr>
          <p:nvPr/>
        </p:nvSpPr>
        <p:spPr bwMode="auto">
          <a:xfrm>
            <a:off x="0" y="31956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34826" name="Rectangle 15"/>
          <p:cNvSpPr>
            <a:spLocks noChangeArrowheads="1"/>
          </p:cNvSpPr>
          <p:nvPr/>
        </p:nvSpPr>
        <p:spPr bwMode="auto">
          <a:xfrm>
            <a:off x="0" y="3205163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34827" name="Rectangle 17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34828" name="Rectangle 19"/>
          <p:cNvSpPr>
            <a:spLocks noChangeArrowheads="1"/>
          </p:cNvSpPr>
          <p:nvPr/>
        </p:nvSpPr>
        <p:spPr bwMode="auto">
          <a:xfrm>
            <a:off x="0" y="319563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5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8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31225" y="508518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7504" y="116632"/>
            <a:ext cx="8899145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  <a:defRPr/>
            </a:pPr>
            <a:r>
              <a:rPr lang="ru-RU" sz="27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Равновесный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электродный потенциал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u="sng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зависит от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активности реагентов, участвующих в электродной реакции. Эта зависимость получается, если в уравнении (3) химические потенциалы частиц О и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R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выражены через активность:</a:t>
            </a:r>
            <a:endParaRPr lang="en-US" sz="2700" b="1" dirty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indent="450000" algn="just">
              <a:lnSpc>
                <a:spcPct val="80000"/>
              </a:lnSpc>
              <a:defRPr/>
            </a:pPr>
            <a:r>
              <a:rPr lang="en-US" sz="27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</a:t>
            </a:r>
            <a:r>
              <a:rPr lang="ru-RU" sz="27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</a:t>
            </a:r>
            <a:r>
              <a:rPr lang="ru-RU" sz="2700" b="1" baseline="-25000" dirty="0">
                <a:solidFill>
                  <a:srgbClr val="FF993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=</a:t>
            </a:r>
            <a:r>
              <a:rPr lang="ru-RU" sz="2700" b="1" dirty="0">
                <a:solidFill>
                  <a:srgbClr val="FF993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</a:t>
            </a:r>
            <a:r>
              <a:rPr lang="ru-RU" sz="27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</a:t>
            </a:r>
            <a:r>
              <a:rPr lang="ru-RU" sz="2700" b="1" baseline="30000" dirty="0">
                <a:latin typeface="Arial" pitchFamily="34" charset="0"/>
                <a:cs typeface="Arial" pitchFamily="34" charset="0"/>
              </a:rPr>
              <a:t>0</a:t>
            </a:r>
            <a:r>
              <a:rPr lang="ru-RU" sz="2700" b="1" dirty="0">
                <a:solidFill>
                  <a:srgbClr val="FF993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R </a:t>
            </a:r>
            <a:r>
              <a:rPr lang="ru-RU" sz="2700" b="1" baseline="30000" dirty="0">
                <a:latin typeface="Arial" pitchFamily="34" charset="0"/>
                <a:cs typeface="Arial" pitchFamily="34" charset="0"/>
              </a:rPr>
              <a:t>.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T </a:t>
            </a:r>
            <a:r>
              <a:rPr lang="ru-RU" sz="2700" b="1" baseline="30000" dirty="0">
                <a:latin typeface="Arial" pitchFamily="34" charset="0"/>
                <a:cs typeface="Arial" pitchFamily="34" charset="0"/>
              </a:rPr>
              <a:t>.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ln</a:t>
            </a:r>
            <a:r>
              <a:rPr lang="en-US" sz="27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ru-RU" sz="27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                         (4)</a:t>
            </a:r>
            <a:endParaRPr lang="en-US" sz="2700" b="1" dirty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indent="450000" algn="just">
              <a:lnSpc>
                <a:spcPct val="80000"/>
              </a:lnSpc>
              <a:defRPr/>
            </a:pPr>
            <a:r>
              <a:rPr lang="en-US" sz="27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</a:t>
            </a:r>
            <a:r>
              <a:rPr lang="en-US" sz="27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en-US" sz="2700" b="1" dirty="0">
                <a:solidFill>
                  <a:srgbClr val="FF993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=</a:t>
            </a:r>
            <a:r>
              <a:rPr lang="en-US" sz="2700" b="1" dirty="0">
                <a:solidFill>
                  <a:srgbClr val="FF993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</a:t>
            </a:r>
            <a:r>
              <a:rPr lang="en-US" sz="27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en-US" sz="2700" b="1" baseline="30000" dirty="0">
                <a:latin typeface="Arial" pitchFamily="34" charset="0"/>
                <a:cs typeface="Arial" pitchFamily="34" charset="0"/>
              </a:rPr>
              <a:t>0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 + R </a:t>
            </a:r>
            <a:r>
              <a:rPr lang="en-US" sz="2700" b="1" baseline="300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T </a:t>
            </a:r>
            <a:r>
              <a:rPr lang="en-US" sz="2700" b="1" baseline="30000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ln</a:t>
            </a:r>
            <a:r>
              <a:rPr lang="en-US" sz="27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2700" b="1" baseline="-25000" dirty="0" err="1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,                      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(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5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)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0000"/>
              </a:lnSpc>
              <a:defRPr/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где </a:t>
            </a:r>
            <a:r>
              <a:rPr lang="en-US" sz="27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</a:t>
            </a:r>
            <a:r>
              <a:rPr lang="ru-RU" sz="27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</a:t>
            </a:r>
            <a:r>
              <a:rPr lang="ru-RU" sz="2700" b="1" baseline="30000" dirty="0">
                <a:latin typeface="Arial" pitchFamily="34" charset="0"/>
                <a:cs typeface="Arial" pitchFamily="34" charset="0"/>
              </a:rPr>
              <a:t>0</a:t>
            </a:r>
            <a:r>
              <a:rPr lang="ru-RU" sz="2700" b="1" baseline="30000" dirty="0">
                <a:solidFill>
                  <a:srgbClr val="E7E21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и</a:t>
            </a:r>
            <a:r>
              <a:rPr lang="ru-RU" sz="2700" b="1" dirty="0">
                <a:solidFill>
                  <a:srgbClr val="E7E21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</a:t>
            </a:r>
            <a:r>
              <a:rPr lang="en-US" sz="27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en-US" sz="2700" b="1" baseline="30000" dirty="0">
                <a:latin typeface="Arial" pitchFamily="34" charset="0"/>
                <a:cs typeface="Arial" pitchFamily="34" charset="0"/>
              </a:rPr>
              <a:t>0</a:t>
            </a:r>
            <a:r>
              <a:rPr lang="ru-RU" sz="2700" b="1" dirty="0">
                <a:solidFill>
                  <a:srgbClr val="E7E21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–</a:t>
            </a:r>
            <a:r>
              <a:rPr lang="ru-RU" sz="2700" b="1" dirty="0">
                <a:solidFill>
                  <a:srgbClr val="E7E21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стандартные химические потенциалы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; </a:t>
            </a:r>
            <a:r>
              <a:rPr lang="en-US" sz="27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ru-RU" sz="27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и </a:t>
            </a:r>
            <a:r>
              <a:rPr lang="en-US" sz="27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2700" b="1" baseline="-25000" dirty="0" err="1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–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активности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окисленной формы вещества (ионов металла) в растворе и восстановленной формы вещества (атомов металла) в металле. Подставляя уравнения (4) и (5) в (3), получаем после небольших преобразований:</a:t>
            </a:r>
          </a:p>
          <a:p>
            <a:pPr indent="450000" algn="just">
              <a:lnSpc>
                <a:spcPct val="80000"/>
              </a:lnSpc>
              <a:defRPr/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                             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                          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(6)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                                           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               </a:t>
            </a:r>
          </a:p>
          <a:p>
            <a:pPr indent="450000" algn="just">
              <a:lnSpc>
                <a:spcPct val="80000"/>
              </a:lnSpc>
              <a:defRPr/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                                                            </a:t>
            </a:r>
          </a:p>
          <a:p>
            <a:pPr indent="450000" algn="just">
              <a:lnSpc>
                <a:spcPct val="80000"/>
              </a:lnSpc>
              <a:defRPr/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                                                             (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7)</a:t>
            </a:r>
          </a:p>
          <a:p>
            <a:pPr indent="450000" algn="just">
              <a:lnSpc>
                <a:spcPct val="80000"/>
              </a:lnSpc>
              <a:defRPr/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                                                     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     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0000"/>
              </a:lnSpc>
              <a:defRPr/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где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Е</a:t>
            </a:r>
            <a:r>
              <a:rPr lang="ru-RU" sz="27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 – стандартный электродный потенц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иал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3744620"/>
              </p:ext>
            </p:extLst>
          </p:nvPr>
        </p:nvGraphicFramePr>
        <p:xfrm>
          <a:off x="1278039" y="5093271"/>
          <a:ext cx="2360511" cy="8560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322" name="Формула" r:id="rId7" imgW="1193760" imgH="431640" progId="Equation.3">
                  <p:embed/>
                </p:oleObj>
              </mc:Choice>
              <mc:Fallback>
                <p:oleObj name="Формула" r:id="rId7" imgW="1193760" imgH="431640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8039" y="5093271"/>
                        <a:ext cx="2360511" cy="8560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5201521"/>
              </p:ext>
            </p:extLst>
          </p:nvPr>
        </p:nvGraphicFramePr>
        <p:xfrm>
          <a:off x="3851920" y="5507496"/>
          <a:ext cx="1890563" cy="8957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323" name="Формула" r:id="rId9" imgW="888840" imgH="419040" progId="Equation.3">
                  <p:embed/>
                </p:oleObj>
              </mc:Choice>
              <mc:Fallback>
                <p:oleObj name="Формула" r:id="rId9" imgW="888840" imgH="419040" progId="Equation.3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1920" y="5507496"/>
                        <a:ext cx="1890563" cy="8957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Записанный звук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8489048" y="587727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61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Picture 5" descr="D:\диск D\25.12.20-домашние документы\Виртуальные лекции-14.01.20\Химия\анимашки-электролиз\T8R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02" y="548680"/>
            <a:ext cx="9151101" cy="533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2" y="507207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3635896" y="548680"/>
            <a:ext cx="241591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Электролиз</a:t>
            </a:r>
            <a:endParaRPr lang="ru-RU" sz="3000" dirty="0">
              <a:solidFill>
                <a:srgbClr val="0033CC"/>
              </a:solidFill>
            </a:endParaRPr>
          </a:p>
        </p:txBody>
      </p:sp>
      <p:pic>
        <p:nvPicPr>
          <p:cNvPr id="12" name="Picture 2" descr="D:\диск D\25.12.20-домашние документы\Виртуальные лекции-14.01.20\Физ. химия\анимашки-разное 1\гальванический элемент\7ujw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5072074"/>
            <a:ext cx="2857500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251520" y="5806397"/>
            <a:ext cx="3252369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Гальванический элемент</a:t>
            </a:r>
            <a:endParaRPr lang="ru-RU" sz="2800" dirty="0">
              <a:solidFill>
                <a:srgbClr val="0033CC"/>
              </a:solidFill>
            </a:endParaRPr>
          </a:p>
        </p:txBody>
      </p:sp>
      <p:cxnSp>
        <p:nvCxnSpPr>
          <p:cNvPr id="3" name="Прямая со стрелкой 2"/>
          <p:cNvCxnSpPr/>
          <p:nvPr/>
        </p:nvCxnSpPr>
        <p:spPr>
          <a:xfrm>
            <a:off x="251520" y="6197273"/>
            <a:ext cx="3672408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368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3" name="Rectangle 13"/>
          <p:cNvSpPr>
            <a:spLocks noChangeArrowheads="1"/>
          </p:cNvSpPr>
          <p:nvPr/>
        </p:nvSpPr>
        <p:spPr bwMode="auto">
          <a:xfrm>
            <a:off x="179388" y="44450"/>
            <a:ext cx="8785225" cy="155734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indent="450000" algn="just">
              <a:lnSpc>
                <a:spcPct val="85000"/>
              </a:lnSpc>
              <a:defRPr/>
            </a:pPr>
            <a:r>
              <a:rPr lang="ru-RU" sz="2800" b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Стандартный электродный потенциал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это потенциал при активности компонентов, участвующих в электродной реакции, равной единице.</a:t>
            </a:r>
          </a:p>
        </p:txBody>
      </p:sp>
      <p:pic>
        <p:nvPicPr>
          <p:cNvPr id="245776" name="Picture 16" descr="B1245p234-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213" y="1628775"/>
            <a:ext cx="7777162" cy="461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588224" y="6318274"/>
            <a:ext cx="304800" cy="304800"/>
          </a:xfrm>
          <a:prstGeom prst="rect">
            <a:avLst/>
          </a:prstGeom>
        </p:spPr>
      </p:pic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6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Скругленный прямоугольник 11"/>
          <p:cNvSpPr/>
          <p:nvPr/>
        </p:nvSpPr>
        <p:spPr>
          <a:xfrm>
            <a:off x="4556898" y="3560618"/>
            <a:ext cx="1167230" cy="22842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925521" y="3560618"/>
            <a:ext cx="2569192" cy="22842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179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003"/>
                            </p:stCondLst>
                            <p:childTnLst>
                              <p:par>
                                <p:cTn id="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2" descr="http://900igr.net/up/datas/242597/00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219" y="908720"/>
            <a:ext cx="3114343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5574" y="160338"/>
            <a:ext cx="8880921" cy="5219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Повторим: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потенциал Е электрода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рассчитывают по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формуле Нернста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</a:t>
            </a:r>
          </a:p>
          <a:p>
            <a:pPr indent="450000" algn="just">
              <a:lnSpc>
                <a:spcPct val="85000"/>
              </a:lnSpc>
            </a:pP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				 </a:t>
            </a:r>
          </a:p>
          <a:p>
            <a:pPr marL="542925" indent="-54292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где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</a:t>
            </a:r>
            <a:r>
              <a:rPr lang="ru-RU" sz="2800" b="1" baseline="-25000" dirty="0" err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Ox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ru-RU" sz="2800" b="1" baseline="-25000" dirty="0" err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Red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</a:t>
            </a:r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активности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окисленной и восстановленной форм вещества, участвующего в электродной реакции,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1171575" indent="-62865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Е</a:t>
            </a:r>
            <a:r>
              <a:rPr lang="ru-RU" sz="2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стандартный потенциал электрода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(при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</a:t>
            </a:r>
            <a:r>
              <a:rPr lang="ru-RU" sz="2800" b="1" baseline="-25000" dirty="0" err="1">
                <a:latin typeface="Arial" pitchFamily="34" charset="0"/>
                <a:cs typeface="Arial" pitchFamily="34" charset="0"/>
              </a:rPr>
              <a:t>Ox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=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a</a:t>
            </a:r>
            <a:r>
              <a:rPr lang="ru-RU" sz="2800" b="1" baseline="-25000" dirty="0" err="1">
                <a:latin typeface="Arial" pitchFamily="34" charset="0"/>
                <a:cs typeface="Arial" pitchFamily="34" charset="0"/>
              </a:rPr>
              <a:t>Red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= 1),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1171575" indent="-62865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R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газовая постоянная,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1171575" indent="-628650" algn="just">
              <a:lnSpc>
                <a:spcPct val="85000"/>
              </a:lnSpc>
            </a:pP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z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число электронов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принимающих участие в электродной реакции,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1171575" indent="-62865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Т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абсолютная температура. При 298 К:</a:t>
            </a:r>
            <a:endParaRPr lang="ru-RU" sz="2800" dirty="0"/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45224"/>
            <a:ext cx="7255359" cy="10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0092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2" descr="http://900igr.net/up/datas/242597/00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55575" y="259876"/>
            <a:ext cx="871858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2913" algn="just">
              <a:lnSpc>
                <a:spcPct val="80000"/>
              </a:lnSpc>
            </a:pP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Соответственно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3000" b="1" dirty="0">
                <a:ln>
                  <a:solidFill>
                    <a:sysClr val="windowText" lastClr="000000"/>
                  </a:solidFill>
                </a:ln>
                <a:solidFill>
                  <a:srgbClr val="009644"/>
                </a:solidFill>
                <a:latin typeface="Arial" pitchFamily="34" charset="0"/>
                <a:cs typeface="Arial" pitchFamily="34" charset="0"/>
              </a:rPr>
              <a:t>стандартная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30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э</a:t>
            </a:r>
            <a:r>
              <a:rPr lang="ru-RU" sz="30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лектро</a:t>
            </a:r>
            <a:r>
              <a:rPr lang="ru-RU" sz="30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д</a:t>
            </a:r>
            <a:r>
              <a:rPr lang="ru-RU" sz="30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вижущая</a:t>
            </a:r>
            <a:r>
              <a:rPr lang="ru-RU" sz="30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</a:t>
            </a:r>
            <a:r>
              <a:rPr lang="ru-RU" sz="30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ила</a:t>
            </a:r>
            <a:r>
              <a:rPr lang="ru-RU" sz="3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 (ЭДС)</a:t>
            </a:r>
            <a:r>
              <a:rPr lang="ru-RU" sz="3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гальванического элемента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 равна разности стандартных потенциалов</a:t>
            </a:r>
          </a:p>
          <a:p>
            <a:pPr algn="ctr">
              <a:lnSpc>
                <a:spcPct val="80000"/>
              </a:lnSpc>
            </a:pP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∆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Е</a:t>
            </a:r>
            <a:r>
              <a:rPr lang="ru-RU" sz="3000" b="1" baseline="30000" dirty="0">
                <a:latin typeface="Arial" pitchFamily="34" charset="0"/>
                <a:cs typeface="Arial" pitchFamily="34" charset="0"/>
              </a:rPr>
              <a:t>0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 = Е</a:t>
            </a:r>
            <a:r>
              <a:rPr lang="ru-RU" sz="3000" b="1" baseline="30000" dirty="0">
                <a:latin typeface="Arial" pitchFamily="34" charset="0"/>
                <a:cs typeface="Arial" pitchFamily="34" charset="0"/>
              </a:rPr>
              <a:t>0</a:t>
            </a:r>
            <a:r>
              <a:rPr lang="ru-RU" sz="3000" b="1" baseline="-25000" dirty="0">
                <a:latin typeface="Arial" pitchFamily="34" charset="0"/>
                <a:cs typeface="Arial" pitchFamily="34" charset="0"/>
              </a:rPr>
              <a:t>К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 – Е</a:t>
            </a:r>
            <a:r>
              <a:rPr lang="ru-RU" sz="3000" b="1" baseline="30000" dirty="0">
                <a:latin typeface="Arial" pitchFamily="34" charset="0"/>
                <a:cs typeface="Arial" pitchFamily="34" charset="0"/>
              </a:rPr>
              <a:t>0</a:t>
            </a:r>
            <a:r>
              <a:rPr lang="ru-RU" sz="3000" b="1" baseline="-25000" dirty="0">
                <a:latin typeface="Arial" pitchFamily="34" charset="0"/>
                <a:cs typeface="Arial" pitchFamily="34" charset="0"/>
              </a:rPr>
              <a:t>А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                                               </a:t>
            </a:r>
            <a:endParaRPr lang="ru-RU" sz="3000" b="1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0000"/>
              </a:lnSpc>
            </a:pP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связана 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со стандартной ∆G</a:t>
            </a:r>
            <a:r>
              <a:rPr lang="ru-RU" sz="3000" b="1" baseline="30000" dirty="0">
                <a:latin typeface="Arial" pitchFamily="34" charset="0"/>
                <a:cs typeface="Arial" pitchFamily="34" charset="0"/>
              </a:rPr>
              <a:t>0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 протекающей в нем химической реакции</a:t>
            </a:r>
          </a:p>
          <a:p>
            <a:pPr algn="ctr">
              <a:lnSpc>
                <a:spcPct val="80000"/>
              </a:lnSpc>
            </a:pP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∆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G</a:t>
            </a:r>
            <a:r>
              <a:rPr lang="ru-RU" sz="3000" b="1" baseline="30000" dirty="0">
                <a:latin typeface="Arial" pitchFamily="34" charset="0"/>
                <a:cs typeface="Arial" pitchFamily="34" charset="0"/>
              </a:rPr>
              <a:t>0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 = – 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zF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∆E</a:t>
            </a:r>
            <a:r>
              <a:rPr lang="ru-RU" sz="3000" b="1" baseline="30000" dirty="0">
                <a:latin typeface="Arial" pitchFamily="34" charset="0"/>
                <a:cs typeface="Arial" pitchFamily="34" charset="0"/>
              </a:rPr>
              <a:t>0</a:t>
            </a:r>
            <a:endParaRPr lang="ru-RU" sz="3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9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915623" y="1124744"/>
            <a:ext cx="7452320" cy="124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4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Arial" pitchFamily="34" charset="0"/>
              </a:rPr>
              <a:t>Электродный ряд напряжения</a:t>
            </a:r>
            <a:endParaRPr lang="ru-RU" sz="44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596869"/>
            <a:ext cx="9087172" cy="1779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786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0"/>
            <a:ext cx="2663776" cy="3601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260648"/>
            <a:ext cx="5976664" cy="309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  <a:spcBef>
                <a:spcPts val="600"/>
              </a:spcBef>
              <a:buClrTx/>
              <a:buFontTx/>
              <a:buNone/>
            </a:pPr>
            <a:r>
              <a:rPr lang="ru-RU" sz="2800" b="1" dirty="0">
                <a:latin typeface="Arial" charset="0"/>
              </a:rPr>
              <a:t>В 1853 г.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charset="0"/>
              </a:rPr>
              <a:t>русский учёный</a:t>
            </a:r>
            <a:r>
              <a:rPr lang="ru-RU" sz="2800" b="1" dirty="0">
                <a:latin typeface="Arial" charset="0"/>
              </a:rPr>
              <a:t>, один из основоположников физической химии Николай Николаевич Бекетов </a:t>
            </a:r>
            <a:r>
              <a:rPr lang="ru-RU" sz="2800" b="1" dirty="0" smtClean="0">
                <a:latin typeface="Arial" charset="0"/>
              </a:rPr>
              <a:t>сделал </a:t>
            </a:r>
            <a:r>
              <a:rPr lang="ru-RU" sz="2800" b="1" dirty="0">
                <a:latin typeface="Arial" charset="0"/>
              </a:rPr>
              <a:t>в Париже сообщение на тему </a:t>
            </a:r>
            <a:r>
              <a:rPr lang="ru-RU" sz="2800" b="1" dirty="0" smtClean="0">
                <a:latin typeface="Arial" charset="0"/>
              </a:rPr>
              <a:t>«Исследование </a:t>
            </a:r>
            <a:r>
              <a:rPr lang="ru-RU" sz="2800" b="1" dirty="0">
                <a:latin typeface="Arial" charset="0"/>
              </a:rPr>
              <a:t>над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latin typeface="Arial" charset="0"/>
              </a:rPr>
              <a:t>явлениями вытеснения одних элементов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latin typeface="Arial" charset="0"/>
              </a:rPr>
              <a:t>другими</a:t>
            </a:r>
            <a:r>
              <a:rPr lang="ru-RU" sz="2800" b="1" dirty="0" smtClean="0">
                <a:latin typeface="Arial" charset="0"/>
              </a:rPr>
              <a:t>».</a:t>
            </a:r>
            <a:endParaRPr lang="ru-RU" sz="2800" b="1" dirty="0">
              <a:latin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32040" y="3601222"/>
            <a:ext cx="4572000" cy="8248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5000"/>
              </a:lnSpc>
              <a:spcBef>
                <a:spcPts val="600"/>
              </a:spcBef>
              <a:buClrTx/>
              <a:buFontTx/>
              <a:buNone/>
            </a:pPr>
            <a:r>
              <a:rPr lang="ru-RU" sz="2800" b="1" dirty="0">
                <a:latin typeface="Arial" charset="0"/>
              </a:rPr>
              <a:t>Николай Николаевич </a:t>
            </a:r>
            <a:r>
              <a:rPr lang="ru-RU" sz="2800" b="1" dirty="0" smtClean="0">
                <a:latin typeface="Arial" charset="0"/>
              </a:rPr>
              <a:t>Бекетов (</a:t>
            </a:r>
            <a:r>
              <a:rPr lang="ru-RU" sz="2800" b="1" dirty="0">
                <a:latin typeface="Arial" charset="0"/>
              </a:rPr>
              <a:t>1827-1911) </a:t>
            </a: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163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16632"/>
            <a:ext cx="8640960" cy="5219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  <a:buClrTx/>
              <a:buFontTx/>
              <a:buNone/>
            </a:pPr>
            <a:r>
              <a:rPr lang="ru-RU" sz="2800" b="1" dirty="0">
                <a:latin typeface="Arial" charset="0"/>
              </a:rPr>
              <a:t>Со временем накапливалось всё больше свидетельств того, что некоторые </a:t>
            </a:r>
            <a:r>
              <a:rPr lang="ru-RU" sz="2800" b="1" dirty="0" smtClean="0">
                <a:latin typeface="Arial" charset="0"/>
              </a:rPr>
              <a:t>«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charset="0"/>
              </a:rPr>
              <a:t>правила вытеснения</a:t>
            </a:r>
            <a:r>
              <a:rPr lang="ru-RU" sz="2800" b="1" dirty="0" smtClean="0">
                <a:latin typeface="Arial" charset="0"/>
              </a:rPr>
              <a:t>» </a:t>
            </a:r>
            <a:r>
              <a:rPr lang="ru-RU" sz="2800" b="1" dirty="0">
                <a:latin typeface="Arial" charset="0"/>
              </a:rPr>
              <a:t>могут нарушаться. Как обнаружил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charset="0"/>
              </a:rPr>
              <a:t>Бекетов</a:t>
            </a:r>
            <a:r>
              <a:rPr lang="ru-RU" sz="2800" b="1" dirty="0">
                <a:latin typeface="Arial" charset="0"/>
              </a:rPr>
              <a:t>, водород под давлением 10 атм. вытесняет серебро из раствора AgNO</a:t>
            </a:r>
            <a:r>
              <a:rPr lang="ru-RU" sz="2800" b="1" baseline="-25000" dirty="0">
                <a:latin typeface="Arial" charset="0"/>
              </a:rPr>
              <a:t>3</a:t>
            </a:r>
            <a:r>
              <a:rPr lang="ru-RU" sz="2800" b="1" dirty="0">
                <a:latin typeface="Arial" charset="0"/>
              </a:rPr>
              <a:t>. </a:t>
            </a:r>
          </a:p>
          <a:p>
            <a:pPr indent="450850" algn="just">
              <a:lnSpc>
                <a:spcPct val="85000"/>
              </a:lnSpc>
              <a:buClrTx/>
              <a:buFontTx/>
              <a:buNone/>
            </a:pPr>
            <a:r>
              <a:rPr lang="ru-RU" sz="2800" b="1" dirty="0">
                <a:latin typeface="Arial" charset="0"/>
              </a:rPr>
              <a:t>Английский химик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charset="0"/>
              </a:rPr>
              <a:t>Уильям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charset="0"/>
              </a:rPr>
              <a:t>Одлинг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charset="0"/>
              </a:rPr>
              <a:t> </a:t>
            </a:r>
            <a:r>
              <a:rPr lang="ru-RU" sz="2800" b="1" dirty="0">
                <a:latin typeface="Arial" charset="0"/>
              </a:rPr>
              <a:t>(</a:t>
            </a:r>
            <a:r>
              <a:rPr lang="ru-RU" sz="2800" b="1" dirty="0" smtClean="0">
                <a:latin typeface="Arial" charset="0"/>
              </a:rPr>
              <a:t>1829</a:t>
            </a:r>
            <a:r>
              <a:rPr lang="ru-RU" sz="2800" b="1" dirty="0">
                <a:latin typeface="Arial" charset="0"/>
              </a:rPr>
              <a:t> – </a:t>
            </a:r>
            <a:r>
              <a:rPr lang="ru-RU" sz="2800" b="1" dirty="0" smtClean="0">
                <a:latin typeface="Arial" charset="0"/>
              </a:rPr>
              <a:t>1921</a:t>
            </a:r>
            <a:r>
              <a:rPr lang="ru-RU" sz="2800" b="1" dirty="0">
                <a:latin typeface="Arial" charset="0"/>
              </a:rPr>
              <a:t>) описал множество случаев подобного </a:t>
            </a:r>
            <a:r>
              <a:rPr lang="ru-RU" sz="2800" b="1" dirty="0" smtClean="0">
                <a:latin typeface="Arial" charset="0"/>
              </a:rPr>
              <a:t>«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charset="0"/>
              </a:rPr>
              <a:t>обращения активности</a:t>
            </a:r>
            <a:r>
              <a:rPr lang="ru-RU" sz="2800" b="1" dirty="0" smtClean="0">
                <a:latin typeface="Arial" charset="0"/>
              </a:rPr>
              <a:t>». </a:t>
            </a:r>
            <a:r>
              <a:rPr lang="ru-RU" sz="2800" b="1" dirty="0">
                <a:latin typeface="Arial" charset="0"/>
              </a:rPr>
              <a:t>Например, медь вытесняет олово из концентрированного подкисленного раствора SnCl</a:t>
            </a:r>
            <a:r>
              <a:rPr lang="ru-RU" sz="2800" b="1" baseline="-25000" dirty="0">
                <a:latin typeface="Arial" charset="0"/>
              </a:rPr>
              <a:t>2</a:t>
            </a:r>
            <a:r>
              <a:rPr lang="ru-RU" sz="2800" b="1" dirty="0">
                <a:latin typeface="Arial" charset="0"/>
              </a:rPr>
              <a:t> и свинец </a:t>
            </a:r>
            <a:r>
              <a:rPr lang="ru-RU" sz="2800" b="1" dirty="0" smtClean="0">
                <a:latin typeface="Arial" charset="0"/>
              </a:rPr>
              <a:t>– из </a:t>
            </a:r>
            <a:r>
              <a:rPr lang="ru-RU" sz="2800" b="1" dirty="0">
                <a:latin typeface="Arial" charset="0"/>
              </a:rPr>
              <a:t>кислого раствора </a:t>
            </a:r>
            <a:r>
              <a:rPr lang="ru-RU" sz="2800" b="1" dirty="0" smtClean="0">
                <a:latin typeface="Arial" charset="0"/>
              </a:rPr>
              <a:t>PbCl</a:t>
            </a:r>
            <a:r>
              <a:rPr lang="ru-RU" sz="2800" b="1" baseline="-25000" dirty="0">
                <a:latin typeface="Arial" charset="0"/>
              </a:rPr>
              <a:t>2</a:t>
            </a:r>
            <a:r>
              <a:rPr lang="ru-RU" sz="2800" b="1" dirty="0" smtClean="0">
                <a:latin typeface="Arial" charset="0"/>
              </a:rPr>
              <a:t>. </a:t>
            </a:r>
            <a:r>
              <a:rPr lang="ru-RU" sz="2800" b="1" dirty="0">
                <a:latin typeface="Arial" charset="0"/>
              </a:rPr>
              <a:t>Медь, олово и свинец находятся в ряду правее кадмия, однако могут вытеснять его из кипящего слабо подкисленного раствора </a:t>
            </a:r>
            <a:r>
              <a:rPr lang="ru-RU" sz="2800" b="1" dirty="0" smtClean="0">
                <a:latin typeface="Arial" charset="0"/>
              </a:rPr>
              <a:t>CdCl</a:t>
            </a:r>
            <a:r>
              <a:rPr lang="ru-RU" sz="2800" b="1" baseline="-25000" dirty="0">
                <a:latin typeface="Arial" charset="0"/>
              </a:rPr>
              <a:t>2</a:t>
            </a:r>
            <a:r>
              <a:rPr lang="ru-RU" sz="2800" b="1" dirty="0" smtClean="0">
                <a:latin typeface="Arial" charset="0"/>
              </a:rPr>
              <a:t>. </a:t>
            </a:r>
            <a:endParaRPr lang="ru-RU" sz="2800" b="1" dirty="0">
              <a:latin typeface="Arial" charset="0"/>
            </a:endParaRPr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9438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0"/>
            <a:ext cx="2742682" cy="422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5746339" y="4483428"/>
            <a:ext cx="3397661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ts val="800"/>
              </a:spcBef>
              <a:buClrTx/>
              <a:buFontTx/>
              <a:buNone/>
            </a:pPr>
            <a:r>
              <a:rPr lang="ru-RU" b="1" dirty="0">
                <a:latin typeface="Arial" charset="0"/>
              </a:rPr>
              <a:t>Вальтер Нернст (1864-1941).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88640"/>
            <a:ext cx="6048672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  <a:buClrTx/>
              <a:buFontTx/>
              <a:buNone/>
            </a:pP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charset="0"/>
              </a:rPr>
              <a:t>Теоретическую основу ряда</a:t>
            </a:r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charset="0"/>
              </a:rPr>
              <a:t>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charset="0"/>
              </a:rPr>
              <a:t>активности</a:t>
            </a:r>
            <a:r>
              <a:rPr lang="ru-RU" sz="2800" b="1" dirty="0" smtClean="0">
                <a:latin typeface="Arial" charset="0"/>
              </a:rPr>
              <a:t> (</a:t>
            </a:r>
            <a:r>
              <a:rPr lang="ru-RU" sz="2800" b="1" dirty="0">
                <a:latin typeface="Arial" charset="0"/>
              </a:rPr>
              <a:t>и ряд</a:t>
            </a:r>
            <a:r>
              <a:rPr lang="en-US" sz="2800" b="1" dirty="0">
                <a:latin typeface="Arial" charset="0"/>
              </a:rPr>
              <a:t>a    </a:t>
            </a:r>
            <a:r>
              <a:rPr lang="ru-RU" sz="2800" b="1" dirty="0">
                <a:latin typeface="Arial" charset="0"/>
              </a:rPr>
              <a:t>напряжений) заложил немецкий физико-химик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charset="0"/>
              </a:rPr>
              <a:t>Вальтер Нернст</a:t>
            </a:r>
            <a:r>
              <a:rPr lang="ru-RU" sz="2800" b="1" dirty="0">
                <a:latin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2568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4" name="Picture 2" descr="Beketov 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2" y="4509120"/>
            <a:ext cx="2287014" cy="24671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33730" y="5776114"/>
            <a:ext cx="3917592" cy="732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vi-VN" sz="2600" b="1" dirty="0">
                <a:latin typeface="Arial" pitchFamily="34" charset="0"/>
                <a:cs typeface="Arial" pitchFamily="34" charset="0"/>
              </a:rPr>
              <a:t>Никола́й Никола́евич Беке́тов</a:t>
            </a:r>
            <a:endParaRPr lang="ru-RU" sz="2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0908" y="116632"/>
            <a:ext cx="8945587" cy="4573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Электрохимический ряд активности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металлов (ряд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напряжений, ряд (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вытеснения) Бекетова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 ряд стандартных электродных потенциалов)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последовательность, в которой 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металлы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 расположены в порядке увеличения их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стандартных электрохимических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потенциалов E</a:t>
            </a:r>
            <a:r>
              <a:rPr lang="ru-RU" sz="2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отвечающих полуреакции восстановления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катиона металла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Me</a:t>
            </a:r>
            <a:r>
              <a:rPr lang="ru-RU" sz="2800" b="1" baseline="30000" dirty="0" err="1">
                <a:latin typeface="Arial" pitchFamily="34" charset="0"/>
                <a:cs typeface="Arial" pitchFamily="34" charset="0"/>
              </a:rPr>
              <a:t>n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+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algn="ctr">
              <a:lnSpc>
                <a:spcPct val="80000"/>
              </a:lnSpc>
            </a:pP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Me</a:t>
            </a:r>
            <a:r>
              <a:rPr lang="ru-RU" sz="2800" b="1" baseline="30000" dirty="0" err="1" smtClean="0">
                <a:latin typeface="Arial" pitchFamily="34" charset="0"/>
                <a:cs typeface="Arial" pitchFamily="34" charset="0"/>
              </a:rPr>
              <a:t>n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+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+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nē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→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Me</a:t>
            </a:r>
            <a:r>
              <a:rPr lang="ru-RU" sz="2800" b="1" baseline="30000" dirty="0">
                <a:solidFill>
                  <a:schemeClr val="dk1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0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Ряд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напряжений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характеризует сравнительную активность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металлов в 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окислительно-восстановительных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реакциях в водных растворах.</a:t>
            </a:r>
          </a:p>
        </p:txBody>
      </p:sp>
    </p:spTree>
    <p:extLst>
      <p:ext uri="{BB962C8B-B14F-4D97-AF65-F5344CB8AC3E}">
        <p14:creationId xmlns:p14="http://schemas.microsoft.com/office/powerpoint/2010/main" val="201689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9108504" cy="6383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7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4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444" y="128538"/>
            <a:ext cx="4000500" cy="690086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3620051" y="1412776"/>
            <a:ext cx="5544616" cy="3347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  <a:buClr>
                <a:schemeClr val="dk1"/>
              </a:buClr>
              <a:buSzPts val="3200"/>
            </a:pP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ea typeface="Calibri"/>
                <a:cs typeface="Calibri"/>
                <a:sym typeface="Calibri"/>
              </a:rPr>
              <a:t>Стандартные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ea typeface="Calibri"/>
                <a:cs typeface="Calibri"/>
                <a:sym typeface="Calibri"/>
              </a:rPr>
              <a:t>электрод-</a:t>
            </a:r>
            <a:r>
              <a:rPr lang="ru-RU" sz="27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ea typeface="Calibri"/>
                <a:cs typeface="Calibri"/>
                <a:sym typeface="Calibri"/>
              </a:rPr>
              <a:t>ные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ea typeface="Calibri"/>
                <a:cs typeface="Calibri"/>
                <a:sym typeface="Calibri"/>
              </a:rPr>
              <a:t>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ea typeface="Calibri"/>
                <a:cs typeface="Calibri"/>
                <a:sym typeface="Calibri"/>
              </a:rPr>
              <a:t>потенциалы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Е</a:t>
            </a:r>
            <a:r>
              <a:rPr lang="ru-RU" sz="27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0  </a:t>
            </a:r>
            <a:r>
              <a:rPr lang="ru-RU" sz="2700" b="1" dirty="0" smtClean="0">
                <a:solidFill>
                  <a:schemeClr val="dk1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для </a:t>
            </a:r>
            <a:r>
              <a:rPr lang="ru-RU" sz="2700" b="1" dirty="0" err="1">
                <a:solidFill>
                  <a:schemeClr val="dk1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полуреакций</a:t>
            </a:r>
            <a:r>
              <a:rPr lang="ru-RU" sz="2700" b="1" dirty="0">
                <a:solidFill>
                  <a:schemeClr val="dk1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 в </a:t>
            </a:r>
            <a:r>
              <a:rPr lang="ru-RU" sz="2700" b="1" dirty="0" smtClean="0">
                <a:solidFill>
                  <a:schemeClr val="dk1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форме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восстановления</a:t>
            </a:r>
            <a:r>
              <a:rPr lang="ru-RU" sz="2700" b="1" dirty="0" smtClean="0">
                <a:solidFill>
                  <a:schemeClr val="dk1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:</a:t>
            </a:r>
          </a:p>
          <a:p>
            <a:pPr lvl="0" algn="ctr">
              <a:lnSpc>
                <a:spcPct val="85000"/>
              </a:lnSpc>
              <a:buClr>
                <a:schemeClr val="dk1"/>
              </a:buClr>
              <a:buSzPts val="3200"/>
            </a:pPr>
            <a:r>
              <a:rPr lang="ru-RU" sz="2700" b="1" dirty="0" err="1" smtClean="0">
                <a:solidFill>
                  <a:schemeClr val="dk1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M</a:t>
            </a:r>
            <a:r>
              <a:rPr lang="ru-RU" sz="2700" b="1" baseline="30000" dirty="0" err="1" smtClean="0">
                <a:solidFill>
                  <a:schemeClr val="dk1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n</a:t>
            </a:r>
            <a:r>
              <a:rPr lang="ru-RU" sz="2700" b="1" baseline="30000" dirty="0">
                <a:solidFill>
                  <a:schemeClr val="dk1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+</a:t>
            </a:r>
            <a:r>
              <a:rPr lang="ru-RU" sz="2700" b="1" dirty="0">
                <a:solidFill>
                  <a:schemeClr val="dk1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 + </a:t>
            </a:r>
            <a:r>
              <a:rPr lang="ru-RU" sz="2700" b="1" dirty="0" smtClean="0">
                <a:solidFill>
                  <a:schemeClr val="dk1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n</a:t>
            </a:r>
            <a:r>
              <a:rPr lang="en-US" sz="2700" b="1" dirty="0" smtClean="0">
                <a:solidFill>
                  <a:schemeClr val="dk1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ē</a:t>
            </a:r>
            <a:r>
              <a:rPr lang="ru-RU" sz="2700" b="1" dirty="0" smtClean="0">
                <a:solidFill>
                  <a:schemeClr val="dk1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 </a:t>
            </a:r>
            <a:r>
              <a:rPr lang="ru-RU" sz="2700" b="1" dirty="0">
                <a:solidFill>
                  <a:schemeClr val="dk1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↔ </a:t>
            </a:r>
            <a:r>
              <a:rPr lang="ru-RU" sz="2700" b="1" dirty="0" smtClean="0">
                <a:solidFill>
                  <a:schemeClr val="dk1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M</a:t>
            </a:r>
            <a:r>
              <a:rPr lang="ru-RU" sz="2700" b="1" baseline="30000" dirty="0" smtClean="0">
                <a:solidFill>
                  <a:schemeClr val="dk1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0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lvl="0">
              <a:lnSpc>
                <a:spcPct val="85000"/>
              </a:lnSpc>
              <a:spcBef>
                <a:spcPts val="640"/>
              </a:spcBef>
              <a:buClr>
                <a:schemeClr val="dk1"/>
              </a:buClr>
              <a:buSzPts val="3200"/>
            </a:pPr>
            <a:r>
              <a:rPr lang="ru-RU" sz="2700" b="1" dirty="0" smtClean="0">
                <a:solidFill>
                  <a:schemeClr val="dk1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характеризуют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окислительную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/>
            </a:r>
            <a:b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</a:b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способность </a:t>
            </a:r>
            <a:r>
              <a:rPr lang="ru-RU" sz="2700" b="1" dirty="0" err="1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M</a:t>
            </a:r>
            <a:r>
              <a:rPr lang="ru-RU" sz="2700" b="1" baseline="30000" dirty="0" err="1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n</a:t>
            </a:r>
            <a:r>
              <a:rPr lang="ru-RU" sz="27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+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 </a:t>
            </a:r>
            <a:r>
              <a:rPr lang="ru-RU" sz="2700" b="1" dirty="0" smtClean="0">
                <a:solidFill>
                  <a:schemeClr val="dk1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(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восстанови-тельную способность М – металлов</a:t>
            </a:r>
            <a:r>
              <a:rPr lang="ru-RU" sz="2700" b="1" dirty="0" smtClean="0">
                <a:solidFill>
                  <a:schemeClr val="dk1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)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6858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9352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49513" y="507207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2" descr="http://900igr.net/up/datas/242597/00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55574" y="190509"/>
            <a:ext cx="8880921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Процессы, протекающие в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аккумуляторах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пример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смешанных электрохимических реакций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indent="450000" algn="just">
              <a:lnSpc>
                <a:spcPct val="85000"/>
              </a:lnSpc>
            </a:pP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458" name="Picture 2" descr="D:\диск D\25.12.20-домашние документы\Виртуальные лекции-14.01.20\Физ. химия\анимашки-разное 1\гальванический элемент\image016_3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480367"/>
            <a:ext cx="1524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761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2" name="AutoShape 2" descr="http://900igr.net/up/datas/242597/00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55576" y="44624"/>
            <a:ext cx="8880920" cy="732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Стандартные электродные 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потенциалы 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(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Е</a:t>
            </a:r>
            <a:r>
              <a:rPr lang="ru-RU" sz="26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0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)</a:t>
            </a:r>
            <a:r>
              <a:rPr lang="en-US" sz="2600" b="1" dirty="0" smtClean="0">
                <a:solidFill>
                  <a:srgbClr val="632523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 </a:t>
            </a:r>
            <a:r>
              <a:rPr lang="en-US" sz="26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металлов</a:t>
            </a:r>
            <a:endParaRPr lang="ru-RU" sz="26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Google Shape;326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512" y="692696"/>
            <a:ext cx="9096375" cy="588327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Управляющая кнопка: далее 15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6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588224" y="1340768"/>
            <a:ext cx="1008112" cy="2880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841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6858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856984" cy="4853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Ряд напряжений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используется на практике для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сравнительной [относительной] оценки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химической активности металлов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 реакциях с водными растворами солей и кислот и для оценки катодных и анодных процессов при электролизе:</a:t>
            </a:r>
          </a:p>
          <a:p>
            <a:pPr marL="342900" indent="-34290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Металлы, стоящие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левее водорода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являются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более сильными восстановителями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чем металлы, расположенные правее: они вытесняют последние из растворов солей. Например, взаимодействие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  <a:buClr>
                <a:srgbClr val="C00000"/>
              </a:buClr>
            </a:pP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Zn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 Cu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2+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→ Zn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2+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+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Cu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263525" algn="just">
              <a:lnSpc>
                <a:spcPct val="85000"/>
              </a:lnSpc>
              <a:buClr>
                <a:srgbClr val="C00000"/>
              </a:buClr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возможно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только в прямом направлении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40" y="4869160"/>
            <a:ext cx="7759728" cy="1519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5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48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116632"/>
            <a:ext cx="8856984" cy="631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Металлы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стоящие в ряду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левее водорода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вытесняют водород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при взаимодействии с водными растворами кислот-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неокислителей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; наиболее активные металлы (до алюминия включительно) 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 при взаимодействии с водой.</a:t>
            </a:r>
          </a:p>
          <a:p>
            <a:pPr marL="342900" indent="-34290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Металлы, стоящие в ряду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правее водорода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с водными растворами кислот-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неокислителей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при обычных условиях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не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D6F1D"/>
                </a:solidFill>
                <a:latin typeface="Arial" pitchFamily="34" charset="0"/>
                <a:cs typeface="Arial" pitchFamily="34" charset="0"/>
              </a:rPr>
              <a:t>взаимодействуют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342900" indent="-34290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При электролизе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металлы, стоящие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правее водорода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D6F1D"/>
                </a:solidFill>
                <a:latin typeface="Arial" pitchFamily="34" charset="0"/>
                <a:cs typeface="Arial" pitchFamily="34" charset="0"/>
              </a:rPr>
              <a:t>выделяются на катоде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; восстановление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металлов умеренной активности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сопровождается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D6F1D"/>
                </a:solidFill>
                <a:latin typeface="Arial" pitchFamily="34" charset="0"/>
                <a:cs typeface="Arial" pitchFamily="34" charset="0"/>
              </a:rPr>
              <a:t>выделением водорода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;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наиболее активные металлы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(до алюминия)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D6F1D"/>
                </a:solidFill>
                <a:latin typeface="Arial" pitchFamily="34" charset="0"/>
                <a:cs typeface="Arial" pitchFamily="34" charset="0"/>
              </a:rPr>
              <a:t>невозможно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при обычных условиях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D6F1D"/>
                </a:solidFill>
                <a:latin typeface="Arial" pitchFamily="34" charset="0"/>
                <a:cs typeface="Arial" pitchFamily="34" charset="0"/>
              </a:rPr>
              <a:t>выделить из водных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растворов солей.</a:t>
            </a:r>
          </a:p>
        </p:txBody>
      </p:sp>
    </p:spTree>
    <p:extLst>
      <p:ext uri="{BB962C8B-B14F-4D97-AF65-F5344CB8AC3E}">
        <p14:creationId xmlns:p14="http://schemas.microsoft.com/office/powerpoint/2010/main" val="356650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0"/>
            <a:ext cx="9015164" cy="1765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Google Shape;319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71437" y="2461778"/>
            <a:ext cx="9395965" cy="355951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3798772" y="1756476"/>
            <a:ext cx="20763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Повторим </a:t>
            </a:r>
            <a:endParaRPr lang="ru-RU" sz="2800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56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D:\диск D\25.12.20-домашние документы\Виртуальные лекции-14.01.20\Физ. химия\анимашки-разное 1\гальванический элемент\7ujw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996" y="0"/>
            <a:ext cx="2857500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studfile.net/html/2706/197/html_YIugx9wJDV.zuTd/htmlconvd-vkNIqP_html_54cc03ac329860f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76551"/>
            <a:ext cx="5744622" cy="2680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07504" y="1682049"/>
            <a:ext cx="8928992" cy="2394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4400" b="1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Arial" pitchFamily="34" charset="0"/>
              </a:rPr>
              <a:t>Химические источники тока.</a:t>
            </a:r>
            <a:r>
              <a:rPr lang="ru-RU" sz="4400" b="1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4400" b="1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Arial" pitchFamily="34" charset="0"/>
              </a:rPr>
              <a:t>Электродвижущая сила и принцип действия гальванического элемента</a:t>
            </a:r>
            <a:endParaRPr lang="ru-RU" sz="4400" b="1" dirty="0">
              <a:ln w="9000" cmpd="sng">
                <a:solidFill>
                  <a:sysClr val="windowText" lastClr="000000"/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  <p:pic>
        <p:nvPicPr>
          <p:cNvPr id="16" name="Picture 2" descr="https://pandia.ru/text/80/351/images/image002_15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693" y="86774"/>
            <a:ext cx="4066244" cy="155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15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44624"/>
            <a:ext cx="9036496" cy="5681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Устройства, в которых энергия химической реакции непосредственного преобразуется в электрическую энергию, называются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химическими источниками электрической энергии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или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х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имическими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и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сточниками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т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ока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(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ХИТ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). </a:t>
            </a:r>
          </a:p>
          <a:p>
            <a:pPr indent="450850" algn="just" fontAlgn="auto">
              <a:lnSpc>
                <a:spcPct val="85000"/>
              </a:lnSpc>
              <a:spcBef>
                <a:spcPts val="1800"/>
              </a:spcBef>
              <a:spcAft>
                <a:spcPts val="1800"/>
              </a:spcAft>
              <a:defRPr/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В технике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ХИТ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ы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, в которых протекают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необратимые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реакции принято называть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гальваническими элементами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: их нельзя перезаряжать и можно использовать однократно. </a:t>
            </a:r>
          </a:p>
          <a:p>
            <a:pPr indent="450850" algn="just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ХИТ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ы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, в которых протекают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обратимые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реакции, называют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 Black" pitchFamily="34" charset="0"/>
                <a:cs typeface="Arial" pitchFamily="34" charset="0"/>
              </a:rPr>
              <a:t>аккумуляторами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: их можно перезаряжать и использовать многократно. </a:t>
            </a:r>
            <a:endParaRPr lang="ru-RU" sz="2800" b="1" dirty="0">
              <a:ln>
                <a:solidFill>
                  <a:sysClr val="windowText" lastClr="000000"/>
                </a:solidFill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домой 4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6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83744" y="5157192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4909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D:\диск D\25.12.20-домашние документы\Виртуальные лекции-14.01.20\Физ. химия\анимашки-разное 1\гальванический элемент\voltaic cell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984" y="1844824"/>
            <a:ext cx="6315075" cy="486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79512" y="287475"/>
            <a:ext cx="8856984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Повторим:</a:t>
            </a:r>
          </a:p>
          <a:p>
            <a:pPr marL="360363" indent="-360363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гальванические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элементы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(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первичные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ХИТ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), которые из-за необратимости протекающих в них реакций 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не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возможно перезарядить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;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83744" y="5157192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3093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pic>
        <p:nvPicPr>
          <p:cNvPr id="57346" name="Picture 2" descr="D:\диск D\25.12.20-домашние документы\Виртуальные лекции-14.01.20\Физ. химия\анимашки-разное 1\Батарейка анимация\fd4ad9eb305610571a221cde378611fa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7" y="2408215"/>
            <a:ext cx="9171708" cy="2749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6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1579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" descr="https://www.the-t-bar.com/forum/attachment/2647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670" y="5072074"/>
            <a:ext cx="2127940" cy="17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179512" y="173093"/>
            <a:ext cx="8856984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indent="-360363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электрические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аккумуляторы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(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вторичные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ХИТ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 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перезаряжаемые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гальванические элементы, которые с помощью внешнего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источника тока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(зарядного устройства) можно перезарядить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;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7347" name="Picture 3" descr="D:\диск D\25.12.20-домашние документы\Виртуальные лекции-14.01.20\Физ. химия\анимашки-разное 1\Батарейка анимация\post-85684-1242886691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756" y="5302906"/>
            <a:ext cx="2486025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295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1520" y="268832"/>
            <a:ext cx="8766653" cy="2656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Вторичные источники тока (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аккумуляторы)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используют в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различных электронных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устройствах(мобильные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телефоны, планшеты, ноутбуки), в основном,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применяются литий-ионные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и литий-полимерные аккумуляторы, характеризующиеся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высокой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ёмкостью и отсутствием эффекта памяти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15133" t="1766" r="25649" b="2750"/>
          <a:stretch/>
        </p:blipFill>
        <p:spPr>
          <a:xfrm>
            <a:off x="2740622" y="2924944"/>
            <a:ext cx="4212656" cy="3818950"/>
          </a:xfrm>
          <a:prstGeom prst="rect">
            <a:avLst/>
          </a:prstGeom>
        </p:spPr>
      </p:pic>
      <p:pic>
        <p:nvPicPr>
          <p:cNvPr id="7" name="Google Shape;333;p40" descr="http://principact.ru/images/stories/val_img/acumul/acumul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6191" y="3573016"/>
            <a:ext cx="1849362" cy="165041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1579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2710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112701" y="1153019"/>
            <a:ext cx="8923795" cy="4004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85000"/>
              </a:lnSpc>
              <a:buClr>
                <a:schemeClr val="dk1"/>
              </a:buClr>
              <a:buSzPts val="2800"/>
            </a:pPr>
            <a:r>
              <a:rPr lang="ru-RU" sz="2800" b="1" dirty="0">
                <a:solidFill>
                  <a:schemeClr val="dk1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А: </a:t>
            </a:r>
            <a:r>
              <a:rPr lang="en-US" sz="2800" b="1" dirty="0" err="1" smtClean="0">
                <a:solidFill>
                  <a:schemeClr val="dk1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Pb</a:t>
            </a:r>
            <a:r>
              <a:rPr lang="en-US" sz="2800" b="1" dirty="0" smtClean="0">
                <a:solidFill>
                  <a:schemeClr val="dk1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 </a:t>
            </a:r>
            <a:r>
              <a:rPr lang="en-US" sz="2800" b="1" dirty="0">
                <a:solidFill>
                  <a:schemeClr val="dk1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+ </a:t>
            </a:r>
            <a:r>
              <a:rPr lang="en-US" sz="2800" b="1" dirty="0" smtClean="0">
                <a:solidFill>
                  <a:schemeClr val="dk1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HSO</a:t>
            </a:r>
            <a:r>
              <a:rPr lang="en-US" sz="2800" b="1" baseline="-25000" dirty="0" smtClean="0">
                <a:solidFill>
                  <a:schemeClr val="dk1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4</a:t>
            </a:r>
            <a:r>
              <a:rPr lang="en-US" sz="2800" b="1" baseline="30000" dirty="0" smtClean="0">
                <a:solidFill>
                  <a:schemeClr val="dk1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–</a:t>
            </a:r>
            <a:r>
              <a:rPr lang="en-US" sz="2800" b="1" dirty="0" smtClean="0">
                <a:solidFill>
                  <a:schemeClr val="dk1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 </a:t>
            </a:r>
            <a:r>
              <a:rPr lang="en-US" sz="2800" b="1" dirty="0">
                <a:solidFill>
                  <a:schemeClr val="dk1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– </a:t>
            </a:r>
            <a:r>
              <a:rPr lang="en-US" sz="2800" b="1" dirty="0" smtClean="0">
                <a:solidFill>
                  <a:schemeClr val="dk1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2ē </a:t>
            </a:r>
            <a:r>
              <a:rPr lang="en-US" sz="2800" b="1" dirty="0">
                <a:solidFill>
                  <a:schemeClr val="dk1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= PbSO</a:t>
            </a:r>
            <a:r>
              <a:rPr lang="en-US" sz="2800" b="1" baseline="-25000" dirty="0">
                <a:solidFill>
                  <a:schemeClr val="dk1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4</a:t>
            </a:r>
            <a:r>
              <a:rPr lang="en-US" sz="2800" b="1" dirty="0">
                <a:solidFill>
                  <a:schemeClr val="dk1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 + H</a:t>
            </a:r>
            <a:r>
              <a:rPr lang="en-US" sz="2800" b="1" baseline="30000" dirty="0">
                <a:solidFill>
                  <a:schemeClr val="dk1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+ </a:t>
            </a:r>
            <a:endParaRPr lang="en-US" sz="2800" b="1" dirty="0">
              <a:solidFill>
                <a:schemeClr val="dk1"/>
              </a:solidFill>
              <a:latin typeface="Arial" pitchFamily="34" charset="0"/>
              <a:ea typeface="Calibri"/>
              <a:cs typeface="Arial" pitchFamily="34" charset="0"/>
              <a:sym typeface="Calibri"/>
            </a:endParaRPr>
          </a:p>
          <a:p>
            <a:pPr lvl="0">
              <a:lnSpc>
                <a:spcPct val="85000"/>
              </a:lnSpc>
              <a:spcBef>
                <a:spcPts val="560"/>
              </a:spcBef>
              <a:buClr>
                <a:schemeClr val="dk1"/>
              </a:buClr>
              <a:buSzPts val="2800"/>
            </a:pPr>
            <a:r>
              <a:rPr lang="ru-RU" sz="2800" b="1" dirty="0">
                <a:solidFill>
                  <a:schemeClr val="dk1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К: </a:t>
            </a:r>
            <a:r>
              <a:rPr lang="en-US" sz="2800" b="1" dirty="0" smtClean="0">
                <a:solidFill>
                  <a:schemeClr val="dk1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PbO</a:t>
            </a:r>
            <a:r>
              <a:rPr lang="en-US" sz="2800" b="1" baseline="-25000" dirty="0" smtClean="0">
                <a:solidFill>
                  <a:schemeClr val="dk1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2</a:t>
            </a:r>
            <a:r>
              <a:rPr lang="en-US" sz="2800" b="1" dirty="0" smtClean="0">
                <a:solidFill>
                  <a:schemeClr val="dk1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 </a:t>
            </a:r>
            <a:r>
              <a:rPr lang="en-US" sz="2800" b="1" dirty="0">
                <a:solidFill>
                  <a:schemeClr val="dk1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+ </a:t>
            </a:r>
            <a:r>
              <a:rPr lang="en-US" sz="2800" b="1" dirty="0" smtClean="0">
                <a:solidFill>
                  <a:schemeClr val="dk1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HSO</a:t>
            </a:r>
            <a:r>
              <a:rPr lang="en-US" sz="2800" b="1" baseline="-25000" dirty="0" smtClean="0">
                <a:solidFill>
                  <a:schemeClr val="dk1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4</a:t>
            </a:r>
            <a:r>
              <a:rPr lang="en-US" sz="2800" b="1" baseline="30000" dirty="0" smtClean="0">
                <a:solidFill>
                  <a:schemeClr val="dk1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– </a:t>
            </a:r>
            <a:r>
              <a:rPr lang="ru-RU" sz="2800" b="1" dirty="0" smtClean="0">
                <a:solidFill>
                  <a:schemeClr val="dk1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 </a:t>
            </a:r>
            <a:r>
              <a:rPr lang="en-US" sz="2800" b="1" dirty="0" smtClean="0">
                <a:solidFill>
                  <a:schemeClr val="dk1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+ </a:t>
            </a:r>
            <a:r>
              <a:rPr lang="en-US" sz="2800" b="1" dirty="0">
                <a:solidFill>
                  <a:schemeClr val="dk1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3H</a:t>
            </a:r>
            <a:r>
              <a:rPr lang="en-US" sz="2800" b="1" baseline="30000" dirty="0">
                <a:solidFill>
                  <a:schemeClr val="dk1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+</a:t>
            </a:r>
            <a:r>
              <a:rPr lang="en-US" sz="2800" b="1" dirty="0">
                <a:solidFill>
                  <a:schemeClr val="dk1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 + </a:t>
            </a:r>
            <a:r>
              <a:rPr lang="en-US" sz="2800" b="1" dirty="0" smtClean="0">
                <a:solidFill>
                  <a:schemeClr val="dk1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2ē </a:t>
            </a:r>
            <a:r>
              <a:rPr lang="en-US" sz="2800" b="1" dirty="0">
                <a:solidFill>
                  <a:schemeClr val="dk1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= PbSO</a:t>
            </a:r>
            <a:r>
              <a:rPr lang="en-US" sz="2800" b="1" baseline="-25000" dirty="0">
                <a:solidFill>
                  <a:schemeClr val="dk1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4</a:t>
            </a:r>
            <a:r>
              <a:rPr lang="en-US" sz="2800" b="1" dirty="0">
                <a:solidFill>
                  <a:schemeClr val="dk1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 + 2H</a:t>
            </a:r>
            <a:r>
              <a:rPr lang="en-US" sz="2800" b="1" baseline="-25000" dirty="0">
                <a:solidFill>
                  <a:schemeClr val="dk1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2</a:t>
            </a:r>
            <a:r>
              <a:rPr lang="en-US" sz="2800" b="1" dirty="0">
                <a:solidFill>
                  <a:schemeClr val="dk1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O 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  <a:p>
            <a:pPr marL="360363" lvl="0">
              <a:lnSpc>
                <a:spcPct val="85000"/>
              </a:lnSpc>
              <a:spcBef>
                <a:spcPts val="560"/>
              </a:spcBef>
              <a:buClr>
                <a:schemeClr val="dk1"/>
              </a:buClr>
              <a:buSzPts val="2800"/>
            </a:pPr>
            <a:r>
              <a:rPr lang="en-US" sz="2800" b="1" dirty="0" err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Pb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 + PbO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2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 + 2H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2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SO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4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 = 2PbSO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4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 + 2H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2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O</a:t>
            </a:r>
            <a:endParaRPr lang="en-US" sz="28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lvl="0">
              <a:lnSpc>
                <a:spcPct val="85000"/>
              </a:lnSpc>
              <a:spcBef>
                <a:spcPts val="560"/>
              </a:spcBef>
              <a:buClr>
                <a:schemeClr val="dk1"/>
              </a:buClr>
              <a:buSzPts val="2800"/>
            </a:pPr>
            <a:endParaRPr lang="en-US" sz="2800" b="1" dirty="0">
              <a:solidFill>
                <a:schemeClr val="dk1"/>
              </a:solidFill>
              <a:latin typeface="Arial" pitchFamily="34" charset="0"/>
              <a:ea typeface="Calibri"/>
              <a:cs typeface="Arial" pitchFamily="34" charset="0"/>
              <a:sym typeface="Calibri"/>
            </a:endParaRPr>
          </a:p>
          <a:p>
            <a:pPr lvl="0">
              <a:lnSpc>
                <a:spcPct val="85000"/>
              </a:lnSpc>
              <a:spcBef>
                <a:spcPts val="560"/>
              </a:spcBef>
              <a:buClr>
                <a:schemeClr val="dk1"/>
              </a:buClr>
              <a:buSzPts val="2800"/>
            </a:pPr>
            <a:r>
              <a:rPr lang="en-US" sz="2800" b="1" dirty="0">
                <a:solidFill>
                  <a:schemeClr val="dk1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U = 12 </a:t>
            </a:r>
            <a:r>
              <a:rPr lang="ru-RU" sz="2800" b="1" dirty="0">
                <a:solidFill>
                  <a:schemeClr val="dk1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В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lvl="0">
              <a:lnSpc>
                <a:spcPct val="85000"/>
              </a:lnSpc>
              <a:spcBef>
                <a:spcPts val="560"/>
              </a:spcBef>
              <a:buClr>
                <a:schemeClr val="dk1"/>
              </a:buClr>
              <a:buSzPts val="2800"/>
            </a:pPr>
            <a:r>
              <a:rPr lang="ru-RU" sz="2800" b="1" dirty="0">
                <a:solidFill>
                  <a:schemeClr val="dk1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(6 элементов по 2 В)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lvl="0">
              <a:lnSpc>
                <a:spcPct val="85000"/>
              </a:lnSpc>
              <a:spcBef>
                <a:spcPts val="560"/>
              </a:spcBef>
              <a:buClr>
                <a:schemeClr val="dk1"/>
              </a:buClr>
              <a:buSzPts val="2800"/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Электролит</a:t>
            </a:r>
            <a:r>
              <a:rPr lang="ru-RU" sz="2800" b="1" dirty="0">
                <a:solidFill>
                  <a:schemeClr val="dk1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 – </a:t>
            </a:r>
            <a:r>
              <a:rPr lang="en-US" sz="2800" b="1" dirty="0">
                <a:solidFill>
                  <a:schemeClr val="dk1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H</a:t>
            </a:r>
            <a:r>
              <a:rPr lang="en-US" sz="2800" b="1" baseline="-25000" dirty="0">
                <a:solidFill>
                  <a:schemeClr val="dk1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2</a:t>
            </a:r>
            <a:r>
              <a:rPr lang="en-US" sz="2800" b="1" dirty="0">
                <a:solidFill>
                  <a:schemeClr val="dk1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SO</a:t>
            </a:r>
            <a:r>
              <a:rPr lang="en-US" sz="2800" b="1" baseline="-25000" dirty="0">
                <a:solidFill>
                  <a:schemeClr val="dk1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4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  <a:p>
            <a:pPr lvl="0">
              <a:lnSpc>
                <a:spcPct val="85000"/>
              </a:lnSpc>
              <a:spcBef>
                <a:spcPts val="560"/>
              </a:spcBef>
              <a:buClr>
                <a:schemeClr val="dk1"/>
              </a:buClr>
              <a:buSzPts val="2800"/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Катод</a:t>
            </a:r>
            <a:r>
              <a:rPr lang="ru-RU" sz="2800" b="1" dirty="0">
                <a:solidFill>
                  <a:schemeClr val="dk1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 – </a:t>
            </a:r>
            <a:r>
              <a:rPr lang="en-US" sz="2800" b="1" dirty="0">
                <a:solidFill>
                  <a:schemeClr val="dk1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PbO</a:t>
            </a:r>
            <a:r>
              <a:rPr lang="en-US" sz="2800" b="1" baseline="-25000" dirty="0">
                <a:solidFill>
                  <a:schemeClr val="dk1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2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  <a:p>
            <a:pPr lvl="0">
              <a:lnSpc>
                <a:spcPct val="85000"/>
              </a:lnSpc>
              <a:spcBef>
                <a:spcPts val="560"/>
              </a:spcBef>
              <a:buClr>
                <a:schemeClr val="dk1"/>
              </a:buClr>
              <a:buSzPts val="2800"/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Анод</a:t>
            </a:r>
            <a:r>
              <a:rPr lang="ru-RU" sz="2800" b="1" dirty="0">
                <a:solidFill>
                  <a:schemeClr val="dk1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 – губчатый </a:t>
            </a:r>
            <a:r>
              <a:rPr lang="en-US" sz="2800" b="1" dirty="0" err="1">
                <a:solidFill>
                  <a:schemeClr val="dk1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Pb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836939" y="215621"/>
            <a:ext cx="51892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ea typeface="Calibri"/>
                <a:cs typeface="Calibri"/>
                <a:sym typeface="Calibri"/>
              </a:rPr>
              <a:t>Свинцовый аккумулятор</a:t>
            </a:r>
            <a:endParaRPr lang="ru-RU" sz="280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15133" t="1766" r="25649" b="2750"/>
          <a:stretch/>
        </p:blipFill>
        <p:spPr>
          <a:xfrm>
            <a:off x="4431560" y="2434500"/>
            <a:ext cx="4172722" cy="3782748"/>
          </a:xfrm>
          <a:prstGeom prst="rect">
            <a:avLst/>
          </a:prstGeom>
        </p:spPr>
      </p:pic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6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1579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Google Shape;333;p40" descr="http://principact.ru/images/stories/val_img/acumul/acumul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92209" y="5056909"/>
            <a:ext cx="1849362" cy="16504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244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60648"/>
            <a:ext cx="8856984" cy="464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2913" algn="just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Электрохимические процессы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– это частный случай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кислительно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-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осстановительных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еакций (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ОВР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).  </a:t>
            </a:r>
          </a:p>
          <a:p>
            <a:pPr indent="442913" algn="just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ОВР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можно осуществлять двумя способами: </a:t>
            </a:r>
          </a:p>
          <a:p>
            <a:pPr marL="342900" indent="-342900" algn="just" fontAlgn="auto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Tx/>
              <a:buAutoNum type="arabicParenR"/>
              <a:defRPr/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при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прямом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контакте окислителя и восстановителя, когда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электроны переходят от восстановителя к окислителю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непосредственно. </a:t>
            </a:r>
            <a:endParaRPr lang="en-US" sz="2800" b="1" dirty="0" smtClean="0">
              <a:ln>
                <a:solidFill>
                  <a:sysClr val="windowText" lastClr="000000"/>
                </a:solidFill>
              </a:ln>
              <a:latin typeface="Arial" pitchFamily="34" charset="0"/>
              <a:cs typeface="Arial" pitchFamily="34" charset="0"/>
            </a:endParaRPr>
          </a:p>
          <a:p>
            <a:pPr marL="342900" indent="-342900" algn="just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при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пространственном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разделении окислителя и восстановителя, когда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электроны переходят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по проводнику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электрического тока –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по внешней цепи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. </a:t>
            </a:r>
            <a:endParaRPr lang="ru-RU" sz="2800" b="1" dirty="0">
              <a:ln>
                <a:solidFill>
                  <a:sysClr val="windowText" lastClr="000000"/>
                </a:solidFill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домой 4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6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2" y="507207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8050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41" descr="Картинка 4 из 15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52120" y="3046543"/>
            <a:ext cx="3240360" cy="22296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255084" y="1268760"/>
            <a:ext cx="8856984" cy="356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85000"/>
              </a:lnSpc>
              <a:buClr>
                <a:schemeClr val="dk1"/>
              </a:buClr>
              <a:buSzPts val="2800"/>
            </a:pPr>
            <a:r>
              <a:rPr lang="ru-RU" sz="2800" b="1" dirty="0" smtClean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А:  </a:t>
            </a:r>
            <a:r>
              <a:rPr lang="en-US" sz="2800" b="1" dirty="0" smtClean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Cd </a:t>
            </a:r>
            <a:r>
              <a:rPr lang="en-US" sz="2800" b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+ </a:t>
            </a:r>
            <a:r>
              <a:rPr lang="en-US" sz="2800" b="1" dirty="0" smtClean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2OH</a:t>
            </a:r>
            <a:r>
              <a:rPr lang="en-US" sz="2800" b="1" baseline="30000" dirty="0">
                <a:solidFill>
                  <a:schemeClr val="dk1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 –</a:t>
            </a:r>
            <a:r>
              <a:rPr lang="en-US" sz="2800" b="1" dirty="0" smtClean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800" b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– </a:t>
            </a:r>
            <a:r>
              <a:rPr lang="en-US" sz="2800" b="1" dirty="0" smtClean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2</a:t>
            </a:r>
            <a:r>
              <a:rPr lang="en-US" sz="2800" b="1" dirty="0">
                <a:solidFill>
                  <a:schemeClr val="dk1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ē</a:t>
            </a:r>
            <a:r>
              <a:rPr lang="en-US" sz="2800" b="1" dirty="0" smtClean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800" b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= Cd(OH)</a:t>
            </a:r>
            <a:r>
              <a:rPr lang="en-US" sz="2800" b="1" baseline="-250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2</a:t>
            </a:r>
            <a:endParaRPr lang="en-US" sz="2800" b="1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342900" lvl="0" indent="-342900">
              <a:lnSpc>
                <a:spcPct val="85000"/>
              </a:lnSpc>
              <a:spcBef>
                <a:spcPts val="560"/>
              </a:spcBef>
              <a:buClr>
                <a:schemeClr val="dk1"/>
              </a:buClr>
              <a:buSzPts val="2800"/>
            </a:pPr>
            <a:r>
              <a:rPr lang="ru-RU" sz="2800" b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К: </a:t>
            </a:r>
            <a:r>
              <a:rPr lang="ru-RU" sz="2800" b="1" dirty="0" smtClean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800" b="1" dirty="0" err="1" smtClean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NiOOH</a:t>
            </a:r>
            <a:r>
              <a:rPr lang="en-US" sz="2800" b="1" dirty="0" smtClean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800" b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+ H</a:t>
            </a:r>
            <a:r>
              <a:rPr lang="en-US" sz="2800" b="1" baseline="-250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2</a:t>
            </a:r>
            <a:r>
              <a:rPr lang="en-US" sz="2800" b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O + </a:t>
            </a:r>
            <a:r>
              <a:rPr lang="en-US" sz="2800" b="1" dirty="0" smtClean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ē</a:t>
            </a:r>
            <a:r>
              <a:rPr lang="ru-RU" sz="2800" b="1" dirty="0" smtClean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800" b="1" dirty="0" smtClean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= </a:t>
            </a:r>
            <a:r>
              <a:rPr lang="en-US" sz="2800" b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Ni(OH)</a:t>
            </a:r>
            <a:r>
              <a:rPr lang="en-US" sz="2800" b="1" baseline="-250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2</a:t>
            </a:r>
            <a:r>
              <a:rPr lang="en-US" sz="2800" b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+ </a:t>
            </a:r>
            <a:r>
              <a:rPr lang="en-US" sz="2800" b="1" dirty="0" smtClean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OH</a:t>
            </a:r>
            <a:r>
              <a:rPr lang="en-US" sz="2800" b="1" baseline="30000" dirty="0">
                <a:solidFill>
                  <a:schemeClr val="dk1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 – </a:t>
            </a:r>
            <a:endParaRPr lang="ru-RU" sz="2800" b="1" baseline="30000" dirty="0" smtClean="0">
              <a:solidFill>
                <a:schemeClr val="dk1"/>
              </a:solidFill>
              <a:latin typeface="Arial" pitchFamily="34" charset="0"/>
              <a:ea typeface="Calibri"/>
              <a:cs typeface="Arial" pitchFamily="34" charset="0"/>
              <a:sym typeface="Calibri"/>
            </a:endParaRPr>
          </a:p>
          <a:p>
            <a:pPr marL="539750" lvl="0" indent="17463">
              <a:lnSpc>
                <a:spcPct val="85000"/>
              </a:lnSpc>
              <a:spcBef>
                <a:spcPts val="560"/>
              </a:spcBef>
              <a:buClr>
                <a:schemeClr val="dk1"/>
              </a:buClr>
              <a:buSzPts val="2800"/>
            </a:pP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Cd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+ 2NiOOH + 2H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2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O = Cd(OH)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2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+ 2Ni(OH)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2</a:t>
            </a:r>
            <a:endParaRPr lang="en-US" sz="28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342900" lvl="0" indent="-342900" algn="just">
              <a:lnSpc>
                <a:spcPct val="85000"/>
              </a:lnSpc>
              <a:spcBef>
                <a:spcPts val="640"/>
              </a:spcBef>
              <a:buClr>
                <a:schemeClr val="dk1"/>
              </a:buClr>
              <a:buSzPts val="3200"/>
            </a:pPr>
            <a:endParaRPr lang="en-US" sz="2800" b="1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342900" lvl="0" indent="-342900">
              <a:lnSpc>
                <a:spcPct val="85000"/>
              </a:lnSpc>
              <a:spcBef>
                <a:spcPts val="560"/>
              </a:spcBef>
              <a:buClr>
                <a:schemeClr val="dk1"/>
              </a:buClr>
              <a:buSzPts val="2800"/>
            </a:pPr>
            <a:r>
              <a:rPr lang="en-US" sz="2800" b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U = 1,5 </a:t>
            </a:r>
            <a:r>
              <a:rPr lang="ru-RU" sz="2800" b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В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85000"/>
              </a:lnSpc>
              <a:spcBef>
                <a:spcPts val="560"/>
              </a:spcBef>
              <a:buClr>
                <a:schemeClr val="dk1"/>
              </a:buClr>
              <a:buSzPts val="2800"/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Электролит</a:t>
            </a:r>
            <a:r>
              <a:rPr lang="ru-RU" sz="2800" b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– КОН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85000"/>
              </a:lnSpc>
              <a:spcBef>
                <a:spcPts val="560"/>
              </a:spcBef>
              <a:buClr>
                <a:schemeClr val="dk1"/>
              </a:buClr>
              <a:buSzPts val="2800"/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Катод </a:t>
            </a:r>
            <a:r>
              <a:rPr lang="ru-RU" sz="2800" b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– </a:t>
            </a:r>
            <a:r>
              <a:rPr lang="en-US" sz="2800" b="1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NiOOH</a:t>
            </a:r>
            <a:r>
              <a:rPr lang="en-US" sz="2800" b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ru-RU" sz="2800" b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с </a:t>
            </a:r>
            <a:r>
              <a:rPr lang="ru-RU" sz="2800" b="1" dirty="0" smtClean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ru-RU" sz="2800" b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графитом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85000"/>
              </a:lnSpc>
              <a:spcBef>
                <a:spcPts val="560"/>
              </a:spcBef>
              <a:buClr>
                <a:schemeClr val="dk1"/>
              </a:buClr>
              <a:buSzPts val="2800"/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Анод</a:t>
            </a:r>
            <a:r>
              <a:rPr lang="ru-RU" sz="2800" b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– губчатый </a:t>
            </a:r>
            <a:r>
              <a:rPr lang="en-US" sz="2800" b="1" dirty="0" smtClean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Cd</a:t>
            </a:r>
            <a:r>
              <a:rPr lang="ru-RU" sz="2800" b="1" dirty="0" smtClean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800" b="1" dirty="0" smtClean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 </a:t>
            </a:r>
            <a:r>
              <a:rPr lang="en-US" sz="2800" b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Fe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43608" y="116632"/>
            <a:ext cx="68178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 Black" panose="020B0A04020102020204" pitchFamily="34" charset="0"/>
                <a:ea typeface="Calibri"/>
                <a:cs typeface="Calibri"/>
                <a:sym typeface="Calibri"/>
              </a:rPr>
              <a:t>Никель-кадмиевый аккумулятор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1579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9483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42" descr="E:\Мои документы\LYSOVA\урок 18 Химия и электрический ток ---\batar3-4.jpg"/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5857875" y="2222078"/>
            <a:ext cx="3214687" cy="415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42" descr="Картинка 15 из 6400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916514"/>
            <a:ext cx="1440160" cy="9123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1907704" y="197833"/>
            <a:ext cx="57502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 Black" panose="020B0A04020102020204" pitchFamily="34" charset="0"/>
                <a:ea typeface="Calibri"/>
                <a:cs typeface="Calibri"/>
                <a:sym typeface="Calibri"/>
              </a:rPr>
              <a:t>Сухой элемент (батарейка)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654" y="1102889"/>
            <a:ext cx="8861712" cy="481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85000"/>
              </a:lnSpc>
              <a:buClr>
                <a:schemeClr val="dk1"/>
              </a:buClr>
              <a:buSzPts val="2800"/>
            </a:pPr>
            <a:r>
              <a:rPr lang="ru-RU" sz="2800" b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А: </a:t>
            </a:r>
            <a:r>
              <a:rPr lang="ru-RU" sz="2800" b="1" dirty="0" smtClean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800" b="1" dirty="0" smtClean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Zn </a:t>
            </a:r>
            <a:r>
              <a:rPr lang="en-US" sz="2800" b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+ 4NH</a:t>
            </a:r>
            <a:r>
              <a:rPr lang="en-US" sz="2800" b="1" baseline="-250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4</a:t>
            </a:r>
            <a:r>
              <a:rPr lang="en-US" sz="2800" b="1" baseline="300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+</a:t>
            </a:r>
            <a:r>
              <a:rPr lang="en-US" sz="2800" b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– </a:t>
            </a:r>
            <a:r>
              <a:rPr lang="en-US" sz="2800" b="1" dirty="0" smtClean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2</a:t>
            </a:r>
            <a:r>
              <a:rPr lang="en-US" sz="2800" b="1" dirty="0">
                <a:solidFill>
                  <a:schemeClr val="dk1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ē</a:t>
            </a:r>
            <a:r>
              <a:rPr lang="en-US" sz="2800" b="1" dirty="0" smtClean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800" b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= [Zn(NH</a:t>
            </a:r>
            <a:r>
              <a:rPr lang="en-US" sz="2800" b="1" baseline="-250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3</a:t>
            </a:r>
            <a:r>
              <a:rPr lang="en-US" sz="2800" b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)</a:t>
            </a:r>
            <a:r>
              <a:rPr lang="en-US" sz="2800" b="1" baseline="-250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4</a:t>
            </a:r>
            <a:r>
              <a:rPr lang="en-US" sz="2800" b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]</a:t>
            </a:r>
            <a:r>
              <a:rPr lang="en-US" sz="2800" b="1" baseline="300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2+</a:t>
            </a:r>
            <a:r>
              <a:rPr lang="en-US" sz="2800" b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+ 4H</a:t>
            </a:r>
            <a:r>
              <a:rPr lang="en-US" sz="2800" b="1" baseline="300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+</a:t>
            </a:r>
            <a:endParaRPr lang="en-US" sz="2800" b="1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lvl="0">
              <a:lnSpc>
                <a:spcPct val="85000"/>
              </a:lnSpc>
              <a:spcBef>
                <a:spcPts val="560"/>
              </a:spcBef>
              <a:buClr>
                <a:schemeClr val="dk1"/>
              </a:buClr>
              <a:buSzPts val="2800"/>
            </a:pPr>
            <a:r>
              <a:rPr lang="ru-RU" sz="2800" b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К</a:t>
            </a:r>
            <a:r>
              <a:rPr lang="ru-RU" sz="2800" b="1" dirty="0" smtClean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:  </a:t>
            </a:r>
            <a:r>
              <a:rPr lang="en-US" sz="2800" b="1" dirty="0" smtClean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MnO</a:t>
            </a:r>
            <a:r>
              <a:rPr lang="en-US" sz="2800" b="1" baseline="-25000" dirty="0" smtClean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2</a:t>
            </a:r>
            <a:r>
              <a:rPr lang="en-US" sz="2800" b="1" dirty="0" smtClean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800" b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+ H</a:t>
            </a:r>
            <a:r>
              <a:rPr lang="en-US" sz="2800" b="1" baseline="300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+</a:t>
            </a:r>
            <a:r>
              <a:rPr lang="en-US" sz="2800" b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+ ē</a:t>
            </a:r>
            <a:r>
              <a:rPr lang="en-US" sz="2800" b="1" dirty="0" smtClean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800" b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= </a:t>
            </a:r>
            <a:r>
              <a:rPr lang="en-US" sz="2800" b="1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MnOOH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85000"/>
              </a:lnSpc>
              <a:spcBef>
                <a:spcPts val="560"/>
              </a:spcBef>
              <a:buClr>
                <a:schemeClr val="dk1"/>
              </a:buClr>
              <a:buSzPts val="2800"/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Zn + 4NH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4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Cl + 2MnO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2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= [Zn(NH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3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)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4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]Cl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2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+ 2MnOOH + 2HCl</a:t>
            </a:r>
            <a:endParaRPr lang="en-US" sz="28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85000"/>
              </a:lnSpc>
              <a:spcBef>
                <a:spcPts val="560"/>
              </a:spcBef>
              <a:buClr>
                <a:schemeClr val="dk1"/>
              </a:buClr>
              <a:buSzPts val="2800"/>
            </a:pPr>
            <a:endParaRPr lang="en-US" sz="2800" b="1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lvl="0">
              <a:lnSpc>
                <a:spcPct val="85000"/>
              </a:lnSpc>
              <a:spcBef>
                <a:spcPts val="560"/>
              </a:spcBef>
              <a:buClr>
                <a:schemeClr val="dk1"/>
              </a:buClr>
              <a:buSzPts val="2800"/>
            </a:pPr>
            <a:r>
              <a:rPr lang="en-US" sz="2800" b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U = 1,5 </a:t>
            </a:r>
            <a:r>
              <a:rPr lang="ru-RU" sz="2800" b="1" dirty="0" smtClean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В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85000"/>
              </a:lnSpc>
              <a:spcBef>
                <a:spcPts val="560"/>
              </a:spcBef>
              <a:buClr>
                <a:schemeClr val="dk1"/>
              </a:buClr>
              <a:buSzPts val="2800"/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Электролит</a:t>
            </a:r>
            <a:r>
              <a:rPr lang="ru-RU" sz="2800" b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– </a:t>
            </a:r>
            <a:r>
              <a:rPr lang="ru-RU" sz="2800" b="1" dirty="0" smtClean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влажная паста </a:t>
            </a:r>
          </a:p>
          <a:p>
            <a:pPr marL="1260475" lvl="0">
              <a:lnSpc>
                <a:spcPct val="85000"/>
              </a:lnSpc>
              <a:spcBef>
                <a:spcPts val="560"/>
              </a:spcBef>
              <a:buClr>
                <a:schemeClr val="dk1"/>
              </a:buClr>
              <a:buSzPts val="2800"/>
            </a:pPr>
            <a:r>
              <a:rPr lang="ru-RU" sz="2800" b="1" dirty="0" smtClean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из </a:t>
            </a:r>
            <a:r>
              <a:rPr lang="en-US" sz="2800" b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MnO</a:t>
            </a:r>
            <a:r>
              <a:rPr lang="en-US" sz="2800" b="1" baseline="-250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2</a:t>
            </a:r>
            <a:r>
              <a:rPr lang="en-US" sz="2800" b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, NH</a:t>
            </a:r>
            <a:r>
              <a:rPr lang="en-US" sz="2800" b="1" baseline="-250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4</a:t>
            </a:r>
            <a:r>
              <a:rPr lang="en-US" sz="2800" b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Cl </a:t>
            </a:r>
            <a:r>
              <a:rPr lang="ru-RU" sz="2800" b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и угля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85000"/>
              </a:lnSpc>
              <a:spcBef>
                <a:spcPts val="560"/>
              </a:spcBef>
              <a:buClr>
                <a:schemeClr val="dk1"/>
              </a:buClr>
              <a:buSzPts val="2800"/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Катод</a:t>
            </a:r>
            <a:r>
              <a:rPr lang="ru-RU" sz="2800" b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– графит (стержень) </a:t>
            </a:r>
            <a:r>
              <a:rPr lang="ru-RU" sz="2800" b="1" dirty="0" smtClean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или</a:t>
            </a:r>
          </a:p>
          <a:p>
            <a:pPr marL="1344613" lvl="0">
              <a:lnSpc>
                <a:spcPct val="85000"/>
              </a:lnSpc>
              <a:spcBef>
                <a:spcPts val="560"/>
              </a:spcBef>
              <a:buClr>
                <a:schemeClr val="dk1"/>
              </a:buClr>
              <a:buSzPts val="2800"/>
            </a:pPr>
            <a:r>
              <a:rPr lang="en-US" sz="2800" b="1" dirty="0" smtClean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MnO</a:t>
            </a:r>
            <a:r>
              <a:rPr lang="en-US" sz="2800" b="1" baseline="-25000" dirty="0" smtClean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2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85000"/>
              </a:lnSpc>
              <a:spcBef>
                <a:spcPts val="560"/>
              </a:spcBef>
              <a:buClr>
                <a:schemeClr val="dk1"/>
              </a:buClr>
              <a:buSzPts val="2800"/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Анод </a:t>
            </a:r>
            <a:r>
              <a:rPr lang="ru-RU" sz="2800" b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– </a:t>
            </a:r>
            <a:r>
              <a:rPr lang="en-US" sz="2800" b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Zn (</a:t>
            </a:r>
            <a:r>
              <a:rPr lang="ru-RU" sz="2800" b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оболочка батарейки)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6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365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512" y="173093"/>
            <a:ext cx="8856984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indent="-360363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топливные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элементы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(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электрохимические генераторы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 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устройства, подобные гальваническому элементу, но отличающееся от него тем, что вещества для электрохимической реакции подаются в него извне, а продукты реакций удаляются из него, что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позволяет ему функционировать непрерывно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1579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 descr="Лабораторный водородный топливный элемент. РНЦ «Курчатовский институт»."/>
          <p:cNvPicPr>
            <a:picLocks noGrp="1" noChangeAspect="1" noChangeArrowheads="1"/>
          </p:cNvPicPr>
          <p:nvPr>
            <p:ph/>
          </p:nvPr>
        </p:nvPicPr>
        <p:blipFill>
          <a:blip r:embed="rId4">
            <a:lum contrast="24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496" y="3454749"/>
            <a:ext cx="6624736" cy="344481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5133922" y="5214885"/>
            <a:ext cx="29306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2H</a:t>
            </a:r>
            <a:r>
              <a:rPr lang="en-US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+ O</a:t>
            </a:r>
            <a:r>
              <a:rPr lang="en-US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⇄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  <a:sym typeface="Wingdings 3" pitchFamily="18" charset="2"/>
              </a:rPr>
              <a:t>2H</a:t>
            </a:r>
            <a:r>
              <a:rPr lang="en-US" sz="2800" b="1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Wingdings 3" pitchFamily="18" charset="2"/>
              </a:rPr>
              <a:t>2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  <a:sym typeface="Wingdings 3" pitchFamily="18" charset="2"/>
              </a:rPr>
              <a:t>O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  <a:sym typeface="Wingdings 3" pitchFamily="18" charset="2"/>
            </a:endParaRP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-396552" y="3178838"/>
            <a:ext cx="7632700" cy="408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 Black" panose="020B0A04020102020204" pitchFamily="34" charset="0"/>
              </a:rPr>
              <a:t>Топливный водородный элемент</a:t>
            </a:r>
          </a:p>
        </p:txBody>
      </p:sp>
    </p:spTree>
    <p:extLst>
      <p:ext uri="{BB962C8B-B14F-4D97-AF65-F5344CB8AC3E}">
        <p14:creationId xmlns:p14="http://schemas.microsoft.com/office/powerpoint/2010/main" val="223099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pic>
        <p:nvPicPr>
          <p:cNvPr id="51202" name="Picture 2" descr="D:\диск D\25.12.20-домашние документы\Виртуальные лекции-14.01.20\Физ. химия\анимашки-разное 1\гальванический элемент\Водородный топливный элемент.jp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9429750" cy="728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547664" y="5805264"/>
            <a:ext cx="6200159" cy="4585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Водородный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топливный элемент</a:t>
            </a:r>
            <a:endParaRPr lang="ru-RU" sz="2800" dirty="0">
              <a:solidFill>
                <a:srgbClr val="1F31DF"/>
              </a:solidFill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1579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7269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8856984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КПД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водородного элемента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составляет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не менее 50%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Областями его использования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является автомобильный транспорт (до 70% потенциального рынка), а также системы автономного энергоснабжения</a:t>
            </a:r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1579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Лабораторный водородный топливный элемент. РНЦ «Курчатовский институт»."/>
          <p:cNvPicPr>
            <a:picLocks noChangeAspect="1" noChangeArrowheads="1"/>
          </p:cNvPicPr>
          <p:nvPr/>
        </p:nvPicPr>
        <p:blipFill>
          <a:blip r:embed="rId5">
            <a:lum contrast="24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496" y="3454749"/>
            <a:ext cx="6624736" cy="344481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-396552" y="3178838"/>
            <a:ext cx="7632700" cy="408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 Black" panose="020B0A04020102020204" pitchFamily="34" charset="0"/>
              </a:rPr>
              <a:t>Топливный водородный элемент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133922" y="5214885"/>
            <a:ext cx="29306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2H</a:t>
            </a:r>
            <a:r>
              <a:rPr lang="en-US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+ O</a:t>
            </a:r>
            <a:r>
              <a:rPr lang="en-US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⇄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  <a:sym typeface="Wingdings 3" pitchFamily="18" charset="2"/>
              </a:rPr>
              <a:t>2H</a:t>
            </a:r>
            <a:r>
              <a:rPr lang="en-US" sz="2800" b="1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Wingdings 3" pitchFamily="18" charset="2"/>
              </a:rPr>
              <a:t>2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  <a:sym typeface="Wingdings 3" pitchFamily="18" charset="2"/>
              </a:rPr>
              <a:t>O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  <a:sym typeface="Wingdings 3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23091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8691" y="0"/>
            <a:ext cx="88553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 Black" pitchFamily="34" charset="0"/>
              </a:rPr>
              <a:t>Применение 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химических источников </a:t>
            </a:r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тока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8030" y="692696"/>
            <a:ext cx="8856984" cy="5952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Батарейки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используются в системе сигнализации, фонарях, часах, калькуляторах, аудиосистемах, игрушках, радио,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автооборудовании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пультах дистанционного управления.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Аккумуляторы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используются для запуска двигателей машин, возможно так же и применение в качестве временных источников электроэнергии в местах, удаленных от населенных пунктов.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Топливные элементы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применяются в производстве электрической энергии (на электрических станциях), аварийных источниках энергии, автономном электроснабжении, транспорте, бортовом питании, мобильных устройствах.</a:t>
            </a: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724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/>
          </p:nvPr>
        </p:nvGraphicFramePr>
        <p:xfrm>
          <a:off x="0" y="620688"/>
          <a:ext cx="9071301" cy="57460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517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93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202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5065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400" b="1" kern="1200" dirty="0" smtClean="0">
                          <a:effectLst/>
                          <a:latin typeface="Arial Narrow" panose="020B0606020202030204" pitchFamily="34" charset="0"/>
                        </a:rPr>
                        <a:t>Область применения</a:t>
                      </a:r>
                      <a:endParaRPr lang="ru-RU" sz="2400" b="1" dirty="0">
                        <a:latin typeface="Arial Narrow" panose="020B0606020202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400" b="1" kern="1200" dirty="0" smtClean="0">
                          <a:effectLst/>
                          <a:latin typeface="Arial Narrow" panose="020B0606020202030204" pitchFamily="34" charset="0"/>
                        </a:rPr>
                        <a:t>Мощность</a:t>
                      </a:r>
                      <a:endParaRPr lang="ru-RU" sz="2400" b="1" dirty="0">
                        <a:latin typeface="Arial Narrow" panose="020B0606020202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400" b="1" kern="1200" dirty="0" smtClean="0">
                          <a:effectLst/>
                          <a:latin typeface="Arial Narrow" panose="020B0606020202030204" pitchFamily="34" charset="0"/>
                        </a:rPr>
                        <a:t>Примеры использования</a:t>
                      </a:r>
                      <a:endParaRPr lang="ru-RU" sz="2400" b="1" dirty="0">
                        <a:latin typeface="Arial Narrow" panose="020B0606020202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5065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400" b="1" kern="1200" dirty="0" smtClean="0">
                          <a:effectLst/>
                          <a:latin typeface="Arial Narrow" panose="020B0606020202030204" pitchFamily="34" charset="0"/>
                        </a:rPr>
                        <a:t>Стационарные установки</a:t>
                      </a:r>
                      <a:endParaRPr lang="ru-RU" sz="2400" b="1" dirty="0">
                        <a:latin typeface="Arial Narrow" panose="020B0606020202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400" b="1" kern="1200" dirty="0" smtClean="0">
                          <a:effectLst/>
                          <a:latin typeface="Arial Narrow" panose="020B0606020202030204" pitchFamily="34" charset="0"/>
                        </a:rPr>
                        <a:t>5–250 кВт и выше</a:t>
                      </a:r>
                      <a:endParaRPr lang="ru-RU" sz="2400" b="1" dirty="0">
                        <a:latin typeface="Arial Narrow" panose="020B0606020202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400" b="1" kern="1200" dirty="0" smtClean="0">
                          <a:effectLst/>
                          <a:latin typeface="Arial Narrow" panose="020B0606020202030204" pitchFamily="34" charset="0"/>
                        </a:rPr>
                        <a:t>Автономные источники тепло- и электроснабжения жилых, общественных и промышленных зданий, источники бесперебойного питания, резервные и аварийные источники электроснабжения</a:t>
                      </a:r>
                      <a:endParaRPr lang="ru-RU" sz="2400" b="1" dirty="0">
                        <a:latin typeface="Arial Narrow" panose="020B0606020202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5065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400" b="1" kern="1200" dirty="0" smtClean="0">
                          <a:effectLst/>
                          <a:latin typeface="Arial Narrow" panose="020B0606020202030204" pitchFamily="34" charset="0"/>
                        </a:rPr>
                        <a:t>Портативные установки</a:t>
                      </a:r>
                      <a:endParaRPr lang="ru-RU" sz="2400" b="1" dirty="0">
                        <a:latin typeface="Arial Narrow" panose="020B0606020202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400" b="1" kern="1200" dirty="0" smtClean="0">
                          <a:effectLst/>
                          <a:latin typeface="Arial Narrow" panose="020B0606020202030204" pitchFamily="34" charset="0"/>
                        </a:rPr>
                        <a:t>1–50 кВт</a:t>
                      </a:r>
                      <a:endParaRPr lang="ru-RU" sz="2400" b="1" dirty="0">
                        <a:latin typeface="Arial Narrow" panose="020B0606020202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400" b="1" kern="1200" dirty="0" smtClean="0">
                          <a:effectLst/>
                          <a:latin typeface="Arial Narrow" panose="020B0606020202030204" pitchFamily="34" charset="0"/>
                        </a:rPr>
                        <a:t>Дорожные указатели, грузовые и железнодорожные рефрижераторы, инвалидные коляски, тележки для гольфа, космические корабли и спутники</a:t>
                      </a:r>
                      <a:endParaRPr lang="ru-RU" sz="2400" b="1" dirty="0">
                        <a:latin typeface="Arial Narrow" panose="020B0606020202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5065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400" b="1" kern="1200" dirty="0" smtClean="0">
                          <a:effectLst/>
                          <a:latin typeface="Arial Narrow" panose="020B0606020202030204" pitchFamily="34" charset="0"/>
                        </a:rPr>
                        <a:t>Транспорт</a:t>
                      </a:r>
                      <a:endParaRPr lang="ru-RU" sz="2400" b="1" dirty="0">
                        <a:latin typeface="Arial Narrow" panose="020B0606020202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400" b="1" kern="1200" dirty="0" smtClean="0">
                          <a:effectLst/>
                          <a:latin typeface="Arial Narrow" panose="020B0606020202030204" pitchFamily="34" charset="0"/>
                        </a:rPr>
                        <a:t>25–150 кВт</a:t>
                      </a:r>
                      <a:endParaRPr lang="ru-RU" sz="2400" b="1" dirty="0">
                        <a:latin typeface="Arial Narrow" panose="020B0606020202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400" b="1" kern="1200" dirty="0" smtClean="0">
                          <a:effectLst/>
                          <a:latin typeface="Arial Narrow" panose="020B0606020202030204" pitchFamily="34" charset="0"/>
                        </a:rPr>
                        <a:t>Автомобили и другие транспортные средства, военные корабли и подводные лодки</a:t>
                      </a:r>
                      <a:endParaRPr lang="ru-RU" sz="2400" b="1" dirty="0">
                        <a:latin typeface="Arial Narrow" panose="020B0606020202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5065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400" b="1" kern="1200" dirty="0" smtClean="0">
                          <a:effectLst/>
                          <a:latin typeface="Arial Narrow" panose="020B0606020202030204" pitchFamily="34" charset="0"/>
                        </a:rPr>
                        <a:t>Портативные устройства</a:t>
                      </a:r>
                      <a:endParaRPr lang="ru-RU" sz="2400" b="1" dirty="0">
                        <a:latin typeface="Arial Narrow" panose="020B0606020202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400" b="1" kern="1200" dirty="0" smtClean="0">
                          <a:effectLst/>
                          <a:latin typeface="Arial Narrow" panose="020B0606020202030204" pitchFamily="34" charset="0"/>
                        </a:rPr>
                        <a:t>1–500 Вт</a:t>
                      </a:r>
                      <a:endParaRPr lang="ru-RU" sz="2400" b="1" dirty="0">
                        <a:latin typeface="Arial Narrow" panose="020B0606020202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400" b="1" kern="1200" dirty="0" smtClean="0">
                          <a:effectLst/>
                          <a:latin typeface="Arial Narrow" panose="020B0606020202030204" pitchFamily="34" charset="0"/>
                        </a:rPr>
                        <a:t>Мобильные телефоны, ноутбуки, карманные компьютеры, различные бытовые электронные устройства, современные военные приборы</a:t>
                      </a:r>
                      <a:endParaRPr lang="ru-RU" sz="2400" b="1" dirty="0">
                        <a:latin typeface="Arial Narrow" panose="020B0606020202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36256" y="527910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945323" y="83202"/>
            <a:ext cx="73949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 Black" panose="020B0A04020102020204" pitchFamily="34" charset="0"/>
              </a:rPr>
              <a:t>Применение топливных элементов</a:t>
            </a:r>
          </a:p>
        </p:txBody>
      </p:sp>
    </p:spTree>
    <p:extLst>
      <p:ext uri="{BB962C8B-B14F-4D97-AF65-F5344CB8AC3E}">
        <p14:creationId xmlns:p14="http://schemas.microsoft.com/office/powerpoint/2010/main" val="427200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9090" y="996930"/>
            <a:ext cx="8917405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Гальванический элемент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химический источник электрического тока, названный в честь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Луиджи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Гальвани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Принцип действия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гальванического элемента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основан на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взаимодействии двух металлов через электролит, приводящем к возникновению в замкнутой цепи электрического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тока.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45361" y="44624"/>
            <a:ext cx="7443063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Гальванические элементы</a:t>
            </a:r>
            <a:endParaRPr lang="ru-RU" sz="3600" b="1" spc="50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80898" name="Picture 2" descr="D:\диск D\25.12.20-домашние документы\Виртуальные лекции-14.01.20\Физ. химия\анимашки-разное 1\гальванический элемент\7ujw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933056"/>
            <a:ext cx="4125795" cy="2502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1579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088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60" name="Picture 4" descr="e437afd1d3e8475023811dd03b7726c7">
            <a:hlinkClick r:id="rId3"/>
          </p:cNvPr>
          <p:cNvPicPr>
            <a:picLocks noGrp="1" noChangeAspect="1" noChangeArrowheads="1"/>
          </p:cNvPicPr>
          <p:nvPr>
            <p:ph/>
          </p:nvPr>
        </p:nvPicPr>
        <p:blipFill>
          <a:blip r:embed="rId4">
            <a:lum bright="-6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51919" y="2313386"/>
            <a:ext cx="3910983" cy="444629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" y="5191812"/>
            <a:ext cx="3707904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Алоизо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Луиджи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Гальвани</a:t>
            </a:r>
            <a:endParaRPr lang="ru-RU" sz="28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(1726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1798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275046"/>
            <a:ext cx="8784976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  <a:spcBef>
                <a:spcPct val="50000"/>
              </a:spcBef>
            </a:pP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Алоизо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Луиджи </a:t>
            </a:r>
            <a:r>
              <a:rPr lang="ru-RU" sz="2800" b="1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Гальвани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итальянский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врач, анатом и физиолог конца XVIII века; на явление, получившее название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«Опыт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Гальвани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»,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он наткнулся случайно и не смог правильно объяснить, поскольку исходил из ложной гипотезы о существовании животного электричества. </a:t>
            </a: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5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1579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6878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7207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97171" y="116632"/>
            <a:ext cx="8892480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Э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лектро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д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вижущая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с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ила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 (ЭДС)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гальванического элемента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зависит от материала электродов и состава электролита. ЭДС описывается термодинамическими функциями, протекающих электрохимических процессов, в виде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уравнения Нернста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Ёмкость элемента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 –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это количество электричества, которое источник тока отдает при разряде. Ёмкость зависит от массы запасенных в источнике реагентов и степени их превращения, снижается с понижением температуры или увеличением разрядного тока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9394" name="Picture 2" descr="D:\диск D\25.12.20-домашние документы\Виртуальные лекции-14.01.20\Физ. химия\анимашки-разное 1\гальванический элемент\voltaiccell-анимация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931965"/>
            <a:ext cx="1656184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936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24426</TotalTime>
  <Words>12180</Words>
  <Application>Microsoft Office PowerPoint</Application>
  <PresentationFormat>Экран (4:3)</PresentationFormat>
  <Paragraphs>1025</Paragraphs>
  <Slides>221</Slides>
  <Notes>84</Notes>
  <HiddenSlides>0</HiddenSlides>
  <MMClips>63</MMClips>
  <ScaleCrop>false</ScaleCrop>
  <HeadingPairs>
    <vt:vector size="8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221</vt:i4>
      </vt:variant>
    </vt:vector>
  </HeadingPairs>
  <TitlesOfParts>
    <vt:vector size="237" baseType="lpstr">
      <vt:lpstr>SimSun</vt:lpstr>
      <vt:lpstr>Arial</vt:lpstr>
      <vt:lpstr>Arial Black</vt:lpstr>
      <vt:lpstr>Arial Narrow</vt:lpstr>
      <vt:lpstr>Calibri</vt:lpstr>
      <vt:lpstr>Franklin Gothic Book</vt:lpstr>
      <vt:lpstr>Franklin Gothic Medium</vt:lpstr>
      <vt:lpstr>Impact</vt:lpstr>
      <vt:lpstr>Segoe UI</vt:lpstr>
      <vt:lpstr>Symbol</vt:lpstr>
      <vt:lpstr>Times New Roman</vt:lpstr>
      <vt:lpstr>Wingdings</vt:lpstr>
      <vt:lpstr>Wingdings 2</vt:lpstr>
      <vt:lpstr>Wingdings 3</vt:lpstr>
      <vt:lpstr>Трек</vt:lpstr>
      <vt:lpstr>Формула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user</cp:lastModifiedBy>
  <cp:revision>2737</cp:revision>
  <dcterms:created xsi:type="dcterms:W3CDTF">2009-11-04T17:47:55Z</dcterms:created>
  <dcterms:modified xsi:type="dcterms:W3CDTF">2023-01-08T17:06:19Z</dcterms:modified>
</cp:coreProperties>
</file>