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0"/>
  </p:notesMasterIdLst>
  <p:handoutMasterIdLst>
    <p:handoutMasterId r:id="rId231"/>
  </p:handoutMasterIdLst>
  <p:sldIdLst>
    <p:sldId id="258" r:id="rId2"/>
    <p:sldId id="259" r:id="rId3"/>
    <p:sldId id="260" r:id="rId4"/>
    <p:sldId id="261" r:id="rId5"/>
    <p:sldId id="924" r:id="rId6"/>
    <p:sldId id="954" r:id="rId7"/>
    <p:sldId id="955" r:id="rId8"/>
    <p:sldId id="956" r:id="rId9"/>
    <p:sldId id="962" r:id="rId10"/>
    <p:sldId id="960" r:id="rId11"/>
    <p:sldId id="959" r:id="rId12"/>
    <p:sldId id="958" r:id="rId13"/>
    <p:sldId id="963" r:id="rId14"/>
    <p:sldId id="961" r:id="rId15"/>
    <p:sldId id="982" r:id="rId16"/>
    <p:sldId id="964" r:id="rId17"/>
    <p:sldId id="965" r:id="rId18"/>
    <p:sldId id="969" r:id="rId19"/>
    <p:sldId id="973" r:id="rId20"/>
    <p:sldId id="976" r:id="rId21"/>
    <p:sldId id="975" r:id="rId22"/>
    <p:sldId id="974" r:id="rId23"/>
    <p:sldId id="970" r:id="rId24"/>
    <p:sldId id="983" r:id="rId25"/>
    <p:sldId id="986" r:id="rId26"/>
    <p:sldId id="967" r:id="rId27"/>
    <p:sldId id="1027" r:id="rId28"/>
    <p:sldId id="968" r:id="rId29"/>
    <p:sldId id="1028" r:id="rId30"/>
    <p:sldId id="1026" r:id="rId31"/>
    <p:sldId id="1209" r:id="rId32"/>
    <p:sldId id="1029" r:id="rId33"/>
    <p:sldId id="972" r:id="rId34"/>
    <p:sldId id="971" r:id="rId35"/>
    <p:sldId id="912" r:id="rId36"/>
    <p:sldId id="988" r:id="rId37"/>
    <p:sldId id="913" r:id="rId38"/>
    <p:sldId id="987" r:id="rId39"/>
    <p:sldId id="914" r:id="rId40"/>
    <p:sldId id="977" r:id="rId41"/>
    <p:sldId id="978" r:id="rId42"/>
    <p:sldId id="979" r:id="rId43"/>
    <p:sldId id="981" r:id="rId44"/>
    <p:sldId id="980" r:id="rId45"/>
    <p:sldId id="989" r:id="rId46"/>
    <p:sldId id="1005" r:id="rId47"/>
    <p:sldId id="1015" r:id="rId48"/>
    <p:sldId id="1012" r:id="rId49"/>
    <p:sldId id="1003" r:id="rId50"/>
    <p:sldId id="1006" r:id="rId51"/>
    <p:sldId id="1007" r:id="rId52"/>
    <p:sldId id="1009" r:id="rId53"/>
    <p:sldId id="1010" r:id="rId54"/>
    <p:sldId id="1008" r:id="rId55"/>
    <p:sldId id="990" r:id="rId56"/>
    <p:sldId id="1011" r:id="rId57"/>
    <p:sldId id="1016" r:id="rId58"/>
    <p:sldId id="1017" r:id="rId59"/>
    <p:sldId id="1018" r:id="rId60"/>
    <p:sldId id="1019" r:id="rId61"/>
    <p:sldId id="1020" r:id="rId62"/>
    <p:sldId id="1021" r:id="rId63"/>
    <p:sldId id="991" r:id="rId64"/>
    <p:sldId id="1042" r:id="rId65"/>
    <p:sldId id="1041" r:id="rId66"/>
    <p:sldId id="1043" r:id="rId67"/>
    <p:sldId id="1013" r:id="rId68"/>
    <p:sldId id="992" r:id="rId69"/>
    <p:sldId id="993" r:id="rId70"/>
    <p:sldId id="1044" r:id="rId71"/>
    <p:sldId id="1045" r:id="rId72"/>
    <p:sldId id="1014" r:id="rId73"/>
    <p:sldId id="994" r:id="rId74"/>
    <p:sldId id="995" r:id="rId75"/>
    <p:sldId id="996" r:id="rId76"/>
    <p:sldId id="1023" r:id="rId77"/>
    <p:sldId id="1024" r:id="rId78"/>
    <p:sldId id="1022" r:id="rId79"/>
    <p:sldId id="917" r:id="rId80"/>
    <p:sldId id="1002" r:id="rId81"/>
    <p:sldId id="1040" r:id="rId82"/>
    <p:sldId id="1031" r:id="rId83"/>
    <p:sldId id="1032" r:id="rId84"/>
    <p:sldId id="1046" r:id="rId85"/>
    <p:sldId id="1033" r:id="rId86"/>
    <p:sldId id="1034" r:id="rId87"/>
    <p:sldId id="1035" r:id="rId88"/>
    <p:sldId id="1036" r:id="rId89"/>
    <p:sldId id="1200" r:id="rId90"/>
    <p:sldId id="1037" r:id="rId91"/>
    <p:sldId id="1038" r:id="rId92"/>
    <p:sldId id="1039" r:id="rId93"/>
    <p:sldId id="1047" r:id="rId94"/>
    <p:sldId id="1048" r:id="rId95"/>
    <p:sldId id="1049" r:id="rId96"/>
    <p:sldId id="1055" r:id="rId97"/>
    <p:sldId id="1030" r:id="rId98"/>
    <p:sldId id="1214" r:id="rId99"/>
    <p:sldId id="1215" r:id="rId100"/>
    <p:sldId id="1216" r:id="rId101"/>
    <p:sldId id="1052" r:id="rId102"/>
    <p:sldId id="1050" r:id="rId103"/>
    <p:sldId id="1057" r:id="rId104"/>
    <p:sldId id="1054" r:id="rId105"/>
    <p:sldId id="1078" r:id="rId106"/>
    <p:sldId id="1058" r:id="rId107"/>
    <p:sldId id="1059" r:id="rId108"/>
    <p:sldId id="1060" r:id="rId109"/>
    <p:sldId id="1079" r:id="rId110"/>
    <p:sldId id="1077" r:id="rId111"/>
    <p:sldId id="1080" r:id="rId112"/>
    <p:sldId id="1081" r:id="rId113"/>
    <p:sldId id="1087" r:id="rId114"/>
    <p:sldId id="1088" r:id="rId115"/>
    <p:sldId id="1082" r:id="rId116"/>
    <p:sldId id="1089" r:id="rId117"/>
    <p:sldId id="1083" r:id="rId118"/>
    <p:sldId id="1085" r:id="rId119"/>
    <p:sldId id="1090" r:id="rId120"/>
    <p:sldId id="1092" r:id="rId121"/>
    <p:sldId id="1086" r:id="rId122"/>
    <p:sldId id="1093" r:id="rId123"/>
    <p:sldId id="1094" r:id="rId124"/>
    <p:sldId id="1063" r:id="rId125"/>
    <p:sldId id="1095" r:id="rId126"/>
    <p:sldId id="1064" r:id="rId127"/>
    <p:sldId id="1067" r:id="rId128"/>
    <p:sldId id="1068" r:id="rId129"/>
    <p:sldId id="1097" r:id="rId130"/>
    <p:sldId id="1096" r:id="rId131"/>
    <p:sldId id="1062" r:id="rId132"/>
    <p:sldId id="1098" r:id="rId133"/>
    <p:sldId id="1201" r:id="rId134"/>
    <p:sldId id="1202" r:id="rId135"/>
    <p:sldId id="1203" r:id="rId136"/>
    <p:sldId id="1204" r:id="rId137"/>
    <p:sldId id="1205" r:id="rId138"/>
    <p:sldId id="1206" r:id="rId139"/>
    <p:sldId id="1207" r:id="rId140"/>
    <p:sldId id="1217" r:id="rId141"/>
    <p:sldId id="1218" r:id="rId142"/>
    <p:sldId id="1219" r:id="rId143"/>
    <p:sldId id="1220" r:id="rId144"/>
    <p:sldId id="936" r:id="rId145"/>
    <p:sldId id="938" r:id="rId146"/>
    <p:sldId id="1099" r:id="rId147"/>
    <p:sldId id="1106" r:id="rId148"/>
    <p:sldId id="1107" r:id="rId149"/>
    <p:sldId id="1116" r:id="rId150"/>
    <p:sldId id="1108" r:id="rId151"/>
    <p:sldId id="1109" r:id="rId152"/>
    <p:sldId id="1110" r:id="rId153"/>
    <p:sldId id="1111" r:id="rId154"/>
    <p:sldId id="1112" r:id="rId155"/>
    <p:sldId id="1113" r:id="rId156"/>
    <p:sldId id="1114" r:id="rId157"/>
    <p:sldId id="1115" r:id="rId158"/>
    <p:sldId id="1117" r:id="rId159"/>
    <p:sldId id="920" r:id="rId160"/>
    <p:sldId id="1119" r:id="rId161"/>
    <p:sldId id="1104" r:id="rId162"/>
    <p:sldId id="1103" r:id="rId163"/>
    <p:sldId id="921" r:id="rId164"/>
    <p:sldId id="923" r:id="rId165"/>
    <p:sldId id="1120" r:id="rId166"/>
    <p:sldId id="1121" r:id="rId167"/>
    <p:sldId id="1136" r:id="rId168"/>
    <p:sldId id="1137" r:id="rId169"/>
    <p:sldId id="1138" r:id="rId170"/>
    <p:sldId id="1139" r:id="rId171"/>
    <p:sldId id="1122" r:id="rId172"/>
    <p:sldId id="1123" r:id="rId173"/>
    <p:sldId id="1140" r:id="rId174"/>
    <p:sldId id="1142" r:id="rId175"/>
    <p:sldId id="1143" r:id="rId176"/>
    <p:sldId id="1125" r:id="rId177"/>
    <p:sldId id="1127" r:id="rId178"/>
    <p:sldId id="1126" r:id="rId179"/>
    <p:sldId id="1128" r:id="rId180"/>
    <p:sldId id="1168" r:id="rId181"/>
    <p:sldId id="1130" r:id="rId182"/>
    <p:sldId id="1155" r:id="rId183"/>
    <p:sldId id="1131" r:id="rId184"/>
    <p:sldId id="1171" r:id="rId185"/>
    <p:sldId id="1149" r:id="rId186"/>
    <p:sldId id="1198" r:id="rId187"/>
    <p:sldId id="1162" r:id="rId188"/>
    <p:sldId id="1163" r:id="rId189"/>
    <p:sldId id="1164" r:id="rId190"/>
    <p:sldId id="1170" r:id="rId191"/>
    <p:sldId id="1169" r:id="rId192"/>
    <p:sldId id="1150" r:id="rId193"/>
    <p:sldId id="1151" r:id="rId194"/>
    <p:sldId id="1152" r:id="rId195"/>
    <p:sldId id="1154" r:id="rId196"/>
    <p:sldId id="1133" r:id="rId197"/>
    <p:sldId id="1186" r:id="rId198"/>
    <p:sldId id="1144" r:id="rId199"/>
    <p:sldId id="1145" r:id="rId200"/>
    <p:sldId id="1146" r:id="rId201"/>
    <p:sldId id="1187" r:id="rId202"/>
    <p:sldId id="1147" r:id="rId203"/>
    <p:sldId id="1157" r:id="rId204"/>
    <p:sldId id="1172" r:id="rId205"/>
    <p:sldId id="1134" r:id="rId206"/>
    <p:sldId id="1188" r:id="rId207"/>
    <p:sldId id="1177" r:id="rId208"/>
    <p:sldId id="1193" r:id="rId209"/>
    <p:sldId id="1196" r:id="rId210"/>
    <p:sldId id="1195" r:id="rId211"/>
    <p:sldId id="1194" r:id="rId212"/>
    <p:sldId id="1192" r:id="rId213"/>
    <p:sldId id="1197" r:id="rId214"/>
    <p:sldId id="1159" r:id="rId215"/>
    <p:sldId id="1148" r:id="rId216"/>
    <p:sldId id="1191" r:id="rId217"/>
    <p:sldId id="1189" r:id="rId218"/>
    <p:sldId id="1158" r:id="rId219"/>
    <p:sldId id="1179" r:id="rId220"/>
    <p:sldId id="1199" r:id="rId221"/>
    <p:sldId id="1210" r:id="rId222"/>
    <p:sldId id="1211" r:id="rId223"/>
    <p:sldId id="1212" r:id="rId224"/>
    <p:sldId id="1213" r:id="rId225"/>
    <p:sldId id="624" r:id="rId226"/>
    <p:sldId id="778" r:id="rId227"/>
    <p:sldId id="1076" r:id="rId228"/>
    <p:sldId id="479" r:id="rId2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9D2349"/>
    <a:srgbClr val="006600"/>
    <a:srgbClr val="FF6600"/>
    <a:srgbClr val="6D2A1D"/>
    <a:srgbClr val="702C1E"/>
    <a:srgbClr val="CCFFFF"/>
    <a:srgbClr val="99CCFF"/>
    <a:srgbClr val="67431B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93" autoAdjust="0"/>
    <p:restoredTop sz="94139" autoAdjust="0"/>
  </p:normalViewPr>
  <p:slideViewPr>
    <p:cSldViewPr>
      <p:cViewPr>
        <p:scale>
          <a:sx n="66" d="100"/>
          <a:sy n="66" d="100"/>
        </p:scale>
        <p:origin x="-1494" y="-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7" d="100"/>
          <a:sy n="47" d="100"/>
        </p:scale>
        <p:origin x="-2742" y="-11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217" Type="http://schemas.openxmlformats.org/officeDocument/2006/relationships/slide" Target="slides/slide2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slide" Target="slides/slide211.xml"/><Relationship Id="rId233" Type="http://schemas.openxmlformats.org/officeDocument/2006/relationships/viewProps" Target="viewProps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223" Type="http://schemas.openxmlformats.org/officeDocument/2006/relationships/slide" Target="slides/slide222.xml"/><Relationship Id="rId228" Type="http://schemas.openxmlformats.org/officeDocument/2006/relationships/slide" Target="slides/slide22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34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notesMaster" Target="notesMasters/notesMaster1.xml"/><Relationship Id="rId235" Type="http://schemas.openxmlformats.org/officeDocument/2006/relationships/tableStyles" Target="tableStyles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6" Type="http://schemas.openxmlformats.org/officeDocument/2006/relationships/slide" Target="slides/slide25.xml"/><Relationship Id="rId231" Type="http://schemas.openxmlformats.org/officeDocument/2006/relationships/handoutMaster" Target="handoutMasters/handoutMaster1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presProps" Target="presProp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wmf"/><Relationship Id="rId1" Type="http://schemas.openxmlformats.org/officeDocument/2006/relationships/image" Target="../media/image124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wmf"/><Relationship Id="rId1" Type="http://schemas.openxmlformats.org/officeDocument/2006/relationships/image" Target="../media/image126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wmf"/><Relationship Id="rId1" Type="http://schemas.openxmlformats.org/officeDocument/2006/relationships/image" Target="../media/image128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0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5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1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2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3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4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wmf"/><Relationship Id="rId1" Type="http://schemas.openxmlformats.org/officeDocument/2006/relationships/image" Target="../media/image179.wmf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wmf"/><Relationship Id="rId1" Type="http://schemas.openxmlformats.org/officeDocument/2006/relationships/image" Target="../media/image182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4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wmf"/><Relationship Id="rId2" Type="http://schemas.openxmlformats.org/officeDocument/2006/relationships/image" Target="../media/image190.wmf"/><Relationship Id="rId1" Type="http://schemas.openxmlformats.org/officeDocument/2006/relationships/image" Target="../media/image32.wmf"/></Relationships>
</file>

<file path=ppt/drawings/_rels/vmlDrawing2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wmf"/><Relationship Id="rId1" Type="http://schemas.openxmlformats.org/officeDocument/2006/relationships/image" Target="../media/image192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5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7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wmf"/><Relationship Id="rId1" Type="http://schemas.openxmlformats.org/officeDocument/2006/relationships/image" Target="../media/image11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0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0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1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wmf"/><Relationship Id="rId1" Type="http://schemas.openxmlformats.org/officeDocument/2006/relationships/image" Target="../media/image12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64C1B6-3732-44B5-88F2-D5A9CA4A21FF}" type="datetimeFigureOut">
              <a:rPr lang="ru-RU" smtClean="0"/>
              <a:pPr/>
              <a:t>22.04.2021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E79393-D09F-4FE6-8342-3D7B504EFC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38636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BA7749-789D-44BC-80F9-B8A744F2BF16}" type="datetimeFigureOut">
              <a:rPr lang="ru-RU" smtClean="0"/>
              <a:pPr/>
              <a:t>22.04.2021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97FB07-385C-4350-AC9B-891AA282BA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2186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4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224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22.04.2021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22.04.2021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22.04.2021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22.04.2021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22.04.2021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22.04.2021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22.04.2021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22.04.2021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22.04.2021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22.04.2021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22.04.2021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F8687E4-24DF-4B67-8EF3-9896E275EB6A}" type="datetimeFigureOut">
              <a:rPr lang="ru-RU" smtClean="0"/>
              <a:pPr/>
              <a:t>22.04.2021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slide" Target="slide4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3" Type="http://schemas.openxmlformats.org/officeDocument/2006/relationships/image" Target="../media/image9.jpeg"/><Relationship Id="rId7" Type="http://schemas.openxmlformats.org/officeDocument/2006/relationships/image" Target="../media/image134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png"/><Relationship Id="rId5" Type="http://schemas.openxmlformats.org/officeDocument/2006/relationships/image" Target="../media/image132.jpeg"/><Relationship Id="rId10" Type="http://schemas.openxmlformats.org/officeDocument/2006/relationships/image" Target="../media/image7.gif"/><Relationship Id="rId4" Type="http://schemas.openxmlformats.org/officeDocument/2006/relationships/image" Target="../media/image131.jpeg"/><Relationship Id="rId9" Type="http://schemas.openxmlformats.org/officeDocument/2006/relationships/image" Target="../media/image136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3.png"/><Relationship Id="rId4" Type="http://schemas.openxmlformats.org/officeDocument/2006/relationships/image" Target="../media/image9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microsoft.com/office/2007/relationships/hdphoto" Target="../media/hdphoto42.wdp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jpeg"/><Relationship Id="rId5" Type="http://schemas.microsoft.com/office/2007/relationships/hdphoto" Target="../media/hdphoto41.wdp"/><Relationship Id="rId4" Type="http://schemas.openxmlformats.org/officeDocument/2006/relationships/image" Target="../media/image137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jpeg"/><Relationship Id="rId3" Type="http://schemas.openxmlformats.org/officeDocument/2006/relationships/slide" Target="slide4.xml"/><Relationship Id="rId7" Type="http://schemas.microsoft.com/office/2007/relationships/hdphoto" Target="../media/hdphoto44.wdp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11" Type="http://schemas.openxmlformats.org/officeDocument/2006/relationships/image" Target="../media/image145.jpeg"/><Relationship Id="rId5" Type="http://schemas.microsoft.com/office/2007/relationships/hdphoto" Target="../media/hdphoto43.wdp"/><Relationship Id="rId10" Type="http://schemas.microsoft.com/office/2007/relationships/hdphoto" Target="../media/hdphoto45.wdp"/><Relationship Id="rId4" Type="http://schemas.openxmlformats.org/officeDocument/2006/relationships/image" Target="../media/image141.jpeg"/><Relationship Id="rId9" Type="http://schemas.openxmlformats.org/officeDocument/2006/relationships/image" Target="../media/image1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jpeg"/><Relationship Id="rId3" Type="http://schemas.openxmlformats.org/officeDocument/2006/relationships/slide" Target="slide4.xml"/><Relationship Id="rId7" Type="http://schemas.microsoft.com/office/2007/relationships/hdphoto" Target="../media/hdphoto47.wdp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jpeg"/><Relationship Id="rId11" Type="http://schemas.microsoft.com/office/2007/relationships/hdphoto" Target="../media/hdphoto49.wdp"/><Relationship Id="rId5" Type="http://schemas.microsoft.com/office/2007/relationships/hdphoto" Target="../media/hdphoto46.wdp"/><Relationship Id="rId10" Type="http://schemas.openxmlformats.org/officeDocument/2006/relationships/image" Target="../media/image149.jpeg"/><Relationship Id="rId4" Type="http://schemas.openxmlformats.org/officeDocument/2006/relationships/image" Target="../media/image146.png"/><Relationship Id="rId9" Type="http://schemas.microsoft.com/office/2007/relationships/hdphoto" Target="../media/hdphoto48.wdp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8" Type="http://schemas.microsoft.com/office/2007/relationships/hdphoto" Target="../media/hdphoto51.wdp"/><Relationship Id="rId3" Type="http://schemas.openxmlformats.org/officeDocument/2006/relationships/slide" Target="slide4.xml"/><Relationship Id="rId7" Type="http://schemas.openxmlformats.org/officeDocument/2006/relationships/image" Target="../media/image153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microsoft.com/office/2007/relationships/hdphoto" Target="../media/hdphoto50.wdp"/><Relationship Id="rId5" Type="http://schemas.openxmlformats.org/officeDocument/2006/relationships/image" Target="../media/image152.png"/><Relationship Id="rId4" Type="http://schemas.openxmlformats.org/officeDocument/2006/relationships/image" Target="../media/image151.jpe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156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microsoft.com/office/2007/relationships/hdphoto" Target="../media/hdphoto51.wdp"/><Relationship Id="rId5" Type="http://schemas.openxmlformats.org/officeDocument/2006/relationships/image" Target="../media/image153.png"/><Relationship Id="rId4" Type="http://schemas.openxmlformats.org/officeDocument/2006/relationships/image" Target="../media/image155.jpe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7.jpe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jpeg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microsoft.com/office/2007/relationships/hdphoto" Target="../media/hdphoto52.wdp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jpeg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microsoft.com/office/2007/relationships/hdphoto" Target="../media/hdphoto53.wdp"/><Relationship Id="rId4" Type="http://schemas.openxmlformats.org/officeDocument/2006/relationships/image" Target="../media/image164.jpeg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65.wmf"/><Relationship Id="rId5" Type="http://schemas.openxmlformats.org/officeDocument/2006/relationships/oleObject" Target="../embeddings/oleObject19.bin"/><Relationship Id="rId4" Type="http://schemas.openxmlformats.org/officeDocument/2006/relationships/slide" Target="slide4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5" Type="http://schemas.openxmlformats.org/officeDocument/2006/relationships/image" Target="../media/image151.jpeg"/><Relationship Id="rId4" Type="http://schemas.openxmlformats.org/officeDocument/2006/relationships/slide" Target="slide4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71.wmf"/><Relationship Id="rId5" Type="http://schemas.openxmlformats.org/officeDocument/2006/relationships/oleObject" Target="../embeddings/oleObject20.bin"/><Relationship Id="rId4" Type="http://schemas.openxmlformats.org/officeDocument/2006/relationships/slide" Target="slide4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72.wmf"/><Relationship Id="rId5" Type="http://schemas.openxmlformats.org/officeDocument/2006/relationships/oleObject" Target="../embeddings/oleObject21.bin"/><Relationship Id="rId4" Type="http://schemas.openxmlformats.org/officeDocument/2006/relationships/slide" Target="slide4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73.wmf"/><Relationship Id="rId5" Type="http://schemas.openxmlformats.org/officeDocument/2006/relationships/oleObject" Target="../embeddings/oleObject22.bin"/><Relationship Id="rId4" Type="http://schemas.openxmlformats.org/officeDocument/2006/relationships/slide" Target="slide4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7.gif"/><Relationship Id="rId5" Type="http://schemas.openxmlformats.org/officeDocument/2006/relationships/image" Target="../media/image174.wmf"/><Relationship Id="rId4" Type="http://schemas.openxmlformats.org/officeDocument/2006/relationships/oleObject" Target="../embeddings/oleObject23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7.gif"/><Relationship Id="rId4" Type="http://schemas.microsoft.com/office/2007/relationships/hdphoto" Target="../media/hdphoto2.wdp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microsoft.com/office/2007/relationships/hdphoto" Target="../media/hdphoto55.wdp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png"/><Relationship Id="rId5" Type="http://schemas.microsoft.com/office/2007/relationships/hdphoto" Target="../media/hdphoto54.wdp"/><Relationship Id="rId4" Type="http://schemas.openxmlformats.org/officeDocument/2006/relationships/image" Target="../media/image175.png"/></Relationships>
</file>

<file path=ppt/slides/_rels/slide141.xml.rels><?xml version="1.0" encoding="UTF-8" standalone="yes"?>
<Relationships xmlns="http://schemas.openxmlformats.org/package/2006/relationships"><Relationship Id="rId3" Type="http://schemas.microsoft.com/office/2007/relationships/hdphoto" Target="../media/hdphoto56.wdp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7.gif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78.wmf"/><Relationship Id="rId5" Type="http://schemas.openxmlformats.org/officeDocument/2006/relationships/oleObject" Target="../embeddings/oleObject24.bin"/><Relationship Id="rId4" Type="http://schemas.openxmlformats.org/officeDocument/2006/relationships/slide" Target="slide4.xml"/></Relationships>
</file>

<file path=ppt/slides/_rels/slide1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wmf"/><Relationship Id="rId3" Type="http://schemas.openxmlformats.org/officeDocument/2006/relationships/image" Target="../media/image7.gif"/><Relationship Id="rId7" Type="http://schemas.openxmlformats.org/officeDocument/2006/relationships/oleObject" Target="../embeddings/oleObject2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79.wmf"/><Relationship Id="rId5" Type="http://schemas.openxmlformats.org/officeDocument/2006/relationships/oleObject" Target="../embeddings/oleObject25.bin"/><Relationship Id="rId4" Type="http://schemas.openxmlformats.org/officeDocument/2006/relationships/slide" Target="slide4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image" Target="../media/image169.gif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7" Type="http://schemas.openxmlformats.org/officeDocument/2006/relationships/slide" Target="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83.wmf"/><Relationship Id="rId5" Type="http://schemas.openxmlformats.org/officeDocument/2006/relationships/oleObject" Target="../embeddings/oleObject28.bin"/><Relationship Id="rId4" Type="http://schemas.openxmlformats.org/officeDocument/2006/relationships/image" Target="../media/image182.wmf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7" Type="http://schemas.openxmlformats.org/officeDocument/2006/relationships/image" Target="../media/image7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6" Type="http://schemas.openxmlformats.org/officeDocument/2006/relationships/slide" Target="slide4.xml"/><Relationship Id="rId5" Type="http://schemas.openxmlformats.org/officeDocument/2006/relationships/image" Target="../media/image184.wmf"/><Relationship Id="rId4" Type="http://schemas.openxmlformats.org/officeDocument/2006/relationships/oleObject" Target="../embeddings/oleObject29.bin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image" Target="../media/image169.gif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8.png"/><Relationship Id="rId4" Type="http://schemas.openxmlformats.org/officeDocument/2006/relationships/image" Target="../media/image18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microsoft.com/office/2007/relationships/hdphoto" Target="../media/hdphoto57.wdp"/><Relationship Id="rId4" Type="http://schemas.openxmlformats.org/officeDocument/2006/relationships/image" Target="../media/image189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microsoft.com/office/2007/relationships/hdphoto" Target="../media/hdphoto57.wdp"/><Relationship Id="rId4" Type="http://schemas.openxmlformats.org/officeDocument/2006/relationships/image" Target="../media/image189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3.vml"/><Relationship Id="rId6" Type="http://schemas.openxmlformats.org/officeDocument/2006/relationships/slide" Target="slide4.xml"/><Relationship Id="rId5" Type="http://schemas.openxmlformats.org/officeDocument/2006/relationships/image" Target="../media/image32.wmf"/><Relationship Id="rId4" Type="http://schemas.openxmlformats.org/officeDocument/2006/relationships/oleObject" Target="../embeddings/oleObject30.bin"/></Relationships>
</file>

<file path=ppt/slides/_rels/slide16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3.bin"/><Relationship Id="rId3" Type="http://schemas.openxmlformats.org/officeDocument/2006/relationships/image" Target="../media/image7.gif"/><Relationship Id="rId7" Type="http://schemas.openxmlformats.org/officeDocument/2006/relationships/image" Target="../media/image190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4.vml"/><Relationship Id="rId6" Type="http://schemas.openxmlformats.org/officeDocument/2006/relationships/oleObject" Target="../embeddings/oleObject32.bin"/><Relationship Id="rId5" Type="http://schemas.openxmlformats.org/officeDocument/2006/relationships/image" Target="../media/image32.wmf"/><Relationship Id="rId10" Type="http://schemas.openxmlformats.org/officeDocument/2006/relationships/slide" Target="slide4.xml"/><Relationship Id="rId4" Type="http://schemas.openxmlformats.org/officeDocument/2006/relationships/oleObject" Target="../embeddings/oleObject31.bin"/><Relationship Id="rId9" Type="http://schemas.openxmlformats.org/officeDocument/2006/relationships/image" Target="../media/image191.wmf"/></Relationships>
</file>

<file path=ppt/slides/_rels/slide16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7.gif"/><Relationship Id="rId7" Type="http://schemas.openxmlformats.org/officeDocument/2006/relationships/image" Target="../media/image193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5.vml"/><Relationship Id="rId6" Type="http://schemas.openxmlformats.org/officeDocument/2006/relationships/oleObject" Target="../embeddings/oleObject35.bin"/><Relationship Id="rId5" Type="http://schemas.openxmlformats.org/officeDocument/2006/relationships/image" Target="../media/image192.wmf"/><Relationship Id="rId4" Type="http://schemas.openxmlformats.org/officeDocument/2006/relationships/oleObject" Target="../embeddings/oleObject34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microsoft.com/office/2007/relationships/hdphoto" Target="../media/hdphoto59.wdp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6.jpeg"/><Relationship Id="rId5" Type="http://schemas.microsoft.com/office/2007/relationships/hdphoto" Target="../media/hdphoto58.wdp"/><Relationship Id="rId4" Type="http://schemas.openxmlformats.org/officeDocument/2006/relationships/image" Target="../media/image195.pn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7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1.wdp"/><Relationship Id="rId5" Type="http://schemas.openxmlformats.org/officeDocument/2006/relationships/image" Target="../media/image198.png"/><Relationship Id="rId4" Type="http://schemas.microsoft.com/office/2007/relationships/hdphoto" Target="../media/hdphoto60.wdp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microsoft.com/office/2007/relationships/hdphoto" Target="../media/hdphoto62.wdp"/><Relationship Id="rId4" Type="http://schemas.openxmlformats.org/officeDocument/2006/relationships/image" Target="../media/image201.pn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microsoft.com/office/2007/relationships/hdphoto" Target="../media/hdphoto64.wdp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3.png"/><Relationship Id="rId5" Type="http://schemas.microsoft.com/office/2007/relationships/hdphoto" Target="../media/hdphoto63.wdp"/><Relationship Id="rId4" Type="http://schemas.openxmlformats.org/officeDocument/2006/relationships/image" Target="../media/image20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microsoft.com/office/2007/relationships/hdphoto" Target="../media/hdphoto4.wdp"/><Relationship Id="rId4" Type="http://schemas.openxmlformats.org/officeDocument/2006/relationships/image" Target="../media/image19.jpeg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4.gif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8" Type="http://schemas.openxmlformats.org/officeDocument/2006/relationships/hyperlink" Target="http://internat.msu.ru/?attachment_id=3889" TargetMode="External"/><Relationship Id="rId3" Type="http://schemas.openxmlformats.org/officeDocument/2006/relationships/image" Target="../media/image206.jpeg"/><Relationship Id="rId7" Type="http://schemas.openxmlformats.org/officeDocument/2006/relationships/image" Target="../media/image208.png"/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7.gif"/><Relationship Id="rId4" Type="http://schemas.openxmlformats.org/officeDocument/2006/relationships/image" Target="../media/image207.jpeg"/><Relationship Id="rId9" Type="http://schemas.openxmlformats.org/officeDocument/2006/relationships/image" Target="../media/image209.gif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11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zircon81.narod.ru/DSCN4248cc.jpg" TargetMode="External"/><Relationship Id="rId5" Type="http://schemas.microsoft.com/office/2007/relationships/hdphoto" Target="../media/hdphoto65.wdp"/><Relationship Id="rId4" Type="http://schemas.openxmlformats.org/officeDocument/2006/relationships/image" Target="../media/image210.jpeg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microsoft.com/office/2007/relationships/hdphoto" Target="../media/hdphoto66.wdp"/><Relationship Id="rId4" Type="http://schemas.openxmlformats.org/officeDocument/2006/relationships/image" Target="../media/image212.jpeg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microsoft.com/office/2007/relationships/hdphoto" Target="../media/hdphoto63.wdp"/><Relationship Id="rId5" Type="http://schemas.openxmlformats.org/officeDocument/2006/relationships/image" Target="../media/image202.jpeg"/><Relationship Id="rId4" Type="http://schemas.openxmlformats.org/officeDocument/2006/relationships/image" Target="../media/image21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microsoft.com/office/2007/relationships/hdphoto" Target="../media/hdphoto6.wdp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microsoft.com/office/2007/relationships/hdphoto" Target="../media/hdphoto5.wdp"/><Relationship Id="rId4" Type="http://schemas.openxmlformats.org/officeDocument/2006/relationships/image" Target="../media/image20.jpeg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microsoft.com/office/2007/relationships/hdphoto" Target="../media/hdphoto64.wdp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4.jpeg"/><Relationship Id="rId5" Type="http://schemas.microsoft.com/office/2007/relationships/hdphoto" Target="../media/hdphoto63.wdp"/><Relationship Id="rId4" Type="http://schemas.openxmlformats.org/officeDocument/2006/relationships/image" Target="../media/image202.jpeg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215.wmf"/><Relationship Id="rId5" Type="http://schemas.openxmlformats.org/officeDocument/2006/relationships/oleObject" Target="../embeddings/oleObject36.bin"/><Relationship Id="rId4" Type="http://schemas.openxmlformats.org/officeDocument/2006/relationships/slide" Target="slide4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microsoft.com/office/2007/relationships/hdphoto" Target="../media/hdphoto67.wdp"/><Relationship Id="rId4" Type="http://schemas.openxmlformats.org/officeDocument/2006/relationships/image" Target="../media/image216.jpeg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7.png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microsoft.com/office/2007/relationships/hdphoto" Target="../media/hdphoto68.wdp"/><Relationship Id="rId4" Type="http://schemas.openxmlformats.org/officeDocument/2006/relationships/image" Target="../media/image217.jpeg"/></Relationships>
</file>

<file path=ppt/slides/_rels/slide1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jpeg"/><Relationship Id="rId3" Type="http://schemas.openxmlformats.org/officeDocument/2006/relationships/slide" Target="slide4.xml"/><Relationship Id="rId7" Type="http://schemas.microsoft.com/office/2007/relationships/hdphoto" Target="../media/hdphoto70.wdp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9.jpeg"/><Relationship Id="rId5" Type="http://schemas.microsoft.com/office/2007/relationships/hdphoto" Target="../media/hdphoto69.wdp"/><Relationship Id="rId10" Type="http://schemas.openxmlformats.org/officeDocument/2006/relationships/image" Target="../media/image169.gif"/><Relationship Id="rId4" Type="http://schemas.openxmlformats.org/officeDocument/2006/relationships/image" Target="../media/image218.jpeg"/><Relationship Id="rId9" Type="http://schemas.microsoft.com/office/2007/relationships/hdphoto" Target="../media/hdphoto71.wdp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1.png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microsoft.com/office/2007/relationships/hdphoto" Target="../media/hdphoto70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microsoft.com/office/2007/relationships/hdphoto" Target="../media/hdphoto6.wdp"/><Relationship Id="rId4" Type="http://schemas.openxmlformats.org/officeDocument/2006/relationships/image" Target="../media/image21.jpeg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1.png"/><Relationship Id="rId5" Type="http://schemas.microsoft.com/office/2007/relationships/hdphoto" Target="../media/hdphoto72.wdp"/><Relationship Id="rId4" Type="http://schemas.openxmlformats.org/officeDocument/2006/relationships/image" Target="../media/image222.jpeg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microsoft.com/office/2007/relationships/hdphoto" Target="../media/hdphoto70.wdp"/><Relationship Id="rId4" Type="http://schemas.openxmlformats.org/officeDocument/2006/relationships/image" Target="../media/image219.jpeg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microsoft.com/office/2007/relationships/hdphoto" Target="../media/hdphoto74.wdp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4.jpeg"/><Relationship Id="rId5" Type="http://schemas.microsoft.com/office/2007/relationships/hdphoto" Target="../media/hdphoto73.wdp"/><Relationship Id="rId4" Type="http://schemas.openxmlformats.org/officeDocument/2006/relationships/image" Target="../media/image223.jpeg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microsoft.com/office/2007/relationships/hdphoto" Target="../media/hdphoto73.wdp"/><Relationship Id="rId5" Type="http://schemas.openxmlformats.org/officeDocument/2006/relationships/image" Target="../media/image223.jpeg"/><Relationship Id="rId4" Type="http://schemas.openxmlformats.org/officeDocument/2006/relationships/image" Target="../media/image225.jpeg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6.jpeg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jpeg"/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9.jpeg"/><Relationship Id="rId5" Type="http://schemas.openxmlformats.org/officeDocument/2006/relationships/image" Target="../media/image7.gif"/><Relationship Id="rId4" Type="http://schemas.openxmlformats.org/officeDocument/2006/relationships/slide" Target="slide4.xml"/></Relationships>
</file>

<file path=ppt/slides/_rels/slide2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2.jpeg"/><Relationship Id="rId3" Type="http://schemas.openxmlformats.org/officeDocument/2006/relationships/slide" Target="slide4.xml"/><Relationship Id="rId7" Type="http://schemas.microsoft.com/office/2007/relationships/hdphoto" Target="../media/hdphoto76.wdp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1.jpeg"/><Relationship Id="rId5" Type="http://schemas.microsoft.com/office/2007/relationships/hdphoto" Target="../media/hdphoto75.wdp"/><Relationship Id="rId4" Type="http://schemas.openxmlformats.org/officeDocument/2006/relationships/image" Target="../media/image230.png"/><Relationship Id="rId9" Type="http://schemas.microsoft.com/office/2007/relationships/hdphoto" Target="../media/hdphoto77.wdp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microsoft.com/office/2007/relationships/hdphoto" Target="../media/hdphoto78.wdp"/><Relationship Id="rId4" Type="http://schemas.openxmlformats.org/officeDocument/2006/relationships/image" Target="../media/image233.png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35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4.jpeg"/><Relationship Id="rId5" Type="http://schemas.microsoft.com/office/2007/relationships/hdphoto" Target="../media/hdphoto76.wdp"/><Relationship Id="rId4" Type="http://schemas.openxmlformats.org/officeDocument/2006/relationships/image" Target="../media/image231.jpeg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37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6.jpeg"/><Relationship Id="rId5" Type="http://schemas.microsoft.com/office/2007/relationships/hdphoto" Target="../media/hdphoto76.wdp"/><Relationship Id="rId4" Type="http://schemas.openxmlformats.org/officeDocument/2006/relationships/image" Target="../media/image2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image" Target="../media/image240.jpeg"/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79.wdp"/><Relationship Id="rId5" Type="http://schemas.openxmlformats.org/officeDocument/2006/relationships/image" Target="../media/image239.jpeg"/><Relationship Id="rId4" Type="http://schemas.openxmlformats.org/officeDocument/2006/relationships/slide" Target="slide4.xml"/></Relationships>
</file>

<file path=ppt/slides/_rels/slide211.xml.rels><?xml version="1.0" encoding="UTF-8" standalone="yes"?>
<Relationships xmlns="http://schemas.openxmlformats.org/package/2006/relationships"><Relationship Id="rId3" Type="http://schemas.microsoft.com/office/2007/relationships/hdphoto" Target="../media/hdphoto76.wdp"/><Relationship Id="rId7" Type="http://schemas.openxmlformats.org/officeDocument/2006/relationships/slide" Target="slide4.xml"/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242.jpeg"/><Relationship Id="rId4" Type="http://schemas.openxmlformats.org/officeDocument/2006/relationships/image" Target="../media/image241.jpeg"/></Relationships>
</file>

<file path=ppt/slides/_rels/slide2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4.jpeg"/><Relationship Id="rId3" Type="http://schemas.openxmlformats.org/officeDocument/2006/relationships/slide" Target="slide4.xml"/><Relationship Id="rId7" Type="http://schemas.microsoft.com/office/2007/relationships/hdphoto" Target="../media/hdphoto80.wdp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3.jpeg"/><Relationship Id="rId5" Type="http://schemas.microsoft.com/office/2007/relationships/hdphoto" Target="../media/hdphoto76.wdp"/><Relationship Id="rId4" Type="http://schemas.openxmlformats.org/officeDocument/2006/relationships/image" Target="../media/image231.jpeg"/><Relationship Id="rId9" Type="http://schemas.microsoft.com/office/2007/relationships/hdphoto" Target="../media/hdphoto81.wdp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245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7.jpeg"/><Relationship Id="rId5" Type="http://schemas.microsoft.com/office/2007/relationships/hdphoto" Target="../media/hdphoto82.wdp"/><Relationship Id="rId4" Type="http://schemas.openxmlformats.org/officeDocument/2006/relationships/image" Target="../media/image246.jpeg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image" Target="../media/image249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8.jpeg"/><Relationship Id="rId5" Type="http://schemas.microsoft.com/office/2007/relationships/hdphoto" Target="../media/hdphoto71.wdp"/><Relationship Id="rId4" Type="http://schemas.openxmlformats.org/officeDocument/2006/relationships/image" Target="../media/image220.jpeg"/></Relationships>
</file>

<file path=ppt/slides/_rels/slide216.xml.rels><?xml version="1.0" encoding="UTF-8" standalone="yes"?>
<Relationships xmlns="http://schemas.openxmlformats.org/package/2006/relationships"><Relationship Id="rId8" Type="http://schemas.microsoft.com/office/2007/relationships/hdphoto" Target="../media/hdphoto73.wdp"/><Relationship Id="rId3" Type="http://schemas.openxmlformats.org/officeDocument/2006/relationships/image" Target="../media/image7.gif"/><Relationship Id="rId7" Type="http://schemas.openxmlformats.org/officeDocument/2006/relationships/image" Target="../media/image252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1.jpeg"/><Relationship Id="rId5" Type="http://schemas.microsoft.com/office/2007/relationships/hdphoto" Target="../media/hdphoto83.wdp"/><Relationship Id="rId4" Type="http://schemas.openxmlformats.org/officeDocument/2006/relationships/image" Target="../media/image250.jpeg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253.wmf"/><Relationship Id="rId5" Type="http://schemas.openxmlformats.org/officeDocument/2006/relationships/oleObject" Target="../embeddings/oleObject37.bin"/><Relationship Id="rId4" Type="http://schemas.openxmlformats.org/officeDocument/2006/relationships/slide" Target="slide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5.png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54.gif"/><Relationship Id="rId1" Type="http://schemas.openxmlformats.org/officeDocument/2006/relationships/slideLayout" Target="../slideLayouts/slideLayout1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54.gif"/><Relationship Id="rId1" Type="http://schemas.openxmlformats.org/officeDocument/2006/relationships/slideLayout" Target="../slideLayouts/slideLayout1.xml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54.gif"/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54.gif"/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54.gif"/><Relationship Id="rId1" Type="http://schemas.openxmlformats.org/officeDocument/2006/relationships/slideLayout" Target="../slideLayouts/slideLayout2.xm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54.gif"/><Relationship Id="rId1" Type="http://schemas.openxmlformats.org/officeDocument/2006/relationships/slideLayout" Target="../slideLayouts/slideLayout2.xml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55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microsoft.com/office/2007/relationships/hdphoto" Target="../media/hdphoto8.wdp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microsoft.com/office/2007/relationships/hdphoto" Target="../media/hdphoto11.wdp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microsoft.com/office/2007/relationships/hdphoto" Target="../media/hdphoto10.wdp"/><Relationship Id="rId4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microsoft.com/office/2007/relationships/hdphoto" Target="../media/hdphoto12.wdp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microsoft.com/office/2007/relationships/hdphoto" Target="../media/hdphoto12.wdp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microsoft.com/office/2007/relationships/hdphoto" Target="../media/hdphoto12.wdp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microsoft.com/office/2007/relationships/hdphoto" Target="../media/hdphoto14.wdp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13.wdp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microsoft.com/office/2007/relationships/hdphoto" Target="../media/hdphoto9.wdp"/><Relationship Id="rId4" Type="http://schemas.openxmlformats.org/officeDocument/2006/relationships/image" Target="../media/image2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1.bin"/><Relationship Id="rId4" Type="http://schemas.openxmlformats.org/officeDocument/2006/relationships/slide" Target="slide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gif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7.gif"/><Relationship Id="rId7" Type="http://schemas.openxmlformats.org/officeDocument/2006/relationships/image" Target="../media/image3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microsoft.com/office/2007/relationships/hdphoto" Target="../media/hdphoto15.wdp"/><Relationship Id="rId5" Type="http://schemas.openxmlformats.org/officeDocument/2006/relationships/image" Target="../media/image37.png"/><Relationship Id="rId10" Type="http://schemas.openxmlformats.org/officeDocument/2006/relationships/image" Target="../media/image36.wmf"/><Relationship Id="rId4" Type="http://schemas.openxmlformats.org/officeDocument/2006/relationships/slide" Target="slide4.xml"/><Relationship Id="rId9" Type="http://schemas.openxmlformats.org/officeDocument/2006/relationships/oleObject" Target="../embeddings/oleObject2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9.xml"/><Relationship Id="rId13" Type="http://schemas.openxmlformats.org/officeDocument/2006/relationships/slide" Target="slide176.xml"/><Relationship Id="rId3" Type="http://schemas.openxmlformats.org/officeDocument/2006/relationships/image" Target="../media/image6.gif"/><Relationship Id="rId7" Type="http://schemas.openxmlformats.org/officeDocument/2006/relationships/slide" Target="slide79.xml"/><Relationship Id="rId12" Type="http://schemas.openxmlformats.org/officeDocument/2006/relationships/slide" Target="slide158.xml"/><Relationship Id="rId2" Type="http://schemas.openxmlformats.org/officeDocument/2006/relationships/notesSlide" Target="../notesSlides/notesSlide2.xml"/><Relationship Id="rId16" Type="http://schemas.openxmlformats.org/officeDocument/2006/relationships/slide" Target="slide22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11" Type="http://schemas.openxmlformats.org/officeDocument/2006/relationships/slide" Target="slide144.xml"/><Relationship Id="rId5" Type="http://schemas.openxmlformats.org/officeDocument/2006/relationships/slide" Target="slide3.xml"/><Relationship Id="rId15" Type="http://schemas.openxmlformats.org/officeDocument/2006/relationships/slide" Target="slide196.xml"/><Relationship Id="rId10" Type="http://schemas.openxmlformats.org/officeDocument/2006/relationships/slide" Target="slide133.xml"/><Relationship Id="rId4" Type="http://schemas.openxmlformats.org/officeDocument/2006/relationships/slide" Target="slide4.xml"/><Relationship Id="rId9" Type="http://schemas.openxmlformats.org/officeDocument/2006/relationships/slide" Target="slide101.xml"/><Relationship Id="rId14" Type="http://schemas.openxmlformats.org/officeDocument/2006/relationships/slide" Target="slide17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image" Target="../media/image4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microsoft.com/office/2007/relationships/hdphoto" Target="../media/hdphoto17.wdp"/><Relationship Id="rId4" Type="http://schemas.openxmlformats.org/officeDocument/2006/relationships/image" Target="../media/image4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slide" Target="slide4.xml"/><Relationship Id="rId4" Type="http://schemas.openxmlformats.org/officeDocument/2006/relationships/image" Target="../media/image44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46.jpeg"/><Relationship Id="rId7" Type="http://schemas.microsoft.com/office/2007/relationships/hdphoto" Target="../media/hdphoto18.wdp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slide" Target="slide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53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microsoft.com/office/2007/relationships/hdphoto" Target="../media/hdphoto20.wdp"/><Relationship Id="rId4" Type="http://schemas.openxmlformats.org/officeDocument/2006/relationships/image" Target="../media/image51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microsoft.com/office/2007/relationships/hdphoto" Target="../media/hdphoto24.wdp"/><Relationship Id="rId3" Type="http://schemas.openxmlformats.org/officeDocument/2006/relationships/image" Target="../media/image55.jpeg"/><Relationship Id="rId7" Type="http://schemas.openxmlformats.org/officeDocument/2006/relationships/image" Target="../media/image57.jpeg"/><Relationship Id="rId12" Type="http://schemas.openxmlformats.org/officeDocument/2006/relationships/image" Target="../media/image60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2.wdp"/><Relationship Id="rId11" Type="http://schemas.openxmlformats.org/officeDocument/2006/relationships/slide" Target="slide4.xml"/><Relationship Id="rId5" Type="http://schemas.openxmlformats.org/officeDocument/2006/relationships/image" Target="../media/image56.jpeg"/><Relationship Id="rId10" Type="http://schemas.openxmlformats.org/officeDocument/2006/relationships/image" Target="../media/image59.jpeg"/><Relationship Id="rId4" Type="http://schemas.microsoft.com/office/2007/relationships/hdphoto" Target="../media/hdphoto21.wdp"/><Relationship Id="rId9" Type="http://schemas.microsoft.com/office/2007/relationships/hdphoto" Target="../media/hdphoto2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microsoft.com/office/2007/relationships/hdphoto" Target="../media/hdphoto25.wdp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56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3" Type="http://schemas.openxmlformats.org/officeDocument/2006/relationships/slide" Target="slide4.xml"/><Relationship Id="rId7" Type="http://schemas.openxmlformats.org/officeDocument/2006/relationships/image" Target="../media/image77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microsoft.com/office/2007/relationships/hdphoto" Target="../media/hdphoto26.wdp"/><Relationship Id="rId4" Type="http://schemas.openxmlformats.org/officeDocument/2006/relationships/image" Target="../media/image75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microsoft.com/office/2007/relationships/hdphoto" Target="../media/hdphoto29.wdp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microsoft.com/office/2007/relationships/hdphoto" Target="../media/hdphoto28.wdp"/><Relationship Id="rId4" Type="http://schemas.openxmlformats.org/officeDocument/2006/relationships/image" Target="../media/image7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helpina-vgp.ru/video-production.html" TargetMode="External"/><Relationship Id="rId5" Type="http://schemas.microsoft.com/office/2007/relationships/hdphoto" Target="../media/hdphoto30.wdp"/><Relationship Id="rId4" Type="http://schemas.openxmlformats.org/officeDocument/2006/relationships/image" Target="../media/image80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61.xml.rels><?xml version="1.0" encoding="UTF-8" standalone="yes"?>
<Relationships xmlns="http://schemas.openxmlformats.org/package/2006/relationships"><Relationship Id="rId8" Type="http://schemas.microsoft.com/office/2007/relationships/hdphoto" Target="../media/hdphoto31.wdp"/><Relationship Id="rId3" Type="http://schemas.openxmlformats.org/officeDocument/2006/relationships/image" Target="../media/image7.gif"/><Relationship Id="rId7" Type="http://schemas.openxmlformats.org/officeDocument/2006/relationships/image" Target="../media/image84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uroglass.smolensk.ru/index.html" TargetMode="External"/><Relationship Id="rId5" Type="http://schemas.openxmlformats.org/officeDocument/2006/relationships/image" Target="../media/image83.jpeg"/><Relationship Id="rId4" Type="http://schemas.openxmlformats.org/officeDocument/2006/relationships/hyperlink" Target="http://klinlab.ru/History.htm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image" Target="../media/image87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2.wdp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slide" Target="slide4.xml"/><Relationship Id="rId7" Type="http://schemas.openxmlformats.org/officeDocument/2006/relationships/image" Target="../media/image91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Relationship Id="rId9" Type="http://schemas.openxmlformats.org/officeDocument/2006/relationships/image" Target="../media/image93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99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7.gif"/><Relationship Id="rId4" Type="http://schemas.openxmlformats.org/officeDocument/2006/relationships/image" Target="../media/image10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microsoft.com/office/2007/relationships/hdphoto" Target="../media/hdphoto33.wdp"/><Relationship Id="rId7" Type="http://schemas.openxmlformats.org/officeDocument/2006/relationships/slide" Target="slide4.xml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microsoft.com/office/2007/relationships/hdphoto" Target="../media/hdphoto34.wdp"/><Relationship Id="rId4" Type="http://schemas.openxmlformats.org/officeDocument/2006/relationships/image" Target="../media/image103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106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08.png"/><Relationship Id="rId7" Type="http://schemas.openxmlformats.org/officeDocument/2006/relationships/image" Target="../media/image7.gif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6.wdp"/><Relationship Id="rId5" Type="http://schemas.openxmlformats.org/officeDocument/2006/relationships/image" Target="../media/image109.png"/><Relationship Id="rId4" Type="http://schemas.microsoft.com/office/2007/relationships/hdphoto" Target="../media/hdphoto35.wdp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microsoft.com/office/2007/relationships/hdphoto" Target="../media/hdphoto38.wdp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microsoft.com/office/2007/relationships/hdphoto" Target="../media/hdphoto37.wdp"/><Relationship Id="rId4" Type="http://schemas.openxmlformats.org/officeDocument/2006/relationships/image" Target="../media/image11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microsoft.com/office/2007/relationships/hdphoto" Target="../media/hdphoto14.wdp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microsoft.com/office/2007/relationships/hdphoto" Target="../media/hdphoto39.wdp"/><Relationship Id="rId4" Type="http://schemas.openxmlformats.org/officeDocument/2006/relationships/image" Target="../media/image112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microsoft.com/office/2007/relationships/hdphoto" Target="../media/hdphoto40.wdp"/><Relationship Id="rId4" Type="http://schemas.openxmlformats.org/officeDocument/2006/relationships/image" Target="../media/image114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16.wmf"/><Relationship Id="rId5" Type="http://schemas.openxmlformats.org/officeDocument/2006/relationships/oleObject" Target="../embeddings/oleObject3.bin"/><Relationship Id="rId4" Type="http://schemas.openxmlformats.org/officeDocument/2006/relationships/slide" Target="slide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17.wmf"/><Relationship Id="rId5" Type="http://schemas.openxmlformats.org/officeDocument/2006/relationships/oleObject" Target="../embeddings/oleObject4.bin"/><Relationship Id="rId4" Type="http://schemas.openxmlformats.org/officeDocument/2006/relationships/slide" Target="slide4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wmf"/><Relationship Id="rId3" Type="http://schemas.openxmlformats.org/officeDocument/2006/relationships/image" Target="../media/image7.gif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18.wmf"/><Relationship Id="rId5" Type="http://schemas.openxmlformats.org/officeDocument/2006/relationships/oleObject" Target="../embeddings/oleObject5.bin"/><Relationship Id="rId4" Type="http://schemas.openxmlformats.org/officeDocument/2006/relationships/slide" Target="slide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20.wmf"/><Relationship Id="rId5" Type="http://schemas.openxmlformats.org/officeDocument/2006/relationships/oleObject" Target="../embeddings/oleObject7.bin"/><Relationship Id="rId4" Type="http://schemas.openxmlformats.org/officeDocument/2006/relationships/slide" Target="slide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20.wmf"/><Relationship Id="rId5" Type="http://schemas.openxmlformats.org/officeDocument/2006/relationships/oleObject" Target="../embeddings/oleObject8.bin"/><Relationship Id="rId4" Type="http://schemas.openxmlformats.org/officeDocument/2006/relationships/slide" Target="slide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21.wmf"/><Relationship Id="rId5" Type="http://schemas.openxmlformats.org/officeDocument/2006/relationships/oleObject" Target="../embeddings/oleObject9.bin"/><Relationship Id="rId4" Type="http://schemas.openxmlformats.org/officeDocument/2006/relationships/slide" Target="slide4.xm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wmf"/><Relationship Id="rId3" Type="http://schemas.openxmlformats.org/officeDocument/2006/relationships/image" Target="../media/image7.gif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22.wmf"/><Relationship Id="rId5" Type="http://schemas.openxmlformats.org/officeDocument/2006/relationships/oleObject" Target="../embeddings/oleObject10.bin"/><Relationship Id="rId4" Type="http://schemas.openxmlformats.org/officeDocument/2006/relationships/slide" Target="slide4.xml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wmf"/><Relationship Id="rId3" Type="http://schemas.openxmlformats.org/officeDocument/2006/relationships/image" Target="../media/image7.gif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24.wmf"/><Relationship Id="rId5" Type="http://schemas.openxmlformats.org/officeDocument/2006/relationships/oleObject" Target="../embeddings/oleObject12.bin"/><Relationship Id="rId4" Type="http://schemas.openxmlformats.org/officeDocument/2006/relationships/slide" Target="slide4.xm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wmf"/><Relationship Id="rId3" Type="http://schemas.openxmlformats.org/officeDocument/2006/relationships/image" Target="../media/image7.gif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26.wmf"/><Relationship Id="rId5" Type="http://schemas.openxmlformats.org/officeDocument/2006/relationships/oleObject" Target="../embeddings/oleObject14.bin"/><Relationship Id="rId4" Type="http://schemas.openxmlformats.org/officeDocument/2006/relationships/slide" Target="slide4.xml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wmf"/><Relationship Id="rId3" Type="http://schemas.openxmlformats.org/officeDocument/2006/relationships/image" Target="../media/image7.gif"/><Relationship Id="rId7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28.wmf"/><Relationship Id="rId5" Type="http://schemas.openxmlformats.org/officeDocument/2006/relationships/oleObject" Target="../embeddings/oleObject16.bin"/><Relationship Id="rId4" Type="http://schemas.openxmlformats.org/officeDocument/2006/relationships/slide" Target="slide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20.wmf"/><Relationship Id="rId5" Type="http://schemas.openxmlformats.org/officeDocument/2006/relationships/oleObject" Target="../embeddings/oleObject18.bin"/><Relationship Id="rId4" Type="http://schemas.openxmlformats.org/officeDocument/2006/relationships/slide" Target="slide4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pn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10"/>
          <p:cNvSpPr txBox="1">
            <a:spLocks noChangeArrowheads="1"/>
          </p:cNvSpPr>
          <p:nvPr/>
        </p:nvSpPr>
        <p:spPr bwMode="auto">
          <a:xfrm>
            <a:off x="0" y="5857892"/>
            <a:ext cx="9144000" cy="772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spcBef>
                <a:spcPts val="0"/>
              </a:spcBef>
              <a:defRPr/>
            </a:pPr>
            <a:r>
              <a:rPr lang="ru-RU" sz="26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Материал подготовлен </a:t>
            </a:r>
            <a:r>
              <a:rPr lang="ru-RU" sz="26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кандидатом технических наук Кузьминой Ириной Викторовной </a:t>
            </a:r>
            <a:endParaRPr lang="ru-RU" sz="26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2" descr="Новости Белгорода - Ежедневная лента новостей о событиях в Белгороде и области. Белгородские новости: политика, экономика, куль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2966997"/>
            <a:ext cx="3857652" cy="2462267"/>
          </a:xfrm>
          <a:prstGeom prst="rect">
            <a:avLst/>
          </a:prstGeom>
          <a:noFill/>
        </p:spPr>
      </p:pic>
      <p:pic>
        <p:nvPicPr>
          <p:cNvPr id="25" name="Picture 21" descr="химик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4" y="4473592"/>
            <a:ext cx="914400" cy="145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28596" y="1861278"/>
            <a:ext cx="8572560" cy="98956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Основы </a:t>
            </a:r>
            <a:r>
              <a:rPr lang="ru-RU" sz="3600" b="1" dirty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аналитической </a:t>
            </a: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химии. Количественный анализ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14282" y="71414"/>
            <a:ext cx="8786874" cy="72276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«Новороссийский колледж строительства и экономики»  </a:t>
            </a:r>
            <a:r>
              <a:rPr lang="ru-RU" sz="2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(ГАПОУ КК «НКСЭ»)</a:t>
            </a:r>
            <a:endParaRPr lang="ru-RU" sz="2000" b="1" dirty="0" smtClean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омой 10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WordArt 7"/>
          <p:cNvSpPr>
            <a:spLocks noChangeArrowheads="1" noChangeShapeType="1" noTextEdit="1"/>
          </p:cNvSpPr>
          <p:nvPr/>
        </p:nvSpPr>
        <p:spPr bwMode="auto">
          <a:xfrm>
            <a:off x="140613" y="908720"/>
            <a:ext cx="8823875" cy="78581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МДК.03.01«Очистка и контроль качества </a:t>
            </a:r>
          </a:p>
          <a:p>
            <a:pPr algn="ctr">
              <a:lnSpc>
                <a:spcPct val="80000"/>
              </a:lnSpc>
            </a:pP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природных и сточных вод»</a:t>
            </a: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3600" b="1" kern="10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302397" y="3166995"/>
            <a:ext cx="2857504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5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Спектрометр </a:t>
            </a:r>
            <a:endParaRPr lang="ru-RU" sz="2500" b="1" dirty="0" smtClean="0">
              <a:ln>
                <a:solidFill>
                  <a:sysClr val="windowText" lastClr="000000"/>
                </a:solidFill>
              </a:ln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5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атомно-абсорбционный</a:t>
            </a:r>
            <a:r>
              <a:rPr lang="ru-RU" sz="25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 AA 55 В</a:t>
            </a:r>
          </a:p>
        </p:txBody>
      </p:sp>
      <p:pic>
        <p:nvPicPr>
          <p:cNvPr id="3074" name="Picture 2" descr="http://mail.laborant.net/getpicture.aspx/e6cc434aea1e452f94c7f2e3ed7700f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659" y="332656"/>
            <a:ext cx="2760837" cy="277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07504" y="332656"/>
            <a:ext cx="6048672" cy="6449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А</a:t>
            </a:r>
            <a:r>
              <a:rPr lang="ru-RU" sz="2700" b="1" dirty="0">
                <a:solidFill>
                  <a:srgbClr val="2525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томно-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а</a:t>
            </a:r>
            <a:r>
              <a:rPr lang="ru-RU" sz="2700" b="1" dirty="0">
                <a:solidFill>
                  <a:srgbClr val="2525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бсорбционная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с</a:t>
            </a:r>
            <a:r>
              <a:rPr lang="ru-RU" sz="2700" b="1" dirty="0" smtClean="0">
                <a:solidFill>
                  <a:srgbClr val="2525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пектрометрия </a:t>
            </a:r>
            <a:r>
              <a:rPr lang="ru-RU" sz="2700" b="1" dirty="0" smtClean="0">
                <a:solidFill>
                  <a:srgbClr val="252525"/>
                </a:solidFill>
                <a:latin typeface="Arial" charset="0"/>
                <a:cs typeface="Arial" charset="0"/>
              </a:rPr>
              <a:t>(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ААС</a:t>
            </a:r>
            <a:r>
              <a:rPr lang="ru-RU" sz="2700" b="1" dirty="0">
                <a:solidFill>
                  <a:srgbClr val="252525"/>
                </a:solidFill>
                <a:latin typeface="Arial" charset="0"/>
                <a:cs typeface="Arial" charset="0"/>
              </a:rPr>
              <a:t>)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–</a:t>
            </a:r>
            <a:r>
              <a:rPr lang="ru-RU" sz="2700" b="1" dirty="0" smtClean="0">
                <a:latin typeface="Arial" charset="0"/>
                <a:cs typeface="Arial" charset="0"/>
              </a:rPr>
              <a:t> распространенный в аналитической химии </a:t>
            </a:r>
            <a:r>
              <a:rPr lang="ru-RU" sz="2700" b="1" dirty="0" err="1" smtClean="0">
                <a:latin typeface="Arial" charset="0"/>
                <a:cs typeface="Arial" charset="0"/>
              </a:rPr>
              <a:t>инструмен-тальный</a:t>
            </a:r>
            <a:r>
              <a:rPr lang="ru-RU" sz="2700" b="1" dirty="0" smtClean="0">
                <a:latin typeface="Arial" charset="0"/>
                <a:cs typeface="Arial" charset="0"/>
              </a:rPr>
              <a:t> метод количественного элементного анализа (</a:t>
            </a:r>
            <a:r>
              <a:rPr lang="ru-RU" sz="2700" b="1" dirty="0" err="1" smtClean="0">
                <a:latin typeface="Arial" charset="0"/>
                <a:cs typeface="Arial" charset="0"/>
              </a:rPr>
              <a:t>современ-ные</a:t>
            </a:r>
            <a:r>
              <a:rPr lang="ru-RU" sz="2700" b="1" dirty="0" smtClean="0">
                <a:latin typeface="Arial" charset="0"/>
                <a:cs typeface="Arial" charset="0"/>
              </a:rPr>
              <a:t> методики </a:t>
            </a:r>
            <a:r>
              <a:rPr lang="ru-RU" sz="2700" b="1" dirty="0">
                <a:latin typeface="Arial" charset="0"/>
                <a:cs typeface="Arial" charset="0"/>
              </a:rPr>
              <a:t>атомно-абсорбционного определения позволяют определить </a:t>
            </a:r>
            <a:r>
              <a:rPr lang="ru-RU" sz="2700" b="1" dirty="0" smtClean="0">
                <a:latin typeface="Arial" charset="0"/>
                <a:cs typeface="Arial" charset="0"/>
              </a:rPr>
              <a:t>содержа-</a:t>
            </a:r>
            <a:r>
              <a:rPr lang="ru-RU" sz="2700" b="1" dirty="0" err="1" smtClean="0">
                <a:latin typeface="Arial" charset="0"/>
                <a:cs typeface="Arial" charset="0"/>
              </a:rPr>
              <a:t>ние</a:t>
            </a:r>
            <a:r>
              <a:rPr lang="ru-RU" sz="2700" b="1" dirty="0" smtClean="0">
                <a:latin typeface="Arial" charset="0"/>
                <a:cs typeface="Arial" charset="0"/>
              </a:rPr>
              <a:t> почти </a:t>
            </a:r>
            <a:r>
              <a:rPr lang="ru-RU" sz="2700" b="1" dirty="0">
                <a:latin typeface="Arial" charset="0"/>
                <a:cs typeface="Arial" charset="0"/>
              </a:rPr>
              <a:t>70 </a:t>
            </a:r>
            <a:r>
              <a:rPr lang="ru-RU" sz="2700" b="1" dirty="0" smtClean="0">
                <a:latin typeface="Arial" charset="0"/>
                <a:cs typeface="Arial" charset="0"/>
              </a:rPr>
              <a:t>элементов Периодической системы) </a:t>
            </a:r>
            <a:r>
              <a:rPr lang="ru-RU" sz="2700" b="1" dirty="0">
                <a:latin typeface="Arial" charset="0"/>
                <a:cs typeface="Arial" charset="0"/>
              </a:rPr>
              <a:t>по атомным спектрам </a:t>
            </a:r>
            <a:r>
              <a:rPr lang="ru-RU" sz="2700" b="1" dirty="0" smtClean="0">
                <a:latin typeface="Arial" charset="0"/>
                <a:cs typeface="Arial" charset="0"/>
              </a:rPr>
              <a:t>поглощения (абсорбции</a:t>
            </a:r>
            <a:r>
              <a:rPr lang="ru-RU" sz="2700" b="1" dirty="0">
                <a:latin typeface="Arial" charset="0"/>
                <a:cs typeface="Arial" charset="0"/>
              </a:rPr>
              <a:t>) для определения содержания металлов в растворах их солей: в природных и сточных водах, в растворах-</a:t>
            </a:r>
            <a:r>
              <a:rPr lang="ru-RU" sz="2700" b="1" dirty="0" err="1">
                <a:latin typeface="Arial" charset="0"/>
                <a:cs typeface="Arial" charset="0"/>
              </a:rPr>
              <a:t>минерализатах</a:t>
            </a:r>
            <a:r>
              <a:rPr lang="ru-RU" sz="2700" b="1" dirty="0">
                <a:latin typeface="Arial" charset="0"/>
                <a:cs typeface="Arial" charset="0"/>
              </a:rPr>
              <a:t>, технологических и прочих </a:t>
            </a:r>
            <a:r>
              <a:rPr lang="ru-RU" sz="2700" b="1" dirty="0" smtClean="0">
                <a:latin typeface="Arial" charset="0"/>
                <a:cs typeface="Arial" charset="0"/>
              </a:rPr>
              <a:t>растворах. </a:t>
            </a:r>
            <a:endParaRPr lang="ru-RU" sz="2700" b="1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1490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5748669"/>
              </p:ext>
            </p:extLst>
          </p:nvPr>
        </p:nvGraphicFramePr>
        <p:xfrm>
          <a:off x="70992" y="192009"/>
          <a:ext cx="9073008" cy="658229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{2D5ABB26-0587-4C30-8999-92F81FD0307C}</a:tableStyleId>
              </a:tblPr>
              <a:tblGrid>
                <a:gridCol w="900608"/>
                <a:gridCol w="1224136"/>
                <a:gridCol w="1800200"/>
                <a:gridCol w="4464496"/>
                <a:gridCol w="683568"/>
              </a:tblGrid>
              <a:tr h="543348">
                <a:tc row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50" b="1" dirty="0">
                          <a:effectLst/>
                          <a:latin typeface="+mn-lt"/>
                        </a:rPr>
                        <a:t>Вариант </a:t>
                      </a:r>
                      <a:endParaRPr lang="ru-RU" sz="225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0616" marR="606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50" b="1" dirty="0">
                          <a:effectLst/>
                          <a:latin typeface="+mn-lt"/>
                        </a:rPr>
                        <a:t>Определяемое </a:t>
                      </a:r>
                      <a:r>
                        <a:rPr lang="ru-RU" sz="2250" b="1" dirty="0" smtClean="0">
                          <a:effectLst/>
                          <a:latin typeface="+mn-lt"/>
                        </a:rPr>
                        <a:t>в-во</a:t>
                      </a:r>
                      <a:endParaRPr lang="ru-RU" sz="225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0616" marR="606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50" b="1" dirty="0">
                          <a:effectLst/>
                          <a:latin typeface="+mn-lt"/>
                        </a:rPr>
                        <a:t>Метод анализа</a:t>
                      </a:r>
                      <a:endParaRPr lang="ru-RU" sz="225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0616" marR="606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50" b="1" dirty="0">
                          <a:effectLst/>
                          <a:latin typeface="+mn-lt"/>
                        </a:rPr>
                        <a:t>Результаты анализа (концентрация)</a:t>
                      </a:r>
                      <a:endParaRPr lang="ru-RU" sz="225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0616" marR="606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81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50" b="1" dirty="0">
                          <a:effectLst/>
                          <a:latin typeface="+mn-lt"/>
                        </a:rPr>
                        <a:t>%</a:t>
                      </a:r>
                      <a:endParaRPr lang="ru-RU" sz="225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0616" marR="606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+mn-lt"/>
                        </a:rPr>
                        <a:t>моль/л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0616" marR="606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749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350" b="1" smtClean="0">
                          <a:effectLst/>
                          <a:latin typeface="+mn-lt"/>
                          <a:ea typeface="Times New Roman"/>
                        </a:rPr>
                        <a:t>9</a:t>
                      </a:r>
                      <a:endParaRPr lang="ru-RU" sz="2350" dirty="0">
                        <a:latin typeface="+mn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350" b="1" dirty="0">
                          <a:effectLst/>
                          <a:latin typeface="+mn-lt"/>
                          <a:ea typeface="Times New Roman"/>
                        </a:rPr>
                        <a:t>Zn</a:t>
                      </a:r>
                      <a:endParaRPr lang="ru-RU" sz="235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350" b="1" dirty="0">
                          <a:effectLst/>
                          <a:latin typeface="+mn-lt"/>
                          <a:ea typeface="Times New Roman"/>
                        </a:rPr>
                        <a:t>Не указан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350" b="1" dirty="0">
                          <a:effectLst/>
                          <a:latin typeface="+mn-lt"/>
                          <a:ea typeface="Times New Roman"/>
                        </a:rPr>
                        <a:t>8,5 </a:t>
                      </a:r>
                      <a:r>
                        <a:rPr lang="ru-RU" sz="2350" b="1" baseline="30000" dirty="0">
                          <a:effectLst/>
                          <a:latin typeface="+mn-lt"/>
                          <a:ea typeface="Times New Roman"/>
                        </a:rPr>
                        <a:t>. </a:t>
                      </a:r>
                      <a:r>
                        <a:rPr lang="ru-RU" sz="2350" b="1" dirty="0">
                          <a:effectLst/>
                          <a:latin typeface="+mn-lt"/>
                          <a:ea typeface="Times New Roman"/>
                        </a:rPr>
                        <a:t>10</a:t>
                      </a:r>
                      <a:r>
                        <a:rPr lang="ru-RU" sz="2350" b="1" baseline="30000" dirty="0">
                          <a:effectLst/>
                          <a:latin typeface="+mn-lt"/>
                          <a:ea typeface="Times New Roman"/>
                        </a:rPr>
                        <a:t>–3</a:t>
                      </a:r>
                      <a:r>
                        <a:rPr lang="ru-RU" sz="2350" b="1" dirty="0">
                          <a:effectLst/>
                          <a:latin typeface="+mn-lt"/>
                          <a:ea typeface="Times New Roman"/>
                        </a:rPr>
                        <a:t>; 9,2 </a:t>
                      </a:r>
                      <a:r>
                        <a:rPr lang="ru-RU" sz="2350" b="1" baseline="30000" dirty="0">
                          <a:effectLst/>
                          <a:latin typeface="+mn-lt"/>
                          <a:ea typeface="Times New Roman"/>
                        </a:rPr>
                        <a:t>. </a:t>
                      </a:r>
                      <a:r>
                        <a:rPr lang="ru-RU" sz="2350" b="1" dirty="0">
                          <a:effectLst/>
                          <a:latin typeface="+mn-lt"/>
                          <a:ea typeface="Times New Roman"/>
                        </a:rPr>
                        <a:t>10</a:t>
                      </a:r>
                      <a:r>
                        <a:rPr lang="ru-RU" sz="2350" b="1" baseline="30000" dirty="0">
                          <a:effectLst/>
                          <a:latin typeface="+mn-lt"/>
                          <a:ea typeface="Times New Roman"/>
                        </a:rPr>
                        <a:t>–3</a:t>
                      </a:r>
                      <a:r>
                        <a:rPr lang="ru-RU" sz="2350" b="1" dirty="0">
                          <a:effectLst/>
                          <a:latin typeface="+mn-lt"/>
                          <a:ea typeface="Times New Roman"/>
                        </a:rPr>
                        <a:t>; 10,4 </a:t>
                      </a:r>
                      <a:r>
                        <a:rPr lang="ru-RU" sz="2350" b="1" baseline="30000" dirty="0">
                          <a:effectLst/>
                          <a:latin typeface="+mn-lt"/>
                          <a:ea typeface="Times New Roman"/>
                        </a:rPr>
                        <a:t>. </a:t>
                      </a:r>
                      <a:r>
                        <a:rPr lang="ru-RU" sz="2350" b="1" dirty="0">
                          <a:effectLst/>
                          <a:latin typeface="+mn-lt"/>
                          <a:ea typeface="Times New Roman"/>
                        </a:rPr>
                        <a:t>10</a:t>
                      </a:r>
                      <a:r>
                        <a:rPr lang="ru-RU" sz="2350" b="1" baseline="30000" dirty="0">
                          <a:effectLst/>
                          <a:latin typeface="+mn-lt"/>
                          <a:ea typeface="Times New Roman"/>
                        </a:rPr>
                        <a:t>–3</a:t>
                      </a:r>
                      <a:r>
                        <a:rPr lang="ru-RU" sz="2350" b="1" dirty="0">
                          <a:effectLst/>
                          <a:latin typeface="+mn-lt"/>
                          <a:ea typeface="Times New Roman"/>
                        </a:rPr>
                        <a:t>; </a:t>
                      </a:r>
                    </a:p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350" b="1" dirty="0">
                          <a:effectLst/>
                          <a:latin typeface="+mn-lt"/>
                          <a:ea typeface="Times New Roman"/>
                        </a:rPr>
                        <a:t>10,9 </a:t>
                      </a:r>
                      <a:r>
                        <a:rPr lang="ru-RU" sz="2350" b="1" baseline="30000" dirty="0">
                          <a:effectLst/>
                          <a:latin typeface="+mn-lt"/>
                          <a:ea typeface="Times New Roman"/>
                        </a:rPr>
                        <a:t>. </a:t>
                      </a:r>
                      <a:r>
                        <a:rPr lang="ru-RU" sz="2350" b="1" dirty="0">
                          <a:effectLst/>
                          <a:latin typeface="+mn-lt"/>
                          <a:ea typeface="Times New Roman"/>
                        </a:rPr>
                        <a:t>10</a:t>
                      </a:r>
                      <a:r>
                        <a:rPr lang="ru-RU" sz="2350" b="1" baseline="30000" dirty="0">
                          <a:effectLst/>
                          <a:latin typeface="+mn-lt"/>
                          <a:ea typeface="Times New Roman"/>
                        </a:rPr>
                        <a:t>–3</a:t>
                      </a:r>
                      <a:r>
                        <a:rPr lang="ru-RU" sz="2350" b="1" dirty="0">
                          <a:effectLst/>
                          <a:latin typeface="+mn-lt"/>
                          <a:ea typeface="Times New Roman"/>
                        </a:rPr>
                        <a:t>; 7,2 </a:t>
                      </a:r>
                      <a:r>
                        <a:rPr lang="ru-RU" sz="2350" b="1" baseline="30000" dirty="0">
                          <a:effectLst/>
                          <a:latin typeface="+mn-lt"/>
                          <a:ea typeface="Times New Roman"/>
                        </a:rPr>
                        <a:t>. </a:t>
                      </a:r>
                      <a:r>
                        <a:rPr lang="ru-RU" sz="2350" b="1" dirty="0">
                          <a:effectLst/>
                          <a:latin typeface="+mn-lt"/>
                          <a:ea typeface="Times New Roman"/>
                        </a:rPr>
                        <a:t>10</a:t>
                      </a:r>
                      <a:r>
                        <a:rPr lang="ru-RU" sz="2350" b="1" baseline="30000" dirty="0">
                          <a:effectLst/>
                          <a:latin typeface="+mn-lt"/>
                          <a:ea typeface="Times New Roman"/>
                        </a:rPr>
                        <a:t>–3</a:t>
                      </a:r>
                      <a:r>
                        <a:rPr lang="ru-RU" sz="2350" b="1" dirty="0">
                          <a:effectLst/>
                          <a:latin typeface="+mn-lt"/>
                          <a:ea typeface="Times New Roman"/>
                        </a:rPr>
                        <a:t>;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0616" marR="606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7496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350" b="1" dirty="0">
                          <a:effectLst/>
                          <a:latin typeface="+mn-lt"/>
                          <a:ea typeface="Times New Roman"/>
                        </a:rPr>
                        <a:t>10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350" b="1" dirty="0">
                          <a:effectLst/>
                          <a:latin typeface="+mn-lt"/>
                          <a:ea typeface="Times New Roman"/>
                        </a:rPr>
                        <a:t>Zn</a:t>
                      </a:r>
                      <a:endParaRPr lang="ru-RU" sz="235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350" b="1" dirty="0">
                          <a:effectLst/>
                          <a:latin typeface="+mn-lt"/>
                          <a:ea typeface="Times New Roman"/>
                        </a:rPr>
                        <a:t>Не указан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350" b="1" dirty="0">
                          <a:effectLst/>
                          <a:latin typeface="+mn-lt"/>
                          <a:ea typeface="Times New Roman"/>
                        </a:rPr>
                        <a:t>7,3 </a:t>
                      </a:r>
                      <a:r>
                        <a:rPr lang="ru-RU" sz="2350" b="1" baseline="30000" dirty="0">
                          <a:effectLst/>
                          <a:latin typeface="+mn-lt"/>
                          <a:ea typeface="Times New Roman"/>
                        </a:rPr>
                        <a:t>. </a:t>
                      </a:r>
                      <a:r>
                        <a:rPr lang="ru-RU" sz="2350" b="1" dirty="0">
                          <a:effectLst/>
                          <a:latin typeface="+mn-lt"/>
                          <a:ea typeface="Times New Roman"/>
                        </a:rPr>
                        <a:t>10</a:t>
                      </a:r>
                      <a:r>
                        <a:rPr lang="ru-RU" sz="2350" b="1" baseline="30000" dirty="0">
                          <a:effectLst/>
                          <a:latin typeface="+mn-lt"/>
                          <a:ea typeface="Times New Roman"/>
                        </a:rPr>
                        <a:t>–3</a:t>
                      </a:r>
                      <a:r>
                        <a:rPr lang="ru-RU" sz="2350" b="1" dirty="0">
                          <a:effectLst/>
                          <a:latin typeface="+mn-lt"/>
                          <a:ea typeface="Times New Roman"/>
                        </a:rPr>
                        <a:t>; 9,4 </a:t>
                      </a:r>
                      <a:r>
                        <a:rPr lang="ru-RU" sz="2350" b="1" baseline="30000" dirty="0">
                          <a:effectLst/>
                          <a:latin typeface="+mn-lt"/>
                          <a:ea typeface="Times New Roman"/>
                        </a:rPr>
                        <a:t>.  </a:t>
                      </a:r>
                      <a:r>
                        <a:rPr lang="ru-RU" sz="2350" b="1" dirty="0">
                          <a:effectLst/>
                          <a:latin typeface="+mn-lt"/>
                          <a:ea typeface="Times New Roman"/>
                        </a:rPr>
                        <a:t>10</a:t>
                      </a:r>
                      <a:r>
                        <a:rPr lang="ru-RU" sz="2350" b="1" baseline="30000" dirty="0">
                          <a:effectLst/>
                          <a:latin typeface="+mn-lt"/>
                          <a:ea typeface="Times New Roman"/>
                        </a:rPr>
                        <a:t>–3</a:t>
                      </a:r>
                      <a:r>
                        <a:rPr lang="ru-RU" sz="2350" b="1" dirty="0">
                          <a:effectLst/>
                          <a:latin typeface="+mn-lt"/>
                          <a:ea typeface="Times New Roman"/>
                        </a:rPr>
                        <a:t>; 8,9 </a:t>
                      </a:r>
                      <a:r>
                        <a:rPr lang="ru-RU" sz="2350" b="1" baseline="30000" dirty="0">
                          <a:effectLst/>
                          <a:latin typeface="+mn-lt"/>
                          <a:ea typeface="Times New Roman"/>
                        </a:rPr>
                        <a:t>. </a:t>
                      </a:r>
                      <a:r>
                        <a:rPr lang="ru-RU" sz="2350" b="1" dirty="0">
                          <a:effectLst/>
                          <a:latin typeface="+mn-lt"/>
                          <a:ea typeface="Times New Roman"/>
                        </a:rPr>
                        <a:t>10</a:t>
                      </a:r>
                      <a:r>
                        <a:rPr lang="ru-RU" sz="2350" b="1" baseline="30000" dirty="0">
                          <a:effectLst/>
                          <a:latin typeface="+mn-lt"/>
                          <a:ea typeface="Times New Roman"/>
                        </a:rPr>
                        <a:t>–3</a:t>
                      </a:r>
                      <a:r>
                        <a:rPr lang="ru-RU" sz="2350" b="1" dirty="0">
                          <a:effectLst/>
                          <a:latin typeface="+mn-lt"/>
                          <a:ea typeface="Times New Roman"/>
                        </a:rPr>
                        <a:t>; </a:t>
                      </a:r>
                    </a:p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350" b="1" dirty="0">
                          <a:effectLst/>
                          <a:latin typeface="+mn-lt"/>
                          <a:ea typeface="Times New Roman"/>
                        </a:rPr>
                        <a:t>7,3 </a:t>
                      </a:r>
                      <a:r>
                        <a:rPr lang="ru-RU" sz="2350" b="1" baseline="30000" dirty="0">
                          <a:effectLst/>
                          <a:latin typeface="+mn-lt"/>
                          <a:ea typeface="Times New Roman"/>
                        </a:rPr>
                        <a:t>. </a:t>
                      </a:r>
                      <a:r>
                        <a:rPr lang="ru-RU" sz="2350" b="1" dirty="0">
                          <a:effectLst/>
                          <a:latin typeface="+mn-lt"/>
                          <a:ea typeface="Times New Roman"/>
                        </a:rPr>
                        <a:t>10</a:t>
                      </a:r>
                      <a:r>
                        <a:rPr lang="ru-RU" sz="2350" b="1" baseline="30000" dirty="0">
                          <a:effectLst/>
                          <a:latin typeface="+mn-lt"/>
                          <a:ea typeface="Times New Roman"/>
                        </a:rPr>
                        <a:t>–3</a:t>
                      </a:r>
                      <a:r>
                        <a:rPr lang="ru-RU" sz="2350" b="1" dirty="0">
                          <a:effectLst/>
                          <a:latin typeface="+mn-lt"/>
                          <a:ea typeface="Times New Roman"/>
                        </a:rPr>
                        <a:t>; 6,7 </a:t>
                      </a:r>
                      <a:r>
                        <a:rPr lang="ru-RU" sz="2350" b="1" baseline="30000" dirty="0">
                          <a:effectLst/>
                          <a:latin typeface="+mn-lt"/>
                          <a:ea typeface="Times New Roman"/>
                        </a:rPr>
                        <a:t>. </a:t>
                      </a:r>
                      <a:r>
                        <a:rPr lang="ru-RU" sz="2350" b="1" dirty="0">
                          <a:effectLst/>
                          <a:latin typeface="+mn-lt"/>
                          <a:ea typeface="Times New Roman"/>
                        </a:rPr>
                        <a:t>10</a:t>
                      </a:r>
                      <a:r>
                        <a:rPr lang="ru-RU" sz="2350" b="1" baseline="30000" dirty="0">
                          <a:effectLst/>
                          <a:latin typeface="+mn-lt"/>
                          <a:ea typeface="Times New Roman"/>
                        </a:rPr>
                        <a:t>–3</a:t>
                      </a:r>
                      <a:endParaRPr lang="ru-RU" sz="235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0616" marR="606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7496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350" b="1" dirty="0">
                          <a:effectLst/>
                          <a:latin typeface="+mn-lt"/>
                          <a:ea typeface="Times New Roman"/>
                        </a:rPr>
                        <a:t>11</a:t>
                      </a:r>
                      <a:endParaRPr lang="ru-RU" sz="235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350" b="1">
                          <a:effectLst/>
                          <a:latin typeface="+mn-lt"/>
                          <a:ea typeface="Times New Roman"/>
                        </a:rPr>
                        <a:t>Mn</a:t>
                      </a:r>
                      <a:endParaRPr lang="ru-RU" sz="235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350" b="1" dirty="0">
                          <a:effectLst/>
                          <a:latin typeface="+mn-lt"/>
                          <a:ea typeface="Times New Roman"/>
                        </a:rPr>
                        <a:t>Не указан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350" b="1" dirty="0">
                          <a:effectLst/>
                          <a:latin typeface="+mn-lt"/>
                          <a:ea typeface="Times New Roman"/>
                        </a:rPr>
                        <a:t>21,34; 21,32; 21,31; 21,35;  34,45; 34,41; 34,42; 34,43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0616" marR="606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7496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350" b="1" dirty="0" smtClean="0">
                          <a:effectLst/>
                          <a:latin typeface="+mn-lt"/>
                          <a:ea typeface="Times New Roman"/>
                        </a:rPr>
                        <a:t>1</a:t>
                      </a:r>
                      <a:r>
                        <a:rPr lang="ru-RU" sz="2350" b="1" dirty="0" smtClean="0">
                          <a:effectLst/>
                          <a:latin typeface="+mn-lt"/>
                          <a:ea typeface="Times New Roman"/>
                        </a:rPr>
                        <a:t>2</a:t>
                      </a:r>
                      <a:endParaRPr lang="ru-RU" sz="235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350" b="1">
                          <a:effectLst/>
                          <a:latin typeface="+mn-lt"/>
                          <a:ea typeface="Times New Roman"/>
                        </a:rPr>
                        <a:t>Mn</a:t>
                      </a:r>
                      <a:endParaRPr lang="ru-RU" sz="235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350" b="1">
                          <a:effectLst/>
                          <a:latin typeface="+mn-lt"/>
                          <a:ea typeface="Times New Roman"/>
                        </a:rPr>
                        <a:t>Не указан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4064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350" b="1" dirty="0">
                          <a:effectLst/>
                          <a:latin typeface="+mn-lt"/>
                          <a:ea typeface="Times New Roman"/>
                        </a:rPr>
                        <a:t>50,17; 50,14; 50,13; 50,16; 65,57; 65,56; 65,59; 65,50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0616" marR="606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7496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350" b="1" dirty="0" smtClean="0">
                          <a:effectLst/>
                          <a:latin typeface="+mn-lt"/>
                          <a:ea typeface="Times New Roman"/>
                        </a:rPr>
                        <a:t>1</a:t>
                      </a:r>
                      <a:r>
                        <a:rPr lang="ru-RU" sz="2350" b="1" dirty="0" smtClean="0">
                          <a:effectLst/>
                          <a:latin typeface="+mn-lt"/>
                          <a:ea typeface="Times New Roman"/>
                        </a:rPr>
                        <a:t>3</a:t>
                      </a:r>
                      <a:endParaRPr lang="ru-RU" sz="235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350" b="1">
                          <a:effectLst/>
                          <a:latin typeface="+mn-lt"/>
                          <a:ea typeface="Times New Roman"/>
                        </a:rPr>
                        <a:t>А</a:t>
                      </a:r>
                      <a:r>
                        <a:rPr lang="en-US" sz="2350" b="1">
                          <a:effectLst/>
                          <a:latin typeface="+mn-lt"/>
                          <a:ea typeface="Times New Roman"/>
                        </a:rPr>
                        <a:t>l</a:t>
                      </a:r>
                      <a:r>
                        <a:rPr lang="ru-RU" sz="2350" b="1" baseline="-25000">
                          <a:effectLst/>
                          <a:latin typeface="+mn-lt"/>
                          <a:ea typeface="Times New Roman"/>
                        </a:rPr>
                        <a:t>2</a:t>
                      </a:r>
                      <a:r>
                        <a:rPr lang="en-US" sz="2350" b="1">
                          <a:effectLst/>
                          <a:latin typeface="+mn-lt"/>
                          <a:ea typeface="Times New Roman"/>
                        </a:rPr>
                        <a:t>O</a:t>
                      </a:r>
                      <a:r>
                        <a:rPr lang="ru-RU" sz="2350" b="1" baseline="-25000">
                          <a:effectLst/>
                          <a:latin typeface="+mn-lt"/>
                          <a:ea typeface="Times New Roman"/>
                        </a:rPr>
                        <a:t>3</a:t>
                      </a:r>
                      <a:endParaRPr lang="ru-RU" sz="235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350" b="1">
                          <a:effectLst/>
                          <a:latin typeface="+mn-lt"/>
                          <a:ea typeface="Times New Roman"/>
                        </a:rPr>
                        <a:t>Не указан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4064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350" b="1" dirty="0">
                          <a:effectLst/>
                          <a:latin typeface="+mn-lt"/>
                          <a:ea typeface="Times New Roman"/>
                        </a:rPr>
                        <a:t>53,96; 54,15; 54,05; 54,03; 54,32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0422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350" b="1" dirty="0" smtClean="0">
                          <a:effectLst/>
                          <a:latin typeface="+mn-lt"/>
                          <a:ea typeface="Times New Roman"/>
                        </a:rPr>
                        <a:t>1</a:t>
                      </a:r>
                      <a:r>
                        <a:rPr lang="ru-RU" sz="2350" b="1" dirty="0" smtClean="0">
                          <a:effectLst/>
                          <a:latin typeface="+mn-lt"/>
                          <a:ea typeface="Times New Roman"/>
                        </a:rPr>
                        <a:t>4</a:t>
                      </a:r>
                      <a:endParaRPr lang="ru-RU" sz="235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350" b="1">
                          <a:effectLst/>
                          <a:latin typeface="+mn-lt"/>
                          <a:ea typeface="Times New Roman"/>
                        </a:rPr>
                        <a:t>Р</a:t>
                      </a:r>
                      <a:r>
                        <a:rPr lang="ru-RU" sz="2350" b="1" baseline="-25000">
                          <a:effectLst/>
                          <a:latin typeface="+mn-lt"/>
                          <a:ea typeface="Times New Roman"/>
                        </a:rPr>
                        <a:t>2</a:t>
                      </a:r>
                      <a:r>
                        <a:rPr lang="en-US" sz="2350" b="1">
                          <a:effectLst/>
                          <a:latin typeface="+mn-lt"/>
                          <a:ea typeface="Times New Roman"/>
                        </a:rPr>
                        <a:t>O</a:t>
                      </a:r>
                      <a:r>
                        <a:rPr lang="ru-RU" sz="2350" b="1" baseline="-25000">
                          <a:effectLst/>
                          <a:latin typeface="+mn-lt"/>
                          <a:ea typeface="Times New Roman"/>
                        </a:rPr>
                        <a:t>5</a:t>
                      </a:r>
                      <a:endParaRPr lang="ru-RU" sz="235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350" b="1">
                          <a:effectLst/>
                          <a:latin typeface="+mn-lt"/>
                          <a:ea typeface="Times New Roman"/>
                        </a:rPr>
                        <a:t>Не указан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4064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350" b="1" dirty="0">
                          <a:effectLst/>
                          <a:latin typeface="+mn-lt"/>
                          <a:ea typeface="Times New Roman"/>
                        </a:rPr>
                        <a:t>35,11; 35,14; 35,18; 35,21; 35,42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1821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350" b="1" dirty="0" smtClean="0">
                          <a:effectLst/>
                          <a:latin typeface="+mn-lt"/>
                          <a:ea typeface="Times New Roman"/>
                        </a:rPr>
                        <a:t>1</a:t>
                      </a:r>
                      <a:r>
                        <a:rPr lang="ru-RU" sz="2350" b="1" dirty="0" smtClean="0">
                          <a:effectLst/>
                          <a:latin typeface="+mn-lt"/>
                          <a:ea typeface="Times New Roman"/>
                        </a:rPr>
                        <a:t>5</a:t>
                      </a:r>
                      <a:endParaRPr lang="ru-RU" sz="235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350" b="1">
                          <a:effectLst/>
                          <a:latin typeface="+mn-lt"/>
                          <a:ea typeface="Times New Roman"/>
                        </a:rPr>
                        <a:t>SO</a:t>
                      </a:r>
                      <a:r>
                        <a:rPr lang="ru-RU" sz="2350" b="1" baseline="-25000">
                          <a:effectLst/>
                          <a:latin typeface="+mn-lt"/>
                          <a:ea typeface="Times New Roman"/>
                        </a:rPr>
                        <a:t>3</a:t>
                      </a:r>
                      <a:endParaRPr lang="ru-RU" sz="235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350" b="1">
                          <a:effectLst/>
                          <a:latin typeface="+mn-lt"/>
                          <a:ea typeface="Times New Roman"/>
                        </a:rPr>
                        <a:t>Гравиметрический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4064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350" b="1" dirty="0">
                          <a:effectLst/>
                          <a:latin typeface="+mn-lt"/>
                          <a:ea typeface="Times New Roman"/>
                        </a:rPr>
                        <a:t>15,51; 15,45; 15,48; 15,58; 16,21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1821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350" b="1" dirty="0" smtClean="0">
                          <a:effectLst/>
                          <a:latin typeface="+mn-lt"/>
                          <a:ea typeface="Times New Roman"/>
                        </a:rPr>
                        <a:t>16</a:t>
                      </a:r>
                      <a:endParaRPr lang="ru-RU" sz="235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350" b="1">
                          <a:effectLst/>
                          <a:latin typeface="+mn-lt"/>
                          <a:ea typeface="Times New Roman"/>
                        </a:rPr>
                        <a:t>F</a:t>
                      </a:r>
                      <a:r>
                        <a:rPr lang="ru-RU" sz="2350" b="1">
                          <a:effectLst/>
                          <a:latin typeface="+mn-lt"/>
                          <a:ea typeface="Times New Roman"/>
                        </a:rPr>
                        <a:t>е</a:t>
                      </a:r>
                      <a:r>
                        <a:rPr lang="ru-RU" sz="2350" b="1" baseline="-25000">
                          <a:effectLst/>
                          <a:latin typeface="+mn-lt"/>
                          <a:ea typeface="Times New Roman"/>
                        </a:rPr>
                        <a:t>2</a:t>
                      </a:r>
                      <a:r>
                        <a:rPr lang="en-US" sz="2350" b="1">
                          <a:effectLst/>
                          <a:latin typeface="+mn-lt"/>
                          <a:ea typeface="Times New Roman"/>
                        </a:rPr>
                        <a:t>O</a:t>
                      </a:r>
                      <a:r>
                        <a:rPr lang="ru-RU" sz="2350" b="1" baseline="-25000">
                          <a:effectLst/>
                          <a:latin typeface="+mn-lt"/>
                          <a:ea typeface="Times New Roman"/>
                        </a:rPr>
                        <a:t>3</a:t>
                      </a:r>
                      <a:endParaRPr lang="ru-RU" sz="235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350" b="1">
                          <a:effectLst/>
                          <a:latin typeface="+mn-lt"/>
                          <a:ea typeface="Times New Roman"/>
                        </a:rPr>
                        <a:t>Перманганатометрия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4064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350" b="1" dirty="0">
                          <a:effectLst/>
                          <a:latin typeface="+mn-lt"/>
                          <a:ea typeface="Times New Roman"/>
                        </a:rPr>
                        <a:t>60,12; 61,00; 61,25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6311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350" b="1" dirty="0" smtClean="0">
                          <a:effectLst/>
                          <a:latin typeface="+mn-lt"/>
                          <a:ea typeface="Times New Roman"/>
                        </a:rPr>
                        <a:t>17</a:t>
                      </a:r>
                      <a:endParaRPr lang="ru-RU" sz="235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350" b="1">
                          <a:effectLst/>
                          <a:latin typeface="+mn-lt"/>
                          <a:ea typeface="Times New Roman"/>
                        </a:rPr>
                        <a:t>F</a:t>
                      </a:r>
                      <a:r>
                        <a:rPr lang="ru-RU" sz="2350" b="1">
                          <a:effectLst/>
                          <a:latin typeface="+mn-lt"/>
                          <a:ea typeface="Times New Roman"/>
                        </a:rPr>
                        <a:t>е</a:t>
                      </a:r>
                      <a:r>
                        <a:rPr lang="ru-RU" sz="2350" b="1" baseline="-25000">
                          <a:effectLst/>
                          <a:latin typeface="+mn-lt"/>
                          <a:ea typeface="Times New Roman"/>
                        </a:rPr>
                        <a:t>2</a:t>
                      </a:r>
                      <a:r>
                        <a:rPr lang="en-US" sz="2350" b="1">
                          <a:effectLst/>
                          <a:latin typeface="+mn-lt"/>
                          <a:ea typeface="Times New Roman"/>
                        </a:rPr>
                        <a:t>O</a:t>
                      </a:r>
                      <a:r>
                        <a:rPr lang="ru-RU" sz="2350" b="1" baseline="-25000">
                          <a:effectLst/>
                          <a:latin typeface="+mn-lt"/>
                          <a:ea typeface="Times New Roman"/>
                        </a:rPr>
                        <a:t>3</a:t>
                      </a:r>
                      <a:endParaRPr lang="ru-RU" sz="235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350" b="1">
                          <a:effectLst/>
                          <a:latin typeface="+mn-lt"/>
                          <a:ea typeface="Times New Roman"/>
                        </a:rPr>
                        <a:t>Комплексонометрия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4064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350" b="1" dirty="0">
                          <a:effectLst/>
                          <a:latin typeface="+mn-lt"/>
                          <a:ea typeface="Times New Roman"/>
                        </a:rPr>
                        <a:t>58,75; 58,90; 59,50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19289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37218" name="Picture 2" descr="http://player.myshared.ru/5/379785/data/images/img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933056"/>
            <a:ext cx="4371975" cy="2733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010" name="Picture 2" descr="D:\диск D\01.03.16-домашние документы\Колледж Строитель\Водоснабжение-СПО\1.3 Основы анал. химии\Количественный анализ\Гравиметрический анализ\весы технические\324.jpeg"/>
          <p:cNvPicPr>
            <a:picLocks noChangeAspect="1" noChangeArrowheads="1"/>
          </p:cNvPicPr>
          <p:nvPr/>
        </p:nvPicPr>
        <p:blipFill rotWithShape="1">
          <a:blip r:embed="rId4" cstate="print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3"/>
          <a:stretch/>
        </p:blipFill>
        <p:spPr bwMode="auto">
          <a:xfrm>
            <a:off x="7359787" y="116632"/>
            <a:ext cx="1730314" cy="15657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1" name="Picture 3" descr="D:\диск D\01.03.16-домашние документы\Колледж Строитель\Водоснабжение-СПО\1.3 Основы анал. химии\Количественный анализ\Гравиметрический анализ\весы технические\104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924" y="44624"/>
            <a:ext cx="1864380" cy="18550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2" name="Picture 4" descr="D:\диск D\01.03.16-домашние документы\Колледж Строитель\Водоснабжение-СПО\1.3 Основы анал. химии\Количественный анализ\Гравиметрический анализ\весы технические\6724e0a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787" y="116632"/>
            <a:ext cx="2784309" cy="20882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3" name="Picture 5" descr="D:\диск D\01.03.16-домашние документы\Колледж Строитель\Водоснабжение-СПО\1.3 Основы анал. химии\Количественный анализ\Гравиметрический анализ\весы технические\17639.390x40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9284"/>
            <a:ext cx="2520280" cy="25849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571620" y="2708920"/>
            <a:ext cx="8000908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Гравиметрический анализ</a:t>
            </a:r>
            <a:endParaRPr lang="ru-RU" sz="4000" b="1" dirty="0">
              <a:ln w="11430">
                <a:solidFill>
                  <a:sysClr val="windowText" lastClr="000000"/>
                </a:solidFill>
              </a:ln>
              <a:solidFill>
                <a:srgbClr val="9D2349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43014" name="Picture 6" descr="D:\диск D\01.03.16-домашние документы\Колледж Строитель\Водоснабжение-СПО\1.3 Основы анал. химии\Количественный анализ\Гравиметрический анализ\весы аналитические\analytical_balanc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045" y="3988975"/>
            <a:ext cx="1858963" cy="251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5" name="Picture 7" descr="D:\диск D\01.03.16-домашние документы\Колледж Строитель\Водоснабжение-СПО\1.3 Основы анал. химии\Количественный анализ\Гравиметрический анализ\весы аналитические\vzveshivanie-filtrov.jpe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5020" y="3988975"/>
            <a:ext cx="2281436" cy="22814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148131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51519" y="260648"/>
            <a:ext cx="8590883" cy="38856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Гравиметрия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(</a:t>
            </a:r>
            <a:r>
              <a:rPr lang="ru-RU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весовой анализ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– метод количественного анализа в аналитической химии, который основан на измерении массы определяемого компонента, выделенном в виде веществ определённого состава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indent="450850" algn="just">
              <a:lnSpc>
                <a:spcPct val="85000"/>
              </a:lnSpc>
            </a:pPr>
            <a:endParaRPr lang="ru-RU" sz="1000" b="1" u="sng" dirty="0" smtClean="0">
              <a:solidFill>
                <a:srgbClr val="FF0000"/>
              </a:solidFill>
              <a:latin typeface="Arial Black" pitchFamily="34" charset="0"/>
              <a:cs typeface="Arial" pitchFamily="34" charset="0"/>
            </a:endParaRPr>
          </a:p>
          <a:p>
            <a:pPr indent="450850" algn="just">
              <a:lnSpc>
                <a:spcPct val="85000"/>
              </a:lnSpc>
            </a:pPr>
            <a:r>
              <a:rPr lang="ru-RU" sz="2800" b="1" u="sng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Внимание!</a:t>
            </a:r>
            <a:r>
              <a:rPr lang="ru-RU" sz="2800" b="1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ru-RU" sz="2800" b="1" i="1" dirty="0">
                <a:latin typeface="Arial" pitchFamily="34" charset="0"/>
                <a:cs typeface="Arial" pitchFamily="34" charset="0"/>
              </a:rPr>
              <a:t>У этого термина существуют и другие </a:t>
            </a: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значения, например. </a:t>
            </a:r>
            <a:endParaRPr lang="ru-RU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indent="450850" algn="just">
              <a:lnSpc>
                <a:spcPct val="85000"/>
              </a:lnSpc>
            </a:pPr>
            <a:r>
              <a:rPr lang="ru-RU" sz="2800" b="1" dirty="0">
                <a:solidFill>
                  <a:srgbClr val="6D2A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Гравиметрия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(</a:t>
            </a:r>
            <a:r>
              <a:rPr lang="ru-RU" sz="2800" b="1" dirty="0">
                <a:solidFill>
                  <a:srgbClr val="6D2A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геодезия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 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геофизический и геодезический метод, заключающийся в измерении поля силы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тяжести.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http://player.myshared.ru/5/379785/data/images/img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3" y="4190377"/>
            <a:ext cx="3960440" cy="2476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 descr="D:\диск D\01.03.16-домашние документы\Колледж Строитель\Водоснабжение-СПО\1.3 Основы анал. химии\Количественный анализ\Гравиметрический анализ\весы технические\6724e0a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137" y="4229471"/>
            <a:ext cx="2784309" cy="20882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48131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7505" y="268832"/>
            <a:ext cx="8928992" cy="5952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u="sng" dirty="0">
                <a:latin typeface="Arial" pitchFamily="34" charset="0"/>
                <a:cs typeface="Arial" pitchFamily="34" charset="0"/>
              </a:rPr>
              <a:t>Классическое название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метода –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весовой анализ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Гравиметрический анализ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широко используют при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количественных определениях. С его помощью определяют, например, содержание фосфора в фосфоритах, апатитах, фосфорных удобрениях, почвах, кормах и т. п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indent="45085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В гравиметрии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используют реакции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обмена, замещения, разложения и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комплексообразо-вания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а также электрохимические процессы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2800" b="1" dirty="0" smtClean="0"/>
              <a:t>Методы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гравиметрического анализа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981075" indent="-371475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осаждения, </a:t>
            </a:r>
          </a:p>
          <a:p>
            <a:pPr marL="981075" indent="-371475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/>
              <a:t>выделения,</a:t>
            </a:r>
          </a:p>
          <a:p>
            <a:pPr marL="981075" indent="-371475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/>
              <a:t>отгонки,</a:t>
            </a:r>
            <a:r>
              <a:rPr lang="ru-RU" sz="2800" dirty="0" smtClean="0"/>
              <a:t> </a:t>
            </a:r>
          </a:p>
          <a:p>
            <a:pPr marL="981075" indent="-371475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err="1" smtClean="0"/>
              <a:t>термогравиметрия</a:t>
            </a:r>
            <a:r>
              <a:rPr lang="ru-RU" sz="2800" dirty="0"/>
              <a:t>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Наиболее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распространен метод осаждения.  </a:t>
            </a:r>
          </a:p>
          <a:p>
            <a:pPr indent="45085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310495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297341"/>
            <a:ext cx="8784976" cy="5219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Гравиметрический анализ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заключается 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выделении вещества в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чистом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виде и его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взвешивании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Чаще всего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такое выделение проводят </a:t>
            </a:r>
            <a:r>
              <a:rPr lang="ru-RU" sz="28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осаждением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Реже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определяемый компонент выделяют в виде летучего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соединения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методы отгонки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).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В ряде случаев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гравиметрия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 лучший способ решения аналитической задачи, например при анализе образцов с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содержанием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определяемого компонента более 0,1 %, особенно если требуется проанализировать ограниченное число проб. Погрешность определения не превышает 0,1–0,2 %.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Гравиметрия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 это абсолютный (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безэталонный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метод.</a:t>
            </a:r>
          </a:p>
        </p:txBody>
      </p:sp>
    </p:spTree>
    <p:extLst>
      <p:ext uri="{BB962C8B-B14F-4D97-AF65-F5344CB8AC3E}">
        <p14:creationId xmlns:p14="http://schemas.microsoft.com/office/powerpoint/2010/main" val="29148131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35090" y="334626"/>
            <a:ext cx="8712968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u="sng" dirty="0">
                <a:latin typeface="Arial" pitchFamily="34" charset="0"/>
                <a:cs typeface="Arial" pitchFamily="34" charset="0"/>
              </a:rPr>
              <a:t>Недостатком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гравиметрических методов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является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длительность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определения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особен-но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при серийных анализах большого числа проб, а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также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неселективность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реагенты-осадители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за небольшим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исключением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редко бывают специфичными. Поэтому часто необходимы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предварительные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разделения.</a:t>
            </a:r>
          </a:p>
        </p:txBody>
      </p:sp>
    </p:spTree>
    <p:extLst>
      <p:ext uri="{BB962C8B-B14F-4D97-AF65-F5344CB8AC3E}">
        <p14:creationId xmlns:p14="http://schemas.microsoft.com/office/powerpoint/2010/main" val="27688856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334626"/>
            <a:ext cx="8784976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u="dbl" dirty="0">
                <a:latin typeface="Arial" pitchFamily="34" charset="0"/>
                <a:cs typeface="Arial" pitchFamily="34" charset="0"/>
              </a:rPr>
              <a:t>Аналитическим сигналом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гравиметрии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является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масса. Хотя в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названии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метода присутствует слово «вес», однако измеряемой величиной служит более фундаментальная характеристика –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масса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не зависящая от географической широты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Массу находят, сравнивая с другой, известной, массой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при помощи весов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310495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256404"/>
            <a:ext cx="8856984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Поскольку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вес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масса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связаны соотношением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=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mg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а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величина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постоянна, при взвешивании получают сравнительную оценку массы или веса. По традиции получаемую величину называют «весом», а процесс ее нахождения «взвешиванием».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Известные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массы, определенные с большой точностью, оформляют обычно в виде металлических гирек 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называют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разновесками.</a:t>
            </a:r>
          </a:p>
        </p:txBody>
      </p:sp>
      <p:pic>
        <p:nvPicPr>
          <p:cNvPr id="43010" name="Picture 2" descr="D:\диск D\01.03.16-домашние документы\Колледж Строитель\Водоснабжение-СПО\1.3 Основы анал. химии\Количественный анализ\Гравиметрический анализ\весы технические\632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11" r="10211"/>
          <a:stretch/>
        </p:blipFill>
        <p:spPr bwMode="auto">
          <a:xfrm>
            <a:off x="3995936" y="3811860"/>
            <a:ext cx="3180521" cy="285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2" name="Picture 4" descr="http://xn--24-6kct3an.xn--p1ai/%D0%A4%D0%B8%D0%B7%D0%B8%D0%BA%D0%B0_7_%D0%BA%D0%BB_%D0%9F%D0%B5%D1%80%D1%8B%D1%88%D0%BA%D0%B8%D0%BD_%D0%93%D0%94%D0%97/21.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594"/>
          <a:stretch/>
        </p:blipFill>
        <p:spPr bwMode="auto">
          <a:xfrm>
            <a:off x="1403648" y="3645025"/>
            <a:ext cx="1492484" cy="311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10495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35377"/>
            <a:ext cx="3760596" cy="2157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4296578"/>
            <a:ext cx="753348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                    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а                     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          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б</a:t>
            </a:r>
          </a:p>
          <a:p>
            <a:pPr algn="ctr"/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Аналитические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весы: а – </a:t>
            </a:r>
            <a:r>
              <a:rPr lang="ru-RU" sz="2600" b="1" dirty="0" err="1">
                <a:latin typeface="Arial" pitchFamily="34" charset="0"/>
                <a:cs typeface="Arial" pitchFamily="34" charset="0"/>
              </a:rPr>
              <a:t>двухчашечные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; 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б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– одночашечные</a:t>
            </a: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096852"/>
            <a:ext cx="3240360" cy="2268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51520" y="287475"/>
            <a:ext cx="8712968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В основе классических весов лежит принцип рычага первого рода. Основной деталью весов является коромысло, опирающееся на ребро трехгранной призмы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0495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63688" y="222017"/>
            <a:ext cx="5003293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Работа с весами</a:t>
            </a:r>
            <a:endParaRPr lang="ru-RU" sz="4000" b="1" dirty="0">
              <a:ln w="1143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9435" y="1079563"/>
            <a:ext cx="8712968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настоящее время классические рычажные весы используют крайне редко и только для предварительного (грубого взвешивания).</a:t>
            </a:r>
          </a:p>
        </p:txBody>
      </p:sp>
      <p:pic>
        <p:nvPicPr>
          <p:cNvPr id="45058" name="Picture 2" descr="D:\диск D\01.03.16-домашние документы\Колледж Строитель\Водоснабжение-СПО\1.3 Основы анал. химии\Количественный анализ\Гравиметрический анализ\весы технические\0004041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44" y="2420888"/>
            <a:ext cx="3434080" cy="257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59" name="Picture 3" descr="D:\диск D\01.03.16-домашние документы\Колледж Строитель\Водоснабжение-СПО\1.3 Основы анал. химии\Количественный анализ\Гравиметрический анализ\весы технические\6724e0a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3" y="2281826"/>
            <a:ext cx="3578279" cy="268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0" name="Picture 4" descr="D:\диск D\01.03.16-домашние документы\Колледж Строитель\Водоснабжение-СПО\1.3 Основы анал. химии\Количественный анализ\Гравиметрический анализ\весы технические\IMG_3761_enl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7" b="7938"/>
          <a:stretch/>
        </p:blipFill>
        <p:spPr bwMode="auto">
          <a:xfrm>
            <a:off x="3730502" y="2420888"/>
            <a:ext cx="2081213" cy="237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1" name="Picture 5" descr="D:\диск D\01.03.16-домашние документы\Колледж Строитель\Водоснабжение-СПО\1.3 Основы анал. химии\Количественный анализ\Гравиметрический анализ\весы технические\1041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803396"/>
            <a:ext cx="2020080" cy="2009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2" name="Picture 6" descr="D:\диск D\01.03.16-домашние документы\Колледж Строитель\Водоснабжение-СПО\1.3 Основы анал. химии\Количественный анализ\Гравиметрический анализ\весы технические\93210e8e09995b322f0374882f1e6cc4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736" y="5085184"/>
            <a:ext cx="2263112" cy="1697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868144" y="5229200"/>
            <a:ext cx="2722062" cy="77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Технические весы</a:t>
            </a:r>
            <a:endParaRPr lang="ru-RU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4561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6093296"/>
            <a:ext cx="7094675" cy="746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Атомно-абсорбционный спектрометр (пламенный)</a:t>
            </a:r>
          </a:p>
        </p:txBody>
      </p:sp>
      <p:pic>
        <p:nvPicPr>
          <p:cNvPr id="2050" name="Picture 2" descr="http://chemistry-chemists.com/N2_2012/P5/Atomic_Flame_Absorption_Spectrometer-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574630"/>
            <a:ext cx="4752528" cy="35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traditio.wiki/files/8/85/Atomic_absorption_spectroscop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011" y="0"/>
            <a:ext cx="4475989" cy="33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868144" y="3428973"/>
            <a:ext cx="3244134" cy="10736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Атомно-абсорбционный спектрометр </a:t>
            </a:r>
            <a:endParaRPr lang="ru-RU" sz="2500" dirty="0"/>
          </a:p>
        </p:txBody>
      </p:sp>
    </p:spTree>
    <p:extLst>
      <p:ext uri="{BB962C8B-B14F-4D97-AF65-F5344CB8AC3E}">
        <p14:creationId xmlns:p14="http://schemas.microsoft.com/office/powerpoint/2010/main" val="13051490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293689"/>
            <a:ext cx="8712968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Сейчас в химических  лабораториях  использую электронные весы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для предварительного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(грубого взвешивания) с точностью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до второго знака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после запятой, а для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более точного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с точностью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до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четвертого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знака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после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запятой.</a:t>
            </a:r>
          </a:p>
        </p:txBody>
      </p:sp>
      <p:pic>
        <p:nvPicPr>
          <p:cNvPr id="46082" name="Picture 2" descr="D:\диск D\01.03.16-домашние документы\Колледж Строитель\Водоснабжение-СПО\1.3 Основы анал. химии\Количественный анализ\Гравиметрический анализ\весы технические\17639.390x4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272765"/>
            <a:ext cx="3101057" cy="318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3" name="Picture 3" descr="D:\диск D\01.03.16-домашние документы\Колледж Строитель\Водоснабжение-СПО\1.3 Основы анал. химии\Количественный анализ\Гравиметрический анализ\весы аналитические\analytical_balanc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0388" y="2345275"/>
            <a:ext cx="1858963" cy="251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D:\диск D\01.03.16-домашние документы\Колледж Строитель\Водоснабжение-СПО\1.3 Основы анал. химии\Количественный анализ\Гравиметрический анализ\весы аналитические\13727_750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783" b="12348"/>
          <a:stretch/>
        </p:blipFill>
        <p:spPr bwMode="auto">
          <a:xfrm>
            <a:off x="0" y="4974438"/>
            <a:ext cx="2409056" cy="1851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7" name="Picture 7" descr="D:\диск D\01.03.16-домашние документы\Колледж Строитель\Водоснабжение-СПО\1.3 Основы анал. химии\Количественный анализ\Гравиметрический анализ\весы аналитические\catalog82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496" y="2925910"/>
            <a:ext cx="3029322" cy="3774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35646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D:\диск D\01.03.16-домашние документы\Колледж Строитель\Водоснабжение-СПО\1.3 Основы анал. химии\Количественный анализ\Гравиметрический анализ\весы аналитические\Микровесы и ультрамикровесы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54070"/>
            <a:ext cx="904875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764601" y="44624"/>
            <a:ext cx="75905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Микровесы и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ультрамикровесы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496" y="680719"/>
            <a:ext cx="5832648" cy="213289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Микровесы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u="sng" dirty="0">
                <a:latin typeface="Arial" pitchFamily="34" charset="0"/>
                <a:cs typeface="Arial" pitchFamily="34" charset="0"/>
              </a:rPr>
              <a:t>используют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в пробирном анализе, 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геологичес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-ких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исследованиях и других областях, где требуется точно определить вес 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микроскопичес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-кого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количества образца.</a:t>
            </a:r>
          </a:p>
        </p:txBody>
      </p:sp>
    </p:spTree>
    <p:extLst>
      <p:ext uri="{BB962C8B-B14F-4D97-AF65-F5344CB8AC3E}">
        <p14:creationId xmlns:p14="http://schemas.microsoft.com/office/powerpoint/2010/main" val="27892844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552313" y="116632"/>
            <a:ext cx="6260047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3200" b="1" dirty="0">
                <a:ln w="11430"/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Правила работы с весами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1048492"/>
            <a:ext cx="8928992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5738" indent="-198000" algn="just">
              <a:lnSpc>
                <a:spcPct val="85000"/>
              </a:lnSpc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1.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Обязательной операцией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предшествующей каждому взвешиванию, должно являться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определение минимальной точности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необходимой для успешного осуществления данной работы. Проведение взвешивания (как, впрочем, и любых других измерений) с неоправданно высокой точностью является такой же грубой ошибкой, как и недостаточная точность работы.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2844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357052"/>
            <a:ext cx="8928992" cy="362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Например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для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большинства аналитических работ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погрешность определения не должна превышать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десятых долей процента измеряемой величины, при взятии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навески в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100 г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можно допустить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погрешность в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0,1 г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т. е. взвешивание необходимо производить на технических весах. При уменьшении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пробы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до </a:t>
            </a: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1 г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допустимая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погрешность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составит </a:t>
            </a: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1 мг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; в этом случае следует воспользоваться обычными аналитическими весами. 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7047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357052"/>
            <a:ext cx="8928992" cy="2917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При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проведении работ, не связанных с количественным анализом, за редким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исключением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вполне достаточна точность до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1 %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измеряемой величины.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Недопустимо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u="sng" dirty="0" err="1" smtClean="0">
                <a:latin typeface="Arial" pitchFamily="34" charset="0"/>
                <a:cs typeface="Arial" pitchFamily="34" charset="0"/>
              </a:rPr>
              <a:t>использо-вание</a:t>
            </a: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 аналитических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весов для грубых взвешиваний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Категорически запрещается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также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превышение максимальной </a:t>
            </a:r>
            <a:r>
              <a:rPr lang="ru-RU" sz="2700" b="1" u="sng" dirty="0" err="1" smtClean="0">
                <a:latin typeface="Arial" pitchFamily="34" charset="0"/>
                <a:cs typeface="Arial" pitchFamily="34" charset="0"/>
              </a:rPr>
              <a:t>грузоподъем-ности</a:t>
            </a: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данных весов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184461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47108" name="Picture 4" descr="D:\диск D\01.03.16-домашние документы\Колледж Строитель\Водоснабжение-СПО\1.3 Основы анал. химии\Количественный анализ\Гравиметрический анализ\весы технические\cat2_114958366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3051492"/>
            <a:ext cx="4297660" cy="377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>
            <a:off x="611560" y="3501008"/>
            <a:ext cx="1624389" cy="1800200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112" name="Picture 8" descr="http://konspekta.net/studopediaorg/baza13/17155066017.files/image00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689" y="4319793"/>
            <a:ext cx="2723977" cy="253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Прямая со стрелкой 15"/>
          <p:cNvCxnSpPr/>
          <p:nvPr/>
        </p:nvCxnSpPr>
        <p:spPr>
          <a:xfrm>
            <a:off x="4067944" y="4725144"/>
            <a:ext cx="1228630" cy="1394849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2771800" y="6286520"/>
            <a:ext cx="5453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(</a:t>
            </a:r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I)</a:t>
            </a:r>
            <a:endParaRPr lang="ru-RU" sz="240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22922"/>
            <a:ext cx="4475486" cy="2270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251520" y="281260"/>
            <a:ext cx="8712968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5113" indent="-198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2. Перед каждым взвешиванием или серией взвешиваний </a:t>
            </a:r>
            <a:r>
              <a:rPr lang="ru-RU" sz="2800" b="1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необходимо проверить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состояние весов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Правильность установки весов определяется по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отвесу (</a:t>
            </a:r>
            <a:r>
              <a:rPr lang="en-US" sz="2800" b="1" dirty="0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I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или жидкостному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уровню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sz="2800" b="1" dirty="0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II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804248" y="4221088"/>
            <a:ext cx="6655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(II)</a:t>
            </a:r>
            <a:endParaRPr lang="ru-RU" sz="240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3397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4" name="Picture 2" descr="http://www.intos.ru/img/i04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6" t="217" r="1723" b="11631"/>
          <a:stretch/>
        </p:blipFill>
        <p:spPr bwMode="auto">
          <a:xfrm>
            <a:off x="2266189" y="2996951"/>
            <a:ext cx="5028377" cy="38477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23528" y="302121"/>
            <a:ext cx="8662891" cy="3270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Стрелка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не</a:t>
            </a:r>
            <a:r>
              <a:rPr lang="ru-RU" sz="2700" b="1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нагруженных</a:t>
            </a:r>
            <a:r>
              <a:rPr lang="ru-RU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весов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должна указывать на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нулевое деление шкалы или колебаться около него на равные расстояния и ту и другую сторону.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Если это условие не соблюдается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весы </a:t>
            </a:r>
            <a:r>
              <a:rPr lang="ru-RU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следует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отрегулировать с помощью поворотных грузиков на коромысле. (На некоторых марках весов предусмотрен специальный механизм регулировки нулевой точки). 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66665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49156" name="Picture 4" descr="http://www.ohaus-russia.ru/static/images/products/pioneer-precision/pioneer-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699" y="1260626"/>
            <a:ext cx="4003232" cy="2827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251520" y="281260"/>
            <a:ext cx="8712968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Установить жидкостный уровень можно слегка подкрутив колесики на ножках весов.</a:t>
            </a:r>
          </a:p>
        </p:txBody>
      </p:sp>
      <p:pic>
        <p:nvPicPr>
          <p:cNvPr id="19149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654153"/>
            <a:ext cx="6228184" cy="3159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 descr="http://himprom-s.ru/w/explorer_tmb_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3" t="7399" r="6987" b="12490"/>
          <a:stretch/>
        </p:blipFill>
        <p:spPr bwMode="auto">
          <a:xfrm>
            <a:off x="2486100" y="2616918"/>
            <a:ext cx="1470991" cy="147099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27275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51204" name="Picture 4" descr="http://himprom-s.ru/w/explorer_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0" b="9256"/>
          <a:stretch/>
        </p:blipFill>
        <p:spPr bwMode="auto">
          <a:xfrm>
            <a:off x="3779912" y="1700808"/>
            <a:ext cx="2847975" cy="50225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51520" y="281260"/>
            <a:ext cx="8712968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Перед началом работы необходимо ознакомиться с инструкцией и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откалибровать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весы. Причем, это нужно делать через каждые 4 часы работы!</a:t>
            </a:r>
          </a:p>
        </p:txBody>
      </p:sp>
    </p:spTree>
    <p:extLst>
      <p:ext uri="{BB962C8B-B14F-4D97-AF65-F5344CB8AC3E}">
        <p14:creationId xmlns:p14="http://schemas.microsoft.com/office/powerpoint/2010/main" val="26027275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1" y="655294"/>
            <a:ext cx="8662891" cy="2917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Чувствительность </a:t>
            </a: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и правильность весов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должна регулярно проверяться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работниками службы контрольно-измерительных приборов. Не следует самостоятельно производить ремонт весов кроме устранения незначительных неисправностей. При обнаружении любых дефектов необходимо вызвать мастера-юстировщика.</a:t>
            </a:r>
          </a:p>
        </p:txBody>
      </p:sp>
    </p:spTree>
    <p:extLst>
      <p:ext uri="{BB962C8B-B14F-4D97-AF65-F5344CB8AC3E}">
        <p14:creationId xmlns:p14="http://schemas.microsoft.com/office/powerpoint/2010/main" val="40584975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332656"/>
            <a:ext cx="8712968" cy="2211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Атомно-эмиссионная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спектроскопия.</a:t>
            </a:r>
          </a:p>
          <a:p>
            <a:pPr indent="450000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Этот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метод немного отличается от атомно-абсорбционного метода. Если в нем источником света был отдельный источник, то в атомно-эмиссионном методе источником излучения служит сама проба. В остальном все похоже.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20080" y="6021288"/>
            <a:ext cx="6588224" cy="746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500" dirty="0" smtClean="0">
                <a:latin typeface="Arial Black" pitchFamily="34" charset="0"/>
              </a:rPr>
              <a:t>Спектрометр</a:t>
            </a:r>
            <a:r>
              <a:rPr lang="ru-RU" sz="2500" dirty="0">
                <a:latin typeface="Arial Black" pitchFamily="34" charset="0"/>
              </a:rPr>
              <a:t> </a:t>
            </a:r>
            <a:r>
              <a:rPr lang="ru-RU" sz="2500" b="1" dirty="0" smtClean="0">
                <a:latin typeface="Arial Black" pitchFamily="34" charset="0"/>
              </a:rPr>
              <a:t>эмиссионный</a:t>
            </a:r>
            <a:r>
              <a:rPr lang="ru-RU" sz="2500" dirty="0">
                <a:latin typeface="Arial Black" pitchFamily="34" charset="0"/>
              </a:rPr>
              <a:t> с индуктивно-связанной плазмой</a:t>
            </a:r>
          </a:p>
        </p:txBody>
      </p:sp>
      <p:pic>
        <p:nvPicPr>
          <p:cNvPr id="4098" name="Picture 2" descr="http://ckp-rf.ru/upload/iblock/c23/c23bb33ecb450d8acf1d90c5252257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636912"/>
            <a:ext cx="432048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1490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260648"/>
            <a:ext cx="8784976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5738" indent="-198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3. Взвешиваемый предмет всегда помещается на левую чашку весов, а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разновес – на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правую. Исключение составляют весы с полным механическим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гиреналожением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имеющие лишь одну чашку. </a:t>
            </a:r>
          </a:p>
        </p:txBody>
      </p:sp>
      <p:pic>
        <p:nvPicPr>
          <p:cNvPr id="53255" name="Picture 7" descr="D:\диск D\01.03.16-домашние документы\Колледж Строитель\Водоснабжение-СПО\1.3 Основы анал. химии\Количественный анализ\Гравиметрический анализ\весы технические\Весы-лабораторные-серия-СР-Sartoriu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36671"/>
            <a:ext cx="1755333" cy="205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6" name="Picture 8" descr="D:\диск D\01.03.16-домашние документы\Колледж Строитель\Водоснабжение-СПО\1.3 Основы анал. химии\Количественный анализ\Гравиметрический анализ\весы аналитические\25f673731f5974268a9957377ac2cf6b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352" y="2206159"/>
            <a:ext cx="3040582" cy="202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0" name="Picture 2" descr="http://st03.kakprosto.ru/tumb/680/images/article/2012/4/26/1_5254ff337fc595254ff337fc9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0" t="20582" r="5086" b="9214"/>
          <a:stretch/>
        </p:blipFill>
        <p:spPr bwMode="auto">
          <a:xfrm>
            <a:off x="2339752" y="2708920"/>
            <a:ext cx="3386561" cy="39925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73765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315853"/>
            <a:ext cx="8784976" cy="3977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3" indent="450000" algn="just">
              <a:lnSpc>
                <a:spcPct val="85000"/>
              </a:lnSpc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Не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допускается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взвешивание каких-либо веществ непосредственно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в чашке весов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 Гигроскопичные и летучие твердые, а также жидкие вещества обязательно помещают в плотно закрывающиеся сосуды. Инертные вещества разрешается взвешивать в открытых сосудах или на листах гладкой бумаги, однако, чтобы предотвратить возможность случайного просыпания вещества и загрязнения весов, рекомендуется загнуть края листа так, чтобы он приобрел форму кюветы. </a:t>
            </a:r>
          </a:p>
        </p:txBody>
      </p:sp>
      <p:pic>
        <p:nvPicPr>
          <p:cNvPr id="55298" name="Picture 2" descr="D:\диск D\01.03.16-домашние документы\Колледж Строитель\Водоснабжение-СПО\1.3 Основы анал. химии\Количественный анализ\Гравиметрический анализ\весы аналитические\25f673731f5974268a9957377ac2cf6b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914723"/>
            <a:ext cx="2488292" cy="16554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299" name="Picture 3" descr="D:\диск D\01.03.16-домашние документы\Колледж Строитель\Водоснабжение-СПО\1.3 Основы анал. химии\Количественный анализ\Гравиметрический анализ\весы аналитические\Лабораторные влагозащищенные весы CJ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703" y="4149080"/>
            <a:ext cx="2928010" cy="1944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0" name="Picture 4" descr="D:\диск D\01.03.16-домашние документы\Колледж Строитель\Водоснабжение-СПО\1.3 Основы анал. химии\Количественный анализ\Гравиметрический анализ\весы аналитические\catalog104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21" t="2849" r="3106" b="6527"/>
          <a:stretch/>
        </p:blipFill>
        <p:spPr bwMode="auto">
          <a:xfrm>
            <a:off x="3419872" y="4228526"/>
            <a:ext cx="1721339" cy="25128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27275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50178" name="Picture 2" descr="http://ed.sartoros.ru/upload/iblock/833/83320e8c8aa442363f8aeb62f23ffa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385" y="3429000"/>
            <a:ext cx="2949229" cy="242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9512" y="315853"/>
            <a:ext cx="8784976" cy="2564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3" indent="450000" algn="just">
              <a:lnSpc>
                <a:spcPct val="85000"/>
              </a:lnSpc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Не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допускается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рассыпание или разлив взвешиваемого вещества – это приводит к неточному взвешиванию. Если рассыпанное вещество не удалось полностью собрать – точность последующих измерений уменьшится. Кроме того, вещество может прореагировать с корпусом и другими частями весов! 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6057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73069"/>
            <a:ext cx="8878915" cy="6407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5113" indent="-198000" algn="just">
              <a:lnSpc>
                <a:spcPct val="80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4.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 Весы и точный разновес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следует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всячески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оберегать от неблагоприятных внешних воздействий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Не разрешается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без особой необходимости переставлять весы с занимаемого ими места. Технические и аналитические весы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обычно устанавливают на специальный фундамент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не связанный с полом помещения, на кронштейны, заделанные в капитальную стену, или на амортизирующую подставку. Рядом с весами не следует помещать никаких других приборов. Для аналитических весов по возможности рекомендуется выделять специальную комнату. Весы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должны быть надежно защищены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от действия прямого солнечного света, а также от потоков теплого или холодного воздуха. 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marL="265113" indent="542925" algn="just">
              <a:lnSpc>
                <a:spcPct val="80000"/>
              </a:lnSpc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Не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разрешается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взвешивать предметы, температура которых отличается от комнаткой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, –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это приводит к искажению результатов.</a:t>
            </a:r>
          </a:p>
        </p:txBody>
      </p:sp>
    </p:spTree>
    <p:extLst>
      <p:ext uri="{BB962C8B-B14F-4D97-AF65-F5344CB8AC3E}">
        <p14:creationId xmlns:p14="http://schemas.microsoft.com/office/powerpoint/2010/main" val="19316653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188640"/>
            <a:ext cx="8784976" cy="3977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Продолжим изучение гравиметрии.</a:t>
            </a:r>
          </a:p>
          <a:p>
            <a:pPr indent="450850" algn="just">
              <a:lnSpc>
                <a:spcPct val="85000"/>
              </a:lnSpc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Гравиметрическое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определение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состоит из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нескольких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этапов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:</a:t>
            </a:r>
          </a:p>
          <a:p>
            <a:pPr lvl="0" indent="450850" algn="just">
              <a:lnSpc>
                <a:spcPct val="85000"/>
              </a:lnSpc>
            </a:pP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Осаждение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соединения, содержащего определяемое вещество (его называют осаждаемой формой).</a:t>
            </a:r>
          </a:p>
          <a:p>
            <a:pPr lvl="0" indent="450850" algn="just">
              <a:lnSpc>
                <a:spcPct val="85000"/>
              </a:lnSpc>
            </a:pP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Фильтрование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полученной смеси для отделения осадка от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надосадочной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жидкости.</a:t>
            </a:r>
          </a:p>
          <a:p>
            <a:pPr lvl="0" indent="450850" algn="just">
              <a:lnSpc>
                <a:spcPct val="85000"/>
              </a:lnSpc>
            </a:pP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Промывание осадка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для удаления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надосадочной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жидкости и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адсорбированных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примесей с его поверхности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 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957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323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285044"/>
            <a:ext cx="8784976" cy="60962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>
              <a:lnSpc>
                <a:spcPct val="85000"/>
              </a:lnSpc>
            </a:pP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Высушивание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при низкой температуре для удаления воды или при высокой температуре для превращения осадка в более подходящую для взвешивания форму (гравиметрическую форму).</a:t>
            </a:r>
          </a:p>
          <a:p>
            <a:pPr lvl="0" indent="450850" algn="just">
              <a:lnSpc>
                <a:spcPct val="85000"/>
              </a:lnSpc>
            </a:pP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Взвешивание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полученного осадка.</a:t>
            </a:r>
          </a:p>
          <a:p>
            <a:pPr indent="450850" algn="just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Большинство аналитических методов использует зависимость между измеряемым физическим свойством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у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и количеством определяемого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вещества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(или его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концентрацией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),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которая в идеальном случае (отнюдь не всегда) линейна:</a:t>
            </a:r>
          </a:p>
          <a:p>
            <a:pPr algn="ctr">
              <a:lnSpc>
                <a:spcPct val="85000"/>
              </a:lnSpc>
            </a:pP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 = </a:t>
            </a:r>
            <a:r>
              <a:rPr lang="en-US" sz="27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 </a:t>
            </a:r>
            <a:r>
              <a:rPr lang="ru-RU" sz="2700" b="1" baseline="30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у,</a:t>
            </a:r>
          </a:p>
          <a:p>
            <a:pPr algn="just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где </a:t>
            </a:r>
            <a:r>
              <a:rPr lang="en-US" sz="27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en-US" sz="27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– константа. 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indent="450850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Обычно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значение </a:t>
            </a:r>
            <a:r>
              <a:rPr lang="en-US" sz="27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ru-RU" sz="27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находят эмпирически, измеряя сигнал у</a:t>
            </a:r>
            <a:r>
              <a:rPr lang="ru-RU" sz="27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от одного или более образцов с известной концентрацией. </a:t>
            </a:r>
          </a:p>
        </p:txBody>
      </p:sp>
    </p:spTree>
    <p:extLst>
      <p:ext uri="{BB962C8B-B14F-4D97-AF65-F5344CB8AC3E}">
        <p14:creationId xmlns:p14="http://schemas.microsoft.com/office/powerpoint/2010/main" val="22028380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260648"/>
            <a:ext cx="8856984" cy="2211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Из этого правила есть два исключения: гравиметрический и кулонометрический методы анализа. В гравиметрии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</a:t>
            </a:r>
            <a:r>
              <a:rPr lang="en-US" sz="27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– это гравиметрический фактор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</a:t>
            </a:r>
            <a:r>
              <a:rPr lang="ru-RU" sz="2700" b="1" i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который можно рассчитать непосредственно из общеизвестных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констант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 В общем случае: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7675572"/>
              </p:ext>
            </p:extLst>
          </p:nvPr>
        </p:nvGraphicFramePr>
        <p:xfrm>
          <a:off x="1047631" y="2490752"/>
          <a:ext cx="6683518" cy="8640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63" name="Формула" r:id="rId5" imgW="3606800" imgH="469900" progId="">
                  <p:embed/>
                </p:oleObj>
              </mc:Choice>
              <mc:Fallback>
                <p:oleObj name="Формула" r:id="rId5" imgW="3606800" imgH="469900" progId="">
                  <p:embed/>
                  <p:pic>
                    <p:nvPicPr>
                      <p:cNvPr id="0" name="Picture 4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7631" y="2490752"/>
                        <a:ext cx="6683518" cy="86409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79512" y="4029165"/>
            <a:ext cx="8856984" cy="1151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31925" indent="-1431925" algn="just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где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и </a:t>
            </a:r>
            <a:r>
              <a:rPr lang="en-US" sz="27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27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– числа, необходимые для уравнивания числа молей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определяемого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вещества в числителе и знаменателе </a:t>
            </a:r>
          </a:p>
        </p:txBody>
      </p:sp>
    </p:spTree>
    <p:extLst>
      <p:ext uri="{BB962C8B-B14F-4D97-AF65-F5344CB8AC3E}">
        <p14:creationId xmlns:p14="http://schemas.microsoft.com/office/powerpoint/2010/main" val="2347957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1" t="4691" r="13158" b="13598"/>
          <a:stretch/>
        </p:blipFill>
        <p:spPr bwMode="auto">
          <a:xfrm>
            <a:off x="6423" y="401337"/>
            <a:ext cx="9137577" cy="5692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52042" y="5157192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342862" y="0"/>
            <a:ext cx="6388287" cy="553998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3000" b="1" dirty="0">
                <a:ln w="11430"/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Гравиметрические факторы</a:t>
            </a:r>
          </a:p>
        </p:txBody>
      </p:sp>
    </p:spTree>
    <p:extLst>
      <p:ext uri="{BB962C8B-B14F-4D97-AF65-F5344CB8AC3E}">
        <p14:creationId xmlns:p14="http://schemas.microsoft.com/office/powerpoint/2010/main" val="2347957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07504" y="309770"/>
            <a:ext cx="8784976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u="sng" dirty="0">
                <a:latin typeface="Arial" pitchFamily="34" charset="0"/>
                <a:cs typeface="Arial" pitchFamily="34" charset="0"/>
              </a:rPr>
              <a:t>К </a:t>
            </a:r>
            <a:r>
              <a:rPr lang="ru-RU" sz="28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осадкам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 в гравиметрии предъявляют ряд довольно </a:t>
            </a:r>
            <a:r>
              <a:rPr lang="ru-RU" sz="28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жестких </a:t>
            </a:r>
            <a:r>
              <a:rPr lang="ru-RU" sz="28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требований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  <a:p>
            <a:pPr indent="450850" algn="just">
              <a:lnSpc>
                <a:spcPct val="85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Требования к осаждаемой форме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</a:t>
            </a:r>
          </a:p>
          <a:p>
            <a:pPr lvl="0" indent="450850" algn="just">
              <a:lnSpc>
                <a:spcPct val="85000"/>
              </a:lnSpc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Осадок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должен быть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практически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нерастворимым. Определяемый компонент должен выделяться в осадок количественно, при этом его концентрация в растворе после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осаждения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не должна превышать 10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–6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М Осаждение считается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количественным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когда остаточное количество осаждаемого вещества лежит за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пределами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точности взвешивания на аналитических весах (0,0002 г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5058" name="Picture 2" descr="http://patlah.ru/etm/etm-01/dom-promsl/uvelir/zoloto%20othod/zoloto-othod-01-1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7" t="19498" r="23714" b="13513"/>
          <a:stretch/>
        </p:blipFill>
        <p:spPr bwMode="auto">
          <a:xfrm>
            <a:off x="6829402" y="4635680"/>
            <a:ext cx="1250747" cy="18573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9283" y="5393968"/>
            <a:ext cx="684076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3Pt+</a:t>
            </a:r>
            <a:r>
              <a:rPr lang="en-US" sz="26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4HNO</a:t>
            </a:r>
            <a:r>
              <a:rPr lang="en-US" sz="2600" b="1" u="sng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26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en-US" sz="26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12HCl</a:t>
            </a:r>
            <a:r>
              <a:rPr lang="en-US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3PtCl</a:t>
            </a:r>
            <a:r>
              <a:rPr lang="en-US" sz="26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</a:t>
            </a:r>
            <a:r>
              <a:rPr lang="en-US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+8H</a:t>
            </a:r>
            <a:r>
              <a:rPr lang="en-US" sz="26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O+4NO</a:t>
            </a:r>
            <a:r>
              <a:rPr lang="en-US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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</a:t>
            </a:r>
          </a:p>
          <a:p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царская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водка</a:t>
            </a:r>
          </a:p>
        </p:txBody>
      </p:sp>
      <p:sp>
        <p:nvSpPr>
          <p:cNvPr id="1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7957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260648"/>
            <a:ext cx="8928992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Осадок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должен выделяться в форме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удобной для его отделения от раствора и промывания, и по возможности быть крупнокристаллическим, если он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кристалличес-кий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или хорошо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скоагулированным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если он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аморфен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Важно, чтобы он был однородным по дисперсности.   </a:t>
            </a:r>
          </a:p>
          <a:p>
            <a:pPr lvl="0" indent="450850" algn="just">
              <a:lnSpc>
                <a:spcPct val="85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Осадок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должен быть чистым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т. е. не содержать посторонних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примесей.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12993" name="Picture 1"/>
          <p:cNvPicPr>
            <a:picLocks noChangeAspect="1" noChangeArrowheads="1"/>
          </p:cNvPicPr>
          <p:nvPr/>
        </p:nvPicPr>
        <p:blipFill>
          <a:blip r:embed="rId4" cstate="print">
            <a:lum bright="10000" contrast="30000"/>
          </a:blip>
          <a:srcRect/>
          <a:stretch>
            <a:fillRect/>
          </a:stretch>
        </p:blipFill>
        <p:spPr bwMode="auto">
          <a:xfrm>
            <a:off x="1763688" y="3644999"/>
            <a:ext cx="546735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971600" y="5517232"/>
            <a:ext cx="7128792" cy="1073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5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Нерастворимые </a:t>
            </a:r>
            <a:r>
              <a:rPr lang="ru-RU" sz="25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гидроксиды</a:t>
            </a:r>
            <a:r>
              <a:rPr lang="ru-RU" sz="25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полученные реакцией обмена: а – </a:t>
            </a:r>
            <a:r>
              <a:rPr lang="en-US" sz="25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Cu(OH)</a:t>
            </a:r>
            <a:r>
              <a:rPr lang="en-US" sz="25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5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; б – </a:t>
            </a:r>
            <a:r>
              <a:rPr lang="en-US" sz="25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Mg(OH)</a:t>
            </a:r>
            <a:r>
              <a:rPr lang="en-US" sz="25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5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; </a:t>
            </a:r>
          </a:p>
          <a:p>
            <a:pPr algn="ctr">
              <a:lnSpc>
                <a:spcPct val="85000"/>
              </a:lnSpc>
            </a:pPr>
            <a:r>
              <a:rPr lang="ru-RU" sz="25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в – </a:t>
            </a:r>
            <a:r>
              <a:rPr lang="en-US" sz="25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Ni(OH)</a:t>
            </a:r>
            <a:r>
              <a:rPr lang="en-US" sz="25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5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; г – </a:t>
            </a:r>
            <a:r>
              <a:rPr lang="en-US" sz="25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Fe(OH)</a:t>
            </a:r>
            <a:r>
              <a:rPr lang="en-US" sz="25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25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ru-RU" sz="25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д</a:t>
            </a:r>
            <a:r>
              <a:rPr lang="ru-RU" sz="25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sz="25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Co(OH)</a:t>
            </a:r>
            <a:r>
              <a:rPr lang="en-US" sz="25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</a:t>
            </a:r>
            <a:endParaRPr lang="ru-RU" sz="2500" dirty="0">
              <a:ln>
                <a:solidFill>
                  <a:sysClr val="windowText" lastClr="000000"/>
                </a:solidFill>
              </a:ln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2049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" name="Picture 2" descr="http://www.ckp-rf.ru/upload/resize_cache/iblock/023/680_418_1/023cd4f829ac876dfcf4859df28a72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078" y="308987"/>
            <a:ext cx="2981325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30953" y="4290437"/>
            <a:ext cx="2711450" cy="1112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600" dirty="0" smtClean="0">
                <a:latin typeface="Arial" pitchFamily="34" charset="0"/>
                <a:cs typeface="Arial" pitchFamily="34" charset="0"/>
              </a:rPr>
              <a:t>thebestartt.com/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молекулярная спектроскопия</a:t>
            </a:r>
            <a:endParaRPr lang="ru-RU" sz="26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332656"/>
            <a:ext cx="5472608" cy="5743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Молекулярная </a:t>
            </a:r>
            <a:r>
              <a:rPr lang="ru-RU" sz="27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спектроско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-пия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является одним из самых мощных инструментов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изуче-ния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взаимодействий между молекулами. Надо отметить, что исследование спектров изолированных молекул на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сегодня уже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не так актуально для физиков. Между тем, спектроскопия продолжает служить важным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инструмен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-том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определения химического строения неизвестных до эксперимента молекул, для исследования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димеров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или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комплексов.</a:t>
            </a:r>
            <a:endParaRPr lang="ru-RU" sz="2700" dirty="0"/>
          </a:p>
        </p:txBody>
      </p:sp>
    </p:spTree>
    <p:extLst>
      <p:ext uri="{BB962C8B-B14F-4D97-AF65-F5344CB8AC3E}">
        <p14:creationId xmlns:p14="http://schemas.microsoft.com/office/powerpoint/2010/main" val="13051490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260648"/>
            <a:ext cx="8784976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Требования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 гравиметрической форме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</a:t>
            </a:r>
          </a:p>
          <a:p>
            <a:pPr lvl="0" indent="450850" algn="just">
              <a:lnSpc>
                <a:spcPct val="85000"/>
              </a:lnSpc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Гравиметрическая форма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должна быть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стехиометрическим соединением известного состава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Она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должна быть устойчива.</a:t>
            </a:r>
          </a:p>
          <a:p>
            <a:pPr lvl="0" indent="45085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Желательно, чтобы значение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было мало (для снижения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относительной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погрешности результата определения нужного компонента).</a:t>
            </a:r>
          </a:p>
          <a:p>
            <a:pPr indent="45085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Для выполнения этих требований необходимо соблюдать условия, которые легко сформулировать, если разобраться в механизме образования осадка</a:t>
            </a:r>
            <a:r>
              <a:rPr lang="ru-RU" sz="28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9957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268832"/>
            <a:ext cx="8856984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При добавлении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реагентаосадителя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к раствору осаждаемого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вещества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образования твердой фазы не наблюдается более или менее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длительный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период. Даже если достигнуто произведение растворимости, т. е. содержание осаждаемого вещества равно или превышает растворимость, система остается гомогенной.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0495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3730" y="329586"/>
            <a:ext cx="8860758" cy="53899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Раствор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концентрация которого выше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растворимости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является </a:t>
            </a: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пересыщенным</a:t>
            </a:r>
            <a:r>
              <a:rPr lang="ru-RU" sz="2700" b="1" i="1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Такой раствор метастабилен, хотя и может существовать в отсутствие центров кристаллизации (которыми могут быть, например, пылинки) долгое время. Он играет роль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переходного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состояния. Для пересыщенного раствора существует некоторая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предельная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концентрация, называемая </a:t>
            </a:r>
            <a:r>
              <a:rPr lang="ru-RU" sz="2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сверхраствори-мостью</a:t>
            </a:r>
            <a:r>
              <a:rPr lang="ru-RU" sz="2700" b="1" i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выше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которой система становится неустойчивой, появляются мельчайшие твердые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частицы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– </a:t>
            </a: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зародыши</a:t>
            </a:r>
            <a:r>
              <a:rPr lang="ru-RU" sz="2700" b="1" i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и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система из гомогенной переходит в гетерогенную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indent="450850" algn="just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Растворимость и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сверхрастворимость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зависят от температуры и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природы вещества.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0307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2" name="Picture 2" descr="C:\Users\ikuzmina\Desktop\01.03.16\Химия\Химия-картинки\Реакции\анимашки\26710842_anmated_doll_000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236418"/>
            <a:ext cx="1095375" cy="1504950"/>
          </a:xfrm>
          <a:prstGeom prst="rect">
            <a:avLst/>
          </a:prstGeom>
          <a:noFill/>
        </p:spPr>
      </p:pic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4" descr="D:\диск D\01.03.16-домашние документы\Колледж Строитель\Водоснабжение-СПО\1.3 Основы анал. химии\Количественный анализ\Гравиметрический анализ\весы технические\cat2_114958366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947" y="72720"/>
            <a:ext cx="2720104" cy="23891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70677" y="2405787"/>
            <a:ext cx="8712968" cy="203132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200" b="1" dirty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Практическая работа № 25 «Гравиметрический анализ»</a:t>
            </a:r>
            <a:endParaRPr lang="ru-RU" sz="4200" b="1" dirty="0">
              <a:ln w="11430">
                <a:solidFill>
                  <a:sysClr val="windowText" lastClr="000000"/>
                </a:solidFill>
              </a:ln>
              <a:solidFill>
                <a:srgbClr val="9D2349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8944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606390"/>
            <a:ext cx="1557337" cy="21669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500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07504" y="260648"/>
            <a:ext cx="8640960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tabLst>
                <a:tab pos="571500" algn="l"/>
              </a:tabLst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Цель: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На примере 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Ca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+2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познакомиться с гравиметрическим анализом.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Определяемое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вещество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CaO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4746686"/>
              </p:ext>
            </p:extLst>
          </p:nvPr>
        </p:nvGraphicFramePr>
        <p:xfrm>
          <a:off x="323528" y="1484784"/>
          <a:ext cx="8640960" cy="170688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{2D5ABB26-0587-4C30-8999-92F81FD0307C}</a:tableStyleId>
              </a:tblPr>
              <a:tblGrid>
                <a:gridCol w="1872208"/>
                <a:gridCol w="977639"/>
                <a:gridCol w="1221363"/>
                <a:gridCol w="2075829"/>
                <a:gridCol w="1270120"/>
                <a:gridCol w="1223801"/>
              </a:tblGrid>
              <a:tr h="0"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Влияние на растворимость электролитов</a:t>
                      </a:r>
                      <a:endParaRPr lang="ru-RU" sz="2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одноименных ионов</a:t>
                      </a:r>
                      <a:endParaRPr lang="ru-RU" sz="2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Arial" pitchFamily="34" charset="0"/>
                          <a:cs typeface="Arial" pitchFamily="34" charset="0"/>
                        </a:rPr>
                        <a:t>разноименных ионов</a:t>
                      </a:r>
                      <a:endParaRPr lang="ru-RU" sz="28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формула</a:t>
                      </a:r>
                      <a:endParaRPr lang="ru-RU" sz="2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Arial" pitchFamily="34" charset="0"/>
                          <a:cs typeface="Arial" pitchFamily="34" charset="0"/>
                        </a:rPr>
                        <a:t>С</a:t>
                      </a:r>
                      <a:r>
                        <a:rPr lang="ru-RU" sz="2800" b="1" baseline="-25000">
                          <a:effectLst/>
                          <a:latin typeface="Arial" pitchFamily="34" charset="0"/>
                          <a:cs typeface="Arial" pitchFamily="34" charset="0"/>
                        </a:rPr>
                        <a:t>м</a:t>
                      </a:r>
                      <a:endParaRPr lang="ru-RU" sz="28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V</a:t>
                      </a: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, мл</a:t>
                      </a:r>
                      <a:endParaRPr lang="ru-RU" sz="2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формула</a:t>
                      </a:r>
                      <a:endParaRPr lang="ru-RU" sz="2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С</a:t>
                      </a:r>
                      <a:r>
                        <a:rPr lang="ru-RU" sz="2800" b="1" baseline="-25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м</a:t>
                      </a:r>
                      <a:endParaRPr lang="ru-RU" sz="2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V</a:t>
                      </a: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, мл</a:t>
                      </a:r>
                      <a:endParaRPr lang="ru-RU" sz="2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CaCl</a:t>
                      </a:r>
                      <a:r>
                        <a:rPr lang="en-US" sz="2800" b="1" baseline="-25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0,14</a:t>
                      </a:r>
                      <a:endParaRPr lang="ru-RU" sz="2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ru-RU" sz="2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NaCl</a:t>
                      </a:r>
                      <a:endParaRPr lang="ru-RU" sz="2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0,16</a:t>
                      </a:r>
                      <a:endParaRPr lang="ru-RU" sz="2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  <a:endParaRPr lang="ru-RU" sz="2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35496" y="3273670"/>
            <a:ext cx="8640960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tabLst>
                <a:tab pos="571500" algn="l"/>
              </a:tabLst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Задание:</a:t>
            </a:r>
            <a:endParaRPr lang="ru-RU" sz="2800" b="1" dirty="0" smtClean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 Black" pitchFamily="34" charset="0"/>
              <a:cs typeface="Arial" pitchFamily="34" charset="0"/>
            </a:endParaRPr>
          </a:p>
          <a:p>
            <a:pPr marL="363538" lvl="0" indent="-363538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363538" algn="l"/>
              </a:tabLs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Подобрать 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осадитель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для осаждения 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Ca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+2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и привести уравнение реакции осаждения. Написать выражение для произведения растворимости и формулу для нахождения растворимости осаждаемой формы.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363538" lvl="0" indent="-363538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363538" algn="l"/>
              </a:tabLs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Рассчитать аналитический множитель (фактор) весового определения 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F</a:t>
            </a:r>
            <a:r>
              <a:rPr lang="en-US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B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г;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6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332656"/>
            <a:ext cx="8784976" cy="412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 гравиметрическом анализе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различают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dbl" dirty="0">
                <a:latin typeface="Arial" pitchFamily="34" charset="0"/>
                <a:cs typeface="Arial" pitchFamily="34" charset="0"/>
              </a:rPr>
              <a:t>осаждаемую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 </a:t>
            </a:r>
            <a:r>
              <a:rPr lang="ru-RU" sz="2800" b="1" u="dbl" dirty="0">
                <a:latin typeface="Arial" pitchFamily="34" charset="0"/>
                <a:cs typeface="Arial" pitchFamily="34" charset="0"/>
              </a:rPr>
              <a:t>весовую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форму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  <a:p>
            <a:pPr indent="449263" algn="just">
              <a:lnSpc>
                <a:spcPct val="85000"/>
              </a:lnSpc>
            </a:pPr>
            <a:r>
              <a:rPr lang="ru-RU" sz="2800" b="1" i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Осаждаемая форма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это соединение, которое осаждается из раствора реагентом –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осадителем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; </a:t>
            </a:r>
            <a:r>
              <a:rPr lang="ru-RU" sz="2800" b="1" i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весовая форма </a:t>
            </a:r>
            <a:r>
              <a:rPr lang="ru-RU" sz="2800" b="1" i="1" dirty="0">
                <a:latin typeface="Arial" pitchFamily="34" charset="0"/>
                <a:cs typeface="Arial" pitchFamily="34" charset="0"/>
              </a:rPr>
              <a:t>–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соединение, которое получают после прокаливания для получения окончательного результата.</a:t>
            </a:r>
          </a:p>
          <a:p>
            <a:pPr indent="449263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При выборе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осадителя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выгодно, чтобы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осадитель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был летучим веществом. Решающее значение имеет величина растворимости образующихся осадков. </a:t>
            </a:r>
          </a:p>
        </p:txBody>
      </p:sp>
    </p:spTree>
    <p:extLst>
      <p:ext uri="{BB962C8B-B14F-4D97-AF65-F5344CB8AC3E}">
        <p14:creationId xmlns:p14="http://schemas.microsoft.com/office/powerpoint/2010/main" val="6789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07504" y="322198"/>
            <a:ext cx="9004773" cy="497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По условию задачи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определяемое вещество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(А) –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CaO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следовательно,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гравиметрическая форма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CaO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осаждаемая форма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CaC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 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" pitchFamily="34" charset="0"/>
                <a:cs typeface="Arial" pitchFamily="34" charset="0"/>
              </a:rPr>
              <a:t>осадитель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(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NH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Поэтому уравнения реакций:</a:t>
            </a:r>
          </a:p>
          <a:p>
            <a:pPr algn="ctr"/>
            <a:r>
              <a:rPr lang="ru-RU" sz="2800" b="1" dirty="0">
                <a:latin typeface="Arial" pitchFamily="34" charset="0"/>
                <a:cs typeface="Arial" pitchFamily="34" charset="0"/>
              </a:rPr>
              <a:t>СаСО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+ 2НС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l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→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СаС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l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+ С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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+ Н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O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10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СаС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l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+ 2НС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l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+ 2(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NH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→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Са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(НС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+ 4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NH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Cl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10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Ca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(HC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2NH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→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→ CaC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4 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O + (NH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)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O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+ H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O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1000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CaC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4 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O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       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СаО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+ С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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+СО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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+Н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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5593271"/>
              </p:ext>
            </p:extLst>
          </p:nvPr>
        </p:nvGraphicFramePr>
        <p:xfrm>
          <a:off x="2915816" y="4150439"/>
          <a:ext cx="1224136" cy="64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539" name="Формула" r:id="rId5" imgW="380835" imgH="203112" progId="Equation.3">
                  <p:embed/>
                </p:oleObj>
              </mc:Choice>
              <mc:Fallback>
                <p:oleObj name="Формула" r:id="rId5" imgW="380835" imgH="203112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5816" y="4150439"/>
                        <a:ext cx="1224136" cy="6467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789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1890238"/>
              </p:ext>
            </p:extLst>
          </p:nvPr>
        </p:nvGraphicFramePr>
        <p:xfrm>
          <a:off x="1161435" y="2860067"/>
          <a:ext cx="6555335" cy="6575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608" name="Формула" r:id="rId5" imgW="2743200" imgH="279400" progId="Equation.3">
                  <p:embed/>
                </p:oleObj>
              </mc:Choice>
              <mc:Fallback>
                <p:oleObj name="Формула" r:id="rId5" imgW="2743200" imgH="2794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1435" y="2860067"/>
                        <a:ext cx="6555335" cy="65752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771525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8682" y="116632"/>
            <a:ext cx="88935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Искомая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растворимость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равна: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Р = [Са</a:t>
            </a:r>
            <a:r>
              <a:rPr lang="ru-RU" sz="2800" b="1" baseline="3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+2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] = [С</a:t>
            </a:r>
            <a:r>
              <a:rPr lang="ru-RU" sz="2800" b="1" baseline="-3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О</a:t>
            </a:r>
            <a:r>
              <a:rPr lang="ru-RU" sz="2800" b="1" baseline="-3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ru-RU" sz="2800" b="1" baseline="3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–2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]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lvl="0" indent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Так как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ПР(</a:t>
            </a:r>
            <a:r>
              <a:rPr lang="en-US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CaC</a:t>
            </a:r>
            <a:r>
              <a:rPr lang="ru-RU" sz="2800" b="1" baseline="-3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800" b="1" baseline="-3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) = [Са</a:t>
            </a:r>
            <a:r>
              <a:rPr lang="ru-RU" sz="2800" b="1" baseline="3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+2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] </a:t>
            </a:r>
            <a:r>
              <a:rPr lang="ru-RU" sz="2800" b="1" baseline="3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[С</a:t>
            </a:r>
            <a:r>
              <a:rPr lang="ru-RU" sz="2800" b="1" baseline="-3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О</a:t>
            </a:r>
            <a:r>
              <a:rPr lang="ru-RU" sz="2800" b="1" baseline="-3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ru-RU" sz="2800" b="1" baseline="3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–2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] = 3,2 </a:t>
            </a:r>
            <a:r>
              <a:rPr lang="ru-RU" sz="2800" b="1" baseline="3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10</a:t>
            </a:r>
            <a:r>
              <a:rPr lang="ru-RU" sz="2800" b="1" baseline="3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–9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,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то ПР(</a:t>
            </a:r>
            <a:r>
              <a:rPr lang="en-US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CaC</a:t>
            </a:r>
            <a:r>
              <a:rPr lang="ru-RU" sz="2800" b="1" baseline="-3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800" b="1" baseline="-3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) = 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P </a:t>
            </a:r>
            <a:r>
              <a:rPr lang="ru-RU" sz="2800" b="1" baseline="3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Р =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откуда растворимость соли в воде, моль/л, будет: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6789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332656"/>
            <a:ext cx="8001222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Для выражения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растворимости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грамм/литр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полученное значение умножим на молярную массу (М = 128,098 г/моль);</a:t>
            </a:r>
          </a:p>
          <a:p>
            <a:pPr indent="449263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Р = 5,657 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10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–5 .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128,098 = 7,25 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.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10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–3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г/л.</a:t>
            </a:r>
          </a:p>
          <a:p>
            <a:pPr indent="449263" algn="just">
              <a:lnSpc>
                <a:spcPct val="85000"/>
              </a:lnSpc>
            </a:pPr>
            <a:r>
              <a:rPr lang="ru-RU" sz="2800" b="1" u="sng" dirty="0">
                <a:latin typeface="Arial" pitchFamily="34" charset="0"/>
                <a:cs typeface="Arial" pitchFamily="34" charset="0"/>
              </a:rPr>
              <a:t>В присутствии </a:t>
            </a:r>
            <a:r>
              <a:rPr lang="en-US" sz="2800" b="1" u="sng" dirty="0" err="1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CaCl</a:t>
            </a:r>
            <a:r>
              <a:rPr lang="ru-RU" sz="2800" b="1" u="sng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концентрация ионов С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–2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</a:t>
            </a:r>
          </a:p>
          <a:p>
            <a:pPr indent="449263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[Са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+2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] = [Са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+2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]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С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a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С2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+ [Са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+2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]</a:t>
            </a:r>
            <a:r>
              <a:rPr lang="en-US" sz="2800" b="1" baseline="-25000" dirty="0" err="1">
                <a:latin typeface="Arial" pitchFamily="34" charset="0"/>
                <a:cs typeface="Arial" pitchFamily="34" charset="0"/>
              </a:rPr>
              <a:t>CaCl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cap="small" baseline="-25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cap="small" dirty="0">
                <a:latin typeface="Arial" pitchFamily="34" charset="0"/>
                <a:cs typeface="Arial" pitchFamily="34" charset="0"/>
              </a:rPr>
              <a:t>=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5,66 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10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–5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+ 0,14 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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0,14 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  <a:p>
            <a:pPr indent="449263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Поэтому: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743952"/>
              </p:ext>
            </p:extLst>
          </p:nvPr>
        </p:nvGraphicFramePr>
        <p:xfrm>
          <a:off x="1115616" y="3861048"/>
          <a:ext cx="7081202" cy="10088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648" name="Формула" r:id="rId5" imgW="3098800" imgH="444500" progId="Equation.3">
                  <p:embed/>
                </p:oleObj>
              </mc:Choice>
              <mc:Fallback>
                <p:oleObj name="Формула" r:id="rId5" imgW="3098800" imgH="4445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5616" y="3861048"/>
                        <a:ext cx="7081202" cy="100888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789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34255" y="293689"/>
            <a:ext cx="8784976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Таким образом, присутствие 0,14 моль/л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CaCl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должно понизить растворимость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CaC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по сравнению с чистой водой: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7777369"/>
              </p:ext>
            </p:extLst>
          </p:nvPr>
        </p:nvGraphicFramePr>
        <p:xfrm>
          <a:off x="2688820" y="1357540"/>
          <a:ext cx="3611372" cy="10633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745" name="Формула" r:id="rId4" imgW="1497950" imgH="444307" progId="Equation.3">
                  <p:embed/>
                </p:oleObj>
              </mc:Choice>
              <mc:Fallback>
                <p:oleObj name="Формула" r:id="rId4" imgW="1497950" imgH="444307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8820" y="1357540"/>
                        <a:ext cx="3611372" cy="10633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789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D:\диск D\01.03.16-домашние документы\Лаб. раб YES\Виртуальные лабораторные YES\Анимашки и картинки\Химия-картинки\Реакции\анимашки\titration-animation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861048"/>
            <a:ext cx="2476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4800" y="302121"/>
            <a:ext cx="8809687" cy="3270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Титриметрический анализ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– метод количественного анализа, основанный на измерении объема раствора реактива точно известной концентрации (</a:t>
            </a:r>
            <a:r>
              <a:rPr lang="ru-RU" sz="2700" b="1" u="sng" dirty="0" err="1">
                <a:latin typeface="Arial" pitchFamily="34" charset="0"/>
                <a:cs typeface="Arial" pitchFamily="34" charset="0"/>
              </a:rPr>
              <a:t>титранта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), израсходованного на реакцию с данным количеством определяемого вещества.</a:t>
            </a:r>
          </a:p>
          <a:p>
            <a:pPr indent="450000" algn="just">
              <a:lnSpc>
                <a:spcPct val="85000"/>
              </a:lnSpc>
            </a:pP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Титрование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– процесс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приливания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титранта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к исследуемому раствору (или наоборот) с целью определения его концентрации.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212" y="3594100"/>
            <a:ext cx="6230481" cy="3124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0323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51490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81269" y="293689"/>
            <a:ext cx="8806747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Вычисляем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растворимость </a:t>
            </a:r>
            <a:r>
              <a:rPr lang="en-US" sz="2800" b="1" u="sng" dirty="0" err="1">
                <a:latin typeface="Arial" pitchFamily="34" charset="0"/>
                <a:cs typeface="Arial" pitchFamily="34" charset="0"/>
              </a:rPr>
              <a:t>CaC</a:t>
            </a:r>
            <a:r>
              <a:rPr lang="ru-RU" sz="2800" b="1" u="sng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u="sng" baseline="-25000" dirty="0">
                <a:latin typeface="Arial" pitchFamily="34" charset="0"/>
                <a:cs typeface="Arial" pitchFamily="34" charset="0"/>
              </a:rPr>
              <a:t>4 </a:t>
            </a:r>
            <a:r>
              <a:rPr lang="ru-RU" sz="2800" b="1" u="sng" baseline="300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u="sng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 в присутствии 0,16 М раствора </a:t>
            </a:r>
            <a:r>
              <a:rPr lang="en-US" sz="2800" b="1" u="sng" dirty="0" err="1">
                <a:latin typeface="Arial" pitchFamily="34" charset="0"/>
                <a:cs typeface="Arial" pitchFamily="34" charset="0"/>
              </a:rPr>
              <a:t>NaCl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  <a:p>
            <a:pPr indent="449263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Определяем ионную силу раствора</a:t>
            </a:r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484784"/>
            <a:ext cx="2828925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59" y="2420888"/>
            <a:ext cx="9277318" cy="209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376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78" y="1461984"/>
            <a:ext cx="7336851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51520" y="260648"/>
            <a:ext cx="8712968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Значения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f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для рассчитанной ионной силы раствора находят по справочнику или путем расчета на основании формулы Дебая-Хюккеля:</a:t>
            </a:r>
          </a:p>
        </p:txBody>
      </p:sp>
    </p:spTree>
    <p:extLst>
      <p:ext uri="{BB962C8B-B14F-4D97-AF65-F5344CB8AC3E}">
        <p14:creationId xmlns:p14="http://schemas.microsoft.com/office/powerpoint/2010/main" val="340376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260648"/>
            <a:ext cx="8712968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Следовательно, растворимость С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a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 присутствии электролита с разноименными ионами (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NaCl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увеличивается: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0983458"/>
              </p:ext>
            </p:extLst>
          </p:nvPr>
        </p:nvGraphicFramePr>
        <p:xfrm>
          <a:off x="3114857" y="1556792"/>
          <a:ext cx="2914286" cy="1080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31" name="Формула" r:id="rId5" imgW="1193800" imgH="444500" progId="Equation.3">
                  <p:embed/>
                </p:oleObj>
              </mc:Choice>
              <mc:Fallback>
                <p:oleObj name="Формула" r:id="rId5" imgW="1193800" imgH="4445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4857" y="1556792"/>
                        <a:ext cx="2914286" cy="108012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0376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51519" y="293689"/>
            <a:ext cx="8590883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cap="all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саждаемая форма (А)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 –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CaC</a:t>
            </a:r>
            <a:r>
              <a:rPr lang="ru-RU" sz="2800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O</a:t>
            </a:r>
            <a:r>
              <a:rPr lang="ru-RU" sz="2800" baseline="-25000" dirty="0">
                <a:latin typeface="Arial" pitchFamily="34" charset="0"/>
                <a:cs typeface="Arial" pitchFamily="34" charset="0"/>
              </a:rPr>
              <a:t>4 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O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гравиметрическая форма (А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ru-RU" sz="2800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– </a:t>
            </a:r>
            <a:r>
              <a:rPr lang="ru-RU" sz="2800" dirty="0" err="1">
                <a:latin typeface="Arial" pitchFamily="34" charset="0"/>
                <a:cs typeface="Arial" pitchFamily="34" charset="0"/>
              </a:rPr>
              <a:t>СаО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, гравиметрический фактор: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7173400"/>
              </p:ext>
            </p:extLst>
          </p:nvPr>
        </p:nvGraphicFramePr>
        <p:xfrm>
          <a:off x="268287" y="1556792"/>
          <a:ext cx="8671821" cy="8640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881" name="Формула" r:id="rId5" imgW="4686300" imgH="469900" progId="Equation.3">
                  <p:embed/>
                </p:oleObj>
              </mc:Choice>
              <mc:Fallback>
                <p:oleObj name="Формула" r:id="rId5" imgW="4686300" imgH="4699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287" y="1556792"/>
                        <a:ext cx="8671821" cy="86409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251519" y="2551837"/>
            <a:ext cx="871296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6575" indent="-536575" algn="just"/>
            <a:r>
              <a:rPr lang="ru-RU" sz="2800" b="1" dirty="0">
                <a:latin typeface="Arial" pitchFamily="34" charset="0"/>
                <a:cs typeface="Arial" pitchFamily="34" charset="0"/>
              </a:rPr>
              <a:t>где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a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b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целые числа, на которые умножают молярные массы, чтобы число молей в числителе и знаменателе было химически эквивалентно (число ионов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Ca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+2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 числителе и знаменателе должно быть одинаковым). 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583009"/>
              </p:ext>
            </p:extLst>
          </p:nvPr>
        </p:nvGraphicFramePr>
        <p:xfrm>
          <a:off x="1691680" y="5293665"/>
          <a:ext cx="5444250" cy="10023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882" name="Формула" r:id="rId7" imgW="2311400" imgH="431800" progId="Equation.3">
                  <p:embed/>
                </p:oleObj>
              </mc:Choice>
              <mc:Fallback>
                <p:oleObj name="Формула" r:id="rId7" imgW="2311400" imgH="4318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1680" y="5293665"/>
                        <a:ext cx="5444250" cy="100237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0376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49617" y="2204864"/>
            <a:ext cx="8495828" cy="166314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  <a:spcAft>
                <a:spcPts val="0"/>
              </a:spcAft>
            </a:pPr>
            <a:r>
              <a:rPr lang="ru-RU" sz="4000" b="1" dirty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Практическая работа № </a:t>
            </a:r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26 «</a:t>
            </a:r>
            <a:r>
              <a:rPr lang="ru-RU" sz="4000" b="1" dirty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 Black" pitchFamily="34" charset="0"/>
                <a:cs typeface="Arial" pitchFamily="34" charset="0"/>
              </a:rPr>
              <a:t>Титриметрический анализ</a:t>
            </a:r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»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/>
              <a:ea typeface="Times New Roman"/>
            </a:endParaRPr>
          </a:p>
        </p:txBody>
      </p:sp>
      <p:pic>
        <p:nvPicPr>
          <p:cNvPr id="7" name="Picture 2" descr="C:\Users\ikuzmina\Desktop\01.03.16\Химия\Химия-картинки\Реакции\анимашки\26710842_anmated_doll_0002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3453" y="188640"/>
            <a:ext cx="1095375" cy="1504950"/>
          </a:xfrm>
          <a:prstGeom prst="rect">
            <a:avLst/>
          </a:prstGeom>
          <a:noFill/>
        </p:spPr>
      </p:pic>
      <p:pic>
        <p:nvPicPr>
          <p:cNvPr id="10" name="Picture 3" descr="D:\диск D\01.03.16-домашние документы\Лаб. раб YES\Виртуальные лабораторные YES\Анимашки и картинки\Химия-картинки\Реакции\анимашки\titration-animation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861048"/>
            <a:ext cx="2476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35056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42844" y="577594"/>
            <a:ext cx="885831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0113" indent="-900113" algn="just">
              <a:lnSpc>
                <a:spcPct val="85000"/>
              </a:lnSpc>
            </a:pP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Цель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– Познакомиться с титриметрическим методом анализа (закрепить знания, полученные при изучении темы «Количественный анализ»).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6322" name="Picture 2" descr="C:\Users\ikuzmina\Desktop\01.03.16\Химия\Химия-картинки\Реакции\анимашки\26710842_anmated_doll_000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236418"/>
            <a:ext cx="1095375" cy="1504950"/>
          </a:xfrm>
          <a:prstGeom prst="rect">
            <a:avLst/>
          </a:prstGeom>
          <a:noFill/>
        </p:spPr>
      </p:pic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765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5123" name="Picture 3" descr="D:\диск D\01.03.16-домашние документы\Лаб. раб YES\Виртуальные лабораторные YES\Анимашки и картинки\Химия-картинки\Реакции\анимашки\titration-animation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861048"/>
            <a:ext cx="2476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4800" y="302121"/>
            <a:ext cx="8809687" cy="3270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Вспомним: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титриметрический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анализ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– метод количественного анализа, основанный на измерении объема раствора реактива точно известной концентрации (</a:t>
            </a:r>
            <a:r>
              <a:rPr lang="ru-RU" sz="2700" b="1" u="sng" dirty="0" err="1">
                <a:latin typeface="Arial" pitchFamily="34" charset="0"/>
                <a:cs typeface="Arial" pitchFamily="34" charset="0"/>
              </a:rPr>
              <a:t>титранта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), израсходованного на реакцию с данным количеством определяемого вещества.</a:t>
            </a:r>
          </a:p>
          <a:p>
            <a:pPr indent="450000" algn="just">
              <a:lnSpc>
                <a:spcPct val="85000"/>
              </a:lnSpc>
            </a:pP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Титрование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– процесс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приливания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титранта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к исследуемому раствору (или наоборот) с целью определения его концентрации.</a:t>
            </a:r>
          </a:p>
        </p:txBody>
      </p:sp>
    </p:spTree>
    <p:extLst>
      <p:ext uri="{BB962C8B-B14F-4D97-AF65-F5344CB8AC3E}">
        <p14:creationId xmlns:p14="http://schemas.microsoft.com/office/powerpoint/2010/main" val="5513567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AutoShape 6"/>
          <p:cNvSpPr>
            <a:spLocks noChangeArrowheads="1"/>
          </p:cNvSpPr>
          <p:nvPr/>
        </p:nvSpPr>
        <p:spPr bwMode="auto">
          <a:xfrm>
            <a:off x="255610" y="548680"/>
            <a:ext cx="3308278" cy="935633"/>
          </a:xfrm>
          <a:prstGeom prst="roundRect">
            <a:avLst>
              <a:gd name="adj" fmla="val 16667"/>
            </a:avLst>
          </a:prstGeom>
          <a:noFill/>
          <a:ln w="127000">
            <a:solidFill>
              <a:srgbClr val="0000FF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/>
          <a:lstStyle/>
          <a:p>
            <a:pPr algn="ctr"/>
            <a:endParaRPr lang="ru-RU" sz="24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22534" name="AutoShape 21"/>
          <p:cNvSpPr>
            <a:spLocks noChangeArrowheads="1"/>
          </p:cNvSpPr>
          <p:nvPr/>
        </p:nvSpPr>
        <p:spPr bwMode="auto">
          <a:xfrm>
            <a:off x="2123728" y="2492375"/>
            <a:ext cx="5256609" cy="187166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2400" b="1" dirty="0">
              <a:latin typeface="Times New Roman" pitchFamily="18" charset="0"/>
            </a:endParaRPr>
          </a:p>
          <a:p>
            <a:pPr algn="ctr"/>
            <a:endParaRPr lang="ru-RU" dirty="0">
              <a:solidFill>
                <a:srgbClr val="000000"/>
              </a:solidFill>
              <a:latin typeface="Times New Roman" pitchFamily="18" charset="0"/>
            </a:endParaRPr>
          </a:p>
          <a:p>
            <a:pPr algn="ctr"/>
            <a:endParaRPr lang="ru-RU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35" name="Line 23"/>
          <p:cNvSpPr>
            <a:spLocks noChangeShapeType="1"/>
          </p:cNvSpPr>
          <p:nvPr/>
        </p:nvSpPr>
        <p:spPr bwMode="auto">
          <a:xfrm flipV="1">
            <a:off x="6443663" y="1484313"/>
            <a:ext cx="720725" cy="1081087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 type="stealth" w="med" len="lg"/>
          </a:ln>
        </p:spPr>
        <p:txBody>
          <a:bodyPr/>
          <a:lstStyle/>
          <a:p>
            <a:endParaRPr lang="ru-RU"/>
          </a:p>
        </p:txBody>
      </p:sp>
      <p:sp>
        <p:nvSpPr>
          <p:cNvPr id="22536" name="Line 25"/>
          <p:cNvSpPr>
            <a:spLocks noChangeShapeType="1"/>
          </p:cNvSpPr>
          <p:nvPr/>
        </p:nvSpPr>
        <p:spPr bwMode="auto">
          <a:xfrm flipH="1" flipV="1">
            <a:off x="1619250" y="1484313"/>
            <a:ext cx="936625" cy="1081087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 type="stealth" w="med" len="lg"/>
          </a:ln>
        </p:spPr>
        <p:txBody>
          <a:bodyPr/>
          <a:lstStyle/>
          <a:p>
            <a:endParaRPr lang="ru-RU"/>
          </a:p>
        </p:txBody>
      </p:sp>
      <p:sp>
        <p:nvSpPr>
          <p:cNvPr id="22537" name="Line 26"/>
          <p:cNvSpPr>
            <a:spLocks noChangeShapeType="1"/>
          </p:cNvSpPr>
          <p:nvPr/>
        </p:nvSpPr>
        <p:spPr bwMode="auto">
          <a:xfrm flipH="1">
            <a:off x="1979613" y="4365625"/>
            <a:ext cx="792162" cy="1008063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 type="stealth" w="med" len="lg"/>
          </a:ln>
        </p:spPr>
        <p:txBody>
          <a:bodyPr/>
          <a:lstStyle/>
          <a:p>
            <a:endParaRPr lang="ru-RU"/>
          </a:p>
        </p:txBody>
      </p:sp>
      <p:sp>
        <p:nvSpPr>
          <p:cNvPr id="22538" name="Line 27"/>
          <p:cNvSpPr>
            <a:spLocks noChangeShapeType="1"/>
          </p:cNvSpPr>
          <p:nvPr/>
        </p:nvSpPr>
        <p:spPr bwMode="auto">
          <a:xfrm>
            <a:off x="6444133" y="4302111"/>
            <a:ext cx="792163" cy="935038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 type="stealth" w="med" len="lg"/>
          </a:ln>
        </p:spPr>
        <p:txBody>
          <a:bodyPr/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195736" y="2636912"/>
            <a:ext cx="5184601" cy="1665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3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Классификация </a:t>
            </a:r>
            <a:r>
              <a:rPr lang="ru-RU" sz="3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титриметрических методов </a:t>
            </a:r>
            <a:r>
              <a:rPr lang="ru-RU" sz="3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по способу титрования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5982" y="620688"/>
            <a:ext cx="3093890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800" b="1" dirty="0">
                <a:latin typeface="Arial Black" pitchFamily="34" charset="0"/>
              </a:rPr>
              <a:t>Обратное титрование </a:t>
            </a:r>
          </a:p>
        </p:txBody>
      </p:sp>
      <p:sp>
        <p:nvSpPr>
          <p:cNvPr id="13" name="AutoShape 6"/>
          <p:cNvSpPr>
            <a:spLocks noChangeArrowheads="1"/>
          </p:cNvSpPr>
          <p:nvPr/>
        </p:nvSpPr>
        <p:spPr bwMode="auto">
          <a:xfrm>
            <a:off x="5435600" y="548679"/>
            <a:ext cx="3308278" cy="935633"/>
          </a:xfrm>
          <a:prstGeom prst="roundRect">
            <a:avLst>
              <a:gd name="adj" fmla="val 16667"/>
            </a:avLst>
          </a:prstGeom>
          <a:noFill/>
          <a:ln w="127000">
            <a:solidFill>
              <a:srgbClr val="0000FF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/>
          <a:lstStyle/>
          <a:p>
            <a:pPr algn="ctr"/>
            <a:endParaRPr lang="ru-RU" sz="24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555496" y="634957"/>
            <a:ext cx="3217784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800" b="1" dirty="0">
                <a:latin typeface="Arial Black" pitchFamily="34" charset="0"/>
              </a:rPr>
              <a:t>Прямое титрование </a:t>
            </a:r>
          </a:p>
        </p:txBody>
      </p:sp>
      <p:sp>
        <p:nvSpPr>
          <p:cNvPr id="15" name="AutoShape 6"/>
          <p:cNvSpPr>
            <a:spLocks noChangeArrowheads="1"/>
          </p:cNvSpPr>
          <p:nvPr/>
        </p:nvSpPr>
        <p:spPr bwMode="auto">
          <a:xfrm>
            <a:off x="294692" y="5373688"/>
            <a:ext cx="3874764" cy="935633"/>
          </a:xfrm>
          <a:prstGeom prst="roundRect">
            <a:avLst>
              <a:gd name="adj" fmla="val 16667"/>
            </a:avLst>
          </a:prstGeom>
          <a:noFill/>
          <a:ln w="127000">
            <a:solidFill>
              <a:srgbClr val="0000FF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/>
          <a:lstStyle/>
          <a:p>
            <a:pPr algn="ctr"/>
            <a:endParaRPr lang="ru-RU" sz="24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6" name="AutoShape 6"/>
          <p:cNvSpPr>
            <a:spLocks noChangeArrowheads="1"/>
          </p:cNvSpPr>
          <p:nvPr/>
        </p:nvSpPr>
        <p:spPr bwMode="auto">
          <a:xfrm>
            <a:off x="5515614" y="5229200"/>
            <a:ext cx="3308278" cy="935633"/>
          </a:xfrm>
          <a:prstGeom prst="roundRect">
            <a:avLst>
              <a:gd name="adj" fmla="val 16667"/>
            </a:avLst>
          </a:prstGeom>
          <a:noFill/>
          <a:ln w="127000">
            <a:solidFill>
              <a:srgbClr val="0000FF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/>
          <a:lstStyle/>
          <a:p>
            <a:pPr algn="ctr"/>
            <a:endParaRPr lang="ru-RU" sz="24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4342" y="5464745"/>
            <a:ext cx="3780472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800" b="1" dirty="0">
                <a:latin typeface="Arial Black" pitchFamily="34" charset="0"/>
              </a:rPr>
              <a:t>Заместительное титрование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508104" y="5373216"/>
            <a:ext cx="3456384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800" b="1" dirty="0">
                <a:latin typeface="Arial Black" pitchFamily="34" charset="0"/>
              </a:rPr>
              <a:t>Реверсивное титрование </a:t>
            </a:r>
          </a:p>
        </p:txBody>
      </p:sp>
      <p:sp>
        <p:nvSpPr>
          <p:cNvPr id="1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домой 2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19383" y="188640"/>
            <a:ext cx="5596405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dirty="0">
                <a:ln w="11430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Прямое </a:t>
            </a: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титрование: </a:t>
            </a:r>
            <a:endParaRPr lang="ru-RU" sz="3600" b="1" dirty="0">
              <a:ln w="11430">
                <a:solidFill>
                  <a:sysClr val="windowText" lastClr="000000"/>
                </a:solidFill>
              </a:ln>
              <a:solidFill>
                <a:srgbClr val="0000FF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1035933"/>
            <a:ext cx="8856984" cy="3977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1938" indent="-261938" algn="just">
              <a:lnSpc>
                <a:spcPct val="85000"/>
              </a:lnSpc>
              <a:buClr>
                <a:srgbClr val="0000FF"/>
              </a:buClr>
              <a:buFont typeface="Wingdings" pitchFamily="2" charset="2"/>
              <a:buChar char=""/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реакция взаимодействия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исследуемого вещества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(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) с реагентом в условиях проведения анализа должна быть специфичной;</a:t>
            </a:r>
          </a:p>
          <a:p>
            <a:pPr marL="261938" indent="-261938" algn="just">
              <a:lnSpc>
                <a:spcPct val="85000"/>
              </a:lnSpc>
              <a:buClr>
                <a:srgbClr val="0000FF"/>
              </a:buClr>
              <a:buFont typeface="Wingdings" pitchFamily="2" charset="2"/>
              <a:buChar char=""/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взаимодействие между веществом и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титрантом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должно происходить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стехиометрично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 (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т.е. протекать строго согласно уравнению реакции), с четким фиксированием конечной точки титрования;</a:t>
            </a:r>
          </a:p>
          <a:p>
            <a:pPr marL="261938" indent="-261938" algn="just">
              <a:lnSpc>
                <a:spcPct val="85000"/>
              </a:lnSpc>
              <a:buClr>
                <a:srgbClr val="0000FF"/>
              </a:buClr>
              <a:buFont typeface="Wingdings" pitchFamily="2" charset="2"/>
              <a:buChar char=""/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реакция должна проходить с достаточной скоростью и быть практически необратимой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;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315332"/>
            <a:ext cx="8856984" cy="3401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1938" indent="-261938" algn="just">
              <a:lnSpc>
                <a:spcPct val="85000"/>
              </a:lnSpc>
              <a:buClr>
                <a:srgbClr val="0000FF"/>
              </a:buClr>
              <a:buFont typeface="Wingdings" pitchFamily="2" charset="2"/>
              <a:buChar char=""/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константа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равновесия должна быть достаточно высокой, реакция должна проходить до конца, чтобы погрешности, которые возникают от неполного протекания реакции не превысили допустимые величины;</a:t>
            </a:r>
          </a:p>
          <a:p>
            <a:pPr marL="261938" indent="-261938" algn="just">
              <a:lnSpc>
                <a:spcPct val="85000"/>
              </a:lnSpc>
              <a:buClr>
                <a:srgbClr val="0000FF"/>
              </a:buClr>
              <a:buFont typeface="Wingdings" pitchFamily="2" charset="2"/>
              <a:buChar char=""/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в растворе должны отсутствовать вещества, мешающие ходу основной реакции или фиксированию конечной точки титрования.</a:t>
            </a:r>
          </a:p>
          <a:p>
            <a:pPr algn="ctr">
              <a:lnSpc>
                <a:spcPct val="85000"/>
              </a:lnSpc>
            </a:pPr>
            <a:endParaRPr lang="ru-RU" sz="1000" b="1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 + Т(</a:t>
            </a:r>
            <a:r>
              <a:rPr lang="ru-RU" sz="27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титрант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 = продукт</a:t>
            </a:r>
          </a:p>
        </p:txBody>
      </p:sp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046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9" y="3717033"/>
            <a:ext cx="6230481" cy="3124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7145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5123" name="Picture 3" descr="D:\диск D\01.03.16-домашние документы\Лаб. раб YES\Виртуальные лабораторные YES\Анимашки и картинки\Химия-картинки\Реакции\анимашки\titration-animation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861048"/>
            <a:ext cx="2476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295254"/>
            <a:ext cx="8856984" cy="2917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Крива́я</a:t>
            </a:r>
            <a:r>
              <a:rPr lang="ru-RU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титрова́ния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графическое изображение зависимости определяемой в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ходе титрования величины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от объёма добавленного стандартного раствора 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титранта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 Построение кривых проводится в инструментальных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методах аналитической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химии, где отсутствует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возможность визуального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определения точки эквивалентности (например, по индикатору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05344" y="4293096"/>
            <a:ext cx="5889369" cy="1975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 Black" pitchFamily="34" charset="0"/>
                <a:cs typeface="Arial" pitchFamily="34" charset="0"/>
              </a:rPr>
              <a:t>Кривая 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 Black" pitchFamily="34" charset="0"/>
                <a:cs typeface="Arial" pitchFamily="34" charset="0"/>
              </a:rPr>
              <a:t>титрования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кислоты щёлочью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как </a:t>
            </a:r>
            <a:r>
              <a:rPr lang="ru-RU" sz="24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зависимость </a:t>
            </a:r>
            <a:r>
              <a:rPr lang="ru-RU" sz="2400" b="1" u="sng" dirty="0" err="1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pH</a:t>
            </a:r>
            <a:r>
              <a:rPr lang="ru-RU" sz="24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раствора </a:t>
            </a:r>
            <a:r>
              <a:rPr lang="ru-RU" sz="2400" b="1" u="sng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от объёма добавленной щёлочи</a:t>
            </a: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 Красной 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линией обозначена 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 Black" pitchFamily="34" charset="0"/>
                <a:cs typeface="Arial" pitchFamily="34" charset="0"/>
              </a:rPr>
              <a:t>линия эквивалентности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; красная точка – 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 Black" pitchFamily="34" charset="0"/>
                <a:cs typeface="Arial" pitchFamily="34" charset="0"/>
              </a:rPr>
              <a:t>точка эквивалентности</a:t>
            </a:r>
            <a:endParaRPr lang="ru-RU" sz="2400" b="1" dirty="0">
              <a:ln>
                <a:solidFill>
                  <a:sysClr val="windowText" lastClr="000000"/>
                </a:solidFill>
              </a:ln>
              <a:solidFill>
                <a:srgbClr val="0000FF"/>
              </a:solidFill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2493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88527" y="260648"/>
            <a:ext cx="6094938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dirty="0">
                <a:ln w="11430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Обратное </a:t>
            </a: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титрование: </a:t>
            </a:r>
            <a:endParaRPr lang="ru-RU" sz="3600" b="1" dirty="0">
              <a:ln w="11430">
                <a:solidFill>
                  <a:sysClr val="windowText" lastClr="000000"/>
                </a:solidFill>
              </a:ln>
              <a:solidFill>
                <a:srgbClr val="0000FF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052736"/>
            <a:ext cx="8568952" cy="2551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1938" indent="-261938" algn="just">
              <a:lnSpc>
                <a:spcPct val="85000"/>
              </a:lnSpc>
              <a:buClr>
                <a:srgbClr val="0000FF"/>
              </a:buClr>
              <a:buFont typeface="Wingdings" pitchFamily="2" charset="2"/>
              <a:buChar char=""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скорость прямой реакции невысокая;</a:t>
            </a:r>
          </a:p>
          <a:p>
            <a:pPr marL="261938" indent="-261938" algn="just">
              <a:lnSpc>
                <a:spcPct val="85000"/>
              </a:lnSpc>
              <a:buClr>
                <a:srgbClr val="0000FF"/>
              </a:buClr>
              <a:buFont typeface="Wingdings" pitchFamily="2" charset="2"/>
              <a:buChar char=""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отсутствует соответствующий индикатор;</a:t>
            </a:r>
          </a:p>
          <a:p>
            <a:pPr marL="261938" indent="-261938" algn="just">
              <a:lnSpc>
                <a:spcPct val="85000"/>
              </a:lnSpc>
              <a:buClr>
                <a:srgbClr val="0000FF"/>
              </a:buClr>
              <a:buFont typeface="Wingdings" pitchFamily="2" charset="2"/>
              <a:buChar char=""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возможна потеря определяемого вещества из-за его летучести.</a:t>
            </a:r>
          </a:p>
          <a:p>
            <a:pPr algn="ctr">
              <a:lnSpc>
                <a:spcPct val="85000"/>
              </a:lnSpc>
            </a:pPr>
            <a:endParaRPr lang="ru-RU" sz="1000" b="1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 + Т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(избыток) = продукт</a:t>
            </a:r>
            <a:r>
              <a:rPr lang="en-US" sz="2800" b="1" baseline="-2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T(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остаток)</a:t>
            </a:r>
          </a:p>
          <a:p>
            <a:pPr algn="ctr">
              <a:lnSpc>
                <a:spcPct val="85000"/>
              </a:lnSpc>
            </a:pPr>
            <a:endParaRPr lang="ru-RU" sz="1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T(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остаток) + Т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= продукт</a:t>
            </a:r>
            <a:r>
              <a:rPr lang="ru-RU" sz="2800" b="1" baseline="-2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32633" y="692696"/>
            <a:ext cx="8640960" cy="4251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  <a:defRPr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Например,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концентрацию раствора 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NH</a:t>
            </a:r>
            <a:r>
              <a:rPr lang="en-US" sz="2800" b="1" u="sng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определяют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обратным титрованием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по причине его летучести. К раствору аммиака прибавляют избыток титрованного раствора хлористоводородной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кислоты.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Непрореагиро-вавшую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хлористоводородную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кислоту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оттитровывают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раствором натрия гидроксида.</a:t>
            </a:r>
          </a:p>
          <a:p>
            <a:pPr indent="449263" algn="just">
              <a:lnSpc>
                <a:spcPct val="85000"/>
              </a:lnSpc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Обратное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кислотно-основное титрование, индикатор метиловый оранжевый.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indent="449263" algn="just">
              <a:lnSpc>
                <a:spcPct val="85000"/>
              </a:lnSpc>
              <a:defRPr/>
            </a:pPr>
            <a:endParaRPr lang="ru-RU" sz="1000" b="1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  <a:defRPr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NH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OH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HCl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изб.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= NH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Cl + H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O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  <a:defRPr/>
            </a:pP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HCl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NaOH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=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NaCl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+ H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O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5211" y="116632"/>
            <a:ext cx="7749237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dirty="0">
                <a:ln w="11430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Заместительное титрование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124744"/>
            <a:ext cx="8784976" cy="44750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1938" indent="-261938" algn="just">
              <a:lnSpc>
                <a:spcPct val="80000"/>
              </a:lnSpc>
              <a:buClr>
                <a:srgbClr val="0000FF"/>
              </a:buClr>
              <a:buFont typeface="Wingdings" pitchFamily="2" charset="2"/>
              <a:buChar char=""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определяемое вещество с данным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титрантом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не взаимодействует;</a:t>
            </a:r>
          </a:p>
          <a:p>
            <a:pPr marL="261938" indent="-261938" algn="just">
              <a:lnSpc>
                <a:spcPct val="80000"/>
              </a:lnSpc>
              <a:buClr>
                <a:srgbClr val="0000FF"/>
              </a:buClr>
              <a:buFont typeface="Wingdings" pitchFamily="2" charset="2"/>
              <a:buChar char=""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взаимодействие определяемого вещества и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титранта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приводит к образованию смеси нескольких продуктов, количественное соотношение которых не является постоянным; </a:t>
            </a:r>
          </a:p>
          <a:p>
            <a:pPr marL="261938" indent="-261938" algn="just">
              <a:lnSpc>
                <a:spcPct val="80000"/>
              </a:lnSpc>
              <a:buClr>
                <a:srgbClr val="0000FF"/>
              </a:buClr>
              <a:buFont typeface="Wingdings" pitchFamily="2" charset="2"/>
              <a:buChar char=""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реакция титрования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нестехиометрична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;</a:t>
            </a:r>
          </a:p>
          <a:p>
            <a:pPr marL="261938" indent="-261938" algn="just">
              <a:lnSpc>
                <a:spcPct val="80000"/>
              </a:lnSpc>
              <a:buClr>
                <a:srgbClr val="0000FF"/>
              </a:buClr>
              <a:buFont typeface="Wingdings" pitchFamily="2" charset="2"/>
              <a:buChar char=""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отсутствует соответствующий индикатор;</a:t>
            </a:r>
          </a:p>
          <a:p>
            <a:pPr marL="261938" indent="-261938" algn="just">
              <a:lnSpc>
                <a:spcPct val="80000"/>
              </a:lnSpc>
              <a:buClr>
                <a:srgbClr val="0000FF"/>
              </a:buClr>
              <a:buFont typeface="Wingdings" pitchFamily="2" charset="2"/>
              <a:buChar char=""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определяемое вещество неустойчиво.</a:t>
            </a:r>
          </a:p>
          <a:p>
            <a:pPr algn="just">
              <a:lnSpc>
                <a:spcPct val="80000"/>
              </a:lnSpc>
            </a:pPr>
            <a:endParaRPr lang="ru-RU" sz="1000" b="1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 + В(реагент) = А</a:t>
            </a:r>
            <a:r>
              <a:rPr lang="en-US" sz="2800" b="1" baseline="-2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заместитель)</a:t>
            </a:r>
          </a:p>
          <a:p>
            <a:pPr algn="just">
              <a:lnSpc>
                <a:spcPct val="80000"/>
              </a:lnSpc>
            </a:pPr>
            <a:endParaRPr lang="ru-RU" sz="1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заместитель) + Т = продукт</a:t>
            </a:r>
            <a:endParaRPr lang="ru-RU" sz="2800" b="1" baseline="-2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1907" y="1124744"/>
            <a:ext cx="878497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defRPr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Например, калия дихромат взаимодействует  с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титрантом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тиосульфатом натрия (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Na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S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O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нестехиометрично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Поэтому к раствору исследуемого вещества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K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Cr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O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7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прибавляют реагент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KI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в результате чего образуется эквивалентное количество йода, который затем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оттитровывают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стандартным раствором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тиосульфата натрия.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ru-RU" sz="1000" b="1" dirty="0"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Cr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7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6KI+7H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= 3I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+ 4K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Cr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(SO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+7H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endParaRPr lang="en-US" sz="27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+ 2Na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= Na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+ 2NaI</a:t>
            </a:r>
            <a:endParaRPr lang="ru-RU" sz="27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5" descr="1-acid-base-titration-martyn-f-chillmai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6951" y="3141663"/>
            <a:ext cx="2573338" cy="3573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259632" y="116632"/>
            <a:ext cx="6856364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dirty="0">
                <a:ln w="11430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Реверсивное титрование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052736"/>
            <a:ext cx="8784976" cy="1658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При реверсивном титровании раствором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определяемого вещества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титруют стандартный раствор реагента:</a:t>
            </a:r>
          </a:p>
          <a:p>
            <a:pPr algn="ctr">
              <a:lnSpc>
                <a:spcPct val="80000"/>
              </a:lnSpc>
            </a:pPr>
            <a:endParaRPr lang="ru-RU" sz="1000" b="1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А(в бюретке) + Т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колбе) = продукт</a:t>
            </a:r>
            <a:endParaRPr lang="ru-RU" sz="2800" b="1" baseline="-2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Oval 5"/>
          <p:cNvSpPr>
            <a:spLocks noChangeArrowheads="1"/>
          </p:cNvSpPr>
          <p:nvPr/>
        </p:nvSpPr>
        <p:spPr bwMode="auto">
          <a:xfrm>
            <a:off x="468313" y="1341438"/>
            <a:ext cx="2232025" cy="792162"/>
          </a:xfrm>
          <a:prstGeom prst="ellipse">
            <a:avLst/>
          </a:prstGeom>
          <a:solidFill>
            <a:srgbClr val="FFFF00"/>
          </a:solidFill>
          <a:ln w="317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Молярная</a:t>
            </a:r>
          </a:p>
        </p:txBody>
      </p:sp>
      <p:sp>
        <p:nvSpPr>
          <p:cNvPr id="2055" name="Oval 6"/>
          <p:cNvSpPr>
            <a:spLocks noChangeArrowheads="1"/>
          </p:cNvSpPr>
          <p:nvPr/>
        </p:nvSpPr>
        <p:spPr bwMode="auto">
          <a:xfrm>
            <a:off x="3490913" y="1341438"/>
            <a:ext cx="1944687" cy="792162"/>
          </a:xfrm>
          <a:prstGeom prst="ellipse">
            <a:avLst/>
          </a:prstGeom>
          <a:solidFill>
            <a:srgbClr val="FFFF00"/>
          </a:solidFill>
          <a:ln w="317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Массовая</a:t>
            </a:r>
          </a:p>
        </p:txBody>
      </p:sp>
      <p:sp>
        <p:nvSpPr>
          <p:cNvPr id="2056" name="Oval 7"/>
          <p:cNvSpPr>
            <a:spLocks noChangeArrowheads="1"/>
          </p:cNvSpPr>
          <p:nvPr/>
        </p:nvSpPr>
        <p:spPr bwMode="auto">
          <a:xfrm>
            <a:off x="6084888" y="1341438"/>
            <a:ext cx="2735584" cy="792162"/>
          </a:xfrm>
          <a:prstGeom prst="ellipse">
            <a:avLst/>
          </a:prstGeom>
          <a:solidFill>
            <a:srgbClr val="FFFF00"/>
          </a:solidFill>
          <a:ln w="317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Нормальная</a:t>
            </a:r>
          </a:p>
        </p:txBody>
      </p:sp>
      <p:sp>
        <p:nvSpPr>
          <p:cNvPr id="2057" name="AutoShape 11"/>
          <p:cNvSpPr>
            <a:spLocks noChangeArrowheads="1"/>
          </p:cNvSpPr>
          <p:nvPr/>
        </p:nvSpPr>
        <p:spPr bwMode="auto">
          <a:xfrm>
            <a:off x="1476375" y="908050"/>
            <a:ext cx="287338" cy="431800"/>
          </a:xfrm>
          <a:prstGeom prst="downArrow">
            <a:avLst>
              <a:gd name="adj1" fmla="val 50000"/>
              <a:gd name="adj2" fmla="val 3756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58" name="AutoShape 12"/>
          <p:cNvSpPr>
            <a:spLocks noChangeArrowheads="1"/>
          </p:cNvSpPr>
          <p:nvPr/>
        </p:nvSpPr>
        <p:spPr bwMode="auto">
          <a:xfrm>
            <a:off x="4284663" y="908050"/>
            <a:ext cx="287337" cy="431800"/>
          </a:xfrm>
          <a:prstGeom prst="downArrow">
            <a:avLst>
              <a:gd name="adj1" fmla="val 50000"/>
              <a:gd name="adj2" fmla="val 3756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59" name="AutoShape 13"/>
          <p:cNvSpPr>
            <a:spLocks noChangeArrowheads="1"/>
          </p:cNvSpPr>
          <p:nvPr/>
        </p:nvSpPr>
        <p:spPr bwMode="auto">
          <a:xfrm>
            <a:off x="7092950" y="908050"/>
            <a:ext cx="287338" cy="431800"/>
          </a:xfrm>
          <a:prstGeom prst="downArrow">
            <a:avLst>
              <a:gd name="adj1" fmla="val 50000"/>
              <a:gd name="adj2" fmla="val 3756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60" name="Rectangle 21"/>
          <p:cNvSpPr>
            <a:spLocks noChangeArrowheads="1"/>
          </p:cNvSpPr>
          <p:nvPr/>
        </p:nvSpPr>
        <p:spPr bwMode="auto">
          <a:xfrm>
            <a:off x="89470" y="2263095"/>
            <a:ext cx="2773809" cy="4581525"/>
          </a:xfrm>
          <a:prstGeom prst="rect">
            <a:avLst/>
          </a:prstGeom>
          <a:solidFill>
            <a:srgbClr val="00008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l-GR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050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4162242"/>
              </p:ext>
            </p:extLst>
          </p:nvPr>
        </p:nvGraphicFramePr>
        <p:xfrm>
          <a:off x="674175" y="5733256"/>
          <a:ext cx="1274524" cy="8454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290" name="ISIS/Draw Sketch" r:id="rId3" imgW="963930" imgH="636270" progId="">
                  <p:embed/>
                </p:oleObj>
              </mc:Choice>
              <mc:Fallback>
                <p:oleObj name="ISIS/Draw Sketch" r:id="rId3" imgW="963930" imgH="636270" progId="">
                  <p:embed/>
                  <p:pic>
                    <p:nvPicPr>
                      <p:cNvPr id="0" name="Picture 7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175" y="5733256"/>
                        <a:ext cx="1274524" cy="84547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61" name="Text Box 28"/>
          <p:cNvSpPr txBox="1">
            <a:spLocks noChangeArrowheads="1"/>
          </p:cNvSpPr>
          <p:nvPr/>
        </p:nvSpPr>
        <p:spPr bwMode="auto">
          <a:xfrm>
            <a:off x="1476375" y="5436513"/>
            <a:ext cx="39786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sym typeface="Symbol"/>
              </a:rPr>
              <a:t></a:t>
            </a:r>
            <a:endParaRPr lang="ru-RU" sz="32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2062" name="Rectangle 29"/>
          <p:cNvSpPr>
            <a:spLocks noChangeArrowheads="1"/>
          </p:cNvSpPr>
          <p:nvPr/>
        </p:nvSpPr>
        <p:spPr bwMode="auto">
          <a:xfrm>
            <a:off x="3094038" y="2276475"/>
            <a:ext cx="2773362" cy="4581525"/>
          </a:xfrm>
          <a:prstGeom prst="rect">
            <a:avLst/>
          </a:prstGeom>
          <a:solidFill>
            <a:srgbClr val="00008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05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0157540"/>
              </p:ext>
            </p:extLst>
          </p:nvPr>
        </p:nvGraphicFramePr>
        <p:xfrm>
          <a:off x="3924300" y="5048597"/>
          <a:ext cx="838200" cy="82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291" name="ISIS/Draw Sketch" r:id="rId5" imgW="839470" imgH="828040" progId="">
                  <p:embed/>
                </p:oleObj>
              </mc:Choice>
              <mc:Fallback>
                <p:oleObj name="ISIS/Draw Sketch" r:id="rId5" imgW="839470" imgH="828040" progId="">
                  <p:embed/>
                  <p:pic>
                    <p:nvPicPr>
                      <p:cNvPr id="0" name="Picture 7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4300" y="5048597"/>
                        <a:ext cx="838200" cy="828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63" name="Rectangle 31"/>
          <p:cNvSpPr>
            <a:spLocks noChangeArrowheads="1"/>
          </p:cNvSpPr>
          <p:nvPr/>
        </p:nvSpPr>
        <p:spPr bwMode="auto">
          <a:xfrm>
            <a:off x="6084168" y="2252547"/>
            <a:ext cx="2952750" cy="4581525"/>
          </a:xfrm>
          <a:prstGeom prst="rect">
            <a:avLst/>
          </a:prstGeom>
          <a:solidFill>
            <a:srgbClr val="00008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l-GR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9470" y="44624"/>
            <a:ext cx="8947448" cy="1134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Основные виды концентраций в титриметрическом </a:t>
            </a: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анализе (</a:t>
            </a:r>
            <a:r>
              <a:rPr lang="ru-RU" sz="2800" b="1" dirty="0">
                <a:ln w="11430">
                  <a:solidFill>
                    <a:schemeClr val="tx1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/>
                <a:cs typeface="Arial" pitchFamily="34" charset="0"/>
              </a:rPr>
              <a:t>Практическая работа № 4 «Концентрации растворов</a:t>
            </a:r>
            <a:r>
              <a:rPr lang="ru-RU" sz="2800" b="1" dirty="0" smtClean="0">
                <a:ln w="11430">
                  <a:solidFill>
                    <a:schemeClr val="tx1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/>
                <a:cs typeface="Arial" pitchFamily="34" charset="0"/>
              </a:rPr>
              <a:t>»</a:t>
            </a: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)</a:t>
            </a:r>
            <a:endParaRPr lang="ru-RU" sz="28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9469" y="2309751"/>
            <a:ext cx="2773809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Молярная </a:t>
            </a:r>
          </a:p>
          <a:p>
            <a:pPr algn="ctr">
              <a:lnSpc>
                <a:spcPct val="85000"/>
              </a:lnSpc>
            </a:pP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концентрация С</a:t>
            </a:r>
            <a:r>
              <a:rPr lang="ru-RU" sz="2400" b="1" baseline="-25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</a:t>
            </a:r>
          </a:p>
          <a:p>
            <a:pPr algn="ctr">
              <a:lnSpc>
                <a:spcPct val="85000"/>
              </a:lnSpc>
            </a:pP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равна отношению </a:t>
            </a:r>
          </a:p>
          <a:p>
            <a:pPr algn="ctr">
              <a:lnSpc>
                <a:spcPct val="85000"/>
              </a:lnSpc>
            </a:pP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числа молей</a:t>
            </a:r>
          </a:p>
          <a:p>
            <a:pPr algn="ctr">
              <a:lnSpc>
                <a:spcPct val="85000"/>
              </a:lnSpc>
            </a:pP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(количества вещества </a:t>
            </a: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Symbol"/>
              </a:rPr>
              <a:t></a:t>
            </a:r>
            <a:r>
              <a:rPr lang="ru-RU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растворенного вещества</a:t>
            </a:r>
          </a:p>
          <a:p>
            <a:pPr algn="ctr">
              <a:lnSpc>
                <a:spcPct val="85000"/>
              </a:lnSpc>
            </a:pP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 объему раствора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156176" y="2276872"/>
            <a:ext cx="2824535" cy="383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Основана на понятии </a:t>
            </a:r>
          </a:p>
          <a:p>
            <a:pPr algn="ctr">
              <a:lnSpc>
                <a:spcPct val="85000"/>
              </a:lnSpc>
            </a:pPr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эквивалента.</a:t>
            </a:r>
          </a:p>
          <a:p>
            <a:pPr algn="ctr">
              <a:lnSpc>
                <a:spcPct val="85000"/>
              </a:lnSpc>
            </a:pPr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Равна отношению</a:t>
            </a:r>
          </a:p>
          <a:p>
            <a:pPr algn="ctr">
              <a:lnSpc>
                <a:spcPct val="85000"/>
              </a:lnSpc>
            </a:pPr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количества вещества</a:t>
            </a:r>
          </a:p>
          <a:p>
            <a:pPr algn="ctr">
              <a:lnSpc>
                <a:spcPct val="85000"/>
              </a:lnSpc>
            </a:pPr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эквивалента (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Symbol"/>
              </a:rPr>
              <a:t>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 растворе </a:t>
            </a:r>
          </a:p>
          <a:p>
            <a:pPr algn="ctr">
              <a:lnSpc>
                <a:spcPct val="85000"/>
              </a:lnSpc>
            </a:pPr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 объему этого раствора:</a:t>
            </a:r>
          </a:p>
          <a:p>
            <a:pPr algn="ctr">
              <a:lnSpc>
                <a:spcPct val="85000"/>
              </a:lnSpc>
            </a:pPr>
            <a:r>
              <a:rPr lang="ru-RU" sz="2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</a:t>
            </a:r>
            <a:r>
              <a:rPr lang="ru-RU" sz="2200" b="1" baseline="-25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</a:t>
            </a:r>
            <a:r>
              <a:rPr lang="ru-RU" sz="2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= </a:t>
            </a:r>
            <a:r>
              <a:rPr lang="en-US" sz="2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Symbol"/>
              </a:rPr>
              <a:t></a:t>
            </a:r>
            <a:r>
              <a:rPr lang="en-US" sz="2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(f</a:t>
            </a:r>
            <a:r>
              <a:rPr lang="ru-RU" sz="2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экв</a:t>
            </a:r>
            <a:r>
              <a:rPr lang="ru-RU" sz="2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.(Х)Х)</a:t>
            </a:r>
            <a:r>
              <a:rPr lang="en-US" sz="2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2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V</a:t>
            </a:r>
            <a:endParaRPr lang="ru-RU" sz="2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94039" y="5589240"/>
            <a:ext cx="2773362" cy="1269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Моляльность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показывает</a:t>
            </a:r>
          </a:p>
          <a:p>
            <a:pPr algn="ctr">
              <a:lnSpc>
                <a:spcPct val="85000"/>
              </a:lnSpc>
            </a:pP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количество вещества</a:t>
            </a:r>
          </a:p>
          <a:p>
            <a:pPr algn="ctr">
              <a:lnSpc>
                <a:spcPct val="85000"/>
              </a:lnSpc>
            </a:pP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 единице массы </a:t>
            </a:r>
          </a:p>
          <a:p>
            <a:pPr algn="ctr">
              <a:lnSpc>
                <a:spcPct val="85000"/>
              </a:lnSpc>
            </a:pP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растворителя</a:t>
            </a:r>
            <a:endParaRPr lang="el-GR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26702" y="2276872"/>
            <a:ext cx="2669434" cy="2973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Равна отношению</a:t>
            </a:r>
          </a:p>
          <a:p>
            <a:pPr algn="ctr">
              <a:lnSpc>
                <a:spcPct val="80000"/>
              </a:lnSpc>
            </a:pP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массы растворенного</a:t>
            </a:r>
          </a:p>
          <a:p>
            <a:pPr algn="ctr">
              <a:lnSpc>
                <a:spcPct val="80000"/>
              </a:lnSpc>
            </a:pP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вещества к объему </a:t>
            </a:r>
          </a:p>
          <a:p>
            <a:pPr algn="ctr">
              <a:lnSpc>
                <a:spcPct val="80000"/>
              </a:lnSpc>
            </a:pP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раствора.</a:t>
            </a:r>
          </a:p>
          <a:p>
            <a:pPr algn="ctr">
              <a:lnSpc>
                <a:spcPct val="80000"/>
              </a:lnSpc>
            </a:pP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Титр показывает число </a:t>
            </a:r>
          </a:p>
          <a:p>
            <a:pPr algn="ctr">
              <a:lnSpc>
                <a:spcPct val="80000"/>
              </a:lnSpc>
            </a:pP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граммов растворенного</a:t>
            </a:r>
          </a:p>
          <a:p>
            <a:pPr algn="ctr">
              <a:lnSpc>
                <a:spcPct val="80000"/>
              </a:lnSpc>
            </a:pP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вещества в 1 мл раствора</a:t>
            </a:r>
          </a:p>
          <a:p>
            <a:pPr algn="ctr">
              <a:lnSpc>
                <a:spcPct val="80000"/>
              </a:lnSpc>
            </a:pP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(по исходному веществу)</a:t>
            </a:r>
          </a:p>
        </p:txBody>
      </p:sp>
      <p:sp>
        <p:nvSpPr>
          <p:cNvPr id="2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Управляющая кнопка: домой 21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5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099" y="4475595"/>
            <a:ext cx="2879725" cy="2374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06503" name="Object 7"/>
          <p:cNvGraphicFramePr>
            <a:graphicFrameLocks noChangeAspect="1"/>
          </p:cNvGraphicFramePr>
          <p:nvPr/>
        </p:nvGraphicFramePr>
        <p:xfrm>
          <a:off x="4473575" y="2205038"/>
          <a:ext cx="2619375" cy="1009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910" name="ISIS/Draw Sketch" r:id="rId4" imgW="2611303" imgH="1015859" progId="">
                  <p:embed/>
                </p:oleObj>
              </mc:Choice>
              <mc:Fallback>
                <p:oleObj name="ISIS/Draw Sketch" r:id="rId4" imgW="2611303" imgH="1015859" progId="">
                  <p:embed/>
                  <p:pic>
                    <p:nvPicPr>
                      <p:cNvPr id="0" name="Picture 3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3575" y="2205038"/>
                        <a:ext cx="2619375" cy="1009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79512" y="0"/>
            <a:ext cx="8784976" cy="11910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800" b="1" dirty="0">
                <a:ln w="11430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Классификация способов титрования в зависимости от подхода к выполнению параллельных определений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551731" y="1191095"/>
            <a:ext cx="58817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Способ отдельных навесок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2720" y="1630770"/>
            <a:ext cx="8943776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Рассчитывают навеску анализируемого вещества. На аналитических весах взвешивают отдельные, близкие по величине, навески вещества. Растворяют в удобном для титрования объеме растворителя и титруют стандартным раствором.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   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indent="449263" algn="just">
              <a:lnSpc>
                <a:spcPct val="85000"/>
              </a:lnSpc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Метод отдельных навесок наиболее точен, но требует больших затрат времени.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650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880443"/>
            <a:ext cx="2909888" cy="48609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119814" name="Rectangle 6"/>
          <p:cNvSpPr>
            <a:spLocks noChangeArrowheads="1"/>
          </p:cNvSpPr>
          <p:nvPr/>
        </p:nvSpPr>
        <p:spPr bwMode="auto">
          <a:xfrm>
            <a:off x="3995936" y="184482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ru-RU" sz="2400" b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15227" y="260648"/>
            <a:ext cx="55370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Способ </a:t>
            </a:r>
            <a:r>
              <a:rPr 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пипетирования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71800" y="1056533"/>
            <a:ext cx="6300192" cy="5036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  <a:defRPr/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Рассчитывают навеску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анализи-руемого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вещества. Взвешивают на аналитических весах.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Количествен-но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переносят в мерную колбу, растворяют в растворителе и доводят объем раствора тем же растворителем до метки. Аликвотную часть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приготовлен-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ного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раствора пипеткой переносят в коническую колбу и титруют стандартным раствором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indent="449263" algn="just">
              <a:lnSpc>
                <a:spcPct val="85000"/>
              </a:lnSpc>
            </a:pPr>
            <a:r>
              <a:rPr lang="ru-RU" sz="27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Аликвота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–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объем раствора, точно отмеренный калиброванной пипеткой.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49617" y="2204864"/>
            <a:ext cx="8495828" cy="113992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  <a:spcAft>
                <a:spcPts val="0"/>
              </a:spcAft>
            </a:pPr>
            <a:r>
              <a:rPr lang="ru-RU" sz="4000" b="1" dirty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Практическая работа № </a:t>
            </a:r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27 «</a:t>
            </a:r>
            <a:r>
              <a:rPr lang="ru-RU" sz="4000" b="1" dirty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 Black" pitchFamily="34" charset="0"/>
                <a:cs typeface="Arial" pitchFamily="34" charset="0"/>
              </a:rPr>
              <a:t>Метод нейтрализации</a:t>
            </a:r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»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/>
              <a:ea typeface="Times New Roman"/>
            </a:endParaRPr>
          </a:p>
        </p:txBody>
      </p:sp>
      <p:pic>
        <p:nvPicPr>
          <p:cNvPr id="7" name="Picture 2" descr="C:\Users\ikuzmina\Desktop\01.03.16\Химия\Химия-картинки\Реакции\анимашки\26710842_anmated_doll_0002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3453" y="188640"/>
            <a:ext cx="1095375" cy="1504950"/>
          </a:xfrm>
          <a:prstGeom prst="rect">
            <a:avLst/>
          </a:prstGeom>
          <a:noFill/>
        </p:spPr>
      </p:pic>
      <p:pic>
        <p:nvPicPr>
          <p:cNvPr id="10" name="Picture 3" descr="D:\диск D\01.03.16-домашние документы\Лаб. раб YES\Виртуальные лабораторные YES\Анимашки и картинки\Химия-картинки\Реакции\анимашки\titration-animation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861048"/>
            <a:ext cx="2476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9621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155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5" t="3327" r="2086" b="7045"/>
          <a:stretch/>
        </p:blipFill>
        <p:spPr bwMode="auto">
          <a:xfrm>
            <a:off x="0" y="5322508"/>
            <a:ext cx="2699792" cy="1503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155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2" t="3146" r="2256" b="7248"/>
          <a:stretch/>
        </p:blipFill>
        <p:spPr bwMode="auto">
          <a:xfrm>
            <a:off x="401343" y="427837"/>
            <a:ext cx="8171185" cy="4572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08379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281260"/>
            <a:ext cx="8856984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Точка эквивалентности (ТЭ)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 момент, когда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титрант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прилит к раствору определяемого вещества в строго эквивалентном количестве, отвечающем стехиометрическому уравнению реакции взаимодействия.</a:t>
            </a:r>
          </a:p>
        </p:txBody>
      </p:sp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6" descr="http://konspekta.net/studopediainfo/baza2/777358782515.files/image029.g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9" t="4252" r="1911" b="4089"/>
          <a:stretch/>
        </p:blipFill>
        <p:spPr bwMode="auto">
          <a:xfrm>
            <a:off x="630621" y="2427890"/>
            <a:ext cx="6290442" cy="4240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25660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42844" y="577594"/>
            <a:ext cx="8858312" cy="38595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0113" indent="-900113" algn="just">
              <a:lnSpc>
                <a:spcPct val="85000"/>
              </a:lnSpc>
            </a:pP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Цель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– приготовить раствор гидроксида натрия заданной концентрации; уточнить концентрацию полученного раствора методом титрования; определить титр полученного раствора.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  <a:p>
            <a:pPr marL="900113" indent="-900113" algn="just">
              <a:lnSpc>
                <a:spcPct val="85000"/>
              </a:lnSpc>
            </a:pP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Приборы и реактивы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: химическая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посуда, весы, 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Na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ОН, Н</a:t>
            </a:r>
            <a:r>
              <a:rPr lang="ru-RU" sz="32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Н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Cl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, метиловый красный.</a:t>
            </a:r>
          </a:p>
        </p:txBody>
      </p:sp>
      <p:pic>
        <p:nvPicPr>
          <p:cNvPr id="56322" name="Picture 2" descr="C:\Users\ikuzmina\Desktop\01.03.16\Химия\Химия-картинки\Реакции\анимашки\26710842_anmated_doll_000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236418"/>
            <a:ext cx="1095375" cy="1504950"/>
          </a:xfrm>
          <a:prstGeom prst="rect">
            <a:avLst/>
          </a:prstGeom>
          <a:noFill/>
        </p:spPr>
      </p:pic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621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32047" y="1052736"/>
            <a:ext cx="8712968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Правило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выбора индикатора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 индикатор должен менять окраску при значениях рН, лежащих в пределах скачка титрования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indent="449263" algn="just">
              <a:lnSpc>
                <a:spcPct val="85000"/>
              </a:lnSpc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Лакмус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 аналитической химии при титровании 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не используется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так как имеет широкую область перехода окраски (5,0 – 8,0) и изменение окраски красная – фиолетовая – синяя не является контрастным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401703" y="245525"/>
            <a:ext cx="6024406" cy="5632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  <a:spcAft>
                <a:spcPts val="0"/>
              </a:spcAft>
            </a:pP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Подбираем индикатор</a:t>
            </a:r>
            <a:endParaRPr lang="ru-RU" sz="3600" b="1" dirty="0">
              <a:ln w="11430">
                <a:solidFill>
                  <a:sysClr val="windowText" lastClr="000000"/>
                </a:solidFill>
              </a:ln>
              <a:solidFill>
                <a:srgbClr val="9D2349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  <a:ea typeface="Times New Roman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9068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7864967"/>
              </p:ext>
            </p:extLst>
          </p:nvPr>
        </p:nvGraphicFramePr>
        <p:xfrm>
          <a:off x="107505" y="897216"/>
          <a:ext cx="8928991" cy="559612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{22838BEF-8BB2-4498-84A7-C5851F593DF1}</a:tableStyleId>
              </a:tblPr>
              <a:tblGrid>
                <a:gridCol w="3434342"/>
                <a:gridCol w="1588586"/>
                <a:gridCol w="1104067"/>
                <a:gridCol w="2801996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Индикатор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Область перехода рН</a:t>
                      </a:r>
                      <a:endParaRPr lang="ru-RU" sz="24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р</a:t>
                      </a:r>
                      <a:r>
                        <a:rPr lang="en-US" sz="2400">
                          <a:effectLst/>
                        </a:rPr>
                        <a:t>K</a:t>
                      </a:r>
                      <a:endParaRPr lang="ru-RU" sz="24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Изменение окраски</a:t>
                      </a:r>
                      <a:endParaRPr lang="ru-RU" sz="24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Метиловый оранжевый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3,1–4,4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3,36</a:t>
                      </a:r>
                      <a:endParaRPr lang="ru-RU" sz="24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Красная – желтая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Метиловый красный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4,4–6,2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5,00</a:t>
                      </a:r>
                      <a:endParaRPr lang="ru-RU" sz="24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Красная – желтая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strike="sngStrike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</a:rPr>
                        <a:t>Лакмус (</a:t>
                      </a:r>
                      <a:r>
                        <a:rPr lang="ru-RU" sz="2400" strike="sngStrike" dirty="0" err="1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</a:rPr>
                        <a:t>азолитмин</a:t>
                      </a:r>
                      <a:r>
                        <a:rPr lang="ru-RU" sz="2400" strike="sngStrike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</a:rPr>
                        <a:t>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strike="sngStrike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</a:rPr>
                        <a:t>5,0 – 8,0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strike="sngStrike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strike="sngStrike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</a:rPr>
                        <a:t>Красная – синяя</a:t>
                      </a: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err="1">
                          <a:effectLst/>
                        </a:rPr>
                        <a:t>Бромтимоловый</a:t>
                      </a:r>
                      <a:r>
                        <a:rPr lang="ru-RU" sz="2400" dirty="0">
                          <a:effectLst/>
                        </a:rPr>
                        <a:t> синий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6,0–7,6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7,3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Желтая – синяя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</a:rPr>
                        <a:t>Феноловый красный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</a:rPr>
                        <a:t>6,4–8,2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8,00</a:t>
                      </a:r>
                      <a:endParaRPr lang="ru-RU" sz="2400" b="1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</a:rPr>
                        <a:t>Желтая – красная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Тимоловый синий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8,0–9,6</a:t>
                      </a:r>
                      <a:endParaRPr lang="ru-RU" sz="2400" b="1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9,20</a:t>
                      </a:r>
                      <a:endParaRPr lang="ru-RU" sz="2400" b="1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Желтая – </a:t>
                      </a:r>
                      <a:r>
                        <a:rPr lang="ru-RU" sz="2400" dirty="0">
                          <a:effectLst/>
                        </a:rPr>
                        <a:t>синяя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Фенолфталеин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8,2–9,8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9,53</a:t>
                      </a:r>
                      <a:endParaRPr lang="ru-RU" sz="2400" b="1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Бесцветная – красная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err="1">
                          <a:effectLst/>
                          <a:latin typeface="+mn-lt"/>
                          <a:ea typeface="Times New Roman"/>
                        </a:rPr>
                        <a:t>Тимолфталеин</a:t>
                      </a:r>
                      <a:endParaRPr lang="ru-RU" sz="2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+mn-lt"/>
                          <a:ea typeface="Times New Roman"/>
                        </a:rPr>
                        <a:t>9,3–10,5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</a:rPr>
                        <a:t>9,6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n-lt"/>
                          <a:ea typeface="Times New Roman"/>
                        </a:rPr>
                        <a:t>Бесцветная – синяя</a:t>
                      </a: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ru-RU" sz="24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ru-RU" sz="2400" b="1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330642" y="245525"/>
            <a:ext cx="4166526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  <a:spcAft>
                <a:spcPts val="0"/>
              </a:spcAft>
            </a:pPr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Подбор индикатора</a:t>
            </a:r>
            <a:endParaRPr lang="ru-RU" sz="2800" b="1" dirty="0">
              <a:ln w="11430">
                <a:solidFill>
                  <a:sysClr val="windowText" lastClr="000000"/>
                </a:solidFill>
              </a:ln>
              <a:solidFill>
                <a:srgbClr val="9D2349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29068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" name="Picture 2" descr="http://www.studmed.ru/docs/static/e/6/8/b/7/e68b7ac414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437112"/>
            <a:ext cx="2016224" cy="2338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79512" y="309770"/>
            <a:ext cx="8904166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Как отмечалось выше, для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надежного фиксирования точки эквивалентности надо подобрать такой индикатор, интервал перехода которого попадал бы в скачок титрования. Например, при титровании сильной кислоты сильным основанием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скачок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титрования находится в диапазоне рН от 4 до 10 (при концентрации реагирующих веществ, равной 0,1 моль/дм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). В данном случае могут использоваться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метилоранж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(интервал перехода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3,1 – 4,4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фенолфталеин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(интервал перехода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8,0 – 9,6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8379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332656"/>
            <a:ext cx="184731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52578" name="Picture 2" descr="http://www.studmed.ru/docs/static/e/6/8/b/7/e68b7ac414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977"/>
            <a:ext cx="5760640" cy="6682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300191" y="1844824"/>
            <a:ext cx="2572795" cy="28130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Кривая титрования сильного основания (</a:t>
            </a:r>
            <a:r>
              <a:rPr lang="ru-RU" sz="2600" b="1" dirty="0" err="1">
                <a:latin typeface="Arial" pitchFamily="34" charset="0"/>
                <a:cs typeface="Arial" pitchFamily="34" charset="0"/>
              </a:rPr>
              <a:t>NaOH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) сильной кислотой (</a:t>
            </a:r>
            <a:r>
              <a:rPr lang="ru-RU" sz="2600" b="1" dirty="0" err="1">
                <a:latin typeface="Arial" pitchFamily="34" charset="0"/>
                <a:cs typeface="Arial" pitchFamily="34" charset="0"/>
              </a:rPr>
              <a:t>НСl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2808379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332656"/>
            <a:ext cx="184731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90822" y="299494"/>
            <a:ext cx="8773665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Выбираем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метиловый красный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(можно взять метиловый оранжевый), т.к. нас интересует переход от щелочной среды к кислотной.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9164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332656"/>
            <a:ext cx="184731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99661" y="1070734"/>
            <a:ext cx="8662891" cy="4330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Приготовить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___ н (получите задание у преподавателя)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раствор </a:t>
            </a:r>
            <a:r>
              <a:rPr lang="ru-RU" sz="2700" b="1" u="sng" dirty="0">
                <a:latin typeface="Arial Black" pitchFamily="34" charset="0"/>
                <a:ea typeface="Times New Roman" pitchFamily="18" charset="0"/>
                <a:cs typeface="Arial" pitchFamily="34" charset="0"/>
              </a:rPr>
              <a:t>гидроксида </a:t>
            </a:r>
            <a:r>
              <a:rPr lang="ru-RU" sz="2700" b="1" u="sng" dirty="0" smtClean="0">
                <a:latin typeface="Arial Black" pitchFamily="34" charset="0"/>
                <a:ea typeface="Times New Roman" pitchFamily="18" charset="0"/>
                <a:cs typeface="Arial" pitchFamily="34" charset="0"/>
              </a:rPr>
              <a:t>натрия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u="sng" dirty="0">
                <a:latin typeface="Arial" pitchFamily="34" charset="0"/>
                <a:ea typeface="Times New Roman" pitchFamily="18" charset="0"/>
                <a:cs typeface="Arial" pitchFamily="34" charset="0"/>
              </a:rPr>
              <a:t>по точной навеске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u="sng" dirty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невозможно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, так как он не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сохраняет 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постоянный состав на воздухе: легко реагирует с углекислым газом воздуха и очень гигроскопичен (поглощает пары воды). Поэтому сначала готовят раствор приблизительной нормальности из концентрированного исходного раствора и затем с помощью установочного вещества точно определяют концентрацию полученного раствора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</a:p>
          <a:p>
            <a:pPr lvl="0" indent="449263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Приготовим 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100 см</a:t>
            </a:r>
            <a:r>
              <a:rPr lang="ru-RU" sz="2700" b="1" baseline="3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____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 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раствора </a:t>
            </a:r>
            <a:r>
              <a:rPr lang="en-US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Na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ОН.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16632"/>
            <a:ext cx="8863324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3600" b="1" dirty="0">
                <a:ln w="11430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Приготовление раствора щелочи</a:t>
            </a:r>
            <a:endParaRPr lang="ru-RU" sz="3600" b="1" dirty="0">
              <a:ln w="11430">
                <a:solidFill>
                  <a:sysClr val="windowText" lastClr="000000"/>
                </a:solidFill>
              </a:ln>
              <a:solidFill>
                <a:srgbClr val="0000FF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6148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4721" name="Rectangle 1"/>
          <p:cNvSpPr>
            <a:spLocks noChangeArrowheads="1"/>
          </p:cNvSpPr>
          <p:nvPr/>
        </p:nvSpPr>
        <p:spPr bwMode="auto">
          <a:xfrm>
            <a:off x="142844" y="71414"/>
            <a:ext cx="8858312" cy="5219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2438" lvl="0" indent="-54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Вспомним: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800" b="1" i="0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молярная концентрация эквивалента или моль-эквивалентная концентрация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(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нормальная концентрация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или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нормальность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 – показывает, сколько молей эквивалентов растворенного вещества содержится в 1 литре (1 дм</a:t>
            </a:r>
            <a:r>
              <a:rPr kumimoji="0" lang="ru-RU" sz="280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) раствора.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452438" marR="0" lvl="0" indent="-540000" algn="just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Эквивалент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– реальная или условная частица (молекула или ее часть), которая в данной реакции соединяется, замещает, высвобождает один ион водорода или каким-то другим образом равноценна одному иону водорода в кислотно-основных реакциях, или одному электрону в окислительно-восстановительных реакциях.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414723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14722" name="Object 2"/>
          <p:cNvGraphicFramePr>
            <a:graphicFrameLocks noChangeAspect="1"/>
          </p:cNvGraphicFramePr>
          <p:nvPr/>
        </p:nvGraphicFramePr>
        <p:xfrm>
          <a:off x="1656437" y="5357826"/>
          <a:ext cx="4567567" cy="7858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390" name="Формула" r:id="rId4" imgW="2501900" imgH="431800" progId="">
                  <p:embed/>
                </p:oleObj>
              </mc:Choice>
              <mc:Fallback>
                <p:oleObj name="Формула" r:id="rId4" imgW="2501900" imgH="431800" progId="">
                  <p:embed/>
                  <p:pic>
                    <p:nvPicPr>
                      <p:cNvPr id="0" name="Picture 3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6437" y="5357826"/>
                        <a:ext cx="4567567" cy="78581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857224" y="6215082"/>
            <a:ext cx="62407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[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моль-экв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/дм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;  моль/дм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или   н.]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7034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13697" name="Object 1"/>
          <p:cNvGraphicFramePr>
            <a:graphicFrameLocks noChangeAspect="1"/>
          </p:cNvGraphicFramePr>
          <p:nvPr/>
        </p:nvGraphicFramePr>
        <p:xfrm>
          <a:off x="1802367" y="142852"/>
          <a:ext cx="4984211" cy="8572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553" name="Формула" r:id="rId4" imgW="2501900" imgH="431800" progId="">
                  <p:embed/>
                </p:oleObj>
              </mc:Choice>
              <mc:Fallback>
                <p:oleObj name="Формула" r:id="rId4" imgW="2501900" imgH="431800" progId="">
                  <p:embed/>
                  <p:pic>
                    <p:nvPicPr>
                      <p:cNvPr id="0" name="Picture 10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2367" y="142852"/>
                        <a:ext cx="4984211" cy="85725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286116" y="1007731"/>
            <a:ext cx="580986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500" b="1" dirty="0" smtClean="0">
                <a:latin typeface="Arial" pitchFamily="34" charset="0"/>
                <a:cs typeface="Arial" pitchFamily="34" charset="0"/>
              </a:rPr>
              <a:t>[</a:t>
            </a:r>
            <a:r>
              <a:rPr lang="ru-RU" sz="2500" b="1" dirty="0" err="1" smtClean="0">
                <a:latin typeface="Arial" pitchFamily="34" charset="0"/>
                <a:cs typeface="Arial" pitchFamily="34" charset="0"/>
              </a:rPr>
              <a:t>моль-экв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/дм</a:t>
            </a:r>
            <a:r>
              <a:rPr lang="ru-RU" sz="2500" b="1" baseline="30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;  моль/дм</a:t>
            </a:r>
            <a:r>
              <a:rPr lang="ru-RU" sz="2500" b="1" baseline="30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  или   н.]</a:t>
            </a:r>
            <a:endParaRPr lang="ru-RU" sz="25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2844" y="1571612"/>
            <a:ext cx="8858312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где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f</a:t>
            </a:r>
            <a:r>
              <a:rPr lang="ru-RU" sz="2800" b="1" baseline="-300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экв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фактор эквивалентности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 число, определяющее, какая часть молекулы эквивалентна одному иону Н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в кислотно-основных реакциях (взаимодействует с одним ионом Н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или одному электрону в окислительно-восстановительных реакциях.</a:t>
            </a:r>
            <a:endParaRPr lang="ru-RU" sz="2800" b="1" i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52438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Фактор эквивалентности кислоты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равен единице, деленной на число прореагировавших ионов Н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41370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13699" name="Object 3"/>
          <p:cNvGraphicFramePr>
            <a:graphicFrameLocks noChangeAspect="1"/>
          </p:cNvGraphicFramePr>
          <p:nvPr/>
        </p:nvGraphicFramePr>
        <p:xfrm>
          <a:off x="3256462" y="4500570"/>
          <a:ext cx="3315802" cy="8572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554" name="Формула" r:id="rId6" imgW="1828800" imgH="457200" progId="">
                  <p:embed/>
                </p:oleObj>
              </mc:Choice>
              <mc:Fallback>
                <p:oleObj name="Формула" r:id="rId6" imgW="1828800" imgH="457200" progId="">
                  <p:embed/>
                  <p:pic>
                    <p:nvPicPr>
                      <p:cNvPr id="0" name="Picture 10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6462" y="4500570"/>
                        <a:ext cx="3315802" cy="85725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3702" name="Rectangle 6"/>
          <p:cNvSpPr>
            <a:spLocks noChangeArrowheads="1"/>
          </p:cNvSpPr>
          <p:nvPr/>
        </p:nvSpPr>
        <p:spPr bwMode="auto">
          <a:xfrm>
            <a:off x="0" y="-153888"/>
            <a:ext cx="43313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13701" name="Object 5"/>
          <p:cNvGraphicFramePr>
            <a:graphicFrameLocks noChangeAspect="1"/>
          </p:cNvGraphicFramePr>
          <p:nvPr/>
        </p:nvGraphicFramePr>
        <p:xfrm>
          <a:off x="4714876" y="5286388"/>
          <a:ext cx="2208626" cy="7572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555" name="Формула" r:id="rId8" imgW="1155700" imgH="393700" progId="">
                  <p:embed/>
                </p:oleObj>
              </mc:Choice>
              <mc:Fallback>
                <p:oleObj name="Формула" r:id="rId8" imgW="1155700" imgH="393700" progId="">
                  <p:embed/>
                  <p:pic>
                    <p:nvPicPr>
                      <p:cNvPr id="0" name="Picture 10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4876" y="5286388"/>
                        <a:ext cx="2208626" cy="75724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142844" y="5406110"/>
            <a:ext cx="44294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например,   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f</a:t>
            </a:r>
            <a:r>
              <a:rPr lang="ru-RU" sz="2800" b="1" baseline="-300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экв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HCl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= 1,</a:t>
            </a:r>
            <a:endParaRPr lang="ru-RU" sz="2800" b="1" dirty="0"/>
          </a:p>
        </p:txBody>
      </p:sp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10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3103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12674" name="Object 2"/>
          <p:cNvGraphicFramePr>
            <a:graphicFrameLocks noChangeAspect="1"/>
          </p:cNvGraphicFramePr>
          <p:nvPr/>
        </p:nvGraphicFramePr>
        <p:xfrm>
          <a:off x="3071802" y="714356"/>
          <a:ext cx="3448867" cy="7858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816" name="Формула" r:id="rId4" imgW="2032000" imgH="457200" progId="">
                  <p:embed/>
                </p:oleObj>
              </mc:Choice>
              <mc:Fallback>
                <p:oleObj name="Формула" r:id="rId4" imgW="2032000" imgH="457200" progId="">
                  <p:embed/>
                  <p:pic>
                    <p:nvPicPr>
                      <p:cNvPr id="0" name="Picture 67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1802" y="714356"/>
                        <a:ext cx="3448867" cy="78581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2673" name="Object 1"/>
          <p:cNvGraphicFramePr>
            <a:graphicFrameLocks noChangeAspect="1"/>
          </p:cNvGraphicFramePr>
          <p:nvPr/>
        </p:nvGraphicFramePr>
        <p:xfrm>
          <a:off x="5072065" y="1571611"/>
          <a:ext cx="2500331" cy="7408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817" name="Формула" r:id="rId6" imgW="1307532" imgH="393529" progId="">
                  <p:embed/>
                </p:oleObj>
              </mc:Choice>
              <mc:Fallback>
                <p:oleObj name="Формула" r:id="rId6" imgW="1307532" imgH="393529" progId="">
                  <p:embed/>
                  <p:pic>
                    <p:nvPicPr>
                      <p:cNvPr id="0" name="Picture 6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2065" y="1571611"/>
                        <a:ext cx="2500331" cy="74083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82732" y="142852"/>
            <a:ext cx="71709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269875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Фактор эквивалентности основания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57158" y="1643050"/>
            <a:ext cx="46105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например,  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f</a:t>
            </a:r>
            <a:r>
              <a:rPr lang="ru-RU" sz="2800" b="1" baseline="-300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экв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NaOH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)=1, </a:t>
            </a:r>
            <a:endParaRPr lang="ru-RU" sz="2800" b="1" dirty="0"/>
          </a:p>
        </p:txBody>
      </p:sp>
      <p:sp>
        <p:nvSpPr>
          <p:cNvPr id="412679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12681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12683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12685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Управляющая кнопка: домой 21">
            <a:hlinkClick r:id="rId8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3051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" name="Picture 6" descr="http://konspekta.net/studopediainfo/baza2/777358782515.files/image029.g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9" t="4252" r="1911" b="4089"/>
          <a:stretch/>
        </p:blipFill>
        <p:spPr bwMode="auto">
          <a:xfrm>
            <a:off x="2718853" y="3573016"/>
            <a:ext cx="4733467" cy="3191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64187" y="308987"/>
            <a:ext cx="8784976" cy="362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Для определения точки эквивалентности в титриметрических методах используют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индикаторы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– вещества, которые изменяют окраску вблизи ТЭ. Окраска кислотно-основных индикаторов зависит от рН среды.</a:t>
            </a:r>
          </a:p>
          <a:p>
            <a:pPr indent="450000" algn="just">
              <a:lnSpc>
                <a:spcPct val="85000"/>
              </a:lnSpc>
            </a:pPr>
            <a:r>
              <a:rPr lang="ru-RU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онечная </a:t>
            </a:r>
            <a:r>
              <a:rPr lang="ru-RU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очка </a:t>
            </a:r>
            <a:r>
              <a:rPr lang="ru-RU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итрования (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КТТ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) – момент титрования, когда индикатор меняет окраску и титрование заканчивается.</a:t>
            </a:r>
          </a:p>
          <a:p>
            <a:pPr indent="450000" algn="just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Если ТЭ и КТТ не совпадают, возникают индикаторные погрешности.</a:t>
            </a:r>
          </a:p>
        </p:txBody>
      </p:sp>
      <p:pic>
        <p:nvPicPr>
          <p:cNvPr id="10" name="Picture 5" descr="https://upload.wikimedia.org/wikipedia/commons/8/8c/Titolazione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14" y="3907288"/>
            <a:ext cx="2476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25660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9" r="13277" b="11080"/>
          <a:stretch/>
        </p:blipFill>
        <p:spPr bwMode="auto">
          <a:xfrm>
            <a:off x="1" y="-4449"/>
            <a:ext cx="9144000" cy="6169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61512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332656"/>
            <a:ext cx="184731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19810" y="332656"/>
            <a:ext cx="8662891" cy="2211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Взвесьте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на аналитических весах рассчитанную массу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Na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ОН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; полученную 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навеску</a:t>
            </a:r>
            <a:r>
              <a:rPr lang="ru-RU" sz="2700" b="1" u="sng" dirty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растворите в мерной колбе объемом 100 мл. закройте колбу и взболтайте 25–30 раз.</a:t>
            </a:r>
          </a:p>
          <a:p>
            <a:pPr lvl="0" indent="449263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Полученный раствор перелейте в стакан и накройте фильтром.</a:t>
            </a:r>
            <a:endParaRPr lang="ru-RU" sz="2700" b="1" dirty="0">
              <a:latin typeface="Arial" pitchFamily="34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</p:txBody>
      </p:sp>
      <p:pic>
        <p:nvPicPr>
          <p:cNvPr id="166914" name="Picture 2" descr="D:\диск D\01.03.16-домашние документы\Колледж Строитель\Водоснабжение-СПО\1.3 Основы анал. химии\Количественный анализ\Гравиметрический анализ\весы аналитические\0003819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67" y="3019249"/>
            <a:ext cx="2569955" cy="3613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6916" name="Picture 4" descr="D:\диск D\01.03.16-домашние документы\Колледж Строитель\Водоснабжение-СПО\1.3 Основы анал. химии\Количественный анализ\Титриметрический анализ\steklo_kolmer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83" r="15364"/>
          <a:stretch/>
        </p:blipFill>
        <p:spPr bwMode="auto">
          <a:xfrm>
            <a:off x="4331943" y="2852937"/>
            <a:ext cx="1837464" cy="3168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6148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2656"/>
            <a:ext cx="184731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19810" y="332656"/>
            <a:ext cx="8662891" cy="1544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Заполните бюретку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0,1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н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раствором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lvl="0" indent="449263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В коническую колбу объемом 250 мл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налейте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с помощью пипетки 10 мл </a:t>
            </a:r>
            <a:r>
              <a:rPr lang="en-US" sz="2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Na</a:t>
            </a:r>
            <a:r>
              <a:rPr lang="ru-RU" sz="2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ОН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 добавьте несколько капель индикатора.</a:t>
            </a:r>
          </a:p>
        </p:txBody>
      </p:sp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65891" name="Picture 3" descr="D:\диск D\01.03.16-домашние документы\Колледж Строитель\Водоснабжение-СПО\1.3 Основы анал. химии\Количественный анализ\Титриметрический анализ\74480_html_m4d6a51ab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79" y="2460152"/>
            <a:ext cx="3324225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39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404" y="2492895"/>
            <a:ext cx="5694874" cy="3682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806148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95536" y="332656"/>
            <a:ext cx="184731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19810" y="332656"/>
            <a:ext cx="8662891" cy="1505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Проведите титрование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, внимательно наблюдая за изменением окраски индикатора. </a:t>
            </a:r>
          </a:p>
          <a:p>
            <a:pPr lvl="0" indent="449263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Полученный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результат запишите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в таблицу. Еще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не менее двух раз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повторите титрование.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86893" y="1840185"/>
            <a:ext cx="832096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Объемы раствора </a:t>
            </a:r>
            <a:r>
              <a:rPr lang="ru-RU" sz="2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</a:t>
            </a:r>
            <a:r>
              <a:rPr lang="en-US" sz="26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Cl</a:t>
            </a:r>
            <a:r>
              <a:rPr lang="ru-RU" sz="2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расходуемые на титрование аликвотных частей (по 10 </a:t>
            </a:r>
            <a:r>
              <a:rPr lang="ru-RU" sz="2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мл) </a:t>
            </a:r>
            <a:r>
              <a:rPr lang="ru-RU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установочного вещества </a:t>
            </a:r>
            <a:r>
              <a:rPr lang="ru-RU" sz="2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2600" b="1" dirty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Na</a:t>
            </a:r>
            <a:r>
              <a:rPr lang="ru-RU" sz="2600" b="1" dirty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ОН</a:t>
            </a:r>
            <a:r>
              <a:rPr lang="ru-RU" sz="2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sz="2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1" name="Picture 3" descr="D:\диск D\01.03.16-домашние документы\Лаб. раб YES\Виртуальные лабораторные YES\Анимашки и картинки\Химия-картинки\Реакции\анимашки\titration-animation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955876"/>
            <a:ext cx="2476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1046324"/>
              </p:ext>
            </p:extLst>
          </p:nvPr>
        </p:nvGraphicFramePr>
        <p:xfrm>
          <a:off x="418584" y="3000910"/>
          <a:ext cx="8423820" cy="123444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{BDBED569-4797-4DF1-A0F4-6AAB3CD982D8}</a:tableStyleId>
              </a:tblPr>
              <a:tblGrid>
                <a:gridCol w="1840523"/>
                <a:gridCol w="1840523"/>
                <a:gridCol w="1840523"/>
                <a:gridCol w="2902251"/>
              </a:tblGrid>
              <a:tr h="0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</a:rPr>
                        <a:t>Результаты титрования, см</a:t>
                      </a:r>
                      <a:r>
                        <a:rPr lang="ru-RU" sz="2700" b="1" baseline="30000" dirty="0">
                          <a:effectLst/>
                        </a:rPr>
                        <a:t>3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</a:rPr>
                        <a:t>Средний объем </a:t>
                      </a:r>
                      <a:endParaRPr lang="ru-RU" sz="2700" b="1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700" b="1" dirty="0" smtClean="0">
                          <a:effectLst/>
                        </a:rPr>
                        <a:t>V</a:t>
                      </a:r>
                      <a:r>
                        <a:rPr lang="ru-RU" sz="2700" b="1" baseline="-25000" dirty="0">
                          <a:effectLst/>
                        </a:rPr>
                        <a:t>ср</a:t>
                      </a:r>
                      <a:r>
                        <a:rPr lang="ru-RU" sz="2700" b="1" dirty="0">
                          <a:effectLst/>
                        </a:rPr>
                        <a:t>, см</a:t>
                      </a:r>
                      <a:r>
                        <a:rPr lang="ru-RU" sz="2700" b="1" baseline="30000" dirty="0">
                          <a:effectLst/>
                        </a:rPr>
                        <a:t>3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</a:rPr>
                        <a:t>1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</a:rPr>
                        <a:t>2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</a:rPr>
                        <a:t>3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09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</a:rPr>
                        <a:t> 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</a:rPr>
                        <a:t> 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</a:rPr>
                        <a:t> 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</a:rPr>
                        <a:t> 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73631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2656"/>
            <a:ext cx="184731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5" r="12815"/>
          <a:stretch/>
        </p:blipFill>
        <p:spPr bwMode="auto">
          <a:xfrm>
            <a:off x="0" y="-27384"/>
            <a:ext cx="9143999" cy="6923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30157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2656"/>
            <a:ext cx="184731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5" r="12815"/>
          <a:stretch/>
        </p:blipFill>
        <p:spPr bwMode="auto">
          <a:xfrm>
            <a:off x="0" y="-38468"/>
            <a:ext cx="9144000" cy="6923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84598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332656"/>
            <a:ext cx="184731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90155" y="2276872"/>
            <a:ext cx="8262136" cy="19389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000" b="1" dirty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Практическая работа № </a:t>
            </a:r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28  </a:t>
            </a:r>
            <a:r>
              <a:rPr lang="ru-RU" sz="4000" b="1" dirty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«</a:t>
            </a:r>
            <a:r>
              <a:rPr lang="ru-RU" sz="40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Комплексометрия</a:t>
            </a:r>
            <a:r>
              <a:rPr lang="ru-RU" sz="4000" b="1" dirty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(комплексонометрия</a:t>
            </a:r>
            <a:r>
              <a:rPr lang="ru-RU" sz="4000" b="1" dirty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)»</a:t>
            </a:r>
            <a:endParaRPr lang="ru-RU" sz="4000" b="1" dirty="0">
              <a:ln w="11430">
                <a:solidFill>
                  <a:sysClr val="windowText" lastClr="000000"/>
                </a:solidFill>
              </a:ln>
              <a:solidFill>
                <a:srgbClr val="9D2349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6148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332656"/>
            <a:ext cx="184731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58847"/>
            <a:ext cx="8856984" cy="6449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7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Комплексонометрическое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титрование (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метод комплексонометрии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) </a:t>
            </a: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основано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на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образовании комплексных соединений. Чаще всего используют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комплексонометрическое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титрование с помощью комплексонов, образующих с определяемыми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металлоионами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устойчивые внутрикомплексные соединения за счет ионно-координационной связи.</a:t>
            </a:r>
          </a:p>
          <a:p>
            <a:pPr indent="449263" algn="just">
              <a:lnSpc>
                <a:spcPct val="85000"/>
              </a:lnSpc>
            </a:pPr>
            <a:r>
              <a:rPr lang="ru-RU" sz="2700" b="1" u="sng" dirty="0">
                <a:latin typeface="Arial" pitchFamily="34" charset="0"/>
                <a:cs typeface="Arial" pitchFamily="34" charset="0"/>
              </a:rPr>
              <a:t>В качестве индикаторов используют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органические комплексообразователи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металло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хромные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индикаторы (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эриохром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черный Т, кислотный хром темно-синий), образующие комплексы с ионами металлов, причем окраска образующегося внутрикомплексного соединения сильно отличается от окраски самого индикатора, например, для индикатора </a:t>
            </a:r>
            <a:r>
              <a:rPr lang="ru-RU" sz="2700" b="1" u="dbl" dirty="0" err="1">
                <a:latin typeface="Arial" pitchFamily="34" charset="0"/>
                <a:cs typeface="Arial" pitchFamily="34" charset="0"/>
              </a:rPr>
              <a:t>эриохром</a:t>
            </a:r>
            <a:r>
              <a:rPr lang="ru-RU" sz="2700" b="1" u="dbl" dirty="0">
                <a:latin typeface="Arial" pitchFamily="34" charset="0"/>
                <a:cs typeface="Arial" pitchFamily="34" charset="0"/>
              </a:rPr>
              <a:t> черный Т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lnSpc>
                <a:spcPct val="85000"/>
              </a:lnSpc>
            </a:pPr>
            <a:r>
              <a:rPr lang="en-US" sz="27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HInd</a:t>
            </a:r>
            <a:r>
              <a:rPr lang="ru-RU" sz="27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2–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+  Ме</a:t>
            </a:r>
            <a:r>
              <a:rPr lang="ru-RU" sz="27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2+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7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MeInd</a:t>
            </a:r>
            <a:r>
              <a:rPr lang="ru-RU" sz="27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+   Н</a:t>
            </a:r>
            <a:r>
              <a:rPr lang="ru-RU" sz="27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  <a:endParaRPr lang="ru-RU" sz="27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            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синий                    малиново-фиолетовый</a:t>
            </a:r>
          </a:p>
        </p:txBody>
      </p:sp>
    </p:spTree>
    <p:extLst>
      <p:ext uri="{BB962C8B-B14F-4D97-AF65-F5344CB8AC3E}">
        <p14:creationId xmlns:p14="http://schemas.microsoft.com/office/powerpoint/2010/main" val="11806148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332656"/>
            <a:ext cx="184731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519" y="281260"/>
            <a:ext cx="8590883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Комплексоны</a:t>
            </a:r>
            <a:r>
              <a:rPr lang="ru-RU" sz="2800" dirty="0"/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это производные аминополикарбоновых кислот. Наибольшее практическое применение имеет комплексон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III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динатриевая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соль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этилендиаминтетра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-уксусной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кислоты (ЭДТА или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трилон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Б):</a:t>
            </a:r>
          </a:p>
        </p:txBody>
      </p:sp>
      <p:pic>
        <p:nvPicPr>
          <p:cNvPr id="17408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000" t="63065" r="4124" b="18880"/>
          <a:stretch/>
        </p:blipFill>
        <p:spPr bwMode="auto">
          <a:xfrm>
            <a:off x="1107073" y="2204864"/>
            <a:ext cx="6879773" cy="1320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221633" y="3724732"/>
            <a:ext cx="8590883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Вспомните </a:t>
            </a:r>
            <a:r>
              <a:rPr lang="ru-RU" sz="2800" b="1" dirty="0" smtClean="0">
                <a:ln w="11430">
                  <a:solidFill>
                    <a:schemeClr val="tx1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/>
                <a:cs typeface="Arial" pitchFamily="34" charset="0"/>
              </a:rPr>
              <a:t>практическую работу </a:t>
            </a:r>
            <a:r>
              <a:rPr lang="ru-RU" sz="2800" b="1" dirty="0">
                <a:ln w="11430">
                  <a:solidFill>
                    <a:schemeClr val="tx1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/>
                <a:cs typeface="Arial" pitchFamily="34" charset="0"/>
              </a:rPr>
              <a:t>№ 13 «</a:t>
            </a:r>
            <a:r>
              <a:rPr lang="ru-RU" sz="2800" b="1" dirty="0">
                <a:ln w="11430">
                  <a:solidFill>
                    <a:schemeClr val="tx1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Жесткость воды</a:t>
            </a:r>
            <a:r>
              <a:rPr lang="ru-RU" sz="2800" b="1" dirty="0" smtClean="0">
                <a:ln w="11430">
                  <a:solidFill>
                    <a:schemeClr val="tx1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/>
                <a:cs typeface="Arial" pitchFamily="34" charset="0"/>
              </a:rPr>
              <a:t>»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опыт 2 «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Определение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жесткости воды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комплексонометрическим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титрованием»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6148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332656"/>
            <a:ext cx="184731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91490" name="Picture 2" descr="D:\диск D\01.03.16-домашние документы\Колледж Строитель\Водоснабжение-СПО\1.3 Основы анал. химии\Количественный анализ\Перманганатометрия\0018-018-Permanganatometrij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83" r="3298" b="6455"/>
          <a:stretch/>
        </p:blipFill>
        <p:spPr bwMode="auto">
          <a:xfrm>
            <a:off x="16904" y="3501008"/>
            <a:ext cx="1754571" cy="332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547664" y="2420888"/>
            <a:ext cx="6516949" cy="150502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600" b="1" dirty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Практическая </a:t>
            </a:r>
            <a:endParaRPr lang="ru-RU" sz="3600" b="1" dirty="0" smtClean="0">
              <a:ln w="11430">
                <a:solidFill>
                  <a:sysClr val="windowText" lastClr="000000"/>
                </a:solidFill>
              </a:ln>
              <a:solidFill>
                <a:srgbClr val="9D2349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работа </a:t>
            </a:r>
            <a:r>
              <a:rPr lang="ru-RU" sz="3600" b="1" dirty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№ </a:t>
            </a: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29 </a:t>
            </a:r>
            <a:r>
              <a:rPr lang="ru-RU" sz="3600" b="1" dirty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«</a:t>
            </a:r>
            <a:r>
              <a:rPr lang="ru-RU" sz="3600" b="1" dirty="0" err="1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Перманганатометрия</a:t>
            </a:r>
            <a:r>
              <a:rPr lang="ru-RU" sz="3600" b="1" dirty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»</a:t>
            </a:r>
            <a:endParaRPr lang="ru-RU" sz="3600" b="1" dirty="0">
              <a:ln w="11430">
                <a:solidFill>
                  <a:sysClr val="windowText" lastClr="000000"/>
                </a:solidFill>
              </a:ln>
              <a:solidFill>
                <a:srgbClr val="9D2349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91491" name="Picture 3" descr="D:\диск D\01.03.16-домашние документы\Колледж Строитель\Водоснабжение-СПО\1.3 Основы анал. химии\Количественный анализ\Перманганатометрия\l_9644cb5c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5" t="11831" r="4013" b="11979"/>
          <a:stretch/>
        </p:blipFill>
        <p:spPr bwMode="auto">
          <a:xfrm>
            <a:off x="5292080" y="116632"/>
            <a:ext cx="3695588" cy="23218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6148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1266" name="Picture 2" descr="http://baza1r.ru/images/gallery/2155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2" t="8866" r="14042" b="3353"/>
          <a:stretch/>
        </p:blipFill>
        <p:spPr bwMode="auto">
          <a:xfrm>
            <a:off x="7781435" y="-99392"/>
            <a:ext cx="1543093" cy="25430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arlen33.ru/upload/iblock/da7/3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46" r="15278"/>
          <a:stretch/>
        </p:blipFill>
        <p:spPr bwMode="auto">
          <a:xfrm>
            <a:off x="6700369" y="2429000"/>
            <a:ext cx="2601310" cy="2857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107504" y="148487"/>
            <a:ext cx="6984776" cy="6407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Реактивы</a:t>
            </a:r>
          </a:p>
          <a:p>
            <a:pPr indent="450000" algn="just">
              <a:lnSpc>
                <a:spcPct val="80000"/>
              </a:lnSpc>
            </a:pPr>
            <a:r>
              <a:rPr lang="ru-RU" sz="2700" b="1" u="sng" dirty="0">
                <a:latin typeface="Arial" pitchFamily="34" charset="0"/>
                <a:cs typeface="Arial" pitchFamily="34" charset="0"/>
              </a:rPr>
              <a:t>Классификация реактивов по чистоте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0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Отечественная промышленность выпускает химические реактивы нескольких квалификаций, с возрастающей степенью чистоты в ряду марок:</a:t>
            </a:r>
          </a:p>
          <a:p>
            <a:pPr marL="457200" lvl="0" indent="-457200" algn="just">
              <a:lnSpc>
                <a:spcPct val="80000"/>
              </a:lnSpc>
              <a:buClr>
                <a:srgbClr val="0000FF"/>
              </a:buClr>
              <a:buFont typeface="Wingdings" pitchFamily="2" charset="2"/>
              <a:buChar char="Ø"/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технический –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техн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.;</a:t>
            </a:r>
          </a:p>
          <a:p>
            <a:pPr marL="457200" lvl="0" indent="-457200" algn="just">
              <a:lnSpc>
                <a:spcPct val="80000"/>
              </a:lnSpc>
              <a:buClr>
                <a:srgbClr val="0000FF"/>
              </a:buClr>
              <a:buFont typeface="Wingdings" pitchFamily="2" charset="2"/>
              <a:buChar char="Ø"/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чистый – ч.;</a:t>
            </a:r>
          </a:p>
          <a:p>
            <a:pPr marL="457200" lvl="0" indent="-457200" algn="just">
              <a:lnSpc>
                <a:spcPct val="80000"/>
              </a:lnSpc>
              <a:buClr>
                <a:srgbClr val="0000FF"/>
              </a:buClr>
              <a:buFont typeface="Wingdings" pitchFamily="2" charset="2"/>
              <a:buChar char="Ø"/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чистый для анализа – ч. д. а.;</a:t>
            </a:r>
          </a:p>
          <a:p>
            <a:pPr marL="457200" lvl="0" indent="-457200" algn="just">
              <a:lnSpc>
                <a:spcPct val="80000"/>
              </a:lnSpc>
              <a:buClr>
                <a:srgbClr val="0000FF"/>
              </a:buClr>
              <a:buFont typeface="Wingdings" pitchFamily="2" charset="2"/>
              <a:buChar char="Ø"/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химически чистый – х. ч.;</a:t>
            </a:r>
          </a:p>
          <a:p>
            <a:pPr marL="457200" lvl="0" indent="-457200" algn="just">
              <a:lnSpc>
                <a:spcPct val="80000"/>
              </a:lnSpc>
              <a:buClr>
                <a:srgbClr val="0000FF"/>
              </a:buClr>
              <a:buFont typeface="Wingdings" pitchFamily="2" charset="2"/>
              <a:buChar char="Ø"/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особой чистоты – ос. ч. .</a:t>
            </a:r>
          </a:p>
          <a:p>
            <a:pPr indent="450000" algn="just">
              <a:lnSpc>
                <a:spcPct val="80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Кроме основных перечисленных встречаются марки: высокой чистоты - в. ч.; спектрально чистый –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сп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 ч.; очищенный –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очищ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 (очищен по одному или группе компонентов каким-либо методом).</a:t>
            </a:r>
          </a:p>
        </p:txBody>
      </p:sp>
    </p:spTree>
    <p:extLst>
      <p:ext uri="{BB962C8B-B14F-4D97-AF65-F5344CB8AC3E}">
        <p14:creationId xmlns:p14="http://schemas.microsoft.com/office/powerpoint/2010/main" val="12825660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42844" y="577594"/>
            <a:ext cx="8858312" cy="2525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0113" indent="-900113" algn="just">
              <a:lnSpc>
                <a:spcPct val="85000"/>
              </a:lnSpc>
            </a:pPr>
            <a:r>
              <a:rPr 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Цель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освоить метод </a:t>
            </a:r>
            <a:r>
              <a:rPr lang="ru-RU" sz="3000" b="1" dirty="0" err="1">
                <a:latin typeface="Arial" pitchFamily="34" charset="0"/>
                <a:cs typeface="Arial" pitchFamily="34" charset="0"/>
              </a:rPr>
              <a:t>перманганатометрии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 с использованием прямого титрования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3000" b="1" dirty="0">
              <a:latin typeface="Arial" pitchFamily="34" charset="0"/>
              <a:cs typeface="Arial" pitchFamily="34" charset="0"/>
            </a:endParaRPr>
          </a:p>
          <a:p>
            <a:pPr marL="900113" indent="-900113" algn="just">
              <a:lnSpc>
                <a:spcPct val="85000"/>
              </a:lnSpc>
            </a:pPr>
            <a:r>
              <a:rPr lang="ru-RU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Приборы и реактивы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: химическая посуда, стандартный раствор перманганата 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калия </a:t>
            </a:r>
            <a:r>
              <a:rPr lang="en-US" sz="3000" b="1" dirty="0">
                <a:latin typeface="Arial" pitchFamily="34" charset="0"/>
                <a:cs typeface="Arial" pitchFamily="34" charset="0"/>
              </a:rPr>
              <a:t>K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М</a:t>
            </a:r>
            <a:r>
              <a:rPr lang="en-US" sz="3000" b="1" dirty="0" err="1">
                <a:latin typeface="Arial" pitchFamily="34" charset="0"/>
                <a:cs typeface="Arial" pitchFamily="34" charset="0"/>
              </a:rPr>
              <a:t>nO</a:t>
            </a:r>
            <a:r>
              <a:rPr lang="ru-RU" sz="30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, Н</a:t>
            </a:r>
            <a:r>
              <a:rPr lang="ru-RU" sz="30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SO</a:t>
            </a:r>
            <a:r>
              <a:rPr lang="ru-RU" sz="3000" b="1" baseline="-25000" dirty="0" smtClean="0">
                <a:latin typeface="Arial" pitchFamily="34" charset="0"/>
                <a:cs typeface="Arial" pitchFamily="34" charset="0"/>
              </a:rPr>
              <a:t>4 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1М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, соль 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Мора (</a:t>
            </a:r>
            <a:r>
              <a:rPr lang="en-US" sz="3000" b="1" dirty="0">
                <a:latin typeface="Arial" pitchFamily="34" charset="0"/>
                <a:cs typeface="Arial" pitchFamily="34" charset="0"/>
              </a:rPr>
              <a:t>II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)     (</a:t>
            </a:r>
            <a:r>
              <a:rPr lang="en-US" sz="3000" b="1" dirty="0">
                <a:latin typeface="Arial" pitchFamily="34" charset="0"/>
                <a:cs typeface="Arial" pitchFamily="34" charset="0"/>
              </a:rPr>
              <a:t>NH</a:t>
            </a:r>
            <a:r>
              <a:rPr lang="ru-RU" sz="30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)</a:t>
            </a:r>
            <a:r>
              <a:rPr lang="ru-RU" sz="30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3000" b="1" dirty="0">
                <a:latin typeface="Arial" pitchFamily="34" charset="0"/>
                <a:cs typeface="Arial" pitchFamily="34" charset="0"/>
              </a:rPr>
              <a:t>Fe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3000" b="1" dirty="0">
                <a:latin typeface="Arial" pitchFamily="34" charset="0"/>
                <a:cs typeface="Arial" pitchFamily="34" charset="0"/>
              </a:rPr>
              <a:t>SO</a:t>
            </a:r>
            <a:r>
              <a:rPr lang="ru-RU" sz="30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)</a:t>
            </a:r>
            <a:r>
              <a:rPr lang="ru-RU" sz="30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3000" b="1" baseline="30000" dirty="0">
                <a:latin typeface="Arial" pitchFamily="34" charset="0"/>
                <a:cs typeface="Arial" pitchFamily="34" charset="0"/>
              </a:rPr>
              <a:t>.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6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ru-RU" sz="30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56322" name="Picture 2" descr="C:\Users\ikuzmina\Desktop\01.03.16\Химия\Химия-картинки\Реакции\анимашки\26710842_anmated_doll_000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236418"/>
            <a:ext cx="1095375" cy="1504950"/>
          </a:xfrm>
          <a:prstGeom prst="rect">
            <a:avLst/>
          </a:prstGeom>
          <a:noFill/>
        </p:spPr>
      </p:pic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151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332656"/>
            <a:ext cx="184731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347054"/>
            <a:ext cx="8784976" cy="51121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Основным веществом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применяемым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в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качестве стандартного раствора окислителя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в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перманганатометрии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является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K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М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nO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4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Титрование стандартным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раствором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М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nO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проводят  чаще всего в кислой среде по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схеме: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 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+ 8Н</a:t>
            </a:r>
            <a:r>
              <a:rPr lang="ru-RU" sz="28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+ 5ē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</a:t>
            </a:r>
            <a:r>
              <a:rPr lang="ru-RU" sz="28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2+ 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+ 4Н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endParaRPr lang="ru-RU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indent="449263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Кроме того возможно протекание полу-реакций: 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 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+ 4Н</a:t>
            </a:r>
            <a:r>
              <a:rPr lang="ru-RU" sz="28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+ 3ē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+ 2Н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 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+ 2Н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+ 3ē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+ 4Н</a:t>
            </a:r>
            <a:r>
              <a:rPr lang="ru-RU" sz="28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indent="449263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Это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безиндикаторный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метод,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который используется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 широкой области р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Розовую окраску дает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М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nO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6148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332656"/>
            <a:ext cx="184731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328412"/>
            <a:ext cx="8784976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Достаточно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легко идет окисление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Н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S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S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HN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Fe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2+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Ce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3+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Ti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3+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Cr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2+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Для них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возможно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прямое титрование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indent="449263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Методы </a:t>
            </a:r>
            <a:r>
              <a:rPr lang="ru-RU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обратного титрования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используют для определения медленно окисляющихся восстановителей и окислителей, которые предварительно восстанавливают до соединений низших степеней окисления.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8418" name="Picture 2" descr="http://vignette3.wikia.nocookie.net/chemistry/images/2/2a/%D0%A2%D0%B8%D1%82%D1%80%D0%BE%D0%B2%D0%B0%D0%BD%D0%B8%D0%B5.gif/revision/latest?cb=20140119062233&amp;path-prefix=ru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861048"/>
            <a:ext cx="1905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50548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332656"/>
            <a:ext cx="184731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309770"/>
            <a:ext cx="8784976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Для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веществ, не обладающих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окислительно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-восстановительными свойствами, </a:t>
            </a:r>
            <a:r>
              <a:rPr lang="ru-RU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перманга-натометрию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проводят </a:t>
            </a:r>
            <a:r>
              <a:rPr lang="ru-RU" sz="2800" b="1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косвенным </a:t>
            </a:r>
            <a:r>
              <a:rPr lang="ru-RU" sz="2800" b="1" dirty="0" err="1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титрова-нием</a:t>
            </a:r>
            <a:r>
              <a:rPr lang="ru-RU" sz="28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по заместителю-восстановителю, образующему с определяемыми ионами малорастворимые соединения. Косвенное титрование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используют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также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для определения металлов (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Cu</a:t>
            </a:r>
            <a:r>
              <a:rPr lang="ru-RU" sz="2800" b="1" u="sng" baseline="30000" dirty="0">
                <a:latin typeface="Arial" pitchFamily="34" charset="0"/>
                <a:cs typeface="Arial" pitchFamily="34" charset="0"/>
              </a:rPr>
              <a:t>+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Ag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предварительным их окислением раствором железных квасцов (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Fe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3+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), после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чего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образующиеся в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эквивалент-ном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количестве ионы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Fe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2+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титруют раствором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М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nO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806148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2656"/>
            <a:ext cx="184731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07549" y="1196752"/>
            <a:ext cx="8662891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Соль </a:t>
            </a:r>
            <a:r>
              <a:rPr lang="ru-RU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Мо́ра</a:t>
            </a:r>
            <a:r>
              <a:rPr lang="ru-RU" sz="2800" dirty="0"/>
              <a:t> 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неорганическое соединение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двойная сернокислая соль железа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и 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аммония –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FeSO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·(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NH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SO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·6H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или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9446" name="Picture 6" descr="соль мор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4" y="2413672"/>
            <a:ext cx="1829284" cy="164351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 prst="softRound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9448" name="Picture 8" descr="http://hpk-penza.com/word/wp-content/uploads/2014/09/%D0%A1%D0%BE%D0%BB%D1%8C-%D0%9C%D0%BE%D1%80%D0%B0-500x5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006" y="3313285"/>
            <a:ext cx="1784725" cy="17847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 prst="softRound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79512" y="116632"/>
            <a:ext cx="8784976" cy="92948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2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Перманганатометрическое</a:t>
            </a:r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sz="3200" b="1" dirty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определение железа в соли Мора</a:t>
            </a:r>
          </a:p>
        </p:txBody>
      </p:sp>
      <p:pic>
        <p:nvPicPr>
          <p:cNvPr id="190466" name="Picture 2" descr="http://caringmother.ru/uploads/posts/2014-08/1406892177_vredna-li-margancovk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175" y="4205648"/>
            <a:ext cx="4040281" cy="258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9" name="Picture 2" descr="Mohr's sal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004" y="2276872"/>
            <a:ext cx="5503491" cy="1780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96907" y="5963354"/>
            <a:ext cx="1903085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3600" b="1" dirty="0" err="1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KMnO</a:t>
            </a:r>
            <a:r>
              <a:rPr lang="ru-RU" sz="3600" b="1" baseline="-25000" dirty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4</a:t>
            </a:r>
            <a:endParaRPr lang="ru-RU" sz="3600" b="1" dirty="0">
              <a:ln w="11430">
                <a:solidFill>
                  <a:sysClr val="windowText" lastClr="000000"/>
                </a:solidFill>
              </a:ln>
              <a:solidFill>
                <a:srgbClr val="9D2349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95586" name="Picture 2" descr="http://internat.msu.ru/wp-content/uploads/FeOH2.gif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7544" y="4365104"/>
            <a:ext cx="771525" cy="1685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828297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1225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332656"/>
            <a:ext cx="184731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54472" y="260648"/>
            <a:ext cx="8784976" cy="412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Определение содержания железа (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II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в соли Мора (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II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(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NH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Fe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SO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•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6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проводят методом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прямого титрования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стандартным раствором </a:t>
            </a:r>
            <a:r>
              <a:rPr lang="ru-RU" sz="2800" b="1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перманганата калия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в сернокислой среде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lnSpc>
                <a:spcPct val="85000"/>
              </a:lnSpc>
            </a:pP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5Fe</a:t>
            </a:r>
            <a:r>
              <a:rPr lang="en-US" sz="28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2+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MnO</a:t>
            </a:r>
            <a:r>
              <a:rPr lang="en-US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+ 8H</a:t>
            </a:r>
            <a:r>
              <a:rPr lang="en-US" sz="28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5Fe</a:t>
            </a:r>
            <a:r>
              <a:rPr lang="en-US" sz="28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3+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Mn</a:t>
            </a:r>
            <a:r>
              <a:rPr lang="en-US" sz="28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2+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+ 4H</a:t>
            </a:r>
            <a:r>
              <a:rPr lang="en-US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indent="449263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Присутствие хлорид-ионов не допускается, так как происходит   их сопряженное окисление  согласно уравнению</a:t>
            </a:r>
          </a:p>
          <a:p>
            <a:pPr algn="ctr">
              <a:lnSpc>
                <a:spcPct val="85000"/>
              </a:lnSpc>
            </a:pP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10Cl</a:t>
            </a:r>
            <a:r>
              <a:rPr lang="en-US" sz="28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+ 2 MnO</a:t>
            </a:r>
            <a:r>
              <a:rPr lang="en-US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+ 16H</a:t>
            </a:r>
            <a:r>
              <a:rPr lang="en-US" sz="28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5Cl</a:t>
            </a:r>
            <a:r>
              <a:rPr lang="en-US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+ 2Mn</a:t>
            </a:r>
            <a:r>
              <a:rPr lang="en-US" sz="28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2+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8H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,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что приводит к повышенному расходу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KMnO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 результаты получаются неточными.</a:t>
            </a:r>
          </a:p>
        </p:txBody>
      </p:sp>
    </p:spTree>
    <p:extLst>
      <p:ext uri="{BB962C8B-B14F-4D97-AF65-F5344CB8AC3E}">
        <p14:creationId xmlns:p14="http://schemas.microsoft.com/office/powerpoint/2010/main" val="24726993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332656"/>
            <a:ext cx="184731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12619" y="260648"/>
            <a:ext cx="8784976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Для приготовления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раствора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соли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Мора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возьмите навеску 7,8500 г, поместите ее в мерную колбу на 500 мл и добавьте небольшими порциями дистиллированную воду, постоянно закрывая пробку и встряхивая, до получения 500 мл раствора. </a:t>
            </a:r>
            <a:endParaRPr lang="ru-RU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3540" name="Picture 4" descr="http://chemistry-chemists.com/N2_2012/U3/volumetric_flask-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5750" r="26173"/>
          <a:stretch>
            <a:fillRect/>
          </a:stretch>
        </p:blipFill>
        <p:spPr bwMode="auto">
          <a:xfrm>
            <a:off x="3779912" y="2681536"/>
            <a:ext cx="1819183" cy="4176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2" descr="Кристаллы соли Мора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 l="29345" t="66705" r="28733" b="16619"/>
          <a:stretch>
            <a:fillRect/>
          </a:stretch>
        </p:blipFill>
        <p:spPr bwMode="auto">
          <a:xfrm>
            <a:off x="4067944" y="6453336"/>
            <a:ext cx="1152128" cy="345638"/>
          </a:xfrm>
          <a:prstGeom prst="ellipse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726993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332656"/>
            <a:ext cx="184731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285044"/>
            <a:ext cx="8712968" cy="60962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700" b="1" u="sng" dirty="0">
                <a:latin typeface="Arial" pitchFamily="34" charset="0"/>
                <a:cs typeface="Arial" pitchFamily="34" charset="0"/>
              </a:rPr>
              <a:t>Кристаллический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перманганат калия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всегда содержит ряд трудно удаляемых загрязнений, поэтому приготовить стандартный раствор по точной навеске нельзя. Кроме того, 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KMnO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реагирует с органическими веществами – примесями, содержащимися в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дистиллирован-ной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воде, в результате чего изменяется его титр. Поэтому готовят раствор приблизительной концентрации и через несколько дней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устанавливают точную концентрацию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по установочному веществу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(первичному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стан-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дарту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) – оксалату натрия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Na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C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O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оксалату аммония (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NH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)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C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O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4 </a:t>
            </a:r>
            <a:r>
              <a:rPr lang="ru-RU" sz="2400" b="1" baseline="30000" dirty="0">
                <a:latin typeface="Arial" pitchFamily="34" charset="0"/>
                <a:cs typeface="Arial" pitchFamily="34" charset="0"/>
              </a:rPr>
              <a:t>•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O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или щавелевой кислоте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C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O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ru-RU" sz="2400" b="1" baseline="30000" dirty="0" smtClean="0">
                <a:latin typeface="Arial" pitchFamily="34" charset="0"/>
                <a:cs typeface="Arial" pitchFamily="34" charset="0"/>
              </a:rPr>
              <a:t>•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O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 Титрование проводят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при </a:t>
            </a: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нагрева-</a:t>
            </a:r>
            <a:r>
              <a:rPr lang="ru-RU" sz="2700" b="1" u="sng" dirty="0" err="1" smtClean="0">
                <a:latin typeface="Arial" pitchFamily="34" charset="0"/>
                <a:cs typeface="Arial" pitchFamily="34" charset="0"/>
              </a:rPr>
              <a:t>нии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(для увеличения скорости реакции) в сернокислой среде:    </a:t>
            </a:r>
          </a:p>
          <a:p>
            <a:pPr algn="ctr">
              <a:lnSpc>
                <a:spcPct val="85000"/>
              </a:lnSpc>
            </a:pP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5C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 </a:t>
            </a:r>
            <a:r>
              <a:rPr lang="en-US" sz="27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2–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+ 2MnO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+ 16H</a:t>
            </a:r>
            <a:r>
              <a:rPr lang="en-US" sz="27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10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+ 2 Mn</a:t>
            </a:r>
            <a:r>
              <a:rPr lang="en-US" sz="27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2+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+ 8 H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endParaRPr lang="ru-RU" sz="27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3100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332656"/>
            <a:ext cx="184731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07504" y="309770"/>
            <a:ext cx="8856984" cy="412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5C</a:t>
            </a:r>
            <a:r>
              <a:rPr lang="en-US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r>
              <a:rPr lang="en-US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 </a:t>
            </a:r>
            <a:r>
              <a:rPr lang="en-US" sz="28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2–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+ 2MnO</a:t>
            </a:r>
            <a:r>
              <a:rPr lang="en-US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+ 16H</a:t>
            </a:r>
            <a:r>
              <a:rPr lang="en-US" sz="28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10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</a:t>
            </a:r>
            <a:r>
              <a:rPr lang="en-US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+ 2 Mn</a:t>
            </a:r>
            <a:r>
              <a:rPr lang="en-US" sz="28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2+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+ 8 H</a:t>
            </a:r>
            <a:r>
              <a:rPr lang="en-US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indent="449263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Реакция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ускоряется ионами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Mn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2+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поэтому при титровании первые капли перманганата обесцвечиваются медленно, затем скорость реакции увеличивается (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автокатализ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).</a:t>
            </a:r>
          </a:p>
          <a:p>
            <a:pPr indent="449263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При хранении может происходить частичное разложение перманганата калия по уравнению: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MnO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MnO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+ 4ОН</a:t>
            </a:r>
            <a:r>
              <a:rPr lang="ru-RU" sz="28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+ 3О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endParaRPr lang="ru-RU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indent="449263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Под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действием света разложение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усиливает-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ся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поэтому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раствор перманганата </a:t>
            </a: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необходимо хранить в темной склянке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или в темноте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81253" name="Picture 5" descr="http://tub.rutube.ru/thumbs-wide/92/71/9271d5dbc29babf6b5c445bc6fb580d2-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72" t="18356" r="56918"/>
          <a:stretch/>
        </p:blipFill>
        <p:spPr bwMode="auto">
          <a:xfrm>
            <a:off x="123842" y="4428905"/>
            <a:ext cx="1495829" cy="23844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93100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332656"/>
            <a:ext cx="184731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82275" name="Picture 3" descr="http://pimg.tradeindia.com/02246444/s/1/POTASSIUM-PERMANGANAT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622643"/>
            <a:ext cx="1143000" cy="1981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v.900igr.net:10/datas/khimija/Okislitelno-vosstanovitelnye-reaktsii-khimija/0018-018-Permanganatometrija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705" r="2952" b="6031"/>
          <a:stretch/>
        </p:blipFill>
        <p:spPr bwMode="auto">
          <a:xfrm>
            <a:off x="4877166" y="3717032"/>
            <a:ext cx="1016947" cy="3070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208675" y="332656"/>
            <a:ext cx="8784976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Получите контрольную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задачу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для определения железа в соли Мора 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(в 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мерной колбе вместимостью 100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см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Содержимое колбы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доведите 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до метки дистиллированной водой и тщательно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перемешайте.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Промойте бюретку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стандартным 0,1 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раствором </a:t>
            </a:r>
            <a:r>
              <a:rPr lang="en-US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KMnO</a:t>
            </a:r>
            <a:r>
              <a:rPr lang="ru-RU" sz="2800" b="1" baseline="-3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 заполните 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до нулевого деления (отсчет показаний по верхнему краю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окрашенной 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жидкости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3100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315853"/>
            <a:ext cx="8788750" cy="3977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Реактивы разных марок отличаются содержанием основного вещества, примесей и их числом, нормы которых периодически пересматриваются.</a:t>
            </a:r>
          </a:p>
          <a:p>
            <a:pPr indent="450000" algn="just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Содержание примесей в спектрально чистых реактивах ниже чувствительности спектрального метода анализа существующего способа.</a:t>
            </a:r>
          </a:p>
          <a:p>
            <a:pPr indent="450000" algn="just">
              <a:lnSpc>
                <a:spcPct val="85000"/>
              </a:lnSpc>
            </a:pP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Вещества особой чистоты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классифици-руются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по маркам в зависимости от числа лимитируемых примесей и содержания суммы этих примесей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3554" name="Picture 2" descr="http://cniga.com.ua/index.files/image35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87" y="4273570"/>
            <a:ext cx="4457700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http://www.freetorg.com/_data/lead/6434/3294215i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605" r="25222" b="23734"/>
          <a:stretch/>
        </p:blipFill>
        <p:spPr bwMode="auto">
          <a:xfrm>
            <a:off x="4869787" y="4068516"/>
            <a:ext cx="2529234" cy="26170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58767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332656"/>
            <a:ext cx="184731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84322" name="Picture 2" descr="http://v.900igr.net:10/datas/khimija/Okislitelno-vosstanovitelnye-reaktsii-khimija/0018-018-Permanganatometrij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705" r="2952" b="6031"/>
          <a:stretch/>
        </p:blipFill>
        <p:spPr bwMode="auto">
          <a:xfrm>
            <a:off x="5868144" y="2434416"/>
            <a:ext cx="1445834" cy="43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08675" y="332656"/>
            <a:ext cx="8784976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Для 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анализа пипеткой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отберите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коническую колбу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аликвотную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часть</a:t>
            </a:r>
            <a:r>
              <a:rPr lang="ru-RU" sz="2800" b="1" dirty="0"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(25 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см</a:t>
            </a:r>
            <a:r>
              <a:rPr lang="ru-RU" sz="2800" b="1" baseline="3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)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раствора соли Мора, и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титруйте раствором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KMnO</a:t>
            </a:r>
            <a:r>
              <a:rPr lang="ru-RU" sz="2800" b="1" baseline="-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из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бюретки до появления 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золотисто-розового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окрашивания.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324" name="Picture 4" descr="https://pp.vk.me/c540308/u26813766/video/l_9644cb5c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54" t="12202" r="7041" b="12878"/>
          <a:stretch/>
        </p:blipFill>
        <p:spPr bwMode="auto">
          <a:xfrm>
            <a:off x="971600" y="4169307"/>
            <a:ext cx="3479485" cy="23870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67521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332656"/>
            <a:ext cx="184731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08675" y="260648"/>
            <a:ext cx="8784976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Чтобы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ионы железа (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II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не окислялись кислородом,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следует избегать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длительного соприкосновения их с воздухом, </a:t>
            </a: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все операции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должны проводиться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быстро!!!</a:t>
            </a:r>
            <a:endParaRPr lang="ru-RU" sz="2800" b="1" dirty="0">
              <a:ln>
                <a:solidFill>
                  <a:sysClr val="windowText" lastClr="000000"/>
                </a:solidFill>
              </a:ln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2205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332656"/>
            <a:ext cx="184731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12619" y="260648"/>
            <a:ext cx="8784976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Опыт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повторите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для получения не менее 3-х результатов, отличающихся не более, чем на 0,1 см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Затем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определите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средний объем раствора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KMnO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идущий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на титрование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25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см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раствора соли Мора. Результаты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запишите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 таблицу.</a:t>
            </a:r>
          </a:p>
          <a:p>
            <a:pPr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</a:p>
          <a:p>
            <a:pPr algn="ctr">
              <a:lnSpc>
                <a:spcPct val="85000"/>
              </a:lnSpc>
            </a:pP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Объемы раствора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KMnO</a:t>
            </a:r>
            <a:r>
              <a:rPr lang="ru-RU" sz="28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расходуемые </a:t>
            </a: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 титрование аликвотной части 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(25 </a:t>
            </a: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см</a:t>
            </a:r>
            <a:r>
              <a:rPr lang="ru-RU" sz="2800" b="1" baseline="30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 исследуемого раствора соли Мора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2881420"/>
              </p:ext>
            </p:extLst>
          </p:nvPr>
        </p:nvGraphicFramePr>
        <p:xfrm>
          <a:off x="395536" y="4149080"/>
          <a:ext cx="8319820" cy="128016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{BDBED569-4797-4DF1-A0F4-6AAB3CD982D8}</a:tableStyleId>
              </a:tblPr>
              <a:tblGrid>
                <a:gridCol w="1680991"/>
                <a:gridCol w="1758675"/>
                <a:gridCol w="2143850"/>
                <a:gridCol w="2736304"/>
              </a:tblGrid>
              <a:tr h="0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Результаты титрования,  </a:t>
                      </a:r>
                      <a:r>
                        <a:rPr lang="en-US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V</a:t>
                      </a: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см</a:t>
                      </a:r>
                      <a:r>
                        <a:rPr lang="ru-RU" sz="2800" b="1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Arial" pitchFamily="34" charset="0"/>
                          <a:cs typeface="Arial" pitchFamily="34" charset="0"/>
                        </a:rPr>
                        <a:t>Средний объем </a:t>
                      </a:r>
                      <a:r>
                        <a:rPr lang="en-US" sz="2800" b="1">
                          <a:effectLst/>
                          <a:latin typeface="Arial" pitchFamily="34" charset="0"/>
                          <a:cs typeface="Arial" pitchFamily="34" charset="0"/>
                        </a:rPr>
                        <a:t>V</a:t>
                      </a:r>
                      <a:r>
                        <a:rPr lang="ru-RU" sz="2800" b="1" baseline="-25000">
                          <a:effectLst/>
                          <a:latin typeface="Arial" pitchFamily="34" charset="0"/>
                          <a:cs typeface="Arial" pitchFamily="34" charset="0"/>
                        </a:rPr>
                        <a:t>ср</a:t>
                      </a:r>
                      <a:r>
                        <a:rPr lang="ru-RU" sz="2800" b="1">
                          <a:effectLst/>
                          <a:latin typeface="Arial" pitchFamily="34" charset="0"/>
                          <a:cs typeface="Arial" pitchFamily="34" charset="0"/>
                        </a:rPr>
                        <a:t>, см</a:t>
                      </a:r>
                      <a:r>
                        <a:rPr lang="ru-RU" sz="2800" b="1" baseline="30000"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2800" b="1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25400" h="25400" prst="angle"/>
                      <a:lightRig rig="flood" dir="t"/>
                    </a:cell3D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65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25400" h="25400" prst="angle"/>
                      <a:lightRig rig="flood" dir="t"/>
                    </a:cell3D>
                  </a:tcPr>
                </a:tc>
              </a:tr>
            </a:tbl>
          </a:graphicData>
        </a:graphic>
      </p:graphicFrame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726993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332656"/>
            <a:ext cx="184731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88640"/>
            <a:ext cx="8639844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Рассчитайте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содержания железа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 исследуемом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растворе.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5496" y="2599744"/>
            <a:ext cx="8784976" cy="4081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62063" indent="-1262063" algn="just">
              <a:lnSpc>
                <a:spcPct val="80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где </a:t>
            </a:r>
            <a:r>
              <a:rPr lang="en-US" sz="2700" b="1" dirty="0" err="1" smtClean="0">
                <a:latin typeface="Arial" pitchFamily="34" charset="0"/>
                <a:cs typeface="Arial" pitchFamily="34" charset="0"/>
              </a:rPr>
              <a:t>V</a:t>
            </a:r>
            <a:r>
              <a:rPr lang="en-US" sz="2700" b="1" baseline="-25000" dirty="0" err="1" smtClean="0">
                <a:latin typeface="Arial" pitchFamily="34" charset="0"/>
                <a:cs typeface="Arial" pitchFamily="34" charset="0"/>
              </a:rPr>
              <a:t>c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р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KMnO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 – средний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объем раствора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перманганата калия,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пошедший на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титрование;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 marL="1262063" indent="-812800" algn="just">
              <a:lnSpc>
                <a:spcPct val="80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с(1/5</a:t>
            </a:r>
            <a:r>
              <a:rPr lang="en-US" sz="2700" b="1" dirty="0" err="1" smtClean="0">
                <a:latin typeface="Arial" pitchFamily="34" charset="0"/>
                <a:cs typeface="Arial" pitchFamily="34" charset="0"/>
              </a:rPr>
              <a:t>KMnO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 = 0,1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н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– концентрация раствора перманганата калия;</a:t>
            </a:r>
          </a:p>
          <a:p>
            <a:pPr marL="1262063" indent="-812800" algn="just">
              <a:lnSpc>
                <a:spcPct val="80000"/>
              </a:lnSpc>
            </a:pP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M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f</a:t>
            </a:r>
            <a:r>
              <a:rPr lang="ru-RU" sz="2700" b="1" baseline="-25000" dirty="0" err="1" smtClean="0">
                <a:latin typeface="Arial" pitchFamily="34" charset="0"/>
                <a:cs typeface="Arial" pitchFamily="34" charset="0"/>
              </a:rPr>
              <a:t>экв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Fe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Fe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 = 55,85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– моль-эквивалентная масса железа, определяемая как отношение молярной массы железа к числу отданных электронов в реакции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окисления-восстановления;</a:t>
            </a:r>
          </a:p>
          <a:p>
            <a:pPr marL="1262063" indent="-812800" algn="just">
              <a:lnSpc>
                <a:spcPct val="80000"/>
              </a:lnSpc>
            </a:pP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V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колбы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= 500 см</a:t>
            </a:r>
            <a:r>
              <a:rPr lang="ru-RU" sz="2700" b="1" baseline="30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– объем колбы;</a:t>
            </a:r>
          </a:p>
          <a:p>
            <a:pPr marL="1262063" indent="-812800" algn="just">
              <a:lnSpc>
                <a:spcPct val="80000"/>
              </a:lnSpc>
            </a:pP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V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пипетки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25 см</a:t>
            </a:r>
            <a:r>
              <a:rPr lang="ru-RU" sz="2700" b="1" baseline="30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– объем пипетки.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975203"/>
              </p:ext>
            </p:extLst>
          </p:nvPr>
        </p:nvGraphicFramePr>
        <p:xfrm>
          <a:off x="179512" y="1052736"/>
          <a:ext cx="8726684" cy="1440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682" name="Формула" r:id="rId5" imgW="3657600" imgH="609600" progId="">
                  <p:embed/>
                </p:oleObj>
              </mc:Choice>
              <mc:Fallback>
                <p:oleObj name="Формула" r:id="rId5" imgW="3657600" imgH="609600" progId="">
                  <p:embed/>
                  <p:pic>
                    <p:nvPicPr>
                      <p:cNvPr id="0" name="Picture 2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1052736"/>
                        <a:ext cx="8726684" cy="144016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726993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332656"/>
            <a:ext cx="184731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72930" y="332656"/>
            <a:ext cx="8590883" cy="1748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При титровании протекает реакция окисления-восстановления:</a:t>
            </a:r>
            <a:endParaRPr lang="ru-RU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10</a:t>
            </a:r>
            <a:r>
              <a:rPr lang="en-US" sz="3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FeSO</a:t>
            </a:r>
            <a:r>
              <a:rPr lang="ru-RU" sz="30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  <a:r>
              <a:rPr lang="en-US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</a:t>
            </a:r>
            <a:r>
              <a:rPr lang="ru-RU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</a:t>
            </a:r>
            <a:r>
              <a:rPr lang="en-US" sz="3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</a:t>
            </a:r>
            <a:r>
              <a:rPr lang="ru-RU" sz="30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+ 8</a:t>
            </a:r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</a:t>
            </a:r>
            <a:r>
              <a:rPr lang="ru-RU" sz="30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</a:t>
            </a:r>
            <a:r>
              <a:rPr lang="ru-RU" sz="30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 </a:t>
            </a:r>
            <a:r>
              <a:rPr lang="en-US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endParaRPr lang="ru-RU" sz="3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  <a:sym typeface="Symbol"/>
            </a:endParaRPr>
          </a:p>
          <a:p>
            <a:pPr algn="ctr"/>
            <a:r>
              <a:rPr lang="en-US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</a:t>
            </a:r>
            <a:r>
              <a:rPr lang="en-US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Fe</a:t>
            </a:r>
            <a:r>
              <a:rPr lang="ru-RU" sz="30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</a:t>
            </a:r>
            <a:r>
              <a:rPr lang="ru-RU" sz="30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ru-RU" sz="30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 </a:t>
            </a:r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  <a:r>
              <a:rPr lang="en-US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2М</a:t>
            </a:r>
            <a:r>
              <a:rPr lang="en-US" sz="3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nSO</a:t>
            </a:r>
            <a:r>
              <a:rPr lang="ru-RU" sz="30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 </a:t>
            </a:r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+ </a:t>
            </a:r>
            <a:r>
              <a:rPr lang="en-US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</a:t>
            </a:r>
            <a:r>
              <a:rPr lang="ru-RU" sz="30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</a:t>
            </a:r>
            <a:r>
              <a:rPr lang="ru-RU" sz="30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 </a:t>
            </a:r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+ 8Н</a:t>
            </a:r>
            <a:r>
              <a:rPr lang="ru-RU" sz="30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endParaRPr lang="ru-RU" sz="3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87394" name="Picture 2" descr="http://lega-nn.ru/assets/images/laboratori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2" y="3414164"/>
            <a:ext cx="4515095" cy="334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0290828"/>
              </p:ext>
            </p:extLst>
          </p:nvPr>
        </p:nvGraphicFramePr>
        <p:xfrm>
          <a:off x="176453" y="2132856"/>
          <a:ext cx="8783835" cy="15224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28924"/>
                <a:gridCol w="401889"/>
                <a:gridCol w="4253022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en-US" sz="27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Fe</a:t>
                      </a:r>
                      <a:r>
                        <a:rPr lang="ru-RU" sz="2700" b="1" baseline="30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+2 </a:t>
                      </a:r>
                      <a:r>
                        <a:rPr lang="ru-RU" sz="2700" b="1" baseline="-25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– </a:t>
                      </a:r>
                      <a:r>
                        <a:rPr lang="ru-RU" sz="27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en-US" sz="27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ē</a:t>
                      </a:r>
                      <a:r>
                        <a:rPr lang="en-US" sz="2700" b="1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</a:t>
                      </a:r>
                      <a:r>
                        <a:rPr lang="en-US" sz="27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lang="en-US" sz="27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7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en-US" sz="27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Fe</a:t>
                      </a:r>
                      <a:r>
                        <a:rPr lang="ru-RU" sz="2700" b="1" baseline="30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+3 </a:t>
                      </a:r>
                      <a:r>
                        <a:rPr lang="ru-RU" sz="2700" b="1" baseline="-25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ru-RU" sz="27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27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окисление, </a:t>
                      </a:r>
                      <a:r>
                        <a:rPr lang="en-US" sz="27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Fe</a:t>
                      </a:r>
                      <a:r>
                        <a:rPr lang="ru-RU" sz="2700" b="1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+2 </a:t>
                      </a:r>
                      <a:r>
                        <a:rPr lang="ru-RU" sz="27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– восстановитель</a:t>
                      </a:r>
                      <a:endParaRPr lang="ru-RU" sz="27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7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(М</a:t>
                      </a:r>
                      <a:r>
                        <a:rPr lang="en-US" sz="27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</a:t>
                      </a:r>
                      <a:r>
                        <a:rPr lang="ru-RU" sz="2700" b="1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+7</a:t>
                      </a:r>
                      <a:r>
                        <a:rPr lang="en-US" sz="27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</a:t>
                      </a:r>
                      <a:r>
                        <a:rPr lang="ru-RU" sz="2700" b="1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r>
                        <a:rPr lang="ru-RU" sz="27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r>
                        <a:rPr lang="ru-RU" sz="2700" b="1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–  </a:t>
                      </a:r>
                      <a:r>
                        <a:rPr lang="ru-RU" sz="27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+ 8Н</a:t>
                      </a:r>
                      <a:r>
                        <a:rPr lang="ru-RU" sz="2700" b="1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  <a:r>
                        <a:rPr lang="ru-RU" sz="27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+ 5ē </a:t>
                      </a:r>
                      <a:r>
                        <a:rPr lang="en-US" sz="27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lang="en-US" sz="27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7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lang="ru-RU" sz="27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 </a:t>
                      </a:r>
                      <a:r>
                        <a:rPr lang="ru-RU" sz="27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</a:t>
                      </a:r>
                      <a:r>
                        <a:rPr lang="en-US" sz="27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</a:t>
                      </a:r>
                      <a:r>
                        <a:rPr lang="ru-RU" sz="2700" b="1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2+  </a:t>
                      </a:r>
                      <a:r>
                        <a:rPr lang="ru-RU" sz="27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+ 4Н</a:t>
                      </a:r>
                      <a:r>
                        <a:rPr lang="ru-RU" sz="2700" b="1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en-US" sz="27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</a:t>
                      </a:r>
                      <a:endParaRPr lang="ru-RU" sz="2700" b="1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7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восстановление, М</a:t>
                      </a:r>
                      <a:r>
                        <a:rPr lang="en-US" sz="27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</a:t>
                      </a:r>
                      <a:r>
                        <a:rPr lang="en-US" sz="2700" b="1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+7  </a:t>
                      </a:r>
                      <a:r>
                        <a:rPr lang="ru-RU" sz="27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– окислитель</a:t>
                      </a:r>
                      <a:endParaRPr lang="ru-RU" sz="27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26993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332656"/>
            <a:ext cx="184731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188640"/>
            <a:ext cx="8639844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Рассчитайте процентное содержания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железа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соли Мора: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Прямоугольник 2"/>
              <p:cNvSpPr/>
              <p:nvPr/>
            </p:nvSpPr>
            <p:spPr>
              <a:xfrm>
                <a:off x="1830661" y="1040451"/>
                <a:ext cx="5337545" cy="10049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i="1">
                          <a:latin typeface="Cambria Math"/>
                        </a:rPr>
                        <m:t>𝜔</m:t>
                      </m:r>
                      <m:d>
                        <m:dPr>
                          <m:ctrlPr>
                            <a:rPr lang="ru-RU" sz="28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/>
                            </a:rPr>
                            <m:t>𝐹𝑒</m:t>
                          </m:r>
                        </m:e>
                      </m:d>
                      <m:r>
                        <a:rPr lang="ru-RU" sz="28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ru-RU" sz="28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2800" i="1">
                              <a:latin typeface="Cambria Math"/>
                            </a:rPr>
                            <m:t>𝑚</m:t>
                          </m:r>
                          <m:d>
                            <m:dPr>
                              <m:ctrlPr>
                                <a:rPr lang="ru-RU" sz="28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ru-RU" sz="2800" i="1">
                                  <a:latin typeface="Cambria Math"/>
                                </a:rPr>
                                <m:t>𝐹𝑒</m:t>
                              </m:r>
                            </m:e>
                          </m:d>
                          <m:r>
                            <a:rPr lang="ru-RU" sz="2800" i="1">
                              <a:latin typeface="Cambria Math"/>
                            </a:rPr>
                            <m:t>∙100%</m:t>
                          </m:r>
                        </m:num>
                        <m:den>
                          <m:r>
                            <a:rPr lang="ru-RU" sz="2800" i="1">
                              <a:latin typeface="Cambria Math"/>
                            </a:rPr>
                            <m:t>𝑚</m:t>
                          </m:r>
                          <m:r>
                            <a:rPr lang="ru-RU" sz="2800" i="1">
                              <a:latin typeface="Cambria Math"/>
                            </a:rPr>
                            <m:t>(соли Мора)</m:t>
                          </m:r>
                        </m:den>
                      </m:f>
                    </m:oMath>
                  </m:oMathPara>
                </a14:m>
                <a:endParaRPr lang="ru-RU" sz="2800" dirty="0"/>
              </a:p>
            </p:txBody>
          </p:sp>
        </mc:Choice>
        <mc:Fallback xmlns="">
          <p:sp>
            <p:nvSpPr>
              <p:cNvPr id="3" name="Прямоугольник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0661" y="1040451"/>
                <a:ext cx="5337545" cy="1004955"/>
              </a:xfrm>
              <a:prstGeom prst="rect">
                <a:avLst/>
              </a:prstGeom>
              <a:blipFill rotWithShape="1">
                <a:blip r:embed="rId4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26993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332656"/>
            <a:ext cx="184731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107348"/>
            <a:ext cx="8476587" cy="113877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4000" b="1" dirty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Практическая работа № </a:t>
            </a:r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30 </a:t>
            </a:r>
            <a:r>
              <a:rPr lang="ru-RU" sz="4000" b="1" dirty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«</a:t>
            </a:r>
            <a:r>
              <a:rPr lang="ru-RU" sz="4000" b="1" dirty="0" err="1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Йодометрия</a:t>
            </a:r>
            <a:r>
              <a:rPr lang="ru-RU" sz="4000" b="1" dirty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»</a:t>
            </a:r>
            <a:endParaRPr lang="ru-RU" sz="4000" b="1" dirty="0">
              <a:ln w="11430">
                <a:solidFill>
                  <a:sysClr val="windowText" lastClr="000000"/>
                </a:solidFill>
              </a:ln>
              <a:solidFill>
                <a:srgbClr val="9D2349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93538" name="Picture 2" descr="http://muzdrav.ru/images/5/5/prezentatsija-na-temu-izuchenie-him_1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33" r="3553" b="10317"/>
          <a:stretch/>
        </p:blipFill>
        <p:spPr bwMode="auto">
          <a:xfrm>
            <a:off x="35496" y="2082335"/>
            <a:ext cx="5796785" cy="47310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6148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1" name="Picture 2" descr="http://video.sibnet.ru/upload/cover/video_429334_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390910"/>
            <a:ext cx="4286250" cy="32194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v.900igr.net:10/datai/khimija/Soedinenija-sery/0022-013-O-i-s-analogi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444" b="3516"/>
          <a:stretch/>
        </p:blipFill>
        <p:spPr bwMode="auto">
          <a:xfrm>
            <a:off x="1675092" y="4653136"/>
            <a:ext cx="3977028" cy="20882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chemistry-chemists.com/N6_2011/U7/reaktivi-15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311" t="13066" b="8611"/>
          <a:stretch/>
        </p:blipFill>
        <p:spPr bwMode="auto">
          <a:xfrm>
            <a:off x="194586" y="2674375"/>
            <a:ext cx="2016586" cy="27708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42844" y="260648"/>
            <a:ext cx="8858312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0113" indent="-900113" algn="just">
              <a:lnSpc>
                <a:spcPct val="85000"/>
              </a:lnSpc>
            </a:pPr>
            <a:r>
              <a:rPr 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Цель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освоить метод </a:t>
            </a:r>
            <a:r>
              <a:rPr lang="ru-RU" sz="3000" b="1" dirty="0" err="1" smtClean="0">
                <a:latin typeface="Arial" pitchFamily="34" charset="0"/>
                <a:cs typeface="Arial" pitchFamily="34" charset="0"/>
              </a:rPr>
              <a:t>иодометрии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с использованием 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обратного 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титрования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3000" b="1" dirty="0">
              <a:latin typeface="Arial" pitchFamily="34" charset="0"/>
              <a:cs typeface="Arial" pitchFamily="34" charset="0"/>
            </a:endParaRPr>
          </a:p>
          <a:p>
            <a:pPr marL="900113" indent="-900113" algn="just">
              <a:lnSpc>
                <a:spcPct val="85000"/>
              </a:lnSpc>
            </a:pPr>
            <a:r>
              <a:rPr lang="ru-RU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Приборы и реактивы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: химическая посуда, стандартный раствор 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тиосульфата натрия 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Na</a:t>
            </a:r>
            <a:r>
              <a:rPr lang="ru-RU" sz="30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ru-RU" sz="30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en-US" sz="30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0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30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ru-RU" sz="3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хлорная известь </a:t>
            </a:r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Ca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ClO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Cl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, KI, 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крахмал. </a:t>
            </a:r>
            <a:endParaRPr lang="ru-RU" sz="3000" b="1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2" descr="C:\Users\ikuzmina\Desktop\01.03.16\Химия\Химия-картинки\Реакции\анимашки\26710842_anmated_doll_0002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7504" y="5236418"/>
            <a:ext cx="1095375" cy="15049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9333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332656"/>
            <a:ext cx="184731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38970" y="228600"/>
            <a:ext cx="8825518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u="sng" dirty="0">
                <a:latin typeface="Arial" pitchFamily="34" charset="0"/>
                <a:cs typeface="Arial" pitchFamily="34" charset="0"/>
              </a:rPr>
              <a:t>В основе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иодометрии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лежит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полуреакция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 </a:t>
            </a:r>
            <a:r>
              <a:rPr lang="ru-RU" sz="28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 2ē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I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</a:p>
          <a:p>
            <a:pPr lvl="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Стандартный потенциал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E</a:t>
            </a:r>
            <a:r>
              <a:rPr lang="en-US" sz="2800" b="1" baseline="30000" dirty="0" err="1" smtClean="0">
                <a:latin typeface="Arial" pitchFamily="34" charset="0"/>
                <a:cs typeface="Arial" pitchFamily="34" charset="0"/>
              </a:rPr>
              <a:t>o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(I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/2I)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= 0,53 В,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Э=М/2.</a:t>
            </a:r>
            <a:endParaRPr lang="en-US" sz="28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49263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Так как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кристаллический йод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мало растворим </a:t>
            </a:r>
            <a:r>
              <a:rPr lang="ru-RU" sz="2800" b="1" u="sng" dirty="0">
                <a:latin typeface="Arial" pitchFamily="34" charset="0"/>
                <a:ea typeface="Times New Roman" pitchFamily="18" charset="0"/>
                <a:cs typeface="Arial" pitchFamily="34" charset="0"/>
              </a:rPr>
              <a:t>в воде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, а в растворе иодида калия образует [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I</a:t>
            </a:r>
            <a:r>
              <a:rPr lang="ru-RU" sz="2800" b="1" baseline="-25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]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– ионы, то принципиальную схему реакции, протекающей при </a:t>
            </a:r>
            <a:r>
              <a:rPr lang="ru-RU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иодометрических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определениях, можно представить следующим образом: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lvl="0" indent="87313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I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8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+ 2ē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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3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I</a:t>
            </a:r>
            <a:r>
              <a:rPr lang="ru-RU" sz="28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.</a:t>
            </a:r>
            <a:endParaRPr lang="ru-RU" sz="2800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5" name="Picture 2" descr="http://chemistry-chemists.com/N3_2012/U3/img/iodine-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70" y="4541421"/>
            <a:ext cx="4884786" cy="2173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6993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95536" y="332656"/>
            <a:ext cx="184731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92514" name="Picture 2" descr="http://v.900igr.net:10/datai/khimija/Soedinenija-sery/0022-013-O-i-s-analogi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444" b="3516"/>
          <a:stretch/>
        </p:blipFill>
        <p:spPr bwMode="auto">
          <a:xfrm>
            <a:off x="1691680" y="3952748"/>
            <a:ext cx="5472608" cy="28735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36688" y="334626"/>
            <a:ext cx="882780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u="sng" dirty="0">
                <a:latin typeface="Arial" pitchFamily="34" charset="0"/>
                <a:cs typeface="Arial" pitchFamily="34" charset="0"/>
              </a:rPr>
              <a:t>С помощью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иодометрии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можно определять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как окислители (Е°&gt;0,53 В),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так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восстанови-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тели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°&lt;0,53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В). При определении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окислителей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(М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nO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–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Cr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2–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Cr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7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2–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Fe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3+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S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8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2–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к анализируемому раствору прибавляют избыток  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KI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 выделившийся йод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титруют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тиосульфатом натрия 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Na</a:t>
            </a:r>
            <a:r>
              <a:rPr lang="ru-RU" sz="2800" b="1" u="sng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S</a:t>
            </a:r>
            <a:r>
              <a:rPr lang="ru-RU" sz="2800" b="1" u="sng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u="sng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indent="449263" algn="just">
              <a:lnSpc>
                <a:spcPct val="85000"/>
              </a:lnSpc>
            </a:pPr>
            <a:endParaRPr lang="ru-RU" sz="800" b="1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+     2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 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+   2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NaI</a:t>
            </a:r>
            <a:endParaRPr lang="ru-RU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                тиосульфат        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персульфидо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-     иодид</a:t>
            </a:r>
          </a:p>
          <a:p>
            <a:pPr>
              <a:lnSpc>
                <a:spcPct val="85000"/>
              </a:lnSpc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                             натрия     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дисульфат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натрия 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натрия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6993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23.05.13-домашние документы\Мое фото 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261" y="214290"/>
            <a:ext cx="1956847" cy="2876550"/>
          </a:xfrm>
          <a:prstGeom prst="rect">
            <a:avLst/>
          </a:prstGeom>
          <a:noFill/>
        </p:spPr>
      </p:pic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2285984" y="283862"/>
            <a:ext cx="6657975" cy="3859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3200" b="1" dirty="0">
                <a:latin typeface="Arial" pitchFamily="34" charset="0"/>
                <a:cs typeface="Arial" pitchFamily="34" charset="0"/>
              </a:rPr>
              <a:t>Я, Кузьмина Ирина Викторовна,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кандидат технических наук с большим опытом преподавания в высшей школе и НКСЭ, обобщила полезную для Вас информацию для 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МДК.03.01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«Очистка и контроль качества природных и сточных вод»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sz="3200" b="1" kern="1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" name="Picture 4" descr="http://www.freetorg.com/_data/lead/6434/3294215i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605" r="25222" b="23734"/>
          <a:stretch/>
        </p:blipFill>
        <p:spPr bwMode="auto">
          <a:xfrm>
            <a:off x="2627784" y="4473738"/>
            <a:ext cx="2304256" cy="23842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79512" y="367262"/>
            <a:ext cx="8788750" cy="4330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Если </a:t>
            </a: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лимитируются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только </a:t>
            </a:r>
            <a:r>
              <a:rPr lang="ru-RU" sz="27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неорганические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 примеси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то особо чистые вещества маркируются индексом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ос. ч.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и следующими за ними двумя цифрами через тире: первая указывает на число неорганических примесей; вторая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– это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отрицательный десятичный логарифм показателя степени суммарного процентного содержания этих примесей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indent="450000" algn="just">
              <a:lnSpc>
                <a:spcPct val="85000"/>
              </a:lnSpc>
            </a:pP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Пример.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Серная кислота имеет марку ос. ч. 12 – 4. Это означает, что в ней содержится 12 контролируемых неорганических примесей с суммарным содержанием их 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n</a:t>
            </a:r>
            <a:r>
              <a:rPr lang="ru-RU" sz="2700" b="1" i="1" dirty="0">
                <a:latin typeface="Arial" pitchFamily="34" charset="0"/>
                <a:cs typeface="Arial" pitchFamily="34" charset="0"/>
              </a:rPr>
              <a:t>∙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10</a:t>
            </a:r>
            <a:r>
              <a:rPr lang="ru-RU" sz="2700" b="1" baseline="30000" dirty="0">
                <a:latin typeface="Arial" pitchFamily="34" charset="0"/>
                <a:cs typeface="Arial" pitchFamily="34" charset="0"/>
              </a:rPr>
              <a:t>–4</a:t>
            </a:r>
            <a:r>
              <a:rPr lang="ru-RU" sz="2700" b="1" i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%.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3554" name="Picture 2" descr="http://cniga.com.ua/index.files/image3551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5" t="59237" r="21678"/>
          <a:stretch/>
        </p:blipFill>
        <p:spPr bwMode="auto">
          <a:xfrm>
            <a:off x="207307" y="4697678"/>
            <a:ext cx="2130232" cy="20500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20614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323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332656"/>
            <a:ext cx="184731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260648"/>
            <a:ext cx="8856984" cy="22901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u="sng" dirty="0">
                <a:latin typeface="Arial" pitchFamily="34" charset="0"/>
                <a:ea typeface="Times New Roman" pitchFamily="18" charset="0"/>
                <a:cs typeface="Arial" pitchFamily="34" charset="0"/>
              </a:rPr>
              <a:t>При определении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восстановителей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(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S</a:t>
            </a:r>
            <a:r>
              <a:rPr lang="ru-RU" sz="2800" b="1" baseline="3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2–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S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О</a:t>
            </a:r>
            <a:r>
              <a:rPr lang="ru-RU" sz="2800" b="1" baseline="-3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800" b="1" baseline="3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2–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S</a:t>
            </a:r>
            <a:r>
              <a:rPr lang="ru-RU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</a:t>
            </a:r>
            <a:r>
              <a:rPr lang="ru-RU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baseline="3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CN</a:t>
            </a:r>
            <a:r>
              <a:rPr lang="ru-RU" sz="2800" b="1" baseline="3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) анализируемый раствор </a:t>
            </a:r>
            <a:r>
              <a:rPr lang="ru-RU" sz="2800" b="1" u="sng" dirty="0">
                <a:latin typeface="Arial" pitchFamily="34" charset="0"/>
                <a:ea typeface="Times New Roman" pitchFamily="18" charset="0"/>
                <a:cs typeface="Arial" pitchFamily="34" charset="0"/>
              </a:rPr>
              <a:t>титруют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раствором йода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. Сульфиды,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сульфиты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, тиосульфаты и другие сильные восстановители определяют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прямым титрованием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endParaRPr lang="ru-RU" sz="28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176215" name="Picture 87" descr="D:\диск D\01.03.16-домашние документы\Колледж Строитель\Водоснабжение-СПО\1.3 Основы анал. химии\Количественный анализ\Йодометрия\p17_dsc_0050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26549"/>
            <a:ext cx="3200400" cy="3200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chemistry-chemists.com/N3_2012/U3/img/iodine-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270" y="3302216"/>
            <a:ext cx="3823879" cy="170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6993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323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332656"/>
            <a:ext cx="184731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322198"/>
            <a:ext cx="8856984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Вещества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, которые </a:t>
            </a:r>
            <a:r>
              <a:rPr lang="ru-RU" sz="2800" b="1" u="sng" dirty="0">
                <a:latin typeface="Arial" pitchFamily="34" charset="0"/>
                <a:ea typeface="Times New Roman" pitchFamily="18" charset="0"/>
                <a:cs typeface="Arial" pitchFamily="34" charset="0"/>
              </a:rPr>
              <a:t>труднее окисляются </a:t>
            </a:r>
            <a:r>
              <a:rPr lang="ru-RU" sz="2800" b="1" u="sng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иодом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(у которых </a:t>
            </a:r>
            <a:r>
              <a:rPr lang="ru-RU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редокс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-потенциал близок к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E</a:t>
            </a:r>
            <a:r>
              <a:rPr lang="en-US" sz="2800" b="1" baseline="30000" dirty="0" err="1">
                <a:latin typeface="Arial" pitchFamily="34" charset="0"/>
                <a:cs typeface="Arial" pitchFamily="34" charset="0"/>
              </a:rPr>
              <a:t>o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(I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/2I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=0,53), 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обрабатывают избытком раствора </a:t>
            </a:r>
            <a:r>
              <a:rPr lang="ru-RU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иода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и через некоторое время, достаточное для окисления определяемого вещества,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титруют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u="sng" dirty="0">
                <a:latin typeface="Arial" pitchFamily="34" charset="0"/>
                <a:ea typeface="Times New Roman" pitchFamily="18" charset="0"/>
                <a:cs typeface="Arial" pitchFamily="34" charset="0"/>
              </a:rPr>
              <a:t>избыток </a:t>
            </a:r>
            <a:r>
              <a:rPr lang="en-US" sz="2800" b="1" u="sng" dirty="0">
                <a:latin typeface="Arial" pitchFamily="34" charset="0"/>
                <a:ea typeface="Times New Roman" pitchFamily="18" charset="0"/>
                <a:cs typeface="Arial" pitchFamily="34" charset="0"/>
              </a:rPr>
              <a:t>I</a:t>
            </a:r>
            <a:r>
              <a:rPr lang="ru-RU" sz="2800" b="1" u="sng" baseline="-3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раствором 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Na</a:t>
            </a:r>
            <a:r>
              <a:rPr lang="ru-RU" sz="2800" b="1" baseline="-30000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S</a:t>
            </a:r>
            <a:r>
              <a:rPr lang="ru-RU" sz="2800" b="1" baseline="-30000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800" b="1" baseline="-30000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800" b="1" baseline="-30000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обратное титрование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). </a:t>
            </a:r>
            <a:endParaRPr lang="ru-RU" sz="28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М</a:t>
            </a:r>
            <a:r>
              <a:rPr lang="en-US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nO</a:t>
            </a:r>
            <a:r>
              <a:rPr lang="ru-RU" sz="2800" b="1" baseline="-3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ru-RU" sz="2800" b="1" baseline="3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Cr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О</a:t>
            </a:r>
            <a:r>
              <a:rPr lang="ru-RU" sz="2800" b="1" baseline="-3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ru-RU" sz="2800" b="1" baseline="3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2–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Cr</a:t>
            </a:r>
            <a:r>
              <a:rPr lang="ru-RU" sz="2800" b="1" baseline="-3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О</a:t>
            </a:r>
            <a:r>
              <a:rPr lang="ru-RU" sz="2800" b="1" baseline="-3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7</a:t>
            </a:r>
            <a:r>
              <a:rPr lang="ru-RU" sz="2800" b="1" baseline="3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2–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, С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l</a:t>
            </a:r>
            <a:r>
              <a:rPr lang="ru-RU" sz="2800" b="1" baseline="-3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, В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r</a:t>
            </a:r>
            <a:r>
              <a:rPr lang="ru-RU" sz="2800" b="1" baseline="-3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, Р</a:t>
            </a:r>
            <a:r>
              <a:rPr lang="en-US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bO</a:t>
            </a:r>
            <a:r>
              <a:rPr lang="ru-RU" sz="2800" b="1" baseline="-3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, М</a:t>
            </a:r>
            <a:r>
              <a:rPr lang="en-US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nO</a:t>
            </a:r>
            <a:r>
              <a:rPr lang="ru-RU" sz="2800" b="1" baseline="-3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Fe</a:t>
            </a:r>
            <a:r>
              <a:rPr lang="ru-RU" sz="2800" b="1" baseline="3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3+ 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и другие окислители определяют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косвенным титрованием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http://v.900igr.net:10/datai/khimija/Soedinenija-sery/0022-013-O-i-s-analogi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444" b="3516"/>
          <a:stretch/>
        </p:blipFill>
        <p:spPr bwMode="auto">
          <a:xfrm>
            <a:off x="1907704" y="4221088"/>
            <a:ext cx="4608512" cy="24198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2612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332656"/>
            <a:ext cx="184731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4" name="Picture 6" descr="http://ok-t.ru/helpiksorg/baza5/883534502821.files/image0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575715"/>
            <a:ext cx="4902665" cy="1429349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www.chemport.ru/data/dataimgs/iod-reactia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336"/>
          <a:stretch/>
        </p:blipFill>
        <p:spPr bwMode="auto">
          <a:xfrm>
            <a:off x="0" y="3951820"/>
            <a:ext cx="3816424" cy="2874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251520" y="297113"/>
            <a:ext cx="8712968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u="sng" dirty="0">
                <a:latin typeface="Arial" pitchFamily="34" charset="0"/>
                <a:cs typeface="Arial" pitchFamily="34" charset="0"/>
              </a:rPr>
              <a:t>Индикатором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 </a:t>
            </a:r>
            <a:r>
              <a:rPr lang="ru-RU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иодометрии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служит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крахмал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образующий с йодом окрашенное в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синий цвет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соединение адсорбционного характера. Собственная окраска йода буро-коричневого цвета дает менее точное определение точки эквивалентности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26993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332656"/>
            <a:ext cx="184731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95586" name="Picture 2" descr="http://img.youtube.com/vi/-TKCL0zWyK4/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1" t="14742" r="7009" b="15839"/>
          <a:stretch/>
        </p:blipFill>
        <p:spPr bwMode="auto">
          <a:xfrm>
            <a:off x="107504" y="4458164"/>
            <a:ext cx="3483429" cy="23803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2085" y="116632"/>
            <a:ext cx="8842403" cy="218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 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 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NaI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2– 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I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→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</a:t>
            </a:r>
            <a:r>
              <a:rPr lang="ru-RU" sz="28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2– 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+ 2I</a:t>
            </a:r>
            <a:r>
              <a:rPr lang="ru-RU" sz="28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 </a:t>
            </a:r>
            <a:endParaRPr lang="ru-RU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</a:pPr>
            <a:endParaRPr lang="ru-RU" sz="1000" b="1" dirty="0" smtClean="0">
              <a:latin typeface="Arial" pitchFamily="34" charset="0"/>
              <a:cs typeface="Arial" pitchFamily="34" charset="0"/>
            </a:endParaRPr>
          </a:p>
          <a:p>
            <a:pPr indent="449263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Когда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бисульфит-ион полностью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прореагиро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-вал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йод образует темно-синий комплекс с крахмалом.</a:t>
            </a:r>
          </a:p>
        </p:txBody>
      </p:sp>
      <p:pic>
        <p:nvPicPr>
          <p:cNvPr id="14" name="Picture 6" descr="http://ok-t.ru/helpiksorg/baza5/883534502821.files/image0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587" y="2315057"/>
            <a:ext cx="6009159" cy="17519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851920" y="4005064"/>
            <a:ext cx="3187863" cy="746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темно-синий комплекс</a:t>
            </a:r>
            <a:endParaRPr lang="ru-RU" sz="25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8799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1225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332656"/>
            <a:ext cx="184731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93626" y="-27384"/>
            <a:ext cx="8792793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Дезинфекция и окисление </a:t>
            </a:r>
            <a:r>
              <a:rPr lang="ru-RU" sz="3600" b="1" dirty="0">
                <a:ln w="11430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воды</a:t>
            </a:r>
          </a:p>
        </p:txBody>
      </p:sp>
      <p:pic>
        <p:nvPicPr>
          <p:cNvPr id="10" name="Picture 2" descr="http://vgae.ru/uploads/posts/2013-03/1362985284_pr20120301191406.jp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9" y="5260094"/>
            <a:ext cx="2088232" cy="15661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85573" y="692696"/>
            <a:ext cx="8734899" cy="5036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7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Хлори́рование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способ дезинфекции и окисления воды. Применяется наряду с другим способом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окисления –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 озонированием. Хлорирование применяется при подготовке воды для:</a:t>
            </a:r>
          </a:p>
          <a:p>
            <a:pPr marL="363538" indent="-363538" algn="just">
              <a:lnSpc>
                <a:spcPct val="85000"/>
              </a:lnSpc>
              <a:buFont typeface="Wingdings" pitchFamily="2" charset="2"/>
              <a:buChar char="Ø"/>
            </a:pP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очистки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окислением при котором загрязняю-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щие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вещества разрушаются хлором и озоном (хлором или озоном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); образовавшиеся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продукты распада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удаляются фильтрованием или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сорбентами;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 marL="363538" indent="-363538" algn="just">
              <a:lnSpc>
                <a:spcPct val="85000"/>
              </a:lnSpc>
              <a:buFont typeface="Wingdings" pitchFamily="2" charset="2"/>
              <a:buChar char="Ø"/>
            </a:pP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дезинфекции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 (обеззараживания воды)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– основ-ной способ, как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правило сочетается с озонированием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или обеззараживанием ультра-фиолетовым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излучением.</a:t>
            </a:r>
          </a:p>
        </p:txBody>
      </p:sp>
    </p:spTree>
    <p:extLst>
      <p:ext uri="{BB962C8B-B14F-4D97-AF65-F5344CB8AC3E}">
        <p14:creationId xmlns:p14="http://schemas.microsoft.com/office/powerpoint/2010/main" val="31741277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2656"/>
            <a:ext cx="184731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8" name="Picture 2" descr="очистка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111"/>
          <a:stretch/>
        </p:blipFill>
        <p:spPr bwMode="auto">
          <a:xfrm>
            <a:off x="2987823" y="5259035"/>
            <a:ext cx="1722235" cy="15416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://vseobasseine.ru/wp-content/uploads/2014/09/hlorirovani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575" y="3699762"/>
            <a:ext cx="4121671" cy="30400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Управляющая кнопка: домой 21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3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4" descr="http://water2you.ru/upload/medialibrary/75a/75ab4ac40c1272a3a227c9af899d4e5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7" t="5336" r="33354" b="6960"/>
          <a:stretch/>
        </p:blipFill>
        <p:spPr bwMode="auto">
          <a:xfrm>
            <a:off x="92427" y="5552880"/>
            <a:ext cx="3031532" cy="12720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http://water2you.ru/upload/medialibrary/75a/75ab4ac40c1272a3a227c9af899d4e5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29" t="5336" r="3083" b="6960"/>
          <a:stretch/>
        </p:blipFill>
        <p:spPr bwMode="auto">
          <a:xfrm>
            <a:off x="964532" y="3797044"/>
            <a:ext cx="2058089" cy="17981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107504" y="175860"/>
            <a:ext cx="886075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charset="0"/>
                <a:cs typeface="Arial" charset="0"/>
              </a:rPr>
              <a:t>Например,</a:t>
            </a:r>
            <a:r>
              <a:rPr lang="ru-RU" sz="2800" b="1" dirty="0" smtClean="0">
                <a:solidFill>
                  <a:srgbClr val="252525"/>
                </a:solidFill>
                <a:latin typeface="Arial" charset="0"/>
                <a:cs typeface="Arial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для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дезинфекции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ru-RU" sz="2800" b="1" dirty="0" smtClean="0">
                <a:latin typeface="Arial" charset="0"/>
                <a:cs typeface="Arial" charset="0"/>
              </a:rPr>
              <a:t>ванн бассейна, системы </a:t>
            </a:r>
            <a:r>
              <a:rPr lang="ru-RU" sz="2800" b="1" dirty="0">
                <a:latin typeface="Arial" charset="0"/>
                <a:cs typeface="Arial" charset="0"/>
              </a:rPr>
              <a:t>перелива и обходных </a:t>
            </a:r>
            <a:r>
              <a:rPr lang="ru-RU" sz="2800" b="1" dirty="0" err="1" smtClean="0">
                <a:latin typeface="Arial" charset="0"/>
                <a:cs typeface="Arial" charset="0"/>
              </a:rPr>
              <a:t>доро-жек</a:t>
            </a:r>
            <a:r>
              <a:rPr lang="ru-RU" sz="2800" b="1" dirty="0" smtClean="0">
                <a:latin typeface="Arial" charset="0"/>
                <a:cs typeface="Arial" charset="0"/>
              </a:rPr>
              <a:t> </a:t>
            </a:r>
            <a:r>
              <a:rPr lang="ru-RU" sz="2800" b="1" dirty="0">
                <a:latin typeface="Arial" charset="0"/>
                <a:cs typeface="Arial" charset="0"/>
              </a:rPr>
              <a:t>бассейна, оборудования и </a:t>
            </a:r>
            <a:r>
              <a:rPr lang="ru-RU" sz="2800" b="1" dirty="0" smtClean="0">
                <a:latin typeface="Arial" charset="0"/>
                <a:cs typeface="Arial" charset="0"/>
              </a:rPr>
              <a:t>трубопроводов системы водоподготовки, помещений и </a:t>
            </a:r>
            <a:r>
              <a:rPr lang="ru-RU" sz="2800" b="1" dirty="0" err="1" smtClean="0">
                <a:latin typeface="Arial" charset="0"/>
                <a:cs typeface="Arial" charset="0"/>
              </a:rPr>
              <a:t>инвен-таря</a:t>
            </a:r>
            <a:r>
              <a:rPr lang="ru-RU" sz="2800" b="1" dirty="0" smtClean="0">
                <a:latin typeface="Arial" charset="0"/>
                <a:cs typeface="Arial" charset="0"/>
              </a:rPr>
              <a:t> </a:t>
            </a:r>
            <a:r>
              <a:rPr lang="ru-RU" sz="2800" b="1" u="sng" dirty="0" smtClean="0">
                <a:latin typeface="Arial" charset="0"/>
                <a:cs typeface="Arial" charset="0"/>
              </a:rPr>
              <a:t>применяют</a:t>
            </a:r>
            <a:r>
              <a:rPr lang="ru-RU" sz="2800" b="1" dirty="0" smtClean="0">
                <a:latin typeface="Arial" charset="0"/>
                <a:cs typeface="Arial" charset="0"/>
              </a:rPr>
              <a:t> </a:t>
            </a:r>
            <a:r>
              <a:rPr lang="ru-RU" sz="2800" b="1" dirty="0">
                <a:latin typeface="Arial" charset="0"/>
                <a:cs typeface="Arial" charset="0"/>
              </a:rPr>
              <a:t>следующие реагенты:</a:t>
            </a:r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Font typeface="Wingdings" pitchFamily="2" charset="2"/>
              <a:buChar char="Ø"/>
            </a:pPr>
            <a:r>
              <a:rPr lang="ru-RU" sz="2800" b="1" dirty="0">
                <a:latin typeface="Arial" charset="0"/>
                <a:cs typeface="Arial" charset="0"/>
              </a:rPr>
              <a:t>растворы гипохлорита </a:t>
            </a:r>
            <a:r>
              <a:rPr lang="ru-RU" sz="2800" b="1" dirty="0" smtClean="0">
                <a:latin typeface="Arial" charset="0"/>
                <a:cs typeface="Arial" charset="0"/>
              </a:rPr>
              <a:t>натрия (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NaClO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dirty="0" smtClean="0">
                <a:latin typeface="Arial" charset="0"/>
                <a:cs typeface="Arial" charset="0"/>
              </a:rPr>
              <a:t>, гипохлорита кальция (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Ca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ClO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charset="0"/>
                <a:cs typeface="Arial" charset="0"/>
              </a:rPr>
              <a:t>);</a:t>
            </a:r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0B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хлорную известь </a:t>
            </a:r>
            <a:r>
              <a:rPr lang="ru-RU" sz="2800" b="1" dirty="0" smtClean="0">
                <a:latin typeface="Arial" charset="0"/>
                <a:cs typeface="Arial" charset="0"/>
              </a:rPr>
              <a:t>(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Ca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ClO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)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Cl</a:t>
            </a:r>
            <a:r>
              <a:rPr lang="ru-RU" sz="2800" b="1" dirty="0" smtClean="0">
                <a:latin typeface="Arial" charset="0"/>
                <a:cs typeface="Arial" charset="0"/>
              </a:rPr>
              <a:t>).</a:t>
            </a:r>
            <a:endParaRPr lang="ru-RU" sz="2800" b="1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6148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332656"/>
            <a:ext cx="184731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331640" y="2478443"/>
            <a:ext cx="5724128" cy="32507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53920" tIns="4761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88422" name="Picture 6" descr="http://rhs.com.ru/sites/default/files/IMG/z001/26-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05451"/>
            <a:ext cx="6264696" cy="4571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424" name="Picture 8" descr="http://aqua-life.com.ua/published/publicdata/ZAPRAVKA1/attachments/SC/products_pictures/chlorine1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2108256" cy="125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him.1september.ru/2004/26/4-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790" y="102112"/>
            <a:ext cx="3583080" cy="2538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5496" y="1340768"/>
            <a:ext cx="54553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Хлорирование воды</a:t>
            </a:r>
            <a:endParaRPr lang="ru-RU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1690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332656"/>
            <a:ext cx="184731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91490" name="Picture 2" descr="http://www.aqua-tex.ru/images/w_15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76" y="320785"/>
            <a:ext cx="8700671" cy="3828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47494" y="4415861"/>
            <a:ext cx="47580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Дезинфекция воды</a:t>
            </a:r>
            <a:endParaRPr lang="ru-RU" sz="3200" dirty="0">
              <a:ln>
                <a:solidFill>
                  <a:sysClr val="windowText" lastClr="000000"/>
                </a:solidFill>
              </a:ln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1277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332656"/>
            <a:ext cx="184731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331640" y="2478443"/>
            <a:ext cx="5724128" cy="32507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53920" tIns="4761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88424" name="Picture 8" descr="http://aqua-life.com.ua/published/publicdata/ZAPRAVKA1/attachments/SC/products_pictures/chlorine1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896" y="116632"/>
            <a:ext cx="2108256" cy="125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62485" y="6040857"/>
            <a:ext cx="5832647" cy="77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6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Портативный тестер качества</a:t>
            </a:r>
            <a:r>
              <a:rPr lang="ru-RU" sz="2600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 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воды</a:t>
            </a:r>
            <a:r>
              <a:rPr lang="ru-RU" sz="2600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 </a:t>
            </a:r>
            <a:r>
              <a:rPr lang="ru-RU" sz="26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рН/хлор</a:t>
            </a:r>
            <a:r>
              <a:rPr lang="en-US" sz="26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sz="26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</a:t>
            </a:r>
            <a:r>
              <a:rPr lang="en-US" sz="26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l</a:t>
            </a:r>
            <a:r>
              <a:rPr lang="ru-RU" sz="2600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2</a:t>
            </a:r>
            <a:r>
              <a:rPr lang="ru-RU" sz="2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 </a:t>
            </a:r>
          </a:p>
        </p:txBody>
      </p:sp>
      <p:pic>
        <p:nvPicPr>
          <p:cNvPr id="192514" name="Picture 2" descr="http://g01.a.alicdn.com/kf/HTB1VQVxGVXXXXazXpXXq6xXFXXXz/116154464/HTB1VQVxGVXXXXazXpXXq6xXFXXXz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24" y="1211465"/>
            <a:ext cx="5563594" cy="487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3538" name="Picture 2" descr="http://g01.a.alicdn.com/kf/HTB1H3kCHFXXXXXfXXXXq6xXFXXXg/200-%D1%88%D1%82-PC101-%D0%B1%D0%B0%D1%81%D1%81%D0%B5%D0%B9%D0%BD-%D0%B2%D0%BE%D0%B4%D0%B0-Cl2-%D1%85%D0%BB%D0%BE%D1%80%D0%B0-%D1%83%D1%80%D0%BE%D0%B2%D0%B5%D0%BD%D1%8C-%D1%82%D0%B5%D1%81%D1%82%D0%B5%D1%80-PH-%D0%B7%D0%BD%D0%B0%D1%87%D0%B5%D0%BD%D0%B8%D0%B5-%D1%82%D0%B5%D1%81%D1%82%D0%B5%D1%80-%D0%BA%D0%B0%D1%87%D0%B5%D1%81%D1%82%D0%B2%D0%BE-%D0%B2%D0%BE%D0%B4%D1%8B-%D0%BC%D0%BE%D0%BD%D0%B8%D1%82%D0%BE%D1%80%D0%B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943" y="1700808"/>
            <a:ext cx="3593627" cy="270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107504" y="44624"/>
            <a:ext cx="6705544" cy="10380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Способы определения хлора в воде</a:t>
            </a:r>
            <a:endParaRPr lang="ru-RU" sz="3600" b="1" dirty="0">
              <a:ln w="11430">
                <a:solidFill>
                  <a:sysClr val="windowText" lastClr="000000"/>
                </a:solidFill>
              </a:ln>
              <a:solidFill>
                <a:srgbClr val="0000FF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3190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332656"/>
            <a:ext cx="184731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331640" y="2478443"/>
            <a:ext cx="5724128" cy="32507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53920" tIns="4761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88424" name="Picture 8" descr="http://aqua-life.com.ua/published/publicdata/ZAPRAVKA1/attachments/SC/products_pictures/chlorine1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35" y="116632"/>
            <a:ext cx="2108256" cy="125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3540" name="Picture 4" descr="http://aqua-sib.ru/upload/iblock/8ca/8cad19b2c8725da023df523f405beecf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97" y="3219461"/>
            <a:ext cx="238125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1787" y="5692128"/>
            <a:ext cx="4328425" cy="1112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85000"/>
              </a:lnSpc>
            </a:pPr>
            <a:r>
              <a:rPr lang="ru-R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Тестер электронный </a:t>
            </a:r>
            <a:r>
              <a:rPr lang="ru-RU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TruTest</a:t>
            </a:r>
            <a:r>
              <a:rPr lang="ru-R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(полоски в комплекте)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203848" y="3624050"/>
            <a:ext cx="5615508" cy="1795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С401 </a:t>
            </a:r>
            <a:r>
              <a:rPr lang="ru-RU" sz="2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Портативный </a:t>
            </a:r>
            <a:r>
              <a:rPr lang="ru-RU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фотометр измерительный прибор рН, циановой кислоты, свободного хлора, общего хлора</a:t>
            </a:r>
          </a:p>
        </p:txBody>
      </p:sp>
      <p:pic>
        <p:nvPicPr>
          <p:cNvPr id="198658" name="Picture 2" descr="http://aquapool72.ru/catalogue/images/large_435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070" y="1196752"/>
            <a:ext cx="2181225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64999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332656"/>
            <a:ext cx="8784976" cy="3977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Если в особо чистых веществах </a:t>
            </a: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лимитируются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только </a:t>
            </a:r>
            <a:r>
              <a:rPr lang="ru-RU" sz="27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органические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 примеси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то вещества маркируются индексом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о. п.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(органические примеси), за которым ставится тире и цифра, соответствующая отрицательному десятичному логарифму показателя степени их суммарного содержания, и буквами ос. ч.</a:t>
            </a:r>
          </a:p>
          <a:p>
            <a:pPr indent="450000" algn="just">
              <a:lnSpc>
                <a:spcPct val="85000"/>
              </a:lnSpc>
            </a:pP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Пример.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Особо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чистое вещество имеет марку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о.п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 – 2 ос. ч. Это означает, что особо чистое вещество содержит сумму органических примесей, равную 2–10</a:t>
            </a:r>
            <a:r>
              <a:rPr lang="ru-RU" sz="2700" b="1" baseline="30000" dirty="0">
                <a:latin typeface="Arial" pitchFamily="34" charset="0"/>
                <a:cs typeface="Arial" pitchFamily="34" charset="0"/>
              </a:rPr>
              <a:t>–2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%.</a:t>
            </a:r>
          </a:p>
        </p:txBody>
      </p:sp>
    </p:spTree>
    <p:extLst>
      <p:ext uri="{BB962C8B-B14F-4D97-AF65-F5344CB8AC3E}">
        <p14:creationId xmlns:p14="http://schemas.microsoft.com/office/powerpoint/2010/main" val="9958767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2656"/>
            <a:ext cx="184731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331640" y="2478443"/>
            <a:ext cx="5724128" cy="32507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53920" tIns="4761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96612" name="Picture 4" descr="http://www.myhomemontreal.com/pictures/o90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4" t="16859" r="1992" b="22832"/>
          <a:stretch/>
        </p:blipFill>
        <p:spPr bwMode="auto">
          <a:xfrm>
            <a:off x="1331640" y="2780928"/>
            <a:ext cx="7663543" cy="4078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Управляющая кнопка: домой 21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51520" y="6380950"/>
            <a:ext cx="6984776" cy="432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Комплексы </a:t>
            </a:r>
            <a:r>
              <a:rPr lang="ru-R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для тестирования </a:t>
            </a: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воды</a:t>
            </a:r>
            <a:endParaRPr lang="ru-RU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6" name="Picture 2" descr="http://www.www.intex-market.ru/data/medium/bestway_58274_1_tn_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1" t="9886" r="6124" b="3947"/>
          <a:stretch/>
        </p:blipFill>
        <p:spPr bwMode="auto">
          <a:xfrm>
            <a:off x="5648930" y="16587"/>
            <a:ext cx="3465264" cy="2757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636" name="Picture 4" descr="http://sportrest36.ru/wp-content/uploads/2015/10/ochistka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6" r="40794" b="14263"/>
          <a:stretch/>
        </p:blipFill>
        <p:spPr bwMode="auto">
          <a:xfrm>
            <a:off x="6374" y="16587"/>
            <a:ext cx="4277594" cy="369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90689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2656"/>
            <a:ext cx="184731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331640" y="2478443"/>
            <a:ext cx="5724128" cy="32507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53920" tIns="4761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88424" name="Picture 8" descr="http://aqua-life.com.ua/published/publicdata/ZAPRAVKA1/attachments/SC/products_pictures/chlorine1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2108256" cy="125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6614" name="Picture 6" descr="http://www.elbaspool.ru/images/chem/pooltest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200" y="103738"/>
            <a:ext cx="5032228" cy="670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Тестер pH/Cl Pooltest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33" y="2248249"/>
            <a:ext cx="4040200" cy="275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136534" y="5085184"/>
            <a:ext cx="355142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Тестер 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pH/</a:t>
            </a:r>
            <a:r>
              <a:rPr lang="en-US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Cl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Pooltester</a:t>
            </a:r>
            <a:endParaRPr lang="en-US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27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0" name="Управляющая кнопка: домой 29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35041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332656"/>
            <a:ext cx="184731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331640" y="2478443"/>
            <a:ext cx="5724128" cy="32507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53920" tIns="4761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88424" name="Picture 8" descr="http://aqua-life.com.ua/published/publicdata/ZAPRAVKA1/attachments/SC/products_pictures/chlorine1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2108256" cy="125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4099" y="6042109"/>
            <a:ext cx="7345747" cy="7753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600" dirty="0">
                <a:latin typeface="Arial Black" pitchFamily="34" charset="0"/>
              </a:rPr>
              <a:t>Полоски для </a:t>
            </a:r>
            <a:r>
              <a:rPr lang="ru-RU" sz="2600" dirty="0" smtClean="0">
                <a:latin typeface="Arial Black" pitchFamily="34" charset="0"/>
              </a:rPr>
              <a:t>тестирования </a:t>
            </a:r>
            <a:r>
              <a:rPr lang="ru-RU" sz="2600" b="1" dirty="0" smtClean="0">
                <a:latin typeface="Arial Black" pitchFamily="34" charset="0"/>
              </a:rPr>
              <a:t>воды</a:t>
            </a:r>
            <a:r>
              <a:rPr lang="ru-RU" sz="2600" dirty="0">
                <a:latin typeface="Arial Black" pitchFamily="34" charset="0"/>
              </a:rPr>
              <a:t> </a:t>
            </a:r>
            <a:endParaRPr lang="ru-RU" sz="2600" dirty="0" smtClean="0">
              <a:latin typeface="Arial Black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600" dirty="0" smtClean="0">
                <a:latin typeface="Arial Black" pitchFamily="34" charset="0"/>
              </a:rPr>
              <a:t>(</a:t>
            </a:r>
            <a:r>
              <a:rPr lang="ru-RU" sz="2600" b="1" dirty="0">
                <a:latin typeface="Arial Black" pitchFamily="34" charset="0"/>
              </a:rPr>
              <a:t>хлор</a:t>
            </a:r>
            <a:r>
              <a:rPr lang="ru-RU" sz="2600" dirty="0">
                <a:latin typeface="Arial Black" pitchFamily="34" charset="0"/>
              </a:rPr>
              <a:t>, </a:t>
            </a:r>
            <a:r>
              <a:rPr lang="ru-RU" sz="2600" dirty="0" err="1">
                <a:latin typeface="Arial Black" pitchFamily="34" charset="0"/>
              </a:rPr>
              <a:t>pH</a:t>
            </a:r>
            <a:r>
              <a:rPr lang="ru-RU" sz="2600" dirty="0">
                <a:latin typeface="Arial Black" pitchFamily="34" charset="0"/>
              </a:rPr>
              <a:t>, щелочность) </a:t>
            </a:r>
          </a:p>
        </p:txBody>
      </p:sp>
      <p:pic>
        <p:nvPicPr>
          <p:cNvPr id="194562" name="Picture 2" descr="http://intexbel.ru/images/stories/virtuemart/product/5814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24944"/>
            <a:ext cx="6427143" cy="3117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6643167" y="3284984"/>
            <a:ext cx="246533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Тестер </a:t>
            </a:r>
            <a:r>
              <a:rPr lang="ru-RU" sz="2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рН/хлор</a:t>
            </a:r>
            <a:endParaRPr lang="ru-RU" sz="2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8" name="Picture 2" descr="http://www.ru.all.biz/img/ru/catalog/4398453.jpe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53" t="24119" r="24939" b="25087"/>
          <a:stretch/>
        </p:blipFill>
        <p:spPr bwMode="auto">
          <a:xfrm>
            <a:off x="6013960" y="44624"/>
            <a:ext cx="3094544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24634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2656"/>
            <a:ext cx="184731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99682" name="Picture 2" descr="http://g04.a.alicdn.com/kf/HTB1E3lYMXXXXXasaXXXq6xXFXXX8/-font-b-Water-b-font-quality-testing-tool-kit-set-font-b-water-b-fon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6998"/>
            <a:ext cx="6639272" cy="6639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70492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332656"/>
            <a:ext cx="184731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87394" name="Picture 2" descr="http://stirkauborka.ru/wp-content/uploads/2015/10/image22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07" t="9185" r="9299" b="20028"/>
          <a:stretch/>
        </p:blipFill>
        <p:spPr bwMode="auto">
          <a:xfrm>
            <a:off x="35496" y="4984013"/>
            <a:ext cx="3015321" cy="19013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398" name="Picture 6" descr="http://www.doctorate.ru/wp-content/uploads/2012/03/izvest-dla-obrabotki-rtuti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462" y="5259198"/>
            <a:ext cx="2099025" cy="14864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 prst="softRound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79512" y="1067134"/>
            <a:ext cx="8784975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Источником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хлора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в нашей работе служит раствор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хло́рной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и́звести</a:t>
            </a: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charset="0"/>
                <a:cs typeface="Arial" charset="0"/>
              </a:rPr>
              <a:t>(</a:t>
            </a:r>
            <a:r>
              <a:rPr lang="en-US" sz="2800" b="1" dirty="0" err="1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ClO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en-US" sz="2800" b="1" dirty="0" err="1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</a:t>
            </a:r>
            <a:r>
              <a:rPr lang="ru-RU" sz="2800" b="1" dirty="0">
                <a:latin typeface="Arial" charset="0"/>
                <a:cs typeface="Arial" charset="0"/>
              </a:rPr>
              <a:t>)</a:t>
            </a: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техническая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смесь гипохлорита, хлорида и 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гидроксида кальция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Альтернативное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название: белильная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известь.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просторечии: хлорка.</a:t>
            </a:r>
          </a:p>
          <a:p>
            <a:pPr indent="449263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растворе хлорной извести всегда образуется соляная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HCl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и хлорноватистая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HClO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кислоты, которые взаимодействуют между собой:</a:t>
            </a:r>
          </a:p>
          <a:p>
            <a:pPr algn="ctr">
              <a:lnSpc>
                <a:spcPct val="85000"/>
              </a:lnSpc>
            </a:pPr>
            <a:r>
              <a:rPr lang="en-US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HCl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en-US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HClO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 </a:t>
            </a:r>
            <a:r>
              <a:rPr lang="en-US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endParaRPr lang="ru-RU" sz="28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99480" y="63170"/>
            <a:ext cx="7795233" cy="98956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Определение хлора в воде (лабораторная работа)</a:t>
            </a:r>
            <a:endParaRPr lang="ru-RU" sz="3600" b="1" dirty="0">
              <a:ln w="11430">
                <a:solidFill>
                  <a:sysClr val="windowText" lastClr="000000"/>
                </a:solidFill>
              </a:ln>
              <a:solidFill>
                <a:srgbClr val="0000FF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8799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332656"/>
            <a:ext cx="184731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86971" y="322198"/>
            <a:ext cx="8784975" cy="18843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В коническую колбу пипеткой отберите 10 мл 0,1 н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раствора иодида калия </a:t>
            </a:r>
            <a:r>
              <a:rPr lang="en-US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KI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и добавьте    20 мл </a:t>
            </a: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хлорной воды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 При этом протекает реакция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</a:t>
            </a:r>
            <a:endParaRPr lang="ru-RU" sz="8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KI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 2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KCl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3187928"/>
              </p:ext>
            </p:extLst>
          </p:nvPr>
        </p:nvGraphicFramePr>
        <p:xfrm>
          <a:off x="179512" y="2359152"/>
          <a:ext cx="8783835" cy="10698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88444"/>
                <a:gridCol w="360040"/>
                <a:gridCol w="288032"/>
                <a:gridCol w="5347319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en-US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</a:t>
                      </a:r>
                      <a:r>
                        <a:rPr lang="ru-RU" sz="2600" b="1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– </a:t>
                      </a:r>
                      <a:r>
                        <a:rPr lang="ru-RU" sz="2600" b="1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– </a:t>
                      </a:r>
                      <a:r>
                        <a:rPr lang="ru-RU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en-US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ē</a:t>
                      </a:r>
                      <a:r>
                        <a:rPr lang="en-US" sz="2600" b="1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</a:t>
                      </a:r>
                      <a:r>
                        <a:rPr lang="en-US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lang="en-US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I</a:t>
                      </a:r>
                      <a:r>
                        <a:rPr lang="ru-RU" sz="2600" b="1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2600" b="1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 </a:t>
                      </a:r>
                      <a:r>
                        <a:rPr lang="ru-RU" sz="2600" b="1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окисление, </a:t>
                      </a:r>
                      <a:r>
                        <a:rPr lang="en-US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</a:t>
                      </a:r>
                      <a:r>
                        <a:rPr lang="ru-RU" sz="2600" b="1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– </a:t>
                      </a:r>
                      <a:r>
                        <a:rPr lang="ru-RU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– восстановитель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600" b="1" dirty="0" err="1" smtClean="0">
                          <a:latin typeface="Arial" pitchFamily="34" charset="0"/>
                          <a:cs typeface="Arial" pitchFamily="34" charset="0"/>
                        </a:rPr>
                        <a:t>Cl</a:t>
                      </a:r>
                      <a:r>
                        <a:rPr lang="ru-RU" sz="2600" b="1" baseline="-25000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+ 2ē </a:t>
                      </a:r>
                      <a:r>
                        <a:rPr lang="en-US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lang="en-US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en-US" sz="2600" b="1" dirty="0" err="1" smtClean="0">
                          <a:latin typeface="Arial" pitchFamily="34" charset="0"/>
                          <a:cs typeface="Arial" pitchFamily="34" charset="0"/>
                        </a:rPr>
                        <a:t>Cl</a:t>
                      </a:r>
                      <a:r>
                        <a:rPr lang="ru-RU" sz="2600" b="1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–  </a:t>
                      </a:r>
                      <a:endParaRPr lang="ru-RU" sz="2600" b="1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восстановление, </a:t>
                      </a:r>
                      <a:r>
                        <a:rPr lang="en-US" sz="2600" b="1" dirty="0" err="1" smtClean="0">
                          <a:latin typeface="Arial" pitchFamily="34" charset="0"/>
                          <a:cs typeface="Arial" pitchFamily="34" charset="0"/>
                        </a:rPr>
                        <a:t>Cl</a:t>
                      </a:r>
                      <a:r>
                        <a:rPr lang="ru-RU" sz="2600" b="1" baseline="-25000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– окислитель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22" name="Picture 6" descr="http://chemistry-chemists.com/N6_2011/U7/reaktivi-1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56" t="13066" b="8611"/>
          <a:stretch/>
        </p:blipFill>
        <p:spPr bwMode="auto">
          <a:xfrm>
            <a:off x="186971" y="3835483"/>
            <a:ext cx="1309223" cy="27708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39752" y="6311486"/>
            <a:ext cx="2638864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хлорная</a:t>
            </a:r>
            <a:r>
              <a:rPr lang="ru-RU" sz="2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 </a:t>
            </a:r>
            <a:r>
              <a:rPr lang="ru-RU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вода</a:t>
            </a:r>
            <a:endParaRPr lang="ru-RU" sz="2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88424" name="Picture 8" descr="http://fs1.ppt4web.ru/images/2810/85838/310/img2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4" t="6406" r="27689" b="9522"/>
          <a:stretch/>
        </p:blipFill>
        <p:spPr bwMode="auto">
          <a:xfrm>
            <a:off x="2771800" y="4124008"/>
            <a:ext cx="1593671" cy="219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426" name="Picture 10" descr="Физические и химические свойства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7" t="11603" r="17853" b="5384"/>
          <a:stretch/>
        </p:blipFill>
        <p:spPr bwMode="auto">
          <a:xfrm>
            <a:off x="5544456" y="4020456"/>
            <a:ext cx="1306287" cy="21190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Крест 3"/>
          <p:cNvSpPr/>
          <p:nvPr/>
        </p:nvSpPr>
        <p:spPr>
          <a:xfrm>
            <a:off x="1691680" y="4897057"/>
            <a:ext cx="648072" cy="647700"/>
          </a:xfrm>
          <a:prstGeom prst="plus">
            <a:avLst/>
          </a:prstGeom>
          <a:solidFill>
            <a:srgbClr val="0000FF"/>
          </a:solidFill>
          <a:ln>
            <a:solidFill>
              <a:schemeClr val="tx1"/>
            </a:solidFill>
          </a:ln>
          <a:scene3d>
            <a:camera prst="orthographicFront"/>
            <a:lightRig rig="soft" dir="tl">
              <a:rot lat="0" lon="0" rev="0"/>
            </a:lightRig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Стрелка вправо 4"/>
          <p:cNvSpPr/>
          <p:nvPr/>
        </p:nvSpPr>
        <p:spPr>
          <a:xfrm>
            <a:off x="4509487" y="4954838"/>
            <a:ext cx="1070625" cy="647700"/>
          </a:xfrm>
          <a:prstGeom prst="rightArrow">
            <a:avLst/>
          </a:prstGeom>
          <a:solidFill>
            <a:srgbClr val="FF66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26993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332656"/>
            <a:ext cx="184731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86971" y="322198"/>
            <a:ext cx="8784975" cy="18582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В эту же колбу </a:t>
            </a: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добавьте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2 мл раствора </a:t>
            </a: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крахмала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 Хорошо перемешайте. Обратите внимание на </a:t>
            </a: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появления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синей окраски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раствора за счет образования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комплекса йода с крахмалом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:</a:t>
            </a:r>
          </a:p>
        </p:txBody>
      </p:sp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3904417" y="3978786"/>
            <a:ext cx="3187863" cy="746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темно-синий комплекс</a:t>
            </a:r>
            <a:endParaRPr lang="ru-RU" sz="25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87394" name="Picture 2" descr="D:\диск D\01.03.16-домашние документы\Колледж Строитель\Водоснабжение-СПО\1.3 Основы анал. химии\Количественный анализ\Йодометрия\post-74286-1308683254_thumb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35" r="28270" b="9780"/>
          <a:stretch/>
        </p:blipFill>
        <p:spPr bwMode="auto">
          <a:xfrm>
            <a:off x="4831950" y="4636139"/>
            <a:ext cx="1332796" cy="22492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396" name="Picture 4" descr="https://i.ytimg.com/vi/SMGsqlQQhzE/hqdefault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225"/>
          <a:stretch/>
        </p:blipFill>
        <p:spPr bwMode="auto">
          <a:xfrm>
            <a:off x="1619672" y="3996151"/>
            <a:ext cx="1263017" cy="20251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://ok-t.ru/helpiksorg/baza5/883534502821.files/image02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587" y="2180399"/>
            <a:ext cx="6009159" cy="17519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5493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332656"/>
            <a:ext cx="184731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86971" y="322198"/>
            <a:ext cx="8784975" cy="2617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Титруйте 0,1 н раствором тиосульфата натрия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Na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S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О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до обесцвечивания исходного раствора.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При этом протекает реакция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+  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+6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–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+6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 2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NaI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           тиосульфат             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тетратионат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</a:t>
            </a:r>
          </a:p>
          <a:p>
            <a:pPr>
              <a:lnSpc>
                <a:spcPct val="80000"/>
              </a:lnSpc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              натрия                       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натрия</a:t>
            </a:r>
            <a:endParaRPr lang="ru-RU" sz="2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2– 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I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→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</a:t>
            </a:r>
            <a:r>
              <a:rPr lang="ru-RU" sz="28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2– 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+ 2I</a:t>
            </a:r>
            <a:r>
              <a:rPr lang="ru-RU" sz="28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 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4244891"/>
              </p:ext>
            </p:extLst>
          </p:nvPr>
        </p:nvGraphicFramePr>
        <p:xfrm>
          <a:off x="188111" y="3140968"/>
          <a:ext cx="8783835" cy="7924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27854"/>
                <a:gridCol w="288032"/>
                <a:gridCol w="288032"/>
                <a:gridCol w="5779917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</a:t>
                      </a:r>
                      <a:r>
                        <a:rPr lang="ru-RU" sz="2600" b="1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–2 </a:t>
                      </a:r>
                      <a:r>
                        <a:rPr lang="ru-RU" sz="2600" b="1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– </a:t>
                      </a:r>
                      <a:r>
                        <a:rPr lang="ru-RU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en-US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ē</a:t>
                      </a:r>
                      <a:r>
                        <a:rPr lang="en-US" sz="2600" b="1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</a:t>
                      </a:r>
                      <a:r>
                        <a:rPr lang="en-US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lang="en-US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S</a:t>
                      </a:r>
                      <a:r>
                        <a:rPr lang="ru-RU" sz="2600" b="1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– </a:t>
                      </a:r>
                      <a:r>
                        <a:rPr lang="ru-RU" sz="2600" b="1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окисление, </a:t>
                      </a:r>
                      <a:r>
                        <a:rPr lang="en-US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</a:t>
                      </a:r>
                      <a:r>
                        <a:rPr lang="ru-RU" sz="2600" b="1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–2 </a:t>
                      </a:r>
                      <a:r>
                        <a:rPr lang="ru-RU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– восстановитель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</a:t>
                      </a:r>
                      <a:r>
                        <a:rPr lang="ru-RU" sz="2600" b="1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2600" b="1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 </a:t>
                      </a:r>
                      <a:r>
                        <a:rPr lang="ru-RU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+ 2ē </a:t>
                      </a:r>
                      <a:r>
                        <a:rPr lang="en-US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lang="en-US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en-US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</a:t>
                      </a:r>
                      <a:r>
                        <a:rPr lang="ru-RU" sz="2600" b="1" baseline="30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–  </a:t>
                      </a:r>
                      <a:endParaRPr lang="ru-RU" sz="2600" b="1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восстановление, </a:t>
                      </a:r>
                      <a:r>
                        <a:rPr lang="en-US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</a:t>
                      </a:r>
                      <a:r>
                        <a:rPr lang="ru-RU" sz="2600" b="1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– окислитель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738064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332656"/>
            <a:ext cx="184731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45322" y="297267"/>
            <a:ext cx="8712968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Титрование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повторите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для получения не менее 3-х результатов, отличающихся не более, чем на 0,1 см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Затем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определите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средний объем раствора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Na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S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идущий на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титрование.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Результаты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запишите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 таблицу.</a:t>
            </a:r>
          </a:p>
          <a:p>
            <a:pPr>
              <a:lnSpc>
                <a:spcPct val="85000"/>
              </a:lnSpc>
            </a:pPr>
            <a:r>
              <a:rPr lang="ru-RU" sz="2800" dirty="0">
                <a:latin typeface="Arial" pitchFamily="34" charset="0"/>
                <a:cs typeface="Arial" pitchFamily="34" charset="0"/>
              </a:rPr>
              <a:t> </a:t>
            </a:r>
          </a:p>
          <a:p>
            <a:pPr algn="ctr">
              <a:lnSpc>
                <a:spcPct val="85000"/>
              </a:lnSpc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Объемы раствора 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</a:t>
            </a:r>
            <a:r>
              <a:rPr lang="ru-RU" sz="2800" b="1" baseline="-25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ru-RU" sz="2800" b="1" baseline="-25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baseline="-25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 расходуемые на титрование 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аликвотной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части (10 см</a:t>
            </a:r>
            <a:r>
              <a:rPr lang="ru-RU" sz="2800" b="1" baseline="30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 исследуемого раствора соли меди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2870282"/>
              </p:ext>
            </p:extLst>
          </p:nvPr>
        </p:nvGraphicFramePr>
        <p:xfrm>
          <a:off x="500652" y="3861048"/>
          <a:ext cx="8319820" cy="128016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{BDBED569-4797-4DF1-A0F4-6AAB3CD982D8}</a:tableStyleId>
              </a:tblPr>
              <a:tblGrid>
                <a:gridCol w="1680991"/>
                <a:gridCol w="1758675"/>
                <a:gridCol w="2143850"/>
                <a:gridCol w="2736304"/>
              </a:tblGrid>
              <a:tr h="0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Результаты титрования,  </a:t>
                      </a:r>
                      <a:r>
                        <a:rPr lang="en-US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V</a:t>
                      </a: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см</a:t>
                      </a:r>
                      <a:r>
                        <a:rPr lang="ru-RU" sz="2800" b="1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Arial" pitchFamily="34" charset="0"/>
                          <a:cs typeface="Arial" pitchFamily="34" charset="0"/>
                        </a:rPr>
                        <a:t>Средний объем </a:t>
                      </a:r>
                      <a:r>
                        <a:rPr lang="en-US" sz="2800" b="1">
                          <a:effectLst/>
                          <a:latin typeface="Arial" pitchFamily="34" charset="0"/>
                          <a:cs typeface="Arial" pitchFamily="34" charset="0"/>
                        </a:rPr>
                        <a:t>V</a:t>
                      </a:r>
                      <a:r>
                        <a:rPr lang="ru-RU" sz="2800" b="1" baseline="-25000">
                          <a:effectLst/>
                          <a:latin typeface="Arial" pitchFamily="34" charset="0"/>
                          <a:cs typeface="Arial" pitchFamily="34" charset="0"/>
                        </a:rPr>
                        <a:t>ср</a:t>
                      </a:r>
                      <a:r>
                        <a:rPr lang="ru-RU" sz="2800" b="1">
                          <a:effectLst/>
                          <a:latin typeface="Arial" pitchFamily="34" charset="0"/>
                          <a:cs typeface="Arial" pitchFamily="34" charset="0"/>
                        </a:rPr>
                        <a:t>, см</a:t>
                      </a:r>
                      <a:r>
                        <a:rPr lang="ru-RU" sz="2800" b="1" baseline="30000"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2800" b="1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25400" h="25400" prst="angle"/>
                      <a:lightRig rig="flood" dir="t"/>
                    </a:cell3D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65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25400" h="25400" prst="angle"/>
                      <a:lightRig rig="flood" dir="t"/>
                    </a:cell3D>
                  </a:tcPr>
                </a:tc>
              </a:tr>
            </a:tbl>
          </a:graphicData>
        </a:graphic>
      </p:graphicFrame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678799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332656"/>
            <a:ext cx="184731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5496" y="2492896"/>
            <a:ext cx="8790033" cy="4642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36688" indent="-1436688" algn="just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где </a:t>
            </a:r>
            <a:r>
              <a:rPr lang="en-US" sz="2700" b="1" dirty="0" err="1" smtClean="0">
                <a:latin typeface="Arial" pitchFamily="34" charset="0"/>
                <a:cs typeface="Arial" pitchFamily="34" charset="0"/>
              </a:rPr>
              <a:t>V</a:t>
            </a:r>
            <a:r>
              <a:rPr lang="en-US" sz="2700" b="1" baseline="-25000" dirty="0" err="1" smtClean="0">
                <a:latin typeface="Arial" pitchFamily="34" charset="0"/>
                <a:cs typeface="Arial" pitchFamily="34" charset="0"/>
              </a:rPr>
              <a:t>c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р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Na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S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O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 – средний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объем раствора тиосульфата натрия, пошедший на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титрование;</a:t>
            </a:r>
          </a:p>
          <a:p>
            <a:pPr marL="1436688" indent="-623888" algn="just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с(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Na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S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O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 = 0,1 н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–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концентрация раствора тиосульфата натрия;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 marL="1436688" indent="-623888" algn="just">
              <a:lnSpc>
                <a:spcPct val="85000"/>
              </a:lnSpc>
            </a:pP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M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f</a:t>
            </a:r>
            <a:r>
              <a:rPr lang="ru-RU" sz="2700" b="1" baseline="-25000" dirty="0" err="1" smtClean="0">
                <a:latin typeface="Arial" pitchFamily="34" charset="0"/>
                <a:cs typeface="Arial" pitchFamily="34" charset="0"/>
              </a:rPr>
              <a:t>экв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(С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l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en-US" sz="2700" b="1" dirty="0" err="1" smtClean="0">
                <a:latin typeface="Arial" pitchFamily="34" charset="0"/>
                <a:cs typeface="Arial" pitchFamily="34" charset="0"/>
              </a:rPr>
              <a:t>Cl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 = 35,5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– моль-эквивалентная масса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хлора,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определяемая как отношение молярной массы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хлора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к числу отданных электронов в реакции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окисления-восстановления;</a:t>
            </a:r>
          </a:p>
          <a:p>
            <a:pPr marL="1436688" indent="-623888" algn="just">
              <a:lnSpc>
                <a:spcPct val="80000"/>
              </a:lnSpc>
            </a:pPr>
            <a:r>
              <a:rPr lang="en-US" sz="2700" b="1" dirty="0">
                <a:latin typeface="Arial" pitchFamily="34" charset="0"/>
                <a:cs typeface="Arial" pitchFamily="34" charset="0"/>
              </a:rPr>
              <a:t>V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колбы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= 500 см</a:t>
            </a:r>
            <a:r>
              <a:rPr lang="ru-RU" sz="2700" b="1" baseline="30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– объем колбы;</a:t>
            </a:r>
          </a:p>
          <a:p>
            <a:pPr marL="1436688" indent="-623888" algn="just">
              <a:lnSpc>
                <a:spcPct val="80000"/>
              </a:lnSpc>
            </a:pPr>
            <a:r>
              <a:rPr lang="en-US" sz="2700" b="1" dirty="0">
                <a:latin typeface="Arial" pitchFamily="34" charset="0"/>
                <a:cs typeface="Arial" pitchFamily="34" charset="0"/>
              </a:rPr>
              <a:t>V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пипетки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=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20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см</a:t>
            </a:r>
            <a:r>
              <a:rPr lang="ru-RU" sz="2700" b="1" baseline="30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– объем пипетки.</a:t>
            </a:r>
          </a:p>
          <a:p>
            <a:pPr marL="1436688" indent="-623888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2078678"/>
              </p:ext>
            </p:extLst>
          </p:nvPr>
        </p:nvGraphicFramePr>
        <p:xfrm>
          <a:off x="273787" y="1268760"/>
          <a:ext cx="8712968" cy="10183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586" name="Формула" r:id="rId5" imgW="3911600" imgH="457200" progId="">
                  <p:embed/>
                </p:oleObj>
              </mc:Choice>
              <mc:Fallback>
                <p:oleObj name="Формула" r:id="rId5" imgW="3911600" imgH="457200" progId="">
                  <p:embed/>
                  <p:pic>
                    <p:nvPicPr>
                      <p:cNvPr id="0" name="Picture 1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787" y="1268760"/>
                        <a:ext cx="8712968" cy="101839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99968" y="346663"/>
            <a:ext cx="8764520" cy="7990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Рассчитайте массу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хлора в растворе </a:t>
            </a:r>
            <a:r>
              <a:rPr lang="ru-RU" sz="2700" b="1" dirty="0" err="1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хло́рной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извести</a:t>
            </a:r>
            <a:r>
              <a:rPr lang="ru-RU" sz="2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charset="0"/>
                <a:cs typeface="Arial" charset="0"/>
              </a:rPr>
              <a:t>(</a:t>
            </a:r>
            <a:r>
              <a:rPr lang="en-US" sz="2700" b="1" dirty="0" err="1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</a:t>
            </a:r>
            <a:r>
              <a:rPr lang="en-US" sz="27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700" b="1" dirty="0" err="1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ClO</a:t>
            </a:r>
            <a:r>
              <a:rPr lang="en-US" sz="27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en-US" sz="2700" b="1" dirty="0" err="1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</a:t>
            </a:r>
            <a:r>
              <a:rPr lang="ru-RU" sz="2700" b="1" dirty="0">
                <a:latin typeface="Arial" charset="0"/>
                <a:cs typeface="Arial" charset="0"/>
              </a:rPr>
              <a:t>)</a:t>
            </a:r>
            <a:r>
              <a:rPr lang="ru-RU" sz="27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по формуле:</a:t>
            </a:r>
          </a:p>
        </p:txBody>
      </p:sp>
    </p:spTree>
    <p:extLst>
      <p:ext uri="{BB962C8B-B14F-4D97-AF65-F5344CB8AC3E}">
        <p14:creationId xmlns:p14="http://schemas.microsoft.com/office/powerpoint/2010/main" val="31741277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1" y="380995"/>
            <a:ext cx="8662891" cy="362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Если в особо чистом веществе </a:t>
            </a: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лимитируется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содержание </a:t>
            </a:r>
            <a:r>
              <a:rPr lang="ru-RU" sz="2700" b="1" i="1" u="sng" dirty="0">
                <a:latin typeface="Arial" pitchFamily="34" charset="0"/>
                <a:cs typeface="Arial" pitchFamily="34" charset="0"/>
              </a:rPr>
              <a:t>и</a:t>
            </a:r>
            <a:r>
              <a:rPr lang="ru-RU" sz="2700" b="1" i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7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органических, и неорганических </a:t>
            </a:r>
            <a:r>
              <a:rPr lang="ru-RU" sz="2700" b="1" i="1" u="sng" dirty="0">
                <a:latin typeface="Arial" pitchFamily="34" charset="0"/>
                <a:cs typeface="Arial" pitchFamily="34" charset="0"/>
              </a:rPr>
              <a:t>примесей,</a:t>
            </a:r>
            <a:r>
              <a:rPr lang="ru-RU" sz="2700" b="1" i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то в маркировке учитывается содержание обеих этих групп.</a:t>
            </a:r>
          </a:p>
          <a:p>
            <a:pPr indent="450000" algn="just">
              <a:lnSpc>
                <a:spcPct val="85000"/>
              </a:lnSpc>
            </a:pP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Пример.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Изопропиловый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спирт имеет марку о. п. – 1 ос. ч. 11–5 . Это означает, что изопропиловый спирт содержит органические примеси в сумме не более 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ru-RU" sz="2700" b="1" i="1" dirty="0" smtClean="0">
                <a:latin typeface="Arial" pitchFamily="34" charset="0"/>
                <a:cs typeface="Arial" pitchFamily="34" charset="0"/>
              </a:rPr>
              <a:t>∙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10</a:t>
            </a:r>
            <a:r>
              <a:rPr lang="ru-RU" sz="2700" b="1" baseline="30000" dirty="0">
                <a:latin typeface="Arial" pitchFamily="34" charset="0"/>
                <a:cs typeface="Arial" pitchFamily="34" charset="0"/>
              </a:rPr>
              <a:t>–1 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% и 11 лимитируемых неорганических примесей с суммой примесей не более n</a:t>
            </a:r>
            <a:r>
              <a:rPr lang="ru-RU" sz="2700" b="1" i="1" dirty="0">
                <a:latin typeface="Arial" pitchFamily="34" charset="0"/>
                <a:cs typeface="Arial" pitchFamily="34" charset="0"/>
              </a:rPr>
              <a:t> ∙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10</a:t>
            </a:r>
            <a:r>
              <a:rPr lang="ru-RU" sz="2700" b="1" baseline="30000" dirty="0">
                <a:latin typeface="Arial" pitchFamily="34" charset="0"/>
                <a:cs typeface="Arial" pitchFamily="34" charset="0"/>
              </a:rPr>
              <a:t>–5 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%.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8767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332656"/>
            <a:ext cx="184731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365697"/>
            <a:ext cx="8639844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Рассчитайте процентное содержания хлора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 растворе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хло́рной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извести </a:t>
            </a:r>
            <a:r>
              <a:rPr lang="ru-RU" sz="2800" b="1" dirty="0">
                <a:latin typeface="Arial" charset="0"/>
                <a:cs typeface="Arial" charset="0"/>
              </a:rPr>
              <a:t>(</a:t>
            </a:r>
            <a:r>
              <a:rPr lang="en-US" sz="2800" b="1" dirty="0" err="1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ClO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en-US" sz="2800" b="1" dirty="0" err="1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</a:t>
            </a:r>
            <a:r>
              <a:rPr lang="ru-RU" sz="2800" b="1" dirty="0">
                <a:latin typeface="Arial" charset="0"/>
                <a:cs typeface="Arial" charset="0"/>
              </a:rPr>
              <a:t>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ямоугольник 9"/>
              <p:cNvSpPr/>
              <p:nvPr/>
            </p:nvSpPr>
            <p:spPr>
              <a:xfrm>
                <a:off x="1271586" y="2045667"/>
                <a:ext cx="6600825" cy="1190625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lstStyle/>
              <a:p>
                <a:pPr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i="1" kern="1200">
                          <a:solidFill>
                            <a:srgbClr val="000000"/>
                          </a:solidFill>
                          <a:effectLst/>
                          <a:latin typeface="Cambria Math"/>
                          <a:ea typeface="Times New Roman"/>
                          <a:cs typeface="Times New Roman"/>
                        </a:rPr>
                        <m:t>𝜔</m:t>
                      </m:r>
                      <m:d>
                        <m:dPr>
                          <m:ctrlPr>
                            <a:rPr lang="ru-RU" sz="2800" i="1" kern="1200">
                              <a:solidFill>
                                <a:srgbClr val="000000"/>
                              </a:solidFill>
                              <a:effectLst/>
                              <a:latin typeface="Cambria Math"/>
                              <a:ea typeface="Times New Roman"/>
                              <a:cs typeface="Times New Roman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ru-RU" sz="2800" i="1" kern="1200">
                                  <a:solidFill>
                                    <a:srgbClr val="000000"/>
                                  </a:solidFill>
                                  <a:effectLst/>
                                  <a:latin typeface="Cambria Math"/>
                                  <a:ea typeface="Times New Roman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sz="2800" i="1" kern="1200">
                                  <a:solidFill>
                                    <a:srgbClr val="000000"/>
                                  </a:solidFill>
                                  <a:effectLst/>
                                  <a:latin typeface="Cambria Math"/>
                                  <a:ea typeface="Times New Roman"/>
                                  <a:cs typeface="Times New Roman"/>
                                </a:rPr>
                                <m:t>𝐶𝑙</m:t>
                              </m:r>
                            </m:e>
                            <m:sub>
                              <m:r>
                                <a:rPr lang="en-US" sz="2800" i="1" kern="1200">
                                  <a:solidFill>
                                    <a:srgbClr val="000000"/>
                                  </a:solidFill>
                                  <a:effectLst/>
                                  <a:latin typeface="Cambria Math"/>
                                  <a:ea typeface="Times New Roman"/>
                                  <a:cs typeface="Times New Roman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ru-RU" sz="2800" i="1" kern="1200">
                          <a:solidFill>
                            <a:srgbClr val="000000"/>
                          </a:solidFill>
                          <a:effectLst/>
                          <a:latin typeface="Cambria Math"/>
                          <a:ea typeface="Times New Roman"/>
                          <a:cs typeface="Times New Roman"/>
                        </a:rPr>
                        <m:t>=</m:t>
                      </m:r>
                      <m:f>
                        <m:fPr>
                          <m:ctrlPr>
                            <a:rPr lang="ru-RU" sz="2800" i="1" kern="1200">
                              <a:solidFill>
                                <a:srgbClr val="000000"/>
                              </a:solidFill>
                              <a:effectLst/>
                              <a:latin typeface="Cambria Math"/>
                              <a:ea typeface="Times New Roman"/>
                              <a:cs typeface="Times New Roman"/>
                            </a:rPr>
                          </m:ctrlPr>
                        </m:fPr>
                        <m:num>
                          <m:r>
                            <a:rPr lang="ru-RU" sz="2800" i="1" kern="1200">
                              <a:solidFill>
                                <a:srgbClr val="000000"/>
                              </a:solidFill>
                              <a:effectLst/>
                              <a:latin typeface="Cambria Math"/>
                              <a:ea typeface="Times New Roman"/>
                              <a:cs typeface="Times New Roman"/>
                            </a:rPr>
                            <m:t>𝑚</m:t>
                          </m:r>
                          <m:d>
                            <m:dPr>
                              <m:ctrlPr>
                                <a:rPr lang="ru-RU" sz="2800" i="1" kern="1200">
                                  <a:solidFill>
                                    <a:srgbClr val="000000"/>
                                  </a:solidFill>
                                  <a:effectLst/>
                                  <a:latin typeface="Cambria Math"/>
                                  <a:ea typeface="Times New Roman"/>
                                  <a:cs typeface="Times New Roman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ru-RU" sz="2800" i="1" kern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/>
                                      <a:ea typeface="Times New Roman"/>
                                      <a:cs typeface="Times New Roman"/>
                                    </a:rPr>
                                  </m:ctrlPr>
                                </m:sSubPr>
                                <m:e>
                                  <m:r>
                                    <a:rPr lang="ru-RU" sz="2800" i="1" kern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/>
                                      <a:ea typeface="Times New Roman"/>
                                      <a:cs typeface="Times New Roman"/>
                                    </a:rPr>
                                    <m:t>𝐶𝑙</m:t>
                                  </m:r>
                                </m:e>
                                <m:sub>
                                  <m:r>
                                    <a:rPr lang="ru-RU" sz="2800" i="1" kern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/>
                                      <a:ea typeface="Times New Roman"/>
                                      <a:cs typeface="Times New Roman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ru-RU" sz="2800" i="1" kern="1200">
                              <a:solidFill>
                                <a:srgbClr val="000000"/>
                              </a:solidFill>
                              <a:effectLst/>
                              <a:latin typeface="Cambria Math"/>
                              <a:ea typeface="Times New Roman"/>
                              <a:cs typeface="Times New Roman"/>
                            </a:rPr>
                            <m:t>∙100%</m:t>
                          </m:r>
                        </m:num>
                        <m:den>
                          <m:r>
                            <a:rPr lang="ru-RU" sz="2800" i="1" kern="1200">
                              <a:solidFill>
                                <a:srgbClr val="000000"/>
                              </a:solidFill>
                              <a:effectLst/>
                              <a:latin typeface="Cambria Math"/>
                              <a:ea typeface="Times New Roman"/>
                              <a:cs typeface="Times New Roman"/>
                            </a:rPr>
                            <m:t>𝑚</m:t>
                          </m:r>
                          <m:d>
                            <m:dPr>
                              <m:ctrlPr>
                                <a:rPr lang="ru-RU" sz="2800" i="1" kern="1200">
                                  <a:solidFill>
                                    <a:srgbClr val="000000"/>
                                  </a:solidFill>
                                  <a:effectLst/>
                                  <a:latin typeface="Cambria Math"/>
                                  <a:ea typeface="Times New Roman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ru-RU" sz="2800" i="1" kern="1200">
                                  <a:solidFill>
                                    <a:srgbClr val="000000"/>
                                  </a:solidFill>
                                  <a:effectLst/>
                                  <a:latin typeface="Cambria Math"/>
                                  <a:ea typeface="Times New Roman"/>
                                  <a:cs typeface="Times New Roman"/>
                                </a:rPr>
                                <m:t>раствора хлорной извести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ru-RU" sz="1200" dirty="0">
                  <a:effectLst/>
                  <a:latin typeface="Times New Roman"/>
                  <a:ea typeface="Times New Roman"/>
                </a:endParaRPr>
              </a:p>
            </p:txBody>
          </p:sp>
        </mc:Choice>
        <mc:Fallback xmlns="">
          <p:sp>
            <p:nvSpPr>
              <p:cNvPr id="10" name="Прямоугольник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1586" y="2045667"/>
                <a:ext cx="6600825" cy="1190625"/>
              </a:xfrm>
              <a:prstGeom prst="rect">
                <a:avLst/>
              </a:prstGeom>
              <a:blipFill rotWithShape="1">
                <a:blip r:embed="rId4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24501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42844" y="548680"/>
            <a:ext cx="8858312" cy="617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lvl="0" indent="-360363" algn="just">
              <a:lnSpc>
                <a:spcPct val="80000"/>
              </a:lnSpc>
              <a:buFont typeface="+mj-lt"/>
              <a:buAutoNum type="arabicPeriod"/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Алексеев Л.С. Контроль качества воды: учебник. – 3-е изд., </a:t>
            </a:r>
            <a:r>
              <a:rPr lang="ru-RU" sz="26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перераб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и доп.  – М.: ИНФРА-М, 2014.– 154 с. – (Среднее профессиональное </a:t>
            </a:r>
            <a:r>
              <a:rPr lang="ru-RU" sz="26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образова-ние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</a:p>
          <a:p>
            <a:pPr marL="360363" lvl="0" indent="-360363" algn="just">
              <a:lnSpc>
                <a:spcPct val="80000"/>
              </a:lnSpc>
              <a:buFont typeface="+mj-lt"/>
              <a:buAutoNum type="arabicPeriod"/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Аксенов В.И. Химия воды. Аналитическое обеспечение лабораторного практикума [Электронный ресурс]: учебное пособие для СПО/ Аксенов В.И., Ушакова Л.И., </a:t>
            </a:r>
            <a:r>
              <a:rPr lang="ru-RU" sz="2600" b="1" dirty="0" err="1">
                <a:latin typeface="Arial" pitchFamily="34" charset="0"/>
                <a:cs typeface="Arial" pitchFamily="34" charset="0"/>
              </a:rPr>
              <a:t>Ничкова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И.И. – Электрон. текстовые данные. – Саратов, Екатеринбург: Профобразование, Уральский федеральный университет, 2019. – 137 c. – Режим доступа: http://www.iprbookshop.ru/87898.html. – ЭБС «</a:t>
            </a:r>
            <a:r>
              <a:rPr lang="ru-RU" sz="2600" b="1" dirty="0" err="1">
                <a:latin typeface="Arial" pitchFamily="34" charset="0"/>
                <a:cs typeface="Arial" pitchFamily="34" charset="0"/>
              </a:rPr>
              <a:t>IPRbooks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»</a:t>
            </a:r>
          </a:p>
          <a:p>
            <a:pPr marL="360363" lvl="0" indent="-360363" algn="just">
              <a:lnSpc>
                <a:spcPct val="80000"/>
              </a:lnSpc>
              <a:buFont typeface="+mj-lt"/>
              <a:buAutoNum type="arabicPeriod"/>
            </a:pPr>
            <a:r>
              <a:rPr lang="ru-RU" sz="2600" b="1" u="sng" dirty="0">
                <a:latin typeface="Arial" pitchFamily="34" charset="0"/>
                <a:cs typeface="Arial" pitchFamily="34" charset="0"/>
              </a:rPr>
              <a:t>Аналитическая химия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[Электронный ресурс]: учебное пособие для СПО/ О.Б. Кукина [и др.]. – Электрон. текстовые данные. – Саратов: Профобразование, 2019. – 161 c. – Режим доступа: http://www.iprbookshop.ru/87269.html. – ЭБС «</a:t>
            </a:r>
            <a:r>
              <a:rPr lang="ru-RU" sz="2600" b="1" dirty="0" err="1">
                <a:latin typeface="Arial" pitchFamily="34" charset="0"/>
                <a:cs typeface="Arial" pitchFamily="34" charset="0"/>
              </a:rPr>
              <a:t>IPRbooks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7224" y="44624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-99392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155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7504" y="548680"/>
            <a:ext cx="8969434" cy="610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algn="just">
              <a:lnSpc>
                <a:spcPct val="80000"/>
              </a:lnSpc>
              <a:buFont typeface="+mj-lt"/>
              <a:buAutoNum type="arabicPeriod" startAt="4"/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Химия воды [Электронный ресурс]: методические указания/ – Электрон. текстовые данные. – Санкт-Петербург: Санкт-Петербургский государственный архитектурно-строительный университет, ЭБС АСВ, 2016. – 36 c. – Режим доступа: http://www.iprbookshop.ru/74356.html. – ЭБС «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IPRbooks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»</a:t>
            </a:r>
          </a:p>
          <a:p>
            <a:pPr marL="514350" lvl="0" indent="-514350" algn="just">
              <a:lnSpc>
                <a:spcPct val="80000"/>
              </a:lnSpc>
              <a:buFont typeface="+mj-lt"/>
              <a:buAutoNum type="arabicPeriod" startAt="4"/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Другов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Ю.С.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Анализ загрязненной воды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[Электронный ресурс]: практическое руководство/ Другов Ю.С., Родин А.А. – Электрон. текстовые данные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–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Москва: Лаборатория знаний, 2020. – 680 c. – Режим доступа: http://www.iprbookshop.ru/26060.html. – ЭБС «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IPRbooks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»</a:t>
            </a:r>
          </a:p>
          <a:p>
            <a:pPr marL="514350" indent="-514350" algn="just">
              <a:lnSpc>
                <a:spcPct val="80000"/>
              </a:lnSpc>
              <a:buFont typeface="+mj-lt"/>
              <a:buAutoNum type="arabicPeriod" startAt="4"/>
            </a:pPr>
            <a:r>
              <a:rPr lang="ru-RU" sz="2800" b="1" dirty="0" err="1">
                <a:latin typeface="Arial" pitchFamily="34" charset="0"/>
                <a:cs typeface="Arial" pitchFamily="34" charset="0"/>
              </a:rPr>
              <a:t>Ивчатов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А. Л., Малов В. И. Химия воды и микробиология. – М.: ИНФРА-М, 2006. – 218 с.</a:t>
            </a:r>
          </a:p>
          <a:p>
            <a:pPr marL="514350" lvl="0" indent="-514350" algn="just">
              <a:lnSpc>
                <a:spcPct val="80000"/>
              </a:lnSpc>
              <a:buFont typeface="+mj-lt"/>
              <a:buAutoNum type="arabicPeriod" startAt="4"/>
            </a:pP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7224" y="44624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-99392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419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709418"/>
            <a:ext cx="8858312" cy="57947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algn="just">
              <a:lnSpc>
                <a:spcPct val="75000"/>
              </a:lnSpc>
              <a:buFont typeface="+mj-lt"/>
              <a:buAutoNum type="arabicPeriod" startAt="7"/>
            </a:pPr>
            <a:r>
              <a:rPr lang="ru-RU" sz="26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Ерохин Ю. М., Ковалева И. Б. Химия для профессий и специальностей технического и естественно-научного профилей: учебник для студ. учреждений сред. проф. образования. – М.: Издательский центр «Академия», 2015. – 448 с.</a:t>
            </a:r>
          </a:p>
          <a:p>
            <a:pPr marL="457200" lvl="0" indent="-457200" algn="just">
              <a:lnSpc>
                <a:spcPct val="75000"/>
              </a:lnSpc>
              <a:buFont typeface="+mj-lt"/>
              <a:buAutoNum type="arabicPeriod" startAt="7"/>
            </a:pPr>
            <a:r>
              <a:rPr lang="ru-RU" sz="26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Габриелян О. С., Остроумов И. Г. Химия для профессий и специальностей технического профиля: учебник для студ. учреждений сред. проф. образования. – М., 2017. </a:t>
            </a:r>
          </a:p>
          <a:p>
            <a:pPr marL="457200" lvl="0" indent="-457200" algn="just">
              <a:lnSpc>
                <a:spcPct val="75000"/>
              </a:lnSpc>
              <a:buFont typeface="+mj-lt"/>
              <a:buAutoNum type="arabicPeriod" startAt="7"/>
            </a:pPr>
            <a:r>
              <a:rPr lang="ru-RU" sz="26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Габриелян О.С., Остроумов И. Г., Остроумова Е. Е. и др. Химия для профессий и специальностей естественно-научного профиля: учебник для студ. учреждений сред. проф. образования. – М., 2017. </a:t>
            </a:r>
          </a:p>
          <a:p>
            <a:pPr marL="457200" lvl="0" indent="-457200" algn="just">
              <a:lnSpc>
                <a:spcPct val="75000"/>
              </a:lnSpc>
              <a:buFont typeface="+mj-lt"/>
              <a:buAutoNum type="arabicPeriod" startAt="7"/>
            </a:pPr>
            <a:r>
              <a:rPr lang="ru-RU" sz="26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Габриелян О. С., Остроумов И. Г. Химия для профессий и специальностей </a:t>
            </a:r>
            <a:r>
              <a:rPr lang="ru-RU" sz="26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социально-экономического </a:t>
            </a:r>
            <a:r>
              <a:rPr lang="ru-RU" sz="26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 гуманитарного профилей: учебник для студ. учреждений сред. проф. образования. – М., 2016.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928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682269"/>
            <a:ext cx="8858312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80000"/>
              </a:lnSpc>
              <a:buFont typeface="+mj-lt"/>
              <a:buAutoNum type="arabicPeriod" startAt="11"/>
            </a:pPr>
            <a:r>
              <a:rPr lang="ru-RU" sz="2500" b="1" dirty="0" err="1" smtClean="0">
                <a:latin typeface="Arial" pitchFamily="34" charset="0"/>
                <a:cs typeface="Arial" pitchFamily="34" charset="0"/>
              </a:rPr>
              <a:t>Новошннский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 И. И., </a:t>
            </a:r>
            <a:r>
              <a:rPr lang="ru-RU" sz="2500" b="1" dirty="0" err="1" smtClean="0">
                <a:latin typeface="Arial" pitchFamily="34" charset="0"/>
                <a:cs typeface="Arial" pitchFamily="34" charset="0"/>
              </a:rPr>
              <a:t>Новошинская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 Н. С. Химия: учебник для 10(11) класса </a:t>
            </a:r>
            <a:r>
              <a:rPr lang="ru-RU" sz="2500" b="1" dirty="0" err="1" smtClean="0">
                <a:latin typeface="Arial" pitchFamily="34" charset="0"/>
                <a:cs typeface="Arial" pitchFamily="34" charset="0"/>
              </a:rPr>
              <a:t>общеобразователь-ных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 учреждений/И. И. </a:t>
            </a:r>
            <a:r>
              <a:rPr lang="ru-RU" sz="2500" b="1" dirty="0" err="1" smtClean="0">
                <a:latin typeface="Arial" pitchFamily="34" charset="0"/>
                <a:cs typeface="Arial" pitchFamily="34" charset="0"/>
              </a:rPr>
              <a:t>Новошинский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, Н. С. </a:t>
            </a:r>
            <a:r>
              <a:rPr lang="ru-RU" sz="2500" b="1" dirty="0" err="1" smtClean="0">
                <a:latin typeface="Arial" pitchFamily="34" charset="0"/>
                <a:cs typeface="Arial" pitchFamily="34" charset="0"/>
              </a:rPr>
              <a:t>Новошинская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. – М.: ООО «Русское слово – учебник», 2014. (ФГОС. Инновационная школа).</a:t>
            </a:r>
          </a:p>
          <a:p>
            <a:pPr marL="355600" lvl="0" indent="-355600" algn="just">
              <a:lnSpc>
                <a:spcPct val="80000"/>
              </a:lnSpc>
              <a:buFont typeface="+mj-lt"/>
              <a:buAutoNum type="arabicPeriod" startAt="11"/>
            </a:pP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Алексеев Л.С. Контроль качества воды: учебник. – 3-е изд., </a:t>
            </a:r>
            <a:r>
              <a:rPr lang="ru-RU" sz="25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перераб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и доп.  – М.: ИНФРА-М, 2014.– 154 с. – (Среднее профессиональное </a:t>
            </a:r>
            <a:r>
              <a:rPr lang="ru-RU" sz="25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образова-ние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</a:p>
          <a:p>
            <a:pPr marL="355600" lvl="0" indent="-355600" algn="just">
              <a:lnSpc>
                <a:spcPct val="80000"/>
              </a:lnSpc>
              <a:buFont typeface="+mj-lt"/>
              <a:buAutoNum type="arabicPeriod" startAt="11"/>
            </a:pP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Саенко О.Е. Аналитическая химия: учебник для средних специальных учебных заведений / О.Е. Саенко – Ростов </a:t>
            </a:r>
            <a:r>
              <a:rPr lang="ru-RU" sz="2500" b="1" dirty="0" err="1" smtClean="0">
                <a:latin typeface="Arial" pitchFamily="34" charset="0"/>
                <a:cs typeface="Arial" pitchFamily="34" charset="0"/>
              </a:rPr>
              <a:t>н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/Д.: Феникс, 2014.– 288 с. – (Среднее профессиональное образование)</a:t>
            </a:r>
          </a:p>
          <a:p>
            <a:pPr marL="355600" lvl="0" indent="-355600" algn="just">
              <a:lnSpc>
                <a:spcPct val="80000"/>
              </a:lnSpc>
              <a:buFont typeface="+mj-lt"/>
              <a:buAutoNum type="arabicPeriod" startAt="11"/>
            </a:pP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В. Д. </a:t>
            </a:r>
            <a:r>
              <a:rPr lang="ru-RU" sz="2500" b="1" dirty="0" err="1" smtClean="0">
                <a:latin typeface="Arial" pitchFamily="34" charset="0"/>
                <a:cs typeface="Arial" pitchFamily="34" charset="0"/>
              </a:rPr>
              <a:t>Валова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 (Копылова), Е. И. Паршина. Аналитическая химия и физико-химические методы анализа. Практикум. – М.: Дашков и Ко, 2012.– 200 с. – (Учебное издание для бакалавров)</a:t>
            </a:r>
          </a:p>
          <a:p>
            <a:pPr marL="355600" lvl="0" indent="-355600" algn="just">
              <a:lnSpc>
                <a:spcPct val="80000"/>
              </a:lnSpc>
              <a:buFont typeface="+mj-lt"/>
              <a:buAutoNum type="arabicPeriod" startAt="11"/>
            </a:pP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Т.И. </a:t>
            </a:r>
            <a:r>
              <a:rPr lang="ru-RU" sz="2500" b="1" dirty="0" err="1" smtClean="0">
                <a:latin typeface="Arial" pitchFamily="34" charset="0"/>
                <a:cs typeface="Arial" pitchFamily="34" charset="0"/>
              </a:rPr>
              <a:t>Хаханина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, Н.Г. Никитина. Аналитическая химия и практикум: учебник для СПО. – М.: </a:t>
            </a:r>
            <a:r>
              <a:rPr lang="ru-RU" sz="2500" b="1" dirty="0" err="1" smtClean="0">
                <a:latin typeface="Arial" pitchFamily="34" charset="0"/>
                <a:cs typeface="Arial" pitchFamily="34" charset="0"/>
              </a:rPr>
              <a:t>Юрайт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, 2015.– 278 с. – (Учебное издание для бакалавров)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76913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78184" y="1056533"/>
            <a:ext cx="8858312" cy="5036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85000"/>
              </a:lnSpc>
              <a:buFont typeface="+mj-lt"/>
              <a:buAutoNum type="arabicPeriod" startAt="16"/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В.П. Зайцев, А.Б. Дмитриев, Л.С. Ушакова, Л.И. Иванова Теоретические основы аналитической химии. Качественный анализ/ В.П. Зайцев [и др.]. – Пятигорск: Пятигорск. ГФА, 2011. – 56 с.</a:t>
            </a:r>
          </a:p>
          <a:p>
            <a:pPr marL="514350" indent="-514350">
              <a:lnSpc>
                <a:spcPct val="85000"/>
              </a:lnSpc>
              <a:buFont typeface="+mj-lt"/>
              <a:buAutoNum type="arabicPeriod" startAt="16"/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Википедия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https://ru.wikipedia.org/wiki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/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514350" indent="-514350">
              <a:lnSpc>
                <a:spcPct val="85000"/>
              </a:lnSpc>
              <a:buFont typeface="+mj-lt"/>
              <a:buAutoNum type="arabicPeriod" startAt="16"/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youtube.com</a:t>
            </a:r>
          </a:p>
          <a:p>
            <a:pPr marL="514350" indent="-514350">
              <a:lnSpc>
                <a:spcPct val="85000"/>
              </a:lnSpc>
              <a:buFont typeface="+mj-lt"/>
              <a:buAutoNum type="arabicPeriod" startAt="16"/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video.yandex.ru› yandex.ru/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images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›</a:t>
            </a:r>
          </a:p>
          <a:p>
            <a:pPr marL="514350" indent="-514350">
              <a:lnSpc>
                <a:spcPct val="85000"/>
              </a:lnSpc>
              <a:buFont typeface="+mj-lt"/>
              <a:buAutoNum type="arabicPeriod" startAt="16"/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yandex.ru/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images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›</a:t>
            </a:r>
          </a:p>
          <a:p>
            <a:pPr marL="514350" indent="-514350">
              <a:lnSpc>
                <a:spcPct val="85000"/>
              </a:lnSpc>
              <a:buFont typeface="+mj-lt"/>
              <a:buAutoNum type="arabicPeriod" startAt="16"/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http://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diplomba.ru/work/130842</a:t>
            </a:r>
          </a:p>
          <a:p>
            <a:pPr marL="514350" indent="-514350">
              <a:lnSpc>
                <a:spcPct val="85000"/>
              </a:lnSpc>
              <a:buFont typeface="+mj-lt"/>
              <a:buAutoNum type="arabicPeriod" startAt="16"/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http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://vmede.org/sait/?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page=10&amp;id=Ximiya_analiti4eskaya_pract_xaritonov_2009&amp;menu=Ximiya_analiti4eskaya_pract_xaritonov_2009</a:t>
            </a:r>
          </a:p>
          <a:p>
            <a:pPr marL="514350" indent="-514350">
              <a:lnSpc>
                <a:spcPct val="85000"/>
              </a:lnSpc>
              <a:buFont typeface="+mj-lt"/>
              <a:buAutoNum type="arabicPeriod" startAt="16"/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 http://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komane.ru/nuda/laboratornaya-rabota-4-obshaya-harakteristika-kationov-iii-ana/main.html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78184" y="692696"/>
            <a:ext cx="8858312" cy="6083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85000"/>
              </a:lnSpc>
              <a:buFont typeface="+mj-lt"/>
              <a:buAutoNum type="arabicPeriod" startAt="24"/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http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ido.tsu.ru/schools/chem/data/res/metod_chem_analiz/virtlab/text/2g2_2_1.htm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24"/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http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studend.ru/gotovye-raboty/gravimetricheskij-vesovoj-metod-analiza.html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24"/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http://www.linseis.com/ru/pribory/sinkhronnyi-termicheskii-analiz/sta-pt1600/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24"/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http://4108.ru/u/gravimetriya_himiya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24"/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http://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referatwork.ru/analiticheskaya_himiya/section-10.html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24"/>
            </a:pP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https</a:t>
            </a:r>
            <a:r>
              <a:rPr lang="en-US" sz="2600" b="1" dirty="0">
                <a:latin typeface="Arial" pitchFamily="34" charset="0"/>
                <a:cs typeface="Arial" pitchFamily="34" charset="0"/>
              </a:rPr>
              <a:t>://ru.wikipedia.org/wiki/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Титриметрический_анализ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24"/>
            </a:pP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https</a:t>
            </a:r>
            <a:r>
              <a:rPr lang="en-US" sz="2600" b="1" dirty="0">
                <a:latin typeface="Arial" pitchFamily="34" charset="0"/>
                <a:cs typeface="Arial" pitchFamily="34" charset="0"/>
              </a:rPr>
              <a:t>://ru.wikipedia.org/wiki/</a:t>
            </a:r>
            <a:r>
              <a:rPr lang="ru-RU" sz="2600" b="1" dirty="0" err="1">
                <a:latin typeface="Arial" pitchFamily="34" charset="0"/>
                <a:cs typeface="Arial" pitchFamily="34" charset="0"/>
              </a:rPr>
              <a:t>Количественный_анализ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_(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химия)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24"/>
            </a:pP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http</a:t>
            </a:r>
            <a:r>
              <a:rPr lang="en-US" sz="26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molsp.phys.spbu.ru/werbung/MolecularSpectroscopy.pdf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24"/>
            </a:pP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https</a:t>
            </a:r>
            <a:r>
              <a:rPr lang="en-US" sz="2600" b="1" dirty="0">
                <a:latin typeface="Arial" pitchFamily="34" charset="0"/>
                <a:cs typeface="Arial" pitchFamily="34" charset="0"/>
              </a:rPr>
              <a:t>://ru.wikipedia.org/wiki/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Квалификация_химических_реактивов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85584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78184" y="692696"/>
            <a:ext cx="8858312" cy="5193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85000"/>
              </a:lnSpc>
              <a:buFont typeface="+mj-lt"/>
              <a:buAutoNum type="arabicPeriod" startAt="33"/>
            </a:pP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https</a:t>
            </a:r>
            <a:r>
              <a:rPr lang="en-US" sz="2600" b="1" dirty="0">
                <a:latin typeface="Arial" pitchFamily="34" charset="0"/>
                <a:cs typeface="Arial" pitchFamily="34" charset="0"/>
              </a:rPr>
              <a:t>://ru.wikipedia.org/wiki/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Кривая_титрования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33"/>
            </a:pP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http</a:t>
            </a:r>
            <a:r>
              <a:rPr lang="en-US" sz="26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ido.tsu.ru/schools/chem/data/res/metod_chem_analiz/virtlab/text/2g2_3_1.htm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33"/>
            </a:pP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http</a:t>
            </a:r>
            <a:r>
              <a:rPr lang="en-US" sz="26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www.ngpedia.ru/id146880p1.html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33"/>
            </a:pP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http</a:t>
            </a:r>
            <a:r>
              <a:rPr lang="en-US" sz="26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chemistry-chemists.com/forum/viewtopic.php?p=62021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33"/>
            </a:pP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http</a:t>
            </a:r>
            <a:r>
              <a:rPr lang="en-US" sz="26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www.himikatus.ru/art/tecnik_lab/0397.php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33"/>
            </a:pP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http</a:t>
            </a:r>
            <a:r>
              <a:rPr lang="en-US" sz="2600" b="1" dirty="0">
                <a:latin typeface="Arial" pitchFamily="34" charset="0"/>
                <a:cs typeface="Arial" pitchFamily="34" charset="0"/>
              </a:rPr>
              <a:t>://www.studfiles.ru/preview/1863863/page:3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/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33"/>
            </a:pPr>
            <a:r>
              <a:rPr lang="en-US" sz="2600" b="1" dirty="0">
                <a:latin typeface="Arial" pitchFamily="34" charset="0"/>
                <a:cs typeface="Arial" pitchFamily="34" charset="0"/>
              </a:rPr>
              <a:t>http://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www.studmed.ru/docs/document27888?view=1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33"/>
            </a:pPr>
            <a:r>
              <a:rPr lang="en-US" sz="2600" b="1" dirty="0">
                <a:latin typeface="Arial" pitchFamily="34" charset="0"/>
                <a:cs typeface="Arial" pitchFamily="34" charset="0"/>
              </a:rPr>
              <a:t>https://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ru.wikipedia.org/wiki/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Соль_Мора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33"/>
            </a:pPr>
            <a:r>
              <a:rPr lang="en-US" sz="2600" b="1" dirty="0">
                <a:latin typeface="Arial" pitchFamily="34" charset="0"/>
                <a:cs typeface="Arial" pitchFamily="34" charset="0"/>
              </a:rPr>
              <a:t>https://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ru.wikipedia.org/wiki/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Хлорирование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33"/>
            </a:pPr>
            <a:r>
              <a:rPr lang="en-US" sz="2600" b="1" dirty="0">
                <a:latin typeface="Arial" pitchFamily="34" charset="0"/>
                <a:cs typeface="Arial" pitchFamily="34" charset="0"/>
              </a:rPr>
              <a:t>http://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v.900igr.net:10/fotografii/khimija/Jod-v-organizme-cheloveka/012-Fizicheskie-i-khimicheskie-svojstva.html</a:t>
            </a:r>
            <a:endParaRPr lang="ru-RU" sz="26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08165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3c2dec3b108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196752"/>
            <a:ext cx="4511675" cy="444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188640"/>
            <a:ext cx="8662891" cy="6449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Правила работы с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реактивами</a:t>
            </a:r>
          </a:p>
          <a:p>
            <a:pPr algn="ctr">
              <a:lnSpc>
                <a:spcPct val="85000"/>
              </a:lnSpc>
            </a:pPr>
            <a:endParaRPr lang="ru-RU" sz="1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Необходимо выработать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навыки работы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позволяющие </a:t>
            </a:r>
            <a:r>
              <a:rPr lang="ru-RU" sz="27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избежать загрязнения реактивов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:</a:t>
            </a:r>
          </a:p>
          <a:p>
            <a:pPr marL="361950" lvl="0" indent="-36195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твердые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вещества отбирают из склянки чистым и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сухим шпателем;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 marL="361950" lvl="0" indent="-36195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жидкий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реагент не отбирают из общей бутыли, а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наливают сначала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в маленький стаканчик, предварительно ополоснутый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этим раствором;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 marL="361950" lvl="0" indent="-36195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взятый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в избытке реагент не возвращают обратно в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склянку;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 marL="361950" lvl="0" indent="-36195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если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реагента мало, то его отбирают чистой сухой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пипеткой, которую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держат в той же склянке и не используют для других</a:t>
            </a:r>
            <a:br>
              <a:rPr lang="ru-RU" sz="2700" b="1" dirty="0">
                <a:latin typeface="Arial" pitchFamily="34" charset="0"/>
                <a:cs typeface="Arial" pitchFamily="34" charset="0"/>
              </a:rPr>
            </a:b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растворов;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 marL="361950" lvl="0" indent="-36195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открывая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склянки с реагентами, пробку кладут на чистый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лист бумаги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вверх дном.</a:t>
            </a:r>
          </a:p>
        </p:txBody>
      </p:sp>
    </p:spTree>
    <p:extLst>
      <p:ext uri="{BB962C8B-B14F-4D97-AF65-F5344CB8AC3E}">
        <p14:creationId xmlns:p14="http://schemas.microsoft.com/office/powerpoint/2010/main" val="12825660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varson.ru/images/SprInstr_jpeg_for_site2009/6ObraschenieTvVeschestv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3954" r="3198" b="4398"/>
          <a:stretch/>
        </p:blipFill>
        <p:spPr bwMode="auto">
          <a:xfrm>
            <a:off x="0" y="0"/>
            <a:ext cx="4524704" cy="6826270"/>
          </a:xfrm>
          <a:prstGeom prst="rect">
            <a:avLst/>
          </a:prstGeom>
          <a:noFill/>
        </p:spPr>
      </p:pic>
      <p:pic>
        <p:nvPicPr>
          <p:cNvPr id="2050" name="Picture 2" descr="D:\23.05.13-домашние документы\Виртуальные лекции 28.07.11\Химия\ТБ\7ObrZhidVesc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3465" r="2329" b="4401"/>
          <a:stretch/>
        </p:blipFill>
        <p:spPr bwMode="auto">
          <a:xfrm>
            <a:off x="4524703" y="0"/>
            <a:ext cx="4587576" cy="6821086"/>
          </a:xfrm>
          <a:prstGeom prst="rect">
            <a:avLst/>
          </a:prstGeom>
          <a:noFill/>
        </p:spPr>
      </p:pic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883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260648"/>
            <a:ext cx="8639844" cy="2054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3000" b="1" dirty="0">
                <a:latin typeface="Arial" pitchFamily="34" charset="0"/>
                <a:cs typeface="Arial" pitchFamily="34" charset="0"/>
              </a:rPr>
              <a:t>В титриметрическом методе анализа используют </a:t>
            </a:r>
            <a:r>
              <a:rPr lang="ru-RU" sz="3000" b="1" u="sng" dirty="0">
                <a:latin typeface="Arial" pitchFamily="34" charset="0"/>
                <a:cs typeface="Arial" pitchFamily="34" charset="0"/>
              </a:rPr>
              <a:t>растворы с точно известной концентрацией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. Такие растворы называют </a:t>
            </a:r>
            <a:r>
              <a:rPr lang="ru-RU" sz="3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стандартными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. Различают </a:t>
            </a:r>
            <a:r>
              <a:rPr lang="ru-RU" sz="30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первичные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 и </a:t>
            </a:r>
            <a:r>
              <a:rPr lang="ru-RU" sz="3000" b="1" dirty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вторичные </a:t>
            </a:r>
            <a:r>
              <a:rPr lang="ru-RU" sz="3000" b="1" dirty="0" smtClean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стандарты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042255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03495" y="290629"/>
            <a:ext cx="8712968" cy="53899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Первичные стандартные растворы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готовят в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мерных колбах по точной навеске (или по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фиксаналу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). Это возможно, если вещество удовлетворяет следующим требованиям:</a:t>
            </a:r>
          </a:p>
          <a:p>
            <a:pPr marL="457200" lvl="0" indent="-457200" algn="just">
              <a:lnSpc>
                <a:spcPct val="85000"/>
              </a:lnSpc>
              <a:buClr>
                <a:srgbClr val="0000FF"/>
              </a:buClr>
              <a:buFont typeface="Wingdings" pitchFamily="2" charset="2"/>
              <a:buChar char="Ø"/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состав соединения должен строго соответствовать определенной химической формуле, содержание примесей не должно превышать 0,05 %, что соответствует ГОСТу для веществ квалификации «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х.ч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.»;</a:t>
            </a:r>
          </a:p>
          <a:p>
            <a:pPr marL="457200" lvl="0" indent="-457200" algn="just">
              <a:lnSpc>
                <a:spcPct val="85000"/>
              </a:lnSpc>
              <a:buClr>
                <a:srgbClr val="0000FF"/>
              </a:buClr>
              <a:buFont typeface="Wingdings" pitchFamily="2" charset="2"/>
              <a:buChar char="Ø"/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вещества должны быть устойчивыми при хранении;</a:t>
            </a:r>
          </a:p>
          <a:p>
            <a:pPr marL="457200" lvl="0" indent="-457200" algn="just">
              <a:lnSpc>
                <a:spcPct val="85000"/>
              </a:lnSpc>
              <a:buClr>
                <a:srgbClr val="0000FF"/>
              </a:buClr>
              <a:buFont typeface="Wingdings" pitchFamily="2" charset="2"/>
              <a:buChar char="Ø"/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молярная масса вещества по возможности должна быть большой, так как при этом погрешности взвешивания приводят к меньшим ошибкам.</a:t>
            </a:r>
          </a:p>
        </p:txBody>
      </p:sp>
    </p:spTree>
    <p:extLst>
      <p:ext uri="{BB962C8B-B14F-4D97-AF65-F5344CB8AC3E}">
        <p14:creationId xmlns:p14="http://schemas.microsoft.com/office/powerpoint/2010/main" val="12825660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336453"/>
            <a:ext cx="8784976" cy="18582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Станда́рт-титры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, </a:t>
            </a:r>
            <a:r>
              <a:rPr lang="ru-RU" sz="27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фиксаналы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,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первичные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стандарты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– наборы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химических реактивов, выпускаемые промышленностью в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запаян-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ных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 ампулах. Эти ампулы содержат точно известное количество вещества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2" descr="http://www.ua.all.biz/img/ua/catalog/2901959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57" r="6144" b="3334"/>
          <a:stretch/>
        </p:blipFill>
        <p:spPr bwMode="auto">
          <a:xfrm>
            <a:off x="1979712" y="2322338"/>
            <a:ext cx="4536503" cy="42340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55554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2290" name="Picture 2" descr="http://www.ponics.ru/wp-content/uploads/2009/05/voronka-thum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278" y="3633238"/>
            <a:ext cx="2324100" cy="17716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textarchive.ru/images/1255/2508011/m2f4a148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14810"/>
            <a:ext cx="1332534" cy="2626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79512" y="336453"/>
            <a:ext cx="8784976" cy="3270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Для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приготовления раствора ампулу разбивают при помощи специального бойка, её содержимое количественно переносят в мерную колбу и разбавляют водой до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требуемого объёма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 (до метки на колбе), что позволяет получить стандартный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раствор точной концентрации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 Полученный раствор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использует-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ся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в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титриметрии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как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титрант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или для определения концентрации другого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титранта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547664" y="3804221"/>
            <a:ext cx="5033641" cy="3153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Прибор для приготовления растворов из </a:t>
            </a:r>
            <a:r>
              <a:rPr lang="ru-RU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фиксанала</a:t>
            </a:r>
            <a:r>
              <a:rPr lang="ru-RU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: </a:t>
            </a:r>
            <a:endParaRPr lang="ru-RU" sz="26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1 </a:t>
            </a:r>
            <a:r>
              <a:rPr lang="ru-RU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–</a:t>
            </a:r>
            <a:r>
              <a:rPr lang="ru-RU" sz="2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ампула; 2 –</a:t>
            </a:r>
            <a:r>
              <a:rPr lang="ru-RU" sz="2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боек; </a:t>
            </a:r>
            <a:endParaRPr lang="ru-RU" sz="26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3 </a:t>
            </a:r>
            <a:r>
              <a:rPr lang="ru-RU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–</a:t>
            </a:r>
            <a:r>
              <a:rPr lang="ru-RU" sz="2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остроконечная палочка для </a:t>
            </a:r>
            <a:r>
              <a:rPr lang="ru-RU" sz="2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пробивания </a:t>
            </a:r>
            <a:r>
              <a:rPr lang="ru-RU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ампулы сбоку; </a:t>
            </a:r>
            <a:endParaRPr lang="ru-RU" sz="26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4 </a:t>
            </a:r>
            <a:r>
              <a:rPr lang="ru-RU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–</a:t>
            </a:r>
            <a:r>
              <a:rPr lang="ru-RU" sz="2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воронка; 5 –</a:t>
            </a:r>
            <a:r>
              <a:rPr lang="ru-RU" sz="2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мерная </a:t>
            </a:r>
            <a:r>
              <a:rPr lang="ru-RU" sz="2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колба</a:t>
            </a:r>
            <a:endParaRPr lang="ru-RU" sz="2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09854" y="4223170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1</a:t>
            </a:r>
            <a:endParaRPr lang="ru-RU" sz="24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6547227" y="4233276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1</a:t>
            </a:r>
            <a:endParaRPr lang="ru-RU" sz="24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975452" y="4982812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2</a:t>
            </a:r>
            <a:endParaRPr lang="ru-RU" sz="24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845779" y="3883977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3</a:t>
            </a:r>
            <a:endParaRPr lang="ru-RU" sz="24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7568328" y="4943224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3</a:t>
            </a:r>
            <a:endParaRPr lang="ru-RU" sz="24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7914711" y="3653145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4</a:t>
            </a:r>
            <a:endParaRPr lang="ru-RU" sz="24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1023873" y="4483975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4</a:t>
            </a:r>
            <a:endParaRPr lang="ru-RU" sz="24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1043608" y="5919663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5</a:t>
            </a:r>
            <a:endParaRPr lang="ru-RU" sz="2400" dirty="0"/>
          </a:p>
        </p:txBody>
      </p:sp>
      <p:cxnSp>
        <p:nvCxnSpPr>
          <p:cNvPr id="4" name="Прямая со стрелкой 3"/>
          <p:cNvCxnSpPr/>
          <p:nvPr/>
        </p:nvCxnSpPr>
        <p:spPr>
          <a:xfrm flipH="1" flipV="1">
            <a:off x="751724" y="5000636"/>
            <a:ext cx="291884" cy="213009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25660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538887" y="1556792"/>
            <a:ext cx="5033641" cy="4173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Прибор для приготовления растворов из </a:t>
            </a:r>
            <a:r>
              <a:rPr lang="ru-RU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фиксанала</a:t>
            </a:r>
            <a:r>
              <a:rPr lang="ru-RU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: </a:t>
            </a:r>
            <a:endParaRPr lang="ru-RU" sz="26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1 </a:t>
            </a:r>
            <a:r>
              <a:rPr lang="ru-RU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–</a:t>
            </a:r>
            <a:r>
              <a:rPr lang="ru-RU" sz="2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ампула; 2 –</a:t>
            </a:r>
            <a:r>
              <a:rPr lang="ru-RU" sz="2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боек; </a:t>
            </a:r>
            <a:endParaRPr lang="ru-RU" sz="26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3 </a:t>
            </a:r>
            <a:r>
              <a:rPr lang="ru-RU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–</a:t>
            </a:r>
            <a:r>
              <a:rPr lang="ru-RU" sz="2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остроконечная палочка для </a:t>
            </a:r>
            <a:r>
              <a:rPr lang="ru-RU" sz="2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пробивания </a:t>
            </a:r>
            <a:r>
              <a:rPr lang="ru-RU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ампулы </a:t>
            </a:r>
            <a:r>
              <a:rPr lang="ru-RU" sz="2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сверху; </a:t>
            </a:r>
          </a:p>
          <a:p>
            <a:pPr algn="ctr">
              <a:lnSpc>
                <a:spcPct val="85000"/>
              </a:lnSpc>
            </a:pPr>
            <a:r>
              <a:rPr lang="ru-RU" sz="2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4 </a:t>
            </a:r>
            <a:r>
              <a:rPr lang="ru-RU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–</a:t>
            </a:r>
            <a:r>
              <a:rPr lang="ru-RU" sz="2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воронка; 5 –</a:t>
            </a:r>
            <a:r>
              <a:rPr lang="ru-RU" sz="2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мерная </a:t>
            </a:r>
            <a:r>
              <a:rPr lang="ru-RU" sz="2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колба; </a:t>
            </a:r>
            <a:r>
              <a:rPr lang="ru-RU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6 – </a:t>
            </a:r>
            <a:r>
              <a:rPr lang="ru-RU" sz="26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промывалка</a:t>
            </a:r>
            <a:r>
              <a:rPr lang="ru-RU" sz="2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; </a:t>
            </a:r>
          </a:p>
          <a:p>
            <a:pPr algn="ctr">
              <a:lnSpc>
                <a:spcPct val="85000"/>
              </a:lnSpc>
            </a:pPr>
            <a:r>
              <a:rPr lang="ru-RU" sz="2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7 – отметка до которой нужно долить воды; 8 – деревянный молоточек</a:t>
            </a:r>
            <a:endParaRPr lang="ru-RU" sz="2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22" name="Picture 3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02" t="16360" r="61615" b="11418"/>
          <a:stretch/>
        </p:blipFill>
        <p:spPr bwMode="auto">
          <a:xfrm>
            <a:off x="395536" y="332656"/>
            <a:ext cx="2664296" cy="6309320"/>
          </a:xfrm>
          <a:prstGeom prst="rect">
            <a:avLst/>
          </a:prstGeom>
          <a:noFill/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8578560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домой 6">
            <a:hlinkClick r:id="" action="ppaction://noaction" highlightClick="1"/>
          </p:cNvPr>
          <p:cNvSpPr/>
          <p:nvPr/>
        </p:nvSpPr>
        <p:spPr>
          <a:xfrm>
            <a:off x="1714480" y="1428736"/>
            <a:ext cx="720725" cy="72072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Блок-схема: процесс 8"/>
          <p:cNvSpPr>
            <a:spLocks noChangeArrowheads="1"/>
          </p:cNvSpPr>
          <p:nvPr/>
        </p:nvSpPr>
        <p:spPr bwMode="auto">
          <a:xfrm>
            <a:off x="2944813" y="1512888"/>
            <a:ext cx="5730875" cy="476250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Вернуться к содержанию</a:t>
            </a:r>
          </a:p>
        </p:txBody>
      </p:sp>
      <p:sp>
        <p:nvSpPr>
          <p:cNvPr id="11" name="Блок-схема: процесс 10"/>
          <p:cNvSpPr>
            <a:spLocks noChangeArrowheads="1"/>
          </p:cNvSpPr>
          <p:nvPr/>
        </p:nvSpPr>
        <p:spPr bwMode="auto">
          <a:xfrm>
            <a:off x="2944813" y="3789363"/>
            <a:ext cx="5730875" cy="896937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Для выхода из программы нажмите «</a:t>
            </a:r>
            <a:r>
              <a:rPr lang="en-US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Esc</a:t>
            </a: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r>
              <a:rPr lang="en-US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 клавиатуре</a:t>
            </a:r>
          </a:p>
        </p:txBody>
      </p:sp>
      <p:sp>
        <p:nvSpPr>
          <p:cNvPr id="12" name="Блок-схема: процесс 11"/>
          <p:cNvSpPr>
            <a:spLocks noChangeArrowheads="1"/>
          </p:cNvSpPr>
          <p:nvPr/>
        </p:nvSpPr>
        <p:spPr bwMode="auto">
          <a:xfrm>
            <a:off x="2944813" y="2276475"/>
            <a:ext cx="5730875" cy="1223963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Переход к тому действию, о котором гласит надпись, выделенная </a:t>
            </a:r>
            <a:r>
              <a:rPr lang="ru-RU" sz="25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вишневым или желтым цветом</a:t>
            </a:r>
            <a:endParaRPr lang="ru-RU" sz="25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94598" name="Прямоугольник 12"/>
          <p:cNvSpPr>
            <a:spLocks noChangeArrowheads="1"/>
          </p:cNvSpPr>
          <p:nvPr/>
        </p:nvSpPr>
        <p:spPr bwMode="auto">
          <a:xfrm>
            <a:off x="251521" y="2339471"/>
            <a:ext cx="2556768" cy="108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Справочная таблица</a:t>
            </a: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Вернемся к …</a:t>
            </a:r>
            <a:endParaRPr lang="ru-RU" sz="2400" b="1" u="sng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428728" y="3786190"/>
            <a:ext cx="928694" cy="92869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Esc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Управляющая кнопка: назад 3">
            <a:hlinkClick r:id="" action="ppaction://noaction" highlightClick="1"/>
          </p:cNvPr>
          <p:cNvSpPr/>
          <p:nvPr/>
        </p:nvSpPr>
        <p:spPr>
          <a:xfrm>
            <a:off x="1357290" y="521495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далее 4">
            <a:hlinkClick r:id="" action="ppaction://noaction" highlightClick="1"/>
          </p:cNvPr>
          <p:cNvSpPr/>
          <p:nvPr/>
        </p:nvSpPr>
        <p:spPr>
          <a:xfrm>
            <a:off x="2071670" y="521495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Блок-схема: процесс 13"/>
          <p:cNvSpPr>
            <a:spLocks noChangeArrowheads="1"/>
          </p:cNvSpPr>
          <p:nvPr/>
        </p:nvSpPr>
        <p:spPr bwMode="auto">
          <a:xfrm>
            <a:off x="2944813" y="4941888"/>
            <a:ext cx="5730875" cy="935037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Кнопки для перемещения вперед и назад по </a:t>
            </a:r>
            <a:r>
              <a:rPr lang="ru-RU" sz="25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материалу занятий</a:t>
            </a:r>
            <a:endParaRPr lang="ru-RU" sz="25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94609" name="WordArt 17"/>
          <p:cNvSpPr>
            <a:spLocks noChangeArrowheads="1" noChangeShapeType="1" noTextEdit="1"/>
          </p:cNvSpPr>
          <p:nvPr/>
        </p:nvSpPr>
        <p:spPr bwMode="auto">
          <a:xfrm>
            <a:off x="1403648" y="260648"/>
            <a:ext cx="6713537" cy="933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10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/>
              </a:rPr>
              <a:t>Инструкция по использованию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10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/>
              </a:rPr>
              <a:t> интерфейса</a:t>
            </a:r>
          </a:p>
        </p:txBody>
      </p:sp>
      <p:sp>
        <p:nvSpPr>
          <p:cNvPr id="1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" name="Picture 3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02" t="16360" r="61615" b="11418"/>
          <a:stretch/>
        </p:blipFill>
        <p:spPr bwMode="auto">
          <a:xfrm>
            <a:off x="323528" y="3672408"/>
            <a:ext cx="1224136" cy="3140968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8" name="Прямоугольник 7"/>
          <p:cNvSpPr/>
          <p:nvPr/>
        </p:nvSpPr>
        <p:spPr>
          <a:xfrm>
            <a:off x="229589" y="112329"/>
            <a:ext cx="8590883" cy="374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700" b="1" u="sng" dirty="0">
                <a:latin typeface="Arial" pitchFamily="34" charset="0"/>
                <a:cs typeface="Arial" pitchFamily="34" charset="0"/>
              </a:rPr>
              <a:t>Для приготовления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точного раствора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вначале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теплой водой смывают надпись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– на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ампуле и хорошо обтирают ее. В мерную колбу емкостью 1 л вставляют специальную воронку с вложенным в нее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стеклянным </a:t>
            </a: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бойком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indent="450000" algn="just">
              <a:lnSpc>
                <a:spcPct val="80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Когда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боек будет правильно уложен в воронке, ампуле с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фиксаналом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дают свободно падать так, чтобы тонкое дно ампулы разбилось при ударе об острый конец бойка. После этого пробивают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боковое (или верхнее)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углубление ампулы и дают содержимому вытечь. 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331640" y="4307494"/>
            <a:ext cx="7596336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Прибор для приготовления растворов из </a:t>
            </a:r>
            <a:r>
              <a:rPr lang="ru-RU" sz="2400" b="1" dirty="0" err="1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фиксанала</a:t>
            </a: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 </a:t>
            </a:r>
            <a:endParaRPr lang="ru-RU" sz="2400" b="1" dirty="0" smtClean="0">
              <a:ln>
                <a:solidFill>
                  <a:sysClr val="windowText" lastClr="000000"/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 </a:t>
            </a: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ампула; 2 –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боек; 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 </a:t>
            </a: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остроконечная палочка для 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пробивания </a:t>
            </a: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ампулы 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сверху; </a:t>
            </a:r>
          </a:p>
          <a:p>
            <a:pPr algn="ctr">
              <a:lnSpc>
                <a:spcPct val="85000"/>
              </a:lnSpc>
            </a:pP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 </a:t>
            </a: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воронка; 5 –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мерная 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колба; </a:t>
            </a: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 – </a:t>
            </a:r>
            <a:r>
              <a:rPr lang="ru-RU" sz="24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промывалка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; </a:t>
            </a:r>
          </a:p>
          <a:p>
            <a:pPr algn="ctr">
              <a:lnSpc>
                <a:spcPct val="85000"/>
              </a:lnSpc>
            </a:pP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7 – отметка до которой нужно долить воды; </a:t>
            </a:r>
          </a:p>
          <a:p>
            <a:pPr algn="ctr">
              <a:lnSpc>
                <a:spcPct val="85000"/>
              </a:lnSpc>
            </a:pP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8 – деревянный молоточек</a:t>
            </a:r>
            <a:endParaRPr lang="ru-RU" sz="2400" b="1" dirty="0">
              <a:ln>
                <a:solidFill>
                  <a:sysClr val="windowText" lastClr="000000"/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5364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389446"/>
            <a:ext cx="8590883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Затем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не изменяя положения ампулы, ее тщательно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промывают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дистиллированной водой из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промывалки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Для промывки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рекомендуется употребить не менее чем шестикратное (по емкости ампулы) количество воды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Промыв ампулу, ее удаляют, а раствор доливают, дистиллированной водой до метки, закрывают колбу пробкой и встряхивают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7" name="Picture 3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02" t="16360" r="61615" b="11418"/>
          <a:stretch/>
        </p:blipFill>
        <p:spPr bwMode="auto">
          <a:xfrm>
            <a:off x="72008" y="3068960"/>
            <a:ext cx="1547664" cy="3744416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8" name="Прямоугольник 7"/>
          <p:cNvSpPr/>
          <p:nvPr/>
        </p:nvSpPr>
        <p:spPr>
          <a:xfrm>
            <a:off x="1619672" y="3645024"/>
            <a:ext cx="6912768" cy="2603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Прибор для приготовления растворов из </a:t>
            </a:r>
            <a:r>
              <a:rPr lang="ru-RU" sz="2400" b="1" dirty="0" err="1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фиксанала</a:t>
            </a: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 </a:t>
            </a:r>
            <a:endParaRPr lang="ru-RU" sz="2400" b="1" dirty="0" smtClean="0">
              <a:ln>
                <a:solidFill>
                  <a:sysClr val="windowText" lastClr="000000"/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 </a:t>
            </a: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ампула; 2 –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боек; 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 </a:t>
            </a: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остроконечная палочка для 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пробивания </a:t>
            </a: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ампулы 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сверху; </a:t>
            </a:r>
          </a:p>
          <a:p>
            <a:pPr algn="ctr">
              <a:lnSpc>
                <a:spcPct val="85000"/>
              </a:lnSpc>
            </a:pP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 </a:t>
            </a: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воронка; 5 –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мерная 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колба; </a:t>
            </a: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 – </a:t>
            </a:r>
            <a:r>
              <a:rPr lang="ru-RU" sz="24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промывалка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; </a:t>
            </a:r>
          </a:p>
          <a:p>
            <a:pPr algn="ctr">
              <a:lnSpc>
                <a:spcPct val="85000"/>
              </a:lnSpc>
            </a:pP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7 – отметка до которой нужно долить воды; </a:t>
            </a:r>
          </a:p>
          <a:p>
            <a:pPr algn="ctr">
              <a:lnSpc>
                <a:spcPct val="85000"/>
              </a:lnSpc>
            </a:pP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8 – деревянный молоточек</a:t>
            </a:r>
            <a:endParaRPr lang="ru-RU" sz="2400" b="1" dirty="0">
              <a:ln>
                <a:solidFill>
                  <a:sysClr val="windowText" lastClr="000000"/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5364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519" y="362965"/>
            <a:ext cx="8590883" cy="2850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Кроме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жидких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фиксаналов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имеются и сухие. При приготовлении из них растворов ампулу вскрывают так же, как описано выше. Нужно лишь заботиться о том, чтобы воронка была совершенно сухая. Когда ампула будет разбита, все содержимое ее осторожным встряхиванием высыпают в колбу, ампулу промывают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дистиллированной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водой.</a:t>
            </a:r>
          </a:p>
        </p:txBody>
      </p:sp>
      <p:pic>
        <p:nvPicPr>
          <p:cNvPr id="40962" name="Picture 2" descr="http://www.takya.ru/nuda/recenzent-k-h-n-docent-kertman-aleksandr-vitaleevich/1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201436"/>
            <a:ext cx="1589046" cy="3302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ttp://sunrose.urc.ac.ru/himicheskaya_laboratoriya/images/14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461995"/>
            <a:ext cx="2667740" cy="2834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62443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7410" name="Picture 2" descr="http://www.ua.all.biz/img/ua/catalog/2901959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57" r="6144" b="3334"/>
          <a:stretch/>
        </p:blipFill>
        <p:spPr bwMode="auto">
          <a:xfrm>
            <a:off x="4050061" y="3749523"/>
            <a:ext cx="3384375" cy="31587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79512" y="332656"/>
            <a:ext cx="8784976" cy="362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К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веществам, используемым для приготовления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стандарт-титров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предъявля-ются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следующие требования: они должны быть чистыми, стабильными при хранении при комнатной температуре и не должны поглощать влагу и диоксид углерода.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Стандарт-титры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приготавливают для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таких веществ, как перманганат калия, дихромат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калия, хлорид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натрия, щавелевая кислота, соляная кислота, нитрат серебра.</a:t>
            </a:r>
          </a:p>
        </p:txBody>
      </p:sp>
      <p:pic>
        <p:nvPicPr>
          <p:cNvPr id="17412" name="Picture 4" descr="http://www.ua.all.biz/img/ua/catalog/3363528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58" y="4062067"/>
            <a:ext cx="3810000" cy="25336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33048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88640"/>
            <a:ext cx="8639844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Концентрацию первичного стандартного раствора 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рассчитывают по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формуле (смотри практическую работу № 4): 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7936877"/>
              </p:ext>
            </p:extLst>
          </p:nvPr>
        </p:nvGraphicFramePr>
        <p:xfrm>
          <a:off x="1475656" y="1628800"/>
          <a:ext cx="5442644" cy="936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25" name="Формула" r:id="rId5" imgW="2501900" imgH="431800" progId="">
                  <p:embed/>
                </p:oleObj>
              </mc:Choice>
              <mc:Fallback>
                <p:oleObj name="Формула" r:id="rId5" imgW="2501900" imgH="431800" progId="">
                  <p:embed/>
                  <p:pic>
                    <p:nvPicPr>
                      <p:cNvPr id="0" name="Picture 66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5656" y="1628800"/>
                        <a:ext cx="5442644" cy="93610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825660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83401" y="322720"/>
            <a:ext cx="8784976" cy="4330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Вторичные стандартные растворы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(установленные растворы), используют,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если вещества гигроскопичны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взаимодействуют с СО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воздуха (например, щелочи 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NaOH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KOH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), теряют кристаллизационную воду (например,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Na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S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O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3 </a:t>
            </a:r>
            <a:r>
              <a:rPr lang="ru-RU" sz="2700" b="1" baseline="30000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5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O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), частично разлагаются при хранении (например, 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KMnO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) и т.д. </a:t>
            </a:r>
          </a:p>
          <a:p>
            <a:pPr indent="450000" algn="just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В этом случае готовят раствор приблизительной концентрации, а точную устанавливают по первичному стандарту (установочному веществу), используя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метод </a:t>
            </a:r>
            <a:r>
              <a:rPr lang="ru-RU" sz="2700" b="1" u="sng" dirty="0" err="1">
                <a:latin typeface="Arial" pitchFamily="34" charset="0"/>
                <a:cs typeface="Arial" pitchFamily="34" charset="0"/>
              </a:rPr>
              <a:t>пипетирования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или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метод отдельных навесок.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8379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29589" y="260648"/>
            <a:ext cx="8662891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Метод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пипетирования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состоит в том, что навеску анализируемого вещества растворяют в мерной колбе, доводят объем водой до метки и берут для титрования определенные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(аликвотные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порции раствора пипеткой.</a:t>
            </a:r>
          </a:p>
        </p:txBody>
      </p:sp>
      <p:pic>
        <p:nvPicPr>
          <p:cNvPr id="24578" name="Picture 2" descr="D:\диск D\01.03.16-домашние документы\Колледж Строитель\Водоснабжение-СПО\1.3 Основы анал. химии\Количественный анализ\Титриметрический анализ\image024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66" y="2184252"/>
            <a:ext cx="2619375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6" name="Picture 10" descr="http://www.stroy-union.ru/l1244243/images/photocat/466x/54427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436" y="3779690"/>
            <a:ext cx="2653548" cy="30326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://img.opt-union.ru/l1560415/images/photocat/446x/99963267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298" y="2398364"/>
            <a:ext cx="4248150" cy="31908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73794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2564" name="Picture 36" descr="http://www.chemical-analysis.ru/images/stories/ves1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924" b="9383"/>
          <a:stretch/>
        </p:blipFill>
        <p:spPr bwMode="auto">
          <a:xfrm>
            <a:off x="7001090" y="4437112"/>
            <a:ext cx="1460117" cy="15252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67" name="Picture 39" descr="http://images.myshared.ru/5/379785/slide_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07" t="8170" r="30127" b="42918"/>
          <a:stretch/>
        </p:blipFill>
        <p:spPr bwMode="auto">
          <a:xfrm>
            <a:off x="6379" y="4628185"/>
            <a:ext cx="3629517" cy="22580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530412"/>
              </p:ext>
            </p:extLst>
          </p:nvPr>
        </p:nvGraphicFramePr>
        <p:xfrm>
          <a:off x="2916238" y="3933056"/>
          <a:ext cx="3527425" cy="1033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38" name="Формула" r:id="rId9" imgW="1473200" imgH="431800" progId="">
                  <p:embed/>
                </p:oleObj>
              </mc:Choice>
              <mc:Fallback>
                <p:oleObj name="Формула" r:id="rId9" imgW="1473200" imgH="431800" progId="">
                  <p:embed/>
                  <p:pic>
                    <p:nvPicPr>
                      <p:cNvPr id="0" name="Picture 6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6238" y="3933056"/>
                        <a:ext cx="3527425" cy="10334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116086" y="315853"/>
            <a:ext cx="8856984" cy="3977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Метод отдельных навесок</a:t>
            </a:r>
            <a:r>
              <a:rPr lang="ru-RU" sz="27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более точный,</a:t>
            </a:r>
            <a:r>
              <a:rPr lang="ru-RU" sz="2700" b="1" i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но более трудоемкий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и длительный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2700" b="1" u="dbl" dirty="0">
                <a:latin typeface="Arial" pitchFamily="34" charset="0"/>
                <a:cs typeface="Arial" pitchFamily="34" charset="0"/>
              </a:rPr>
              <a:t>Он состоит в следующем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: точную навеску первичного стандарта (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m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А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) переносят в коническую колбу для титрования, растворяют в произвольном объеме дистиллированной воды и титруют устанавливаемым раствором В, измеряют объем раствора, пошедший на титрование до точки эквивалентности (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V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</a:rPr>
              <a:t>B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), моль-эквивалентную концентрацию раствора В рассчитывают по формуле: </a:t>
            </a:r>
          </a:p>
        </p:txBody>
      </p:sp>
    </p:spTree>
    <p:extLst>
      <p:ext uri="{BB962C8B-B14F-4D97-AF65-F5344CB8AC3E}">
        <p14:creationId xmlns:p14="http://schemas.microsoft.com/office/powerpoint/2010/main" val="32808379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347054"/>
            <a:ext cx="8712968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Стандартные растворы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или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титранты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 растворы с точно известной концентрацией; </a:t>
            </a:r>
            <a:r>
              <a:rPr lang="ru-RU" sz="2800" b="1" u="dbl" dirty="0">
                <a:latin typeface="Arial" pitchFamily="34" charset="0"/>
                <a:cs typeface="Arial" pitchFamily="34" charset="0"/>
              </a:rPr>
              <a:t>концентрацию </a:t>
            </a:r>
            <a:r>
              <a:rPr lang="ru-RU" sz="2800" b="1" u="dbl" dirty="0" err="1">
                <a:latin typeface="Arial" pitchFamily="34" charset="0"/>
                <a:cs typeface="Arial" pitchFamily="34" charset="0"/>
              </a:rPr>
              <a:t>титранта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указывают с точностью до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4-х значащих цифр, например: </a:t>
            </a:r>
          </a:p>
          <a:p>
            <a:pPr algn="ctr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с(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ОН) = 0,1020 моль/дм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Т(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ОН) = 0,005723 г/см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647379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784976" cy="801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кислотно-основном</a:t>
            </a: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титровании</a:t>
            </a:r>
            <a:r>
              <a:rPr lang="ru-RU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sz="27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используют:</a:t>
            </a:r>
            <a:endParaRPr lang="ru-RU" sz="2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4427421"/>
              </p:ext>
            </p:extLst>
          </p:nvPr>
        </p:nvGraphicFramePr>
        <p:xfrm>
          <a:off x="107504" y="1124744"/>
          <a:ext cx="8856985" cy="475488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294529"/>
                <a:gridCol w="3281228"/>
                <a:gridCol w="3281228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err="1">
                          <a:effectLst/>
                        </a:rPr>
                        <a:t>Титранты</a:t>
                      </a:r>
                      <a:endParaRPr lang="ru-RU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Первичные стандарты </a:t>
                      </a:r>
                      <a:endParaRPr lang="ru-RU" sz="2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Ионные уравнения реакций взаимодействия</a:t>
                      </a:r>
                      <a:endParaRPr lang="ru-RU" sz="2400" b="1"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</a:tr>
              <a:tr h="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</a:rPr>
                        <a:t>NaOH</a:t>
                      </a:r>
                      <a:r>
                        <a:rPr lang="ru-RU" sz="2400" b="1" dirty="0">
                          <a:effectLst/>
                        </a:rPr>
                        <a:t>, </a:t>
                      </a:r>
                      <a:r>
                        <a:rPr lang="en-US" sz="2400" b="1" dirty="0">
                          <a:effectLst/>
                        </a:rPr>
                        <a:t>KOH</a:t>
                      </a:r>
                      <a:endParaRPr lang="ru-RU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Н</a:t>
                      </a:r>
                      <a:r>
                        <a:rPr lang="ru-RU" sz="2400" b="1" baseline="-25000" dirty="0">
                          <a:effectLst/>
                        </a:rPr>
                        <a:t>2</a:t>
                      </a:r>
                      <a:r>
                        <a:rPr lang="ru-RU" sz="2400" b="1" dirty="0">
                          <a:effectLst/>
                        </a:rPr>
                        <a:t>С</a:t>
                      </a:r>
                      <a:r>
                        <a:rPr lang="ru-RU" sz="2400" b="1" baseline="-25000" dirty="0">
                          <a:effectLst/>
                        </a:rPr>
                        <a:t>2</a:t>
                      </a:r>
                      <a:r>
                        <a:rPr lang="ru-RU" sz="2400" b="1" dirty="0">
                          <a:effectLst/>
                        </a:rPr>
                        <a:t>О</a:t>
                      </a:r>
                      <a:r>
                        <a:rPr lang="ru-RU" sz="2400" b="1" baseline="-25000" dirty="0">
                          <a:effectLst/>
                        </a:rPr>
                        <a:t>4</a:t>
                      </a:r>
                      <a:r>
                        <a:rPr lang="ru-RU" sz="2400" b="1" baseline="30000" dirty="0">
                          <a:effectLst/>
                        </a:rPr>
                        <a:t>.</a:t>
                      </a:r>
                      <a:r>
                        <a:rPr lang="ru-RU" sz="2400" b="1" dirty="0">
                          <a:effectLst/>
                        </a:rPr>
                        <a:t>2Н</a:t>
                      </a:r>
                      <a:r>
                        <a:rPr lang="ru-RU" sz="2400" b="1" baseline="-25000" dirty="0">
                          <a:effectLst/>
                        </a:rPr>
                        <a:t>2</a:t>
                      </a:r>
                      <a:r>
                        <a:rPr lang="ru-RU" sz="2400" b="1" dirty="0">
                          <a:effectLst/>
                        </a:rPr>
                        <a:t>О – щавелевая кислота     (кристаллогидрат)</a:t>
                      </a:r>
                      <a:endParaRPr lang="ru-RU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Н</a:t>
                      </a:r>
                      <a:r>
                        <a:rPr lang="ru-RU" sz="2400" b="1" baseline="-25000" dirty="0">
                          <a:effectLst/>
                        </a:rPr>
                        <a:t>2</a:t>
                      </a:r>
                      <a:r>
                        <a:rPr lang="ru-RU" sz="2400" b="1" dirty="0">
                          <a:effectLst/>
                        </a:rPr>
                        <a:t>С</a:t>
                      </a:r>
                      <a:r>
                        <a:rPr lang="ru-RU" sz="2400" b="1" baseline="-25000" dirty="0">
                          <a:effectLst/>
                        </a:rPr>
                        <a:t>2</a:t>
                      </a:r>
                      <a:r>
                        <a:rPr lang="ru-RU" sz="2400" b="1" dirty="0">
                          <a:effectLst/>
                        </a:rPr>
                        <a:t>О</a:t>
                      </a:r>
                      <a:r>
                        <a:rPr lang="ru-RU" sz="2400" b="1" baseline="-25000" dirty="0">
                          <a:effectLst/>
                        </a:rPr>
                        <a:t>4</a:t>
                      </a:r>
                      <a:r>
                        <a:rPr lang="ru-RU" sz="2400" b="1" dirty="0">
                          <a:effectLst/>
                        </a:rPr>
                        <a:t> + 2ОН</a:t>
                      </a:r>
                      <a:r>
                        <a:rPr lang="ru-RU" sz="2400" b="1" baseline="30000" dirty="0">
                          <a:effectLst/>
                        </a:rPr>
                        <a:t>– </a:t>
                      </a:r>
                      <a:r>
                        <a:rPr lang="ru-RU" sz="2400" b="1" dirty="0">
                          <a:effectLst/>
                        </a:rPr>
                        <a:t> = </a:t>
                      </a:r>
                      <a:r>
                        <a:rPr lang="ru-RU" sz="2400" b="1" dirty="0" smtClean="0">
                          <a:effectLst/>
                        </a:rPr>
                        <a:t>=С</a:t>
                      </a:r>
                      <a:r>
                        <a:rPr lang="ru-RU" sz="2400" b="1" baseline="-25000" dirty="0" smtClean="0">
                          <a:effectLst/>
                        </a:rPr>
                        <a:t>2</a:t>
                      </a:r>
                      <a:r>
                        <a:rPr lang="ru-RU" sz="2400" b="1" dirty="0" smtClean="0">
                          <a:effectLst/>
                        </a:rPr>
                        <a:t>О</a:t>
                      </a:r>
                      <a:r>
                        <a:rPr lang="ru-RU" sz="2400" b="1" baseline="-25000" dirty="0" smtClean="0">
                          <a:effectLst/>
                        </a:rPr>
                        <a:t>4</a:t>
                      </a:r>
                      <a:r>
                        <a:rPr lang="ru-RU" sz="2400" b="1" baseline="30000" dirty="0" smtClean="0">
                          <a:effectLst/>
                        </a:rPr>
                        <a:t>2</a:t>
                      </a:r>
                      <a:r>
                        <a:rPr lang="ru-RU" sz="2400" b="1" baseline="30000" dirty="0">
                          <a:effectLst/>
                        </a:rPr>
                        <a:t>– </a:t>
                      </a:r>
                      <a:r>
                        <a:rPr lang="ru-RU" sz="2400" b="1" dirty="0">
                          <a:effectLst/>
                        </a:rPr>
                        <a:t> + 2Н</a:t>
                      </a:r>
                      <a:r>
                        <a:rPr lang="ru-RU" sz="2400" b="1" baseline="-25000" dirty="0">
                          <a:effectLst/>
                        </a:rPr>
                        <a:t>2</a:t>
                      </a:r>
                      <a:r>
                        <a:rPr lang="ru-RU" sz="2400" b="1" dirty="0">
                          <a:effectLst/>
                        </a:rPr>
                        <a:t>О</a:t>
                      </a:r>
                      <a:endParaRPr lang="ru-RU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Н</a:t>
                      </a:r>
                      <a:r>
                        <a:rPr lang="ru-RU" sz="2400" b="1" baseline="-25000" dirty="0">
                          <a:effectLst/>
                        </a:rPr>
                        <a:t>2</a:t>
                      </a:r>
                      <a:r>
                        <a:rPr lang="ru-RU" sz="2400" b="1" dirty="0">
                          <a:effectLst/>
                        </a:rPr>
                        <a:t>С</a:t>
                      </a:r>
                      <a:r>
                        <a:rPr lang="ru-RU" sz="2400" b="1" baseline="-25000" dirty="0">
                          <a:effectLst/>
                        </a:rPr>
                        <a:t>4</a:t>
                      </a:r>
                      <a:r>
                        <a:rPr lang="ru-RU" sz="2400" b="1" dirty="0">
                          <a:effectLst/>
                        </a:rPr>
                        <a:t>Н</a:t>
                      </a:r>
                      <a:r>
                        <a:rPr lang="ru-RU" sz="2400" b="1" baseline="-25000" dirty="0">
                          <a:effectLst/>
                        </a:rPr>
                        <a:t>4</a:t>
                      </a:r>
                      <a:r>
                        <a:rPr lang="ru-RU" sz="2400" b="1" dirty="0">
                          <a:effectLst/>
                        </a:rPr>
                        <a:t>О</a:t>
                      </a:r>
                      <a:r>
                        <a:rPr lang="ru-RU" sz="2400" b="1" baseline="-25000" dirty="0">
                          <a:effectLst/>
                        </a:rPr>
                        <a:t>4</a:t>
                      </a:r>
                      <a:r>
                        <a:rPr lang="ru-RU" sz="2400" b="1" dirty="0">
                          <a:effectLst/>
                        </a:rPr>
                        <a:t> – янтарная кислота</a:t>
                      </a:r>
                      <a:endParaRPr lang="ru-RU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Н</a:t>
                      </a:r>
                      <a:r>
                        <a:rPr lang="ru-RU" sz="2400" b="1" baseline="-25000" dirty="0">
                          <a:effectLst/>
                        </a:rPr>
                        <a:t>2</a:t>
                      </a:r>
                      <a:r>
                        <a:rPr lang="ru-RU" sz="2400" b="1" dirty="0">
                          <a:effectLst/>
                        </a:rPr>
                        <a:t>С</a:t>
                      </a:r>
                      <a:r>
                        <a:rPr lang="ru-RU" sz="2400" b="1" baseline="-25000" dirty="0">
                          <a:effectLst/>
                        </a:rPr>
                        <a:t>4</a:t>
                      </a:r>
                      <a:r>
                        <a:rPr lang="ru-RU" sz="2400" b="1" dirty="0">
                          <a:effectLst/>
                        </a:rPr>
                        <a:t>Н</a:t>
                      </a:r>
                      <a:r>
                        <a:rPr lang="ru-RU" sz="2400" b="1" baseline="-25000" dirty="0">
                          <a:effectLst/>
                        </a:rPr>
                        <a:t>4</a:t>
                      </a:r>
                      <a:r>
                        <a:rPr lang="ru-RU" sz="2400" b="1" dirty="0">
                          <a:effectLst/>
                        </a:rPr>
                        <a:t>О</a:t>
                      </a:r>
                      <a:r>
                        <a:rPr lang="ru-RU" sz="2400" b="1" baseline="-25000" dirty="0">
                          <a:effectLst/>
                        </a:rPr>
                        <a:t>4</a:t>
                      </a:r>
                      <a:r>
                        <a:rPr lang="ru-RU" sz="2400" b="1" dirty="0">
                          <a:effectLst/>
                        </a:rPr>
                        <a:t>  + 2ОН</a:t>
                      </a:r>
                      <a:r>
                        <a:rPr lang="ru-RU" sz="2400" b="1" baseline="30000" dirty="0">
                          <a:effectLst/>
                        </a:rPr>
                        <a:t>– </a:t>
                      </a:r>
                      <a:r>
                        <a:rPr lang="ru-RU" sz="2400" b="1" dirty="0">
                          <a:effectLst/>
                        </a:rPr>
                        <a:t> =  </a:t>
                      </a:r>
                      <a:r>
                        <a:rPr lang="ru-RU" sz="2400" b="1" dirty="0" smtClean="0">
                          <a:effectLst/>
                        </a:rPr>
                        <a:t>=С</a:t>
                      </a:r>
                      <a:r>
                        <a:rPr lang="ru-RU" sz="2400" b="1" baseline="-25000" dirty="0" smtClean="0">
                          <a:effectLst/>
                        </a:rPr>
                        <a:t>4</a:t>
                      </a:r>
                      <a:r>
                        <a:rPr lang="ru-RU" sz="2400" b="1" dirty="0" smtClean="0">
                          <a:effectLst/>
                        </a:rPr>
                        <a:t>Н</a:t>
                      </a:r>
                      <a:r>
                        <a:rPr lang="ru-RU" sz="2400" b="1" baseline="-25000" dirty="0" smtClean="0">
                          <a:effectLst/>
                        </a:rPr>
                        <a:t>4</a:t>
                      </a:r>
                      <a:r>
                        <a:rPr lang="ru-RU" sz="2400" b="1" dirty="0" smtClean="0">
                          <a:effectLst/>
                        </a:rPr>
                        <a:t>О</a:t>
                      </a:r>
                      <a:r>
                        <a:rPr lang="ru-RU" sz="2400" b="1" baseline="-25000" dirty="0" smtClean="0">
                          <a:effectLst/>
                        </a:rPr>
                        <a:t>4</a:t>
                      </a:r>
                      <a:r>
                        <a:rPr lang="ru-RU" sz="2400" b="1" baseline="30000" dirty="0" smtClean="0">
                          <a:effectLst/>
                        </a:rPr>
                        <a:t>2</a:t>
                      </a:r>
                      <a:r>
                        <a:rPr lang="ru-RU" sz="2400" b="1" baseline="30000" dirty="0">
                          <a:effectLst/>
                        </a:rPr>
                        <a:t>– </a:t>
                      </a:r>
                      <a:r>
                        <a:rPr lang="ru-RU" sz="2400" b="1" dirty="0">
                          <a:effectLst/>
                        </a:rPr>
                        <a:t> + 2Н</a:t>
                      </a:r>
                      <a:r>
                        <a:rPr lang="ru-RU" sz="2400" b="1" baseline="-25000" dirty="0">
                          <a:effectLst/>
                        </a:rPr>
                        <a:t>2</a:t>
                      </a:r>
                      <a:r>
                        <a:rPr lang="ru-RU" sz="2400" b="1" dirty="0">
                          <a:effectLst/>
                        </a:rPr>
                        <a:t>О</a:t>
                      </a:r>
                      <a:endParaRPr lang="ru-RU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</a:tr>
              <a:tr h="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</a:rPr>
                        <a:t>HCl</a:t>
                      </a:r>
                      <a:r>
                        <a:rPr lang="ru-RU" sz="2400" b="1" dirty="0">
                          <a:effectLst/>
                        </a:rPr>
                        <a:t>, </a:t>
                      </a:r>
                      <a:r>
                        <a:rPr lang="en-US" sz="2400" b="1" dirty="0">
                          <a:effectLst/>
                        </a:rPr>
                        <a:t>H</a:t>
                      </a:r>
                      <a:r>
                        <a:rPr lang="ru-RU" sz="2400" b="1" baseline="-25000" dirty="0">
                          <a:effectLst/>
                        </a:rPr>
                        <a:t>2</a:t>
                      </a:r>
                      <a:r>
                        <a:rPr lang="en-US" sz="2400" b="1" dirty="0">
                          <a:effectLst/>
                        </a:rPr>
                        <a:t>SO</a:t>
                      </a:r>
                      <a:r>
                        <a:rPr lang="ru-RU" sz="2400" b="1" baseline="-25000" dirty="0">
                          <a:effectLst/>
                        </a:rPr>
                        <a:t>4</a:t>
                      </a:r>
                      <a:endParaRPr lang="ru-RU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Na</a:t>
                      </a:r>
                      <a:r>
                        <a:rPr lang="ru-RU" sz="2400" b="1" baseline="-25000" dirty="0">
                          <a:effectLst/>
                        </a:rPr>
                        <a:t>2</a:t>
                      </a:r>
                      <a:r>
                        <a:rPr lang="en-US" sz="2400" b="1" dirty="0">
                          <a:effectLst/>
                        </a:rPr>
                        <a:t>CO</a:t>
                      </a:r>
                      <a:r>
                        <a:rPr lang="ru-RU" sz="2400" b="1" baseline="-25000" dirty="0">
                          <a:effectLst/>
                        </a:rPr>
                        <a:t>3</a:t>
                      </a:r>
                      <a:r>
                        <a:rPr lang="ru-RU" sz="2400" b="1" dirty="0">
                          <a:effectLst/>
                        </a:rPr>
                        <a:t> – безводный карбонат натрия</a:t>
                      </a:r>
                      <a:endParaRPr lang="ru-RU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CO</a:t>
                      </a:r>
                      <a:r>
                        <a:rPr lang="ru-RU" sz="2400" b="1" baseline="-25000" dirty="0">
                          <a:effectLst/>
                        </a:rPr>
                        <a:t>3</a:t>
                      </a:r>
                      <a:r>
                        <a:rPr lang="ru-RU" sz="2400" b="1" baseline="30000" dirty="0">
                          <a:effectLst/>
                        </a:rPr>
                        <a:t>2– </a:t>
                      </a:r>
                      <a:r>
                        <a:rPr lang="ru-RU" sz="2400" b="1" dirty="0">
                          <a:effectLst/>
                        </a:rPr>
                        <a:t> + 2Н</a:t>
                      </a:r>
                      <a:r>
                        <a:rPr lang="ru-RU" sz="2400" b="1" baseline="30000" dirty="0">
                          <a:effectLst/>
                        </a:rPr>
                        <a:t>+</a:t>
                      </a:r>
                      <a:r>
                        <a:rPr lang="ru-RU" sz="2400" b="1" dirty="0">
                          <a:effectLst/>
                        </a:rPr>
                        <a:t> = СО</a:t>
                      </a:r>
                      <a:r>
                        <a:rPr lang="ru-RU" sz="2400" b="1" baseline="-25000" dirty="0">
                          <a:effectLst/>
                        </a:rPr>
                        <a:t>2</a:t>
                      </a:r>
                      <a:r>
                        <a:rPr lang="ru-RU" sz="2400" b="1" dirty="0">
                          <a:effectLst/>
                        </a:rPr>
                        <a:t> + </a:t>
                      </a:r>
                      <a:r>
                        <a:rPr lang="ru-RU" sz="2400" b="1" dirty="0" smtClean="0">
                          <a:effectLst/>
                        </a:rPr>
                        <a:t>+Н</a:t>
                      </a:r>
                      <a:r>
                        <a:rPr lang="ru-RU" sz="2400" b="1" baseline="-25000" dirty="0" smtClean="0">
                          <a:effectLst/>
                        </a:rPr>
                        <a:t>2</a:t>
                      </a:r>
                      <a:r>
                        <a:rPr lang="ru-RU" sz="2400" b="1" dirty="0" smtClean="0">
                          <a:effectLst/>
                        </a:rPr>
                        <a:t>О</a:t>
                      </a:r>
                      <a:endParaRPr lang="ru-RU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Na</a:t>
                      </a:r>
                      <a:r>
                        <a:rPr lang="ru-RU" sz="2400" b="1" baseline="-25000" dirty="0">
                          <a:effectLst/>
                        </a:rPr>
                        <a:t>2</a:t>
                      </a:r>
                      <a:r>
                        <a:rPr lang="en-US" sz="2400" b="1" dirty="0">
                          <a:effectLst/>
                        </a:rPr>
                        <a:t>B</a:t>
                      </a:r>
                      <a:r>
                        <a:rPr lang="ru-RU" sz="2400" b="1" baseline="-25000" dirty="0">
                          <a:effectLst/>
                        </a:rPr>
                        <a:t>4</a:t>
                      </a:r>
                      <a:r>
                        <a:rPr lang="en-US" sz="2400" b="1" dirty="0">
                          <a:effectLst/>
                        </a:rPr>
                        <a:t>O</a:t>
                      </a:r>
                      <a:r>
                        <a:rPr lang="ru-RU" sz="2400" b="1" baseline="-25000" dirty="0">
                          <a:effectLst/>
                        </a:rPr>
                        <a:t>7</a:t>
                      </a:r>
                      <a:r>
                        <a:rPr lang="ru-RU" sz="2400" b="1" baseline="30000" dirty="0">
                          <a:effectLst/>
                        </a:rPr>
                        <a:t>.</a:t>
                      </a:r>
                      <a:r>
                        <a:rPr lang="ru-RU" sz="2400" b="1" dirty="0">
                          <a:effectLst/>
                        </a:rPr>
                        <a:t>10Н</a:t>
                      </a:r>
                      <a:r>
                        <a:rPr lang="ru-RU" sz="2400" b="1" baseline="-25000" dirty="0">
                          <a:effectLst/>
                        </a:rPr>
                        <a:t>2</a:t>
                      </a:r>
                      <a:r>
                        <a:rPr lang="ru-RU" sz="2400" b="1" dirty="0">
                          <a:effectLst/>
                        </a:rPr>
                        <a:t>О – </a:t>
                      </a:r>
                      <a:r>
                        <a:rPr lang="ru-RU" sz="2400" b="1" dirty="0" err="1">
                          <a:effectLst/>
                        </a:rPr>
                        <a:t>десятиводный</a:t>
                      </a:r>
                      <a:r>
                        <a:rPr lang="ru-RU" sz="2400" b="1" dirty="0">
                          <a:effectLst/>
                        </a:rPr>
                        <a:t> </a:t>
                      </a:r>
                      <a:r>
                        <a:rPr lang="ru-RU" sz="2400" b="1" dirty="0" err="1">
                          <a:effectLst/>
                        </a:rPr>
                        <a:t>тетраборат</a:t>
                      </a:r>
                      <a:r>
                        <a:rPr lang="ru-RU" sz="2400" b="1" dirty="0">
                          <a:effectLst/>
                        </a:rPr>
                        <a:t> натрия</a:t>
                      </a:r>
                      <a:endParaRPr lang="ru-RU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B</a:t>
                      </a:r>
                      <a:r>
                        <a:rPr lang="ru-RU" sz="2400" b="1" baseline="-25000" dirty="0">
                          <a:effectLst/>
                        </a:rPr>
                        <a:t>4</a:t>
                      </a:r>
                      <a:r>
                        <a:rPr lang="en-US" sz="2400" b="1" dirty="0">
                          <a:effectLst/>
                        </a:rPr>
                        <a:t>O</a:t>
                      </a:r>
                      <a:r>
                        <a:rPr lang="ru-RU" sz="2400" b="1" baseline="-25000" dirty="0">
                          <a:effectLst/>
                        </a:rPr>
                        <a:t>7</a:t>
                      </a:r>
                      <a:r>
                        <a:rPr lang="ru-RU" sz="2400" b="1" baseline="30000" dirty="0">
                          <a:effectLst/>
                        </a:rPr>
                        <a:t>2– </a:t>
                      </a:r>
                      <a:r>
                        <a:rPr lang="ru-RU" sz="2400" b="1" dirty="0">
                          <a:effectLst/>
                        </a:rPr>
                        <a:t> + 2Н</a:t>
                      </a:r>
                      <a:r>
                        <a:rPr lang="ru-RU" sz="2400" b="1" baseline="30000" dirty="0">
                          <a:effectLst/>
                        </a:rPr>
                        <a:t>+</a:t>
                      </a:r>
                      <a:r>
                        <a:rPr lang="ru-RU" sz="2400" b="1" dirty="0">
                          <a:effectLst/>
                        </a:rPr>
                        <a:t> +</a:t>
                      </a:r>
                      <a:r>
                        <a:rPr lang="ru-RU" sz="2400" b="1" baseline="-25000" dirty="0">
                          <a:effectLst/>
                        </a:rPr>
                        <a:t> </a:t>
                      </a:r>
                      <a:r>
                        <a:rPr lang="ru-RU" sz="2400" b="1" dirty="0">
                          <a:effectLst/>
                        </a:rPr>
                        <a:t>5Н</a:t>
                      </a:r>
                      <a:r>
                        <a:rPr lang="ru-RU" sz="2400" b="1" baseline="-25000" dirty="0">
                          <a:effectLst/>
                        </a:rPr>
                        <a:t>2</a:t>
                      </a:r>
                      <a:r>
                        <a:rPr lang="ru-RU" sz="2400" b="1" dirty="0">
                          <a:effectLst/>
                        </a:rPr>
                        <a:t>О = </a:t>
                      </a:r>
                      <a:r>
                        <a:rPr lang="ru-RU" sz="2400" b="1" dirty="0" smtClean="0">
                          <a:effectLst/>
                        </a:rPr>
                        <a:t>=4Н</a:t>
                      </a:r>
                      <a:r>
                        <a:rPr lang="ru-RU" sz="2400" b="1" baseline="-25000" dirty="0" smtClean="0">
                          <a:effectLst/>
                        </a:rPr>
                        <a:t>3</a:t>
                      </a:r>
                      <a:r>
                        <a:rPr lang="ru-RU" sz="2400" b="1" dirty="0" smtClean="0">
                          <a:effectLst/>
                        </a:rPr>
                        <a:t>ВО</a:t>
                      </a:r>
                      <a:r>
                        <a:rPr lang="ru-RU" sz="2400" b="1" baseline="-25000" dirty="0" smtClean="0">
                          <a:effectLst/>
                        </a:rPr>
                        <a:t>3</a:t>
                      </a:r>
                      <a:endParaRPr lang="ru-RU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2440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08379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21" name="WordArt 5"/>
          <p:cNvSpPr>
            <a:spLocks noChangeArrowheads="1" noChangeShapeType="1" noTextEdit="1"/>
          </p:cNvSpPr>
          <p:nvPr/>
        </p:nvSpPr>
        <p:spPr bwMode="auto">
          <a:xfrm>
            <a:off x="2928926" y="142852"/>
            <a:ext cx="4465637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Содержание</a:t>
            </a:r>
          </a:p>
        </p:txBody>
      </p:sp>
      <p:pic>
        <p:nvPicPr>
          <p:cNvPr id="495624" name="Picture 8" descr="читатель 2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"/>
            <a:ext cx="100965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14282" y="991219"/>
            <a:ext cx="8715436" cy="5036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 algn="just">
              <a:lnSpc>
                <a:spcPct val="85000"/>
              </a:lnSpc>
              <a:buClr>
                <a:srgbClr val="C00000"/>
              </a:buClr>
            </a:pPr>
            <a:r>
              <a:rPr lang="ru-RU" sz="2700" b="1" dirty="0">
                <a:ln w="1905"/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5" action="ppaction://hlinksldjump"/>
              </a:rPr>
              <a:t>Инструкция по использованию интерфейса</a:t>
            </a:r>
            <a:endParaRPr lang="ru-RU" sz="2700" b="1" dirty="0">
              <a:ln w="1905"/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6" action="ppaction://hlinksldjump"/>
              </a:rPr>
              <a:t>Количественный 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6" action="ppaction://hlinksldjump"/>
              </a:rPr>
              <a:t>анализ.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7" action="ppaction://hlinksldjump"/>
              </a:rPr>
              <a:t>Статистическая </a:t>
            </a: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7" action="ppaction://hlinksldjump"/>
              </a:rPr>
              <a:t>обработка результатов 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7" action="ppaction://hlinksldjump"/>
              </a:rPr>
              <a:t>анализа.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8" action="ppaction://hlinksldjump"/>
              </a:rPr>
              <a:t>Практическая работа № 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8" action="ppaction://hlinksldjump"/>
              </a:rPr>
              <a:t>24 «</a:t>
            </a: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8" action="ppaction://hlinksldjump"/>
              </a:rPr>
              <a:t>Статистическая обработка результатов анализа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8" action="ppaction://hlinksldjump"/>
              </a:rPr>
              <a:t>».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9" action="ppaction://hlinksldjump"/>
              </a:rPr>
              <a:t>Гравиметрический анализ.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0" action="ppaction://hlinksldjump"/>
              </a:rPr>
              <a:t>Практическая работа № 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0" action="ppaction://hlinksldjump"/>
              </a:rPr>
              <a:t>25 «Гравиметрический анализ».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1" action="ppaction://hlinksldjump"/>
              </a:rPr>
              <a:t>Практическая </a:t>
            </a: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1" action="ppaction://hlinksldjump"/>
              </a:rPr>
              <a:t>работа № 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1" action="ppaction://hlinksldjump"/>
              </a:rPr>
              <a:t>26 «Титриметрический анализ».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2" action="ppaction://hlinksldjump"/>
              </a:rPr>
              <a:t>Практическая работа № 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2" action="ppaction://hlinksldjump"/>
              </a:rPr>
              <a:t>27 «Метод нейтрализации».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3" action="ppaction://hlinksldjump"/>
              </a:rPr>
              <a:t>Практическая работа № 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3" action="ppaction://hlinksldjump"/>
              </a:rPr>
              <a:t>28  «</a:t>
            </a:r>
            <a:r>
              <a:rPr lang="ru-RU" sz="27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3" action="ppaction://hlinksldjump"/>
              </a:rPr>
              <a:t>Комплексометрия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3" action="ppaction://hlinksldjump"/>
              </a:rPr>
              <a:t> (комплексонометрия)».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4" action="ppaction://hlinksldjump"/>
              </a:rPr>
              <a:t>Практическая работа № 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4" action="ppaction://hlinksldjump"/>
              </a:rPr>
              <a:t>29 «</a:t>
            </a:r>
            <a:r>
              <a:rPr lang="ru-RU" sz="27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4" action="ppaction://hlinksldjump"/>
              </a:rPr>
              <a:t>Перманганатометрия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4" action="ppaction://hlinksldjump"/>
              </a:rPr>
              <a:t>».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5" action="ppaction://hlinksldjump"/>
              </a:rPr>
              <a:t>Практическая работа 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5" action="ppaction://hlinksldjump"/>
              </a:rPr>
              <a:t>№30 «</a:t>
            </a:r>
            <a:r>
              <a:rPr lang="ru-RU" sz="27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5" action="ppaction://hlinksldjump"/>
              </a:rPr>
              <a:t>Йодометрия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5" action="ppaction://hlinksldjump"/>
              </a:rPr>
              <a:t>».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lvl="0" algn="just">
              <a:lnSpc>
                <a:spcPct val="85000"/>
              </a:lnSpc>
            </a:pP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6" action="ppaction://hlinksldjump"/>
              </a:rPr>
              <a:t>Использованные источники.</a:t>
            </a:r>
            <a:endParaRPr lang="ru-RU" sz="27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56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56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5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56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56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5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562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4581" name="Picture 5" descr="https://upload.wikimedia.org/wikipedia/commons/8/8c/Titolazione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14" y="3907288"/>
            <a:ext cx="2476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202978" y="332656"/>
            <a:ext cx="8784976" cy="40395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Кислотно-основные индикаторы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– вещества, окраска которых меняется в зависимости от рН среды. Это слабые органические кислоты и основания,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формы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которых различаются по структуре и окраске. </a:t>
            </a:r>
          </a:p>
          <a:p>
            <a:pPr indent="450000" algn="just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Например,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фенолфталеин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– слабая органическая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кислота (</a:t>
            </a:r>
            <a:r>
              <a:rPr lang="en-US" sz="2700" b="1" dirty="0" err="1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HInd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),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одноцветный индикатор. Ионное равновесие в растворе можно выразить уравнением:   </a:t>
            </a:r>
          </a:p>
          <a:p>
            <a:pPr algn="ctr">
              <a:lnSpc>
                <a:spcPct val="85000"/>
              </a:lnSpc>
            </a:pPr>
            <a:r>
              <a:rPr lang="en-US" sz="27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HInd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 +    Н</a:t>
            </a:r>
            <a:r>
              <a:rPr lang="ru-RU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  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  <a:sym typeface="Symbol"/>
              </a:rPr>
              <a:t>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  <a:sym typeface="Symbol"/>
              </a:rPr>
              <a:t>  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en-US" sz="27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Ind</a:t>
            </a:r>
            <a:r>
              <a:rPr lang="ru-RU" sz="27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–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+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H</a:t>
            </a:r>
            <a:r>
              <a:rPr lang="ru-RU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3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O</a:t>
            </a:r>
            <a:r>
              <a:rPr lang="ru-RU" sz="27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+</a:t>
            </a:r>
            <a:endParaRPr lang="ru-RU" sz="27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  бесцветный                   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малиновый</a:t>
            </a:r>
          </a:p>
        </p:txBody>
      </p:sp>
    </p:spTree>
    <p:extLst>
      <p:ext uri="{BB962C8B-B14F-4D97-AF65-F5344CB8AC3E}">
        <p14:creationId xmlns:p14="http://schemas.microsoft.com/office/powerpoint/2010/main" val="25691405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302121"/>
            <a:ext cx="8784976" cy="3270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Индикатор меняет окраску в определенном интервале значений рН.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Интервал перехода окраски индикатора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    </a:t>
            </a:r>
          </a:p>
          <a:p>
            <a:pPr algn="ctr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  <a:sym typeface="Symbol"/>
              </a:rPr>
              <a:t>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рН =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рК</a:t>
            </a:r>
            <a:r>
              <a:rPr lang="ru-RU" sz="2700" b="1" baseline="-25000" dirty="0" err="1">
                <a:latin typeface="Arial" pitchFamily="34" charset="0"/>
                <a:cs typeface="Arial" pitchFamily="34" charset="0"/>
              </a:rPr>
              <a:t>инд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  <a:sym typeface="Symbol"/>
              </a:rPr>
              <a:t>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1.</a:t>
            </a:r>
          </a:p>
          <a:p>
            <a:pPr indent="450000" algn="just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Часто индикатор характеризуют не интервалом перехода окраски, а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показателем индикатора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рК</a:t>
            </a:r>
            <a:r>
              <a:rPr lang="ru-RU" sz="2700" b="1" baseline="-25000" dirty="0" err="1">
                <a:latin typeface="Arial" pitchFamily="34" charset="0"/>
                <a:cs typeface="Arial" pitchFamily="34" charset="0"/>
              </a:rPr>
              <a:t>инд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(показателем титрования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рТ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) – значением рН, при котором резко меняется окраска индикатора и заканчивается титрование.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1681567"/>
              </p:ext>
            </p:extLst>
          </p:nvPr>
        </p:nvGraphicFramePr>
        <p:xfrm>
          <a:off x="179511" y="3645024"/>
          <a:ext cx="8496945" cy="256032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592289"/>
                <a:gridCol w="1224136"/>
                <a:gridCol w="1224136"/>
                <a:gridCol w="3456384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Индикатор</a:t>
                      </a:r>
                      <a:endParaRPr lang="ru-RU" sz="2400" b="1" dirty="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sym typeface="Symbol"/>
                        </a:rPr>
                        <a:t></a:t>
                      </a:r>
                      <a:r>
                        <a:rPr lang="ru-RU" sz="2400" b="1" dirty="0">
                          <a:effectLst/>
                        </a:rPr>
                        <a:t>рН</a:t>
                      </a:r>
                      <a:endParaRPr lang="ru-RU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рК</a:t>
                      </a:r>
                      <a:r>
                        <a:rPr lang="ru-RU" sz="2400" b="1" baseline="-25000">
                          <a:effectLst/>
                        </a:rPr>
                        <a:t>инд</a:t>
                      </a:r>
                      <a:endParaRPr lang="ru-RU" sz="2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Изменение окраски</a:t>
                      </a:r>
                      <a:endParaRPr lang="ru-RU" sz="2400" b="1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Метиловый оранжевый</a:t>
                      </a:r>
                      <a:endParaRPr lang="ru-RU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3,1 – 4,4</a:t>
                      </a:r>
                      <a:endParaRPr lang="ru-RU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3,36</a:t>
                      </a:r>
                      <a:endParaRPr lang="ru-RU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Красная – желтая</a:t>
                      </a:r>
                      <a:endParaRPr lang="ru-RU" sz="2400" b="1" dirty="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Метиловый красный</a:t>
                      </a:r>
                      <a:endParaRPr lang="ru-RU" sz="2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4,4 – 6,2</a:t>
                      </a:r>
                      <a:endParaRPr lang="ru-RU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5,00</a:t>
                      </a:r>
                      <a:endParaRPr lang="ru-RU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Красная – бледно-желтая</a:t>
                      </a:r>
                      <a:endParaRPr lang="ru-RU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Фенолфталеин</a:t>
                      </a:r>
                      <a:endParaRPr lang="ru-RU" sz="2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8,2 – 9,8</a:t>
                      </a:r>
                      <a:endParaRPr lang="ru-RU" sz="2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9,53</a:t>
                      </a:r>
                      <a:endParaRPr lang="ru-RU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Бесцветная –  малиновая</a:t>
                      </a:r>
                      <a:endParaRPr lang="ru-RU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91405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293689"/>
            <a:ext cx="8850126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Правило выбора индикатора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индикатор должен менять окраску при значениях рН, лежащих в пределах скачка титрования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</a:p>
        </p:txBody>
      </p:sp>
      <p:pic>
        <p:nvPicPr>
          <p:cNvPr id="26628" name="Picture 4" descr="http://kurs.znate.ru/pars_docs/refs/128/127569/127569_html_f48b69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4" y="1988840"/>
            <a:ext cx="4802908" cy="4797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faqon.ru/pics/239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985" y="1487751"/>
            <a:ext cx="4636661" cy="3803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1579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691405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8674" name="Picture 2" descr="http://studik.net/wp-content/uploads/2014/02/wpid-image056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83" r="9291" b="5329"/>
          <a:stretch/>
        </p:blipFill>
        <p:spPr bwMode="auto">
          <a:xfrm>
            <a:off x="4796414" y="0"/>
            <a:ext cx="4315864" cy="45023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6" name="Picture 2" descr="http://ttu.rushkolnik.ru/tw_files2/urls_6/85/d-84723/84723_html_7a611e7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5"/>
          <a:stretch/>
        </p:blipFill>
        <p:spPr bwMode="auto">
          <a:xfrm>
            <a:off x="0" y="1926109"/>
            <a:ext cx="4851991" cy="49318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91405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058"/>
            <a:ext cx="8662891" cy="6792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91405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6855" y="135178"/>
            <a:ext cx="8837633" cy="98956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3600" b="1" dirty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Посуда для количественного анализа</a:t>
            </a:r>
          </a:p>
        </p:txBody>
      </p:sp>
      <p:pic>
        <p:nvPicPr>
          <p:cNvPr id="24579" name="Picture 3" descr="D:\диск D\01.03.16-домашние документы\Колледж Строитель\Водоснабжение-СПО\1.3 Основы анал. химии\Количественный анализ\Титриметрический анализ\99963267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7"/>
          <a:stretch/>
        </p:blipFill>
        <p:spPr bwMode="auto">
          <a:xfrm>
            <a:off x="179512" y="3780458"/>
            <a:ext cx="4248150" cy="30295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D:\диск D\01.03.16-домашние документы\Колледж Строитель\Водоснабжение-СПО\1.3 Основы анал. химии\Количественный анализ\Титриметрический анализ\54427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5" r="5589" b="4374"/>
          <a:stretch/>
        </p:blipFill>
        <p:spPr bwMode="auto">
          <a:xfrm>
            <a:off x="4325183" y="3933056"/>
            <a:ext cx="1903001" cy="27775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4" name="Picture 8" descr="D:\диск D\01.03.16-домашние документы\Колледж Строитель\Водоснабжение-СПО\1.3 Основы анал. химии\Количественный анализ\Титриметрический анализ\vitlab-mernie-kolby-pp-klass-a-500x50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6" t="3388" r="7127"/>
          <a:stretch/>
        </p:blipFill>
        <p:spPr bwMode="auto">
          <a:xfrm>
            <a:off x="6101722" y="2538077"/>
            <a:ext cx="3010556" cy="33770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8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Прямоугольник 18"/>
          <p:cNvSpPr/>
          <p:nvPr/>
        </p:nvSpPr>
        <p:spPr>
          <a:xfrm>
            <a:off x="210238" y="1268760"/>
            <a:ext cx="8662891" cy="1609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900" b="1" dirty="0">
                <a:latin typeface="Arial" pitchFamily="34" charset="0"/>
                <a:cs typeface="Arial" pitchFamily="34" charset="0"/>
              </a:rPr>
              <a:t>Для </a:t>
            </a:r>
            <a:r>
              <a:rPr lang="ru-RU" sz="2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титриметрических определений </a:t>
            </a:r>
            <a:r>
              <a:rPr lang="ru-RU" sz="2900" b="1" u="sng" dirty="0">
                <a:latin typeface="Arial" pitchFamily="34" charset="0"/>
                <a:cs typeface="Arial" pitchFamily="34" charset="0"/>
              </a:rPr>
              <a:t>необходимы</a:t>
            </a:r>
            <a:r>
              <a:rPr lang="ru-RU" sz="2900" b="1" dirty="0">
                <a:latin typeface="Arial" pitchFamily="34" charset="0"/>
                <a:cs typeface="Arial" pitchFamily="34" charset="0"/>
              </a:rPr>
              <a:t>:</a:t>
            </a:r>
          </a:p>
          <a:p>
            <a:pPr marL="285750" lvl="0" indent="-285750" algn="just">
              <a:lnSpc>
                <a:spcPct val="85000"/>
              </a:lnSpc>
              <a:buClr>
                <a:srgbClr val="0000FF"/>
              </a:buClr>
              <a:buFont typeface="Wingdings" pitchFamily="2" charset="2"/>
              <a:buChar char="Ø"/>
            </a:pPr>
            <a:r>
              <a:rPr lang="ru-RU" sz="2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мерные колбы </a:t>
            </a:r>
            <a:r>
              <a:rPr lang="ru-RU" sz="2900" b="1" dirty="0">
                <a:latin typeface="Arial" pitchFamily="34" charset="0"/>
                <a:cs typeface="Arial" pitchFamily="34" charset="0"/>
              </a:rPr>
              <a:t>различной вместимости (50; 100; 250; 500 </a:t>
            </a: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и 1000 </a:t>
            </a:r>
            <a:r>
              <a:rPr lang="ru-RU" sz="2900" b="1" dirty="0">
                <a:latin typeface="Arial" pitchFamily="34" charset="0"/>
                <a:cs typeface="Arial" pitchFamily="34" charset="0"/>
              </a:rPr>
              <a:t>мл</a:t>
            </a: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);</a:t>
            </a:r>
            <a:endParaRPr lang="ru-RU" sz="29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939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4300" y="188640"/>
            <a:ext cx="8662891" cy="471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85000"/>
              </a:lnSpc>
              <a:buClr>
                <a:srgbClr val="0000FF"/>
              </a:buClr>
              <a:buFont typeface="Wingdings" pitchFamily="2" charset="2"/>
              <a:buChar char="Ø"/>
            </a:pPr>
            <a:r>
              <a:rPr lang="ru-RU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пипетки</a:t>
            </a: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900" b="1" dirty="0">
                <a:latin typeface="Arial" pitchFamily="34" charset="0"/>
                <a:cs typeface="Arial" pitchFamily="34" charset="0"/>
              </a:rPr>
              <a:t>вместимостью 10; 20; 25; 50 мл</a:t>
            </a: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;</a:t>
            </a:r>
            <a:endParaRPr lang="ru-RU" sz="29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5610" name="Picture 10" descr="http://www.bioscorp.ru/UserFiles/Image/Graduirovannye_pipetki_silberbrand/67287_1_big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5" r="39131" b="3311"/>
          <a:stretch/>
        </p:blipFill>
        <p:spPr bwMode="auto">
          <a:xfrm>
            <a:off x="0" y="1359570"/>
            <a:ext cx="740979" cy="55258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2" name="Picture 12" descr="http://www.bboard.com.ua/imgs/board/57/561857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48"/>
          <a:stretch/>
        </p:blipFill>
        <p:spPr bwMode="auto">
          <a:xfrm>
            <a:off x="1525931" y="2652678"/>
            <a:ext cx="6096000" cy="41583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3059832" y="6371729"/>
            <a:ext cx="285687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Пипетки</a:t>
            </a:r>
            <a:r>
              <a:rPr lang="ru-RU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 </a:t>
            </a:r>
            <a:r>
              <a:rPr lang="ru-R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Мора</a:t>
            </a:r>
            <a:endParaRPr lang="ru-RU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6" name="Picture 4" descr="http://www.bioscorp.ru/UserFiles/Image/Serologicheskie_pipetki_laboplast/53873_1_big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9" t="8437" r="3371" b="2475"/>
          <a:stretch/>
        </p:blipFill>
        <p:spPr bwMode="auto">
          <a:xfrm>
            <a:off x="5436096" y="730769"/>
            <a:ext cx="3681290" cy="32022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4" name="Picture 14" descr="http://kupicena.ru/image/cache/import_files/90/90268fe1-0b85-11e1-8473-50e5493090ef-500x500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50000"/>
          <a:stretch/>
        </p:blipFill>
        <p:spPr bwMode="auto">
          <a:xfrm>
            <a:off x="611560" y="836712"/>
            <a:ext cx="1080120" cy="43204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79712" y="1196752"/>
            <a:ext cx="3528392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500" b="1" dirty="0" smtClean="0">
                <a:latin typeface="Arial Black" pitchFamily="34" charset="0"/>
              </a:rPr>
              <a:t>Пипетки</a:t>
            </a:r>
            <a:r>
              <a:rPr lang="ru-RU" sz="2500" dirty="0">
                <a:latin typeface="Arial Black" pitchFamily="34" charset="0"/>
              </a:rPr>
              <a:t> </a:t>
            </a:r>
            <a:endParaRPr lang="ru-RU" sz="2500" dirty="0" smtClean="0">
              <a:latin typeface="Arial Black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ru-RU" sz="2500" dirty="0" smtClean="0">
                <a:latin typeface="Arial Black" pitchFamily="34" charset="0"/>
              </a:rPr>
              <a:t>градуированные </a:t>
            </a:r>
            <a:r>
              <a:rPr lang="ru-RU" sz="2500" dirty="0">
                <a:latin typeface="Arial Black" pitchFamily="34" charset="0"/>
              </a:rPr>
              <a:t>на полный слив</a:t>
            </a:r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2627784" y="1916832"/>
            <a:ext cx="3384376" cy="0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616" name="Picture 16" descr="http://www.studfiles.ru/html/2706/740/html_9RhEV7NbEw.cqY7/htmlconvd-wEfswQ_html_8b127a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112" y="3872100"/>
            <a:ext cx="2394853" cy="2414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4" name="Управляющая кнопка: домой 23">
            <a:hlinkClick r:id="rId8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4224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://www.brand.de/fileadmin/user/images/products/Laboratory_Glassware/bulb_pipettes/GK900_03_Volumetric_Instruments_174_RU.gif"/>
          <p:cNvPicPr>
            <a:picLocks noChangeAspect="1" noChangeArrowheads="1"/>
          </p:cNvPicPr>
          <p:nvPr/>
        </p:nvPicPr>
        <p:blipFill>
          <a:blip r:embed="rId2" cstate="print">
            <a:lum bright="20000" contrast="3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19" y="0"/>
            <a:ext cx="8524785" cy="6791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35496" y="4438560"/>
            <a:ext cx="3672408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Международная 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рганизация по 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тандартизации, 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ИСО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nternational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rganization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for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tandardization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ISO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)  –международная организация, занимающаяся выпуском 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стандартов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. 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874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556152" y="3373274"/>
            <a:ext cx="4443831" cy="1112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Устройство для </a:t>
            </a:r>
            <a:r>
              <a:rPr lang="ru-RU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пипетирования</a:t>
            </a:r>
            <a:r>
              <a:rPr lang="ru-R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жидкостей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 </a:t>
            </a:r>
          </a:p>
        </p:txBody>
      </p:sp>
      <p:pic>
        <p:nvPicPr>
          <p:cNvPr id="35842" name="Picture 2" descr="http://www.comeau.ca/images/belart/37896000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590" r="5550"/>
          <a:stretch/>
        </p:blipFill>
        <p:spPr bwMode="auto">
          <a:xfrm>
            <a:off x="76572" y="2743200"/>
            <a:ext cx="4858035" cy="39944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skifanalit.ru/UserFiles/Image/Nasosy_dlya_pipetok/12056_1_big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1" b="6660"/>
          <a:stretch/>
        </p:blipFill>
        <p:spPr bwMode="auto">
          <a:xfrm>
            <a:off x="4556153" y="188640"/>
            <a:ext cx="4286250" cy="31846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81714" y="6101854"/>
            <a:ext cx="1776448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Пипетки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endParaRPr lang="ru-RU" dirty="0"/>
          </a:p>
        </p:txBody>
      </p:sp>
      <p:pic>
        <p:nvPicPr>
          <p:cNvPr id="34820" name="Picture 4" descr="http://img.banggood.com/images/upload/2014/12/SKU160990_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141" y="0"/>
            <a:ext cx="2859315" cy="28593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1056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188640"/>
            <a:ext cx="8784976" cy="12303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85000"/>
              </a:lnSpc>
              <a:buClr>
                <a:srgbClr val="0000FF"/>
              </a:buClr>
              <a:buFont typeface="Wingdings" pitchFamily="2" charset="2"/>
              <a:buChar char="Ø"/>
            </a:pPr>
            <a:r>
              <a:rPr lang="ru-RU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бюретки</a:t>
            </a: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900" b="1" dirty="0">
                <a:latin typeface="Arial" pitchFamily="34" charset="0"/>
                <a:cs typeface="Arial" pitchFamily="34" charset="0"/>
              </a:rPr>
              <a:t>вместимостью 5 мл для работы </a:t>
            </a:r>
            <a:r>
              <a:rPr lang="ru-RU" sz="2900" b="1" dirty="0" err="1">
                <a:latin typeface="Arial" pitchFamily="34" charset="0"/>
                <a:cs typeface="Arial" pitchFamily="34" charset="0"/>
              </a:rPr>
              <a:t>полумикрометодом</a:t>
            </a:r>
            <a:r>
              <a:rPr lang="ru-RU" sz="2900" b="1" dirty="0">
                <a:latin typeface="Arial" pitchFamily="34" charset="0"/>
                <a:cs typeface="Arial" pitchFamily="34" charset="0"/>
              </a:rPr>
              <a:t> и </a:t>
            </a: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25 и </a:t>
            </a:r>
            <a:r>
              <a:rPr lang="ru-RU" sz="2900" b="1" dirty="0">
                <a:latin typeface="Arial" pitchFamily="34" charset="0"/>
                <a:cs typeface="Arial" pitchFamily="34" charset="0"/>
              </a:rPr>
              <a:t>50 мл для </a:t>
            </a: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работы </a:t>
            </a:r>
            <a:r>
              <a:rPr lang="ru-RU" sz="2900" b="1" dirty="0" err="1" smtClean="0">
                <a:latin typeface="Arial" pitchFamily="34" charset="0"/>
                <a:cs typeface="Arial" pitchFamily="34" charset="0"/>
              </a:rPr>
              <a:t>макрометодом</a:t>
            </a: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;</a:t>
            </a:r>
            <a:endParaRPr lang="ru-RU" sz="29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6626" name="Picture 2" descr="http://i01.i.aliimg.com/wsphoto/v0/1595141627/Buret-Burette-Mohr-Burets-25ml-with-Graduation-Lab-Glasswar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9" b="7848"/>
          <a:stretch/>
        </p:blipFill>
        <p:spPr bwMode="auto">
          <a:xfrm>
            <a:off x="4798144" y="1418977"/>
            <a:ext cx="4240787" cy="50586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3734" y="6317868"/>
            <a:ext cx="2879314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500" dirty="0" smtClean="0">
                <a:latin typeface="Arial Black" pitchFamily="34" charset="0"/>
              </a:rPr>
              <a:t>Микробюретка</a:t>
            </a:r>
            <a:endParaRPr lang="ru-RU" sz="2500" dirty="0">
              <a:latin typeface="Arial Black" pitchFamily="34" charset="0"/>
            </a:endParaRPr>
          </a:p>
        </p:txBody>
      </p:sp>
      <p:pic>
        <p:nvPicPr>
          <p:cNvPr id="26628" name="Picture 4" descr="http://www.tatcp.ru/upload/img_cl_labteh/labtex_burette_micr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83" r="23012"/>
          <a:stretch/>
        </p:blipFill>
        <p:spPr bwMode="auto">
          <a:xfrm>
            <a:off x="614855" y="2553387"/>
            <a:ext cx="1166648" cy="381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81503" y="5536241"/>
            <a:ext cx="3617899" cy="746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500" dirty="0">
                <a:latin typeface="Arial Black" pitchFamily="34" charset="0"/>
              </a:rPr>
              <a:t>Бюретка с прямым краном </a:t>
            </a:r>
            <a:r>
              <a:rPr lang="ru-RU" sz="2500" b="1" dirty="0">
                <a:latin typeface="Arial Black" pitchFamily="34" charset="0"/>
              </a:rPr>
              <a:t>50</a:t>
            </a:r>
            <a:endParaRPr lang="ru-RU" sz="2500" dirty="0">
              <a:latin typeface="Arial Black" pitchFamily="34" charset="0"/>
            </a:endParaRPr>
          </a:p>
        </p:txBody>
      </p:sp>
      <p:pic>
        <p:nvPicPr>
          <p:cNvPr id="26632" name="Picture 8" descr="http://www.rektor.ru/upload/iblock/e28/807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47" r="22219"/>
          <a:stretch/>
        </p:blipFill>
        <p:spPr bwMode="auto">
          <a:xfrm>
            <a:off x="2195736" y="2567785"/>
            <a:ext cx="1024758" cy="2857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4" name="Picture 10" descr="http://www.murmanhim.ru/2553-01_big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57" r="15086"/>
          <a:stretch/>
        </p:blipFill>
        <p:spPr bwMode="auto">
          <a:xfrm>
            <a:off x="5411181" y="2663781"/>
            <a:ext cx="742873" cy="39335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8" name="Picture 14" descr="http://mybiblioteka.su/mybibliotekasu/baza4/1683416660943.files/image024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636912"/>
            <a:ext cx="1466850" cy="2781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9" name="Picture 15" descr="D:\диск D\01.03.16-домашние документы\Колледж Строитель\Водоснабжение-СПО\1.3 Основы анал. химии\Количественный анализ\Титриметрический анализ\image018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149" y="1503280"/>
            <a:ext cx="1381053" cy="35512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11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6641" name="Picture 17" descr="http://konspekta.net/studopediaorg/baza3/3089919759549.files/image034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383" r="46119"/>
          <a:stretch/>
        </p:blipFill>
        <p:spPr bwMode="auto">
          <a:xfrm>
            <a:off x="6660232" y="1191466"/>
            <a:ext cx="926613" cy="26574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73791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60432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D:\диск D\01.03.16-домашние документы\Лаб. раб YES\Виртуальные лабораторные YES\Анимашки и картинки\Химия-картинки\Реакции\анимашки\titration-animation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33056"/>
            <a:ext cx="2476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player.myshared.ru/5/379785/data/images/img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76675" y="4065933"/>
            <a:ext cx="4371975" cy="2733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2" descr="http://mail.laborant.net/getpicture.aspx/e6cc434aea1e452f94c7f2e3ed7700f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659" y="332656"/>
            <a:ext cx="2760837" cy="277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ckp-rf.ru/upload/iblock/c23/c23bb33ecb450d8acf1d90c52522572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23" y="80293"/>
            <a:ext cx="432048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414007" y="3132837"/>
            <a:ext cx="8513869" cy="800219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4600" b="1" dirty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Количественный анализ</a:t>
            </a:r>
            <a:endParaRPr lang="ru-RU" sz="4600" b="1" dirty="0">
              <a:ln w="11430">
                <a:solidFill>
                  <a:sysClr val="windowText" lastClr="000000"/>
                </a:solidFill>
              </a:ln>
              <a:solidFill>
                <a:srgbClr val="9D2349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08379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88640"/>
            <a:ext cx="8784976" cy="8510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85000"/>
              </a:lnSpc>
              <a:buClr>
                <a:srgbClr val="0000FF"/>
              </a:buClr>
              <a:buFont typeface="Wingdings" pitchFamily="2" charset="2"/>
              <a:buChar char="Ø"/>
            </a:pPr>
            <a:r>
              <a:rPr lang="ru-RU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мерные </a:t>
            </a:r>
            <a:r>
              <a:rPr lang="ru-RU" sz="2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цилиндры </a:t>
            </a:r>
            <a:r>
              <a:rPr lang="ru-RU" sz="2900" b="1" dirty="0">
                <a:latin typeface="Arial" pitchFamily="34" charset="0"/>
                <a:cs typeface="Arial" pitchFamily="34" charset="0"/>
              </a:rPr>
              <a:t>для приближенного </a:t>
            </a: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измерения объема жидкостей;</a:t>
            </a:r>
            <a:endParaRPr lang="ru-RU" sz="29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1746" name="Picture 2" descr="http://img.banggood.com/images/2014/chenjincheng/02/SKU205599/SKU205599(1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4" t="2590" r="36827"/>
          <a:stretch/>
        </p:blipFill>
        <p:spPr bwMode="auto">
          <a:xfrm>
            <a:off x="207671" y="1291010"/>
            <a:ext cx="1529255" cy="55669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http://www.magicaltouch.ru/wa-data/public/shop/products/81/02/281/images/280/280.750x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9" r="19449" b="3469"/>
          <a:stretch/>
        </p:blipFill>
        <p:spPr bwMode="auto">
          <a:xfrm>
            <a:off x="2987824" y="1309084"/>
            <a:ext cx="3421118" cy="55167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0902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89703" y="235153"/>
            <a:ext cx="8662891" cy="1609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85000"/>
              </a:lnSpc>
              <a:buClr>
                <a:srgbClr val="0000FF"/>
              </a:buClr>
              <a:buFont typeface="Wingdings" pitchFamily="2" charset="2"/>
              <a:buChar char="Ø"/>
            </a:pPr>
            <a:r>
              <a:rPr lang="ru-RU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химические </a:t>
            </a:r>
            <a:r>
              <a:rPr lang="ru-RU" sz="2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стаканы с носиком</a:t>
            </a:r>
            <a:r>
              <a:rPr lang="ru-RU" sz="2900" b="1" dirty="0">
                <a:latin typeface="Arial" pitchFamily="34" charset="0"/>
                <a:cs typeface="Arial" pitchFamily="34" charset="0"/>
              </a:rPr>
              <a:t> вместимостью от 100 до 1000 мл, которые служат для приготовления растворов, переливания жидкостей</a:t>
            </a: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;</a:t>
            </a:r>
            <a:endParaRPr lang="ru-RU" sz="29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22" name="Picture 2" descr="http://kmrmed.ru/wp-content/uploads/2015/11/%D0%BC%D0%B5%D0%BD%D0%B7%D1%83%D1%80%D0%BA%D0%B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70" y="3230176"/>
            <a:ext cx="4651162" cy="34883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http://harvesthome.ru/wp-content/uploads/2016/01/238451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7" t="5460" r="15748"/>
          <a:stretch/>
        </p:blipFill>
        <p:spPr bwMode="auto">
          <a:xfrm>
            <a:off x="4860032" y="3410664"/>
            <a:ext cx="2325836" cy="31273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6" descr="http://www.energonic.ru/published/publicdata/ENERGONIC/attachments/SC/products_pictures/stakan-mernyi-100av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7" t="5040" r="22001"/>
          <a:stretch/>
        </p:blipFill>
        <p:spPr bwMode="auto">
          <a:xfrm>
            <a:off x="7265852" y="1628800"/>
            <a:ext cx="1576551" cy="27134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38028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97480" y="260648"/>
            <a:ext cx="8662891" cy="471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85000"/>
              </a:lnSpc>
              <a:buClr>
                <a:srgbClr val="0000FF"/>
              </a:buClr>
              <a:buFont typeface="Wingdings" pitchFamily="2" charset="2"/>
              <a:buChar char="Ø"/>
            </a:pPr>
            <a:r>
              <a:rPr lang="ru-RU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конические </a:t>
            </a:r>
            <a:r>
              <a:rPr lang="ru-RU" sz="2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колбы </a:t>
            </a:r>
            <a:r>
              <a:rPr lang="ru-RU" sz="2900" b="1" dirty="0">
                <a:latin typeface="Arial" pitchFamily="34" charset="0"/>
                <a:cs typeface="Arial" pitchFamily="34" charset="0"/>
              </a:rPr>
              <a:t>для титрования</a:t>
            </a: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;</a:t>
            </a:r>
            <a:endParaRPr lang="ru-RU" sz="29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8674" name="Picture 2" descr="http://img.opt-union.ru/alias/images/photocat/446x/100166609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96" b="4405"/>
          <a:stretch/>
        </p:blipFill>
        <p:spPr bwMode="auto">
          <a:xfrm>
            <a:off x="6166230" y="791629"/>
            <a:ext cx="2857500" cy="28535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http://www.ukrdidac.com.ua/objects/foto27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00" y="1124744"/>
            <a:ext cx="4867275" cy="27622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6" descr="http://alikso.ru/upload/normal/6d/krasnoyarsk-kolba_konicheskaya_207112.jpe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67" r="32112"/>
          <a:stretch/>
        </p:blipFill>
        <p:spPr bwMode="auto">
          <a:xfrm>
            <a:off x="4932040" y="3587853"/>
            <a:ext cx="1869080" cy="32102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32726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29726"/>
            <a:ext cx="8662891" cy="8510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85000"/>
              </a:lnSpc>
              <a:buClr>
                <a:srgbClr val="0000FF"/>
              </a:buClr>
              <a:buFont typeface="Wingdings" pitchFamily="2" charset="2"/>
              <a:buChar char="Ø"/>
            </a:pPr>
            <a:r>
              <a:rPr lang="ru-RU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химические </a:t>
            </a:r>
            <a:r>
              <a:rPr lang="ru-RU" sz="2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воронки </a:t>
            </a:r>
            <a:r>
              <a:rPr lang="ru-RU" sz="2900" b="1" dirty="0">
                <a:latin typeface="Arial" pitchFamily="34" charset="0"/>
                <a:cs typeface="Arial" pitchFamily="34" charset="0"/>
              </a:rPr>
              <a:t>для наливания раствора в бюретку</a:t>
            </a: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;</a:t>
            </a:r>
            <a:endParaRPr lang="ru-RU" sz="29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2" name="Picture 4" descr="http://www.stroy-union.ru/l1244243/images/photocat/466x/55932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967" r="15210" b="5141"/>
          <a:stretch/>
        </p:blipFill>
        <p:spPr bwMode="auto">
          <a:xfrm>
            <a:off x="5110848" y="1329619"/>
            <a:ext cx="3490067" cy="36448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6" descr="http://www.mos-uk1.ru/upload/iblock/861/861acf9f262dc19b1f6988e0912c4f7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717831"/>
            <a:ext cx="3171825" cy="381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13305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4" descr="http://handmade-saratov.ru/media/images/komplekt_stakanchikov_dlja_vzveshivanija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11" t="3202" r="2772"/>
          <a:stretch/>
        </p:blipFill>
        <p:spPr bwMode="auto">
          <a:xfrm>
            <a:off x="394138" y="2554014"/>
            <a:ext cx="5344510" cy="42596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 descr="http://www.ukrtrade.ru/img/produkt/minimed/steklo_stakvz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1" t="5027" r="10579" b="9932"/>
          <a:stretch/>
        </p:blipFill>
        <p:spPr bwMode="auto">
          <a:xfrm>
            <a:off x="5718368" y="3324464"/>
            <a:ext cx="3038503" cy="32319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4" name="Picture 8" descr="http://homecosmetics.ru/components/com_virtuemart/shop_image/product/_________70__35_51a32bf27ed6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8"/>
          <a:stretch/>
        </p:blipFill>
        <p:spPr bwMode="auto">
          <a:xfrm>
            <a:off x="4427984" y="2133545"/>
            <a:ext cx="1847850" cy="18480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56465" y="215858"/>
            <a:ext cx="8808023" cy="1989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85000"/>
              </a:lnSpc>
              <a:buClr>
                <a:srgbClr val="0000FF"/>
              </a:buClr>
              <a:buFont typeface="Wingdings" pitchFamily="2" charset="2"/>
              <a:buChar char="Ø"/>
            </a:pPr>
            <a:r>
              <a:rPr lang="ru-RU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стеклянные </a:t>
            </a:r>
            <a:r>
              <a:rPr lang="ru-RU" sz="2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бюксы </a:t>
            </a:r>
            <a:r>
              <a:rPr lang="ru-RU" sz="2900" b="1" dirty="0">
                <a:latin typeface="Arial" pitchFamily="34" charset="0"/>
                <a:cs typeface="Arial" pitchFamily="34" charset="0"/>
              </a:rPr>
              <a:t>– стаканчики с пришлифованной крышкой высотой 25 – </a:t>
            </a: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50мм</a:t>
            </a:r>
            <a:r>
              <a:rPr lang="ru-RU" sz="2900" b="1" dirty="0">
                <a:latin typeface="Arial" pitchFamily="34" charset="0"/>
                <a:cs typeface="Arial" pitchFamily="34" charset="0"/>
              </a:rPr>
              <a:t>, которые служат для хранения и взвешивания веществ, изменяющихся на воздухе (гигроскопичных или летучих).</a:t>
            </a:r>
          </a:p>
        </p:txBody>
      </p:sp>
    </p:spTree>
    <p:extLst>
      <p:ext uri="{BB962C8B-B14F-4D97-AF65-F5344CB8AC3E}">
        <p14:creationId xmlns:p14="http://schemas.microsoft.com/office/powerpoint/2010/main" val="27177892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2770" name="Picture 2" descr="http://chemistry-chemists.com/N6_2011/U7/Mernaja-posud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8825064" cy="399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188640"/>
            <a:ext cx="8825064" cy="8510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Зарисуйте посуду</a:t>
            </a:r>
            <a:r>
              <a:rPr lang="ru-RU" sz="2900" b="1" dirty="0">
                <a:latin typeface="Arial" pitchFamily="34" charset="0"/>
                <a:cs typeface="Arial" pitchFamily="34" charset="0"/>
              </a:rPr>
              <a:t>, используемую в количественном анализе</a:t>
            </a:r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99939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3554" name="Picture 2" descr="ПТ-Т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63" r="25743" b="22725"/>
          <a:stretch/>
        </p:blipFill>
        <p:spPr bwMode="auto">
          <a:xfrm>
            <a:off x="539552" y="2348880"/>
            <a:ext cx="2049517" cy="22081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5007367"/>
            <a:ext cx="8100392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Маркировка типа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ПТ-Т, ПТ-ТУ, ПТ-ТС. Означает это начальные буквы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«Победа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труда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ермически 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тойкое»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или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«Победа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труда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ермически 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стойчивое» (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Завод 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«Победа труда»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  –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ст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. Васильево, республика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Татарстан)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3556" name="Picture 4" descr="ПТ-ТС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5" t="7023" r="6286" b="4425"/>
          <a:stretch/>
        </p:blipFill>
        <p:spPr bwMode="auto">
          <a:xfrm>
            <a:off x="2987824" y="2271091"/>
            <a:ext cx="1723089" cy="2363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ПТ-ТУ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754" y="2170069"/>
            <a:ext cx="1924326" cy="2565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251519" y="235153"/>
            <a:ext cx="8590883" cy="1989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900" b="1" dirty="0">
                <a:latin typeface="Arial" pitchFamily="34" charset="0"/>
                <a:cs typeface="Arial" pitchFamily="34" charset="0"/>
              </a:rPr>
              <a:t>Посуду, используемую в количественном анализе, изготавливают из специальных </a:t>
            </a:r>
            <a:r>
              <a:rPr lang="ru-RU" sz="2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химически</a:t>
            </a:r>
            <a:r>
              <a:rPr lang="ru-RU" sz="2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и </a:t>
            </a:r>
            <a:r>
              <a:rPr lang="ru-RU" sz="2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термически устойчивых </a:t>
            </a:r>
            <a:r>
              <a:rPr lang="ru-RU" sz="2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сортов стекла</a:t>
            </a: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. Обратите внимание на маркировку посуды.</a:t>
            </a:r>
            <a:endParaRPr lang="ru-RU" sz="29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33976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6082" y="293689"/>
            <a:ext cx="8712968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80-х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годах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XX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века маркировка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приобрела вид, чем-то напоминающий украинский трезубец</a:t>
            </a:r>
          </a:p>
        </p:txBody>
      </p:sp>
      <p:pic>
        <p:nvPicPr>
          <p:cNvPr id="24578" name="Picture 2" descr="ПТ-новый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35" r="15037" b="17729"/>
          <a:stretch/>
        </p:blipFill>
        <p:spPr bwMode="auto">
          <a:xfrm>
            <a:off x="6525214" y="1196752"/>
            <a:ext cx="2081048" cy="313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6082" y="2519723"/>
            <a:ext cx="6226118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Есть посуда, на которой вместо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такого трезубца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стоит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номинальная вместимость посудины (в мл).</a:t>
            </a:r>
          </a:p>
        </p:txBody>
      </p:sp>
      <p:pic>
        <p:nvPicPr>
          <p:cNvPr id="24580" name="Picture 4" descr="ПТ-без клейма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44" r="7670" b="6043"/>
          <a:stretch/>
        </p:blipFill>
        <p:spPr bwMode="auto">
          <a:xfrm>
            <a:off x="2267744" y="4113923"/>
            <a:ext cx="3184634" cy="26848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11669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51520" y="332656"/>
            <a:ext cx="8712968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Сейчас предприятие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называется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«Васильевский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стекольный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завод»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(VASILIEVSKY GLASS PLANT) VGP</a:t>
            </a:r>
          </a:p>
        </p:txBody>
      </p:sp>
      <p:pic>
        <p:nvPicPr>
          <p:cNvPr id="25602" name="Picture 2" descr="Васильевский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628800"/>
            <a:ext cx="1408153" cy="79208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2501178"/>
            <a:ext cx="8712968" cy="374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Номенклатура термостойкой посуды очень широка. Колбы, стаканы, пробирки, холодильники, переходы со шлифами и без (перечень есть на сайте, видео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неплохое </a:t>
            </a:r>
            <a:r>
              <a:rPr lang="ru-RU" sz="2700" b="1" dirty="0" smtClean="0">
                <a:latin typeface="Arial" pitchFamily="34" charset="0"/>
                <a:cs typeface="Arial" pitchFamily="34" charset="0"/>
                <a:hlinkClick r:id="rId6"/>
              </a:rPr>
              <a:t>http</a:t>
            </a:r>
            <a:r>
              <a:rPr lang="ru-RU" sz="2700" b="1" dirty="0">
                <a:latin typeface="Arial" pitchFamily="34" charset="0"/>
                <a:cs typeface="Arial" pitchFamily="34" charset="0"/>
                <a:hlinkClick r:id="rId6"/>
              </a:rPr>
              <a:t>://helpina-vgp.ru/video-production.html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).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В советское время колбы и стаканы были без делений (в отличие от импортных), сейчас идут и с делениями. Посуда хорошая, можно греть на открытом огне. Один недостаток стекла –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разрушается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щелочами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быстрее,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чем химически стойкие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стекла.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9921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Picture 2" descr="78b6cc0793d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07" r="6255" b="8323"/>
          <a:stretch/>
        </p:blipFill>
        <p:spPr bwMode="auto">
          <a:xfrm>
            <a:off x="1547664" y="1772816"/>
            <a:ext cx="5714665" cy="35630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21455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D:\диск D\01.03.16-домашние документы\Лаб. раб YES\Виртуальные лабораторные YES\Анимашки и картинки\Химия-картинки\Реакции\анимашки\titration-animation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964" y="4022386"/>
            <a:ext cx="2476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28473" y="281260"/>
            <a:ext cx="8736015" cy="4853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Количественный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анализ</a:t>
            </a:r>
            <a:r>
              <a:rPr lang="ru-RU" sz="2800" b="1" dirty="0">
                <a:latin typeface="Arial Black" pitchFamily="34" charset="0"/>
                <a:cs typeface="Arial" pitchFamily="34" charset="0"/>
              </a:rPr>
              <a:t>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дает сведения о количественном содержании всех или отдельных   интересующих аналитика компонентов, то есть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решает вопрос о том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сколько</a:t>
            </a: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…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Количественный анализ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бывает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гравиметрический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(весовой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–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титриметри-ческий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(объемный)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Титриметрический метод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анализа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основан на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определении вещества, после взаимодействия с раствором вещества в ходе химической реакции. Объемный метод анализа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основан на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законе эквивалентов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1490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971571" y="5202060"/>
            <a:ext cx="45720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600" b="1" dirty="0">
                <a:latin typeface="Arial" pitchFamily="34" charset="0"/>
                <a:cs typeface="Arial" pitchFamily="34" charset="0"/>
              </a:rPr>
              <a:t>Коническая колба фирмы </a:t>
            </a:r>
            <a:r>
              <a:rPr lang="ru-RU" sz="2600" b="1" dirty="0" err="1">
                <a:latin typeface="Arial" pitchFamily="34" charset="0"/>
                <a:cs typeface="Arial" pitchFamily="34" charset="0"/>
              </a:rPr>
              <a:t>Jenaer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err="1">
                <a:latin typeface="Arial" pitchFamily="34" charset="0"/>
                <a:cs typeface="Arial" pitchFamily="34" charset="0"/>
              </a:rPr>
              <a:t>Glas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Германия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0" name="Picture 2" descr="ba8f0bb9a5cb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3" r="5024"/>
          <a:stretch/>
        </p:blipFill>
        <p:spPr bwMode="auto">
          <a:xfrm>
            <a:off x="1691680" y="548679"/>
            <a:ext cx="5131782" cy="458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21455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293689"/>
            <a:ext cx="8784976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«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Химлаборприбор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»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(г. Клин, Московская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обл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).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hlinkClick r:id="rId4"/>
              </a:rPr>
              <a:t>http</a:t>
            </a:r>
            <a:r>
              <a:rPr lang="ru-RU" sz="2800" b="1" dirty="0">
                <a:latin typeface="Arial" pitchFamily="34" charset="0"/>
                <a:cs typeface="Arial" pitchFamily="34" charset="0"/>
                <a:hlinkClick r:id="rId4"/>
              </a:rPr>
              <a:t>://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hlinkClick r:id="rId4"/>
              </a:rPr>
              <a:t>klinlab.ru/History.htm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Клеймо предприятия: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8674" name="Picture 2" descr="himlabpri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174" y="1268760"/>
            <a:ext cx="1101627" cy="1532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2945556"/>
            <a:ext cx="8784976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err="1">
                <a:latin typeface="Arial" pitchFamily="34" charset="0"/>
                <a:cs typeface="Arial" pitchFamily="34" charset="0"/>
              </a:rPr>
              <a:t>Голынковский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завод 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«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Стеклоприбор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» (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пос. Голынки, Смоленская обл.). Основано в 1960 г. Сейчас предприятие называется ЗАО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«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Еврогласс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»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hlinkClick r:id="rId6"/>
              </a:rPr>
              <a:t>http</a:t>
            </a:r>
            <a:r>
              <a:rPr lang="ru-RU" sz="2800" b="1" dirty="0">
                <a:latin typeface="Arial" pitchFamily="34" charset="0"/>
                <a:cs typeface="Arial" pitchFamily="34" charset="0"/>
                <a:hlinkClick r:id="rId6"/>
              </a:rPr>
              <a:t>://euroglass.smolensk.ru/index.html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8676" name="Picture 4" descr="Euroglas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983831"/>
            <a:ext cx="1211188" cy="131220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21455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95201" y="2442428"/>
            <a:ext cx="4572000" cy="8248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Клеймо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Голынского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завода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«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Стеклоприбор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»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9698" name="Picture 2" descr="Golinki-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242"/>
            <a:ext cx="1421904" cy="156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5d900018269d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638" t="15158" r="32724" b="32537"/>
          <a:stretch/>
        </p:blipFill>
        <p:spPr bwMode="auto">
          <a:xfrm>
            <a:off x="2195736" y="68755"/>
            <a:ext cx="2050558" cy="23963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272107" y="2276872"/>
            <a:ext cx="3460158" cy="77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Логотип ОАО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«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Стеклоприбор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»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9700" name="Picture 4" descr="stekloprib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547" y="463487"/>
            <a:ext cx="1587602" cy="158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21455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4580" name="Picture 4" descr="http://www.school-arsenal.ru/upload/iblock/e9d/e9d7ab8c4e7d986887a9f0a0ac5513b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9" r="71439" b="10554"/>
          <a:stretch/>
        </p:blipFill>
        <p:spPr bwMode="auto">
          <a:xfrm>
            <a:off x="1979712" y="4763004"/>
            <a:ext cx="1088185" cy="21735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1" name="Picture 5" descr="D:\диск D\01.03.16-домашние документы\Колледж Строитель\Водоснабжение-СПО\1.3 Основы анал. химии\Количественный анализ\Титриметрический анализ\i (2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8" r="14646"/>
          <a:stretch/>
        </p:blipFill>
        <p:spPr bwMode="auto">
          <a:xfrm rot="16200000">
            <a:off x="46111" y="4922630"/>
            <a:ext cx="1891864" cy="204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3" name="Picture 7" descr="http://remontiotdelka43.ru/wp-content/uploads/2015/10/00069076.jpe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7" t="10633" r="18654" b="5791"/>
          <a:stretch/>
        </p:blipFill>
        <p:spPr bwMode="auto">
          <a:xfrm>
            <a:off x="2915816" y="5024912"/>
            <a:ext cx="1837040" cy="19324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5" name="Picture 9" descr="http://sct.ru.opt-images.1c-bitrix-cdn.ru/upload/iblock/52e/52ed08cf519124afd817657662ce39a1.jpg?144605145811899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4" r="27552"/>
          <a:stretch/>
        </p:blipFill>
        <p:spPr bwMode="auto">
          <a:xfrm>
            <a:off x="4644008" y="4891932"/>
            <a:ext cx="930166" cy="20193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7" name="Picture 11" descr="http://stroiexpress58.ru/wp-content/uploads/2014/11/aceton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3" r="7645"/>
          <a:stretch/>
        </p:blipFill>
        <p:spPr bwMode="auto">
          <a:xfrm>
            <a:off x="5580112" y="4979028"/>
            <a:ext cx="940072" cy="19063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9" name="Picture 13" descr="http://www.voltmaster.ru/img_base/nn_jpg/191747796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0" r="22935"/>
          <a:stretch/>
        </p:blipFill>
        <p:spPr bwMode="auto">
          <a:xfrm>
            <a:off x="6520184" y="4861321"/>
            <a:ext cx="800324" cy="20240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79512" y="268832"/>
            <a:ext cx="8712968" cy="4853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Чистота посуды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необходимое условие для работы с нею.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Посуду тщательно промывают после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каждого употребления.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Если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посуда загрязнена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органическими веществами, </a:t>
            </a:r>
            <a:r>
              <a:rPr lang="ru-RU" sz="2800" b="1" i="1" dirty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которые нерас­творимы в воде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то для очистки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применяют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органические растворители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(спирты, ацетон,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тетрахлорид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углерода, бензин, скипидар и др.). Однако надо помнить, что почти все органические растворители (кроме СС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l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огнеопасны и работать с ними можно только вдали от огня. После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обработки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посуды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этими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растворите-лями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ее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снова моют водой и сушат.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939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328412"/>
            <a:ext cx="8784976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Иногда приходится прибегать к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химическим методам очистки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посуды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Если посуду невозможно отмыть водой и органическими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растворителями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то ее моют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хромовой смесью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подогретым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5 %-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ным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раствором перманганата калия, смесью соляной кислоты и пероксида водорода (смесь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Комаровского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),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концентрированной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серной кислотой или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концентрированными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(до 40 %) растворами щелочей.</a:t>
            </a:r>
          </a:p>
        </p:txBody>
      </p:sp>
    </p:spTree>
    <p:extLst>
      <p:ext uri="{BB962C8B-B14F-4D97-AF65-F5344CB8AC3E}">
        <p14:creationId xmlns:p14="http://schemas.microsoft.com/office/powerpoint/2010/main" val="39628312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8914" name="Picture 2" descr="http://chemistry-chemists.com/N6_2011/U1/Sulfuric_Acid-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3" t="2369" r="17888" b="912"/>
          <a:stretch/>
        </p:blipFill>
        <p:spPr bwMode="auto">
          <a:xfrm>
            <a:off x="4644007" y="3964222"/>
            <a:ext cx="1368153" cy="29211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4" descr="http://chemistry-chemists.com/N3_2012/U3/img/potassium_chromate_and_%20dichromat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65" t="3735" r="6650"/>
          <a:stretch/>
        </p:blipFill>
        <p:spPr bwMode="auto">
          <a:xfrm>
            <a:off x="2843808" y="4086896"/>
            <a:ext cx="1080120" cy="27367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79512" y="67963"/>
            <a:ext cx="8712968" cy="4081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Особого внимания заслуживает применение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хромовой смеси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Хромовокислые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соли в кислоте являются очень сильными окислителями. Поэтому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хромовую смесь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часто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применяют, когда никакие способы мытья не помогают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Смесь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готовят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добавлением в концентрированную серную кислоту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измельчен-ного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дихромата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калия (5 % от массы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кислоты или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20 – 30 г измельченного дихромата калия в 1 л H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SO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(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конц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.)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).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Перед мытьем хромовой смесью посуду вначале ополаскивают водой, а затем заполняют подогретой смесью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4754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315853"/>
            <a:ext cx="8784976" cy="362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Иногда, если требу­ется наиболее тщательная очистка, хромовую смесь оставляют в посуде на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продолжительное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время (например, на ночь).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После использования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хромовую смесь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сливают в специальный сосуд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и хранят. Уменьшение активности смеси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контролируют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визуально: свежеприготовленная хромовая смесь имеет темно-оранжевый цвет, а в процессе использования она меняет окраску до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темно-зеленого.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5604" name="Picture 4" descr="http://chemistry-chemists.com/Video/atomic-hydrogen-dichromate-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51" r="16589"/>
          <a:stretch/>
        </p:blipFill>
        <p:spPr bwMode="auto">
          <a:xfrm>
            <a:off x="3455876" y="3835683"/>
            <a:ext cx="2700300" cy="28265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78186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332656"/>
            <a:ext cx="8712968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Как отмечалось выше, исключительная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очищающая способность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хромовой смеси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объясняется ее окислительным действием.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взаимодействии с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органическими веществами реакция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может протекать со взрывом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поэтому </a:t>
            </a: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ею </a:t>
            </a: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нельзя</a:t>
            </a: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пользоваться для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обработки сосудов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 неизвестным содержимым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При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разбавлении смесь теряет свои свойства.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9942" name="Picture 6" descr="https://upload.wikimedia.org/wikipedia/ru/3/39/%D0%A5%D1%80%D0%BE%D0%BC%D0%BE%D0%B2%D0%B0%D1%8F_%D1%81%D0%BC%D0%B5%D1%81%D1%8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504731"/>
            <a:ext cx="4047485" cy="32366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33573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2" name="Picture 2" descr="http://chemistry-chemists.com/N2_2012/U2/ChemistryAndChemists_2_2012-U2-0_files/chemical-glass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829174"/>
            <a:ext cx="5112568" cy="19970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chemistry-chemists.com/N6_2011/U7/Laboratory-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06" y="4838851"/>
            <a:ext cx="2728710" cy="20465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79512" y="352278"/>
            <a:ext cx="8783860" cy="4228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Как отмечалось выше, выливают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хромовую смесь обратно в бутыль для хранения и многократно промывают очищаемый сосуд водопроводной водой, а затем несколько раз дистиллированной водой.</a:t>
            </a:r>
          </a:p>
          <a:p>
            <a:pPr indent="450000" algn="just">
              <a:lnSpc>
                <a:spcPct val="80000"/>
              </a:lnSpc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Стеклянная посуда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считается чистой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если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на стенках ее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нельзя обнаружить каких-либо загрязнений и вода стекает по ним ровным слоем, не оставляя капель. Наличие капель воды на поверхности свидетельствует, что посуда загрязнена жиром и ее надо промыть хромовой смесью.</a:t>
            </a:r>
          </a:p>
        </p:txBody>
      </p:sp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9939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7106" y="334626"/>
            <a:ext cx="8777382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Посуду можно мыть горячим 0,0004 М раствором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ЭДТА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тилен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иамин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етр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уксусной кислоты, ЭДТУ или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EDTA) 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с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рН 12 (в раствор добавляется щелочь), заливая его на 15 – 20 мин. Затем посуду ополаскивают раствором НС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l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(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разб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.) и многократно промывают водой, вначале водопроводной, а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затем дистиллированной.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7890" name="Picture 2" descr="http://chemistry-chemists.com/N6_2011/U7/Laboratory-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05" y="3503918"/>
            <a:ext cx="4388691" cy="32915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4" descr="http://i.ebayimg.com/images/i/281737135507-0-1/s-l100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32" r="26467"/>
          <a:stretch/>
        </p:blipFill>
        <p:spPr bwMode="auto">
          <a:xfrm>
            <a:off x="6782347" y="2924944"/>
            <a:ext cx="2286000" cy="2857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4" name="Picture 6" descr="http://image.made-in-china.com/2f0j10MKQaAmyncOqc/-EDT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" r="1943" b="20804"/>
          <a:stretch/>
        </p:blipFill>
        <p:spPr bwMode="auto">
          <a:xfrm>
            <a:off x="4382092" y="4241576"/>
            <a:ext cx="3079181" cy="25418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9939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336453"/>
            <a:ext cx="8784976" cy="5036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Количественный анализ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позволяет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установить элементный и молекулярный состав исследуемого объекта или содержание отдельных его компонентов.</a:t>
            </a:r>
          </a:p>
          <a:p>
            <a:pPr indent="450000" algn="just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В зависимости от объекта исследования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различают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неорганический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и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органический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анализ. В свою очередь их разделяют на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элементный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анализ, задача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которого –установить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в каком количестве содержатся элементы (ионы) в анализируемом объекте, на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702C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молекулярный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и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функциональный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анализы, дающие ответ о количественном содержании радикалов, соединений, а также функциональных групп атомов в анализируемом объекте.</a:t>
            </a:r>
          </a:p>
        </p:txBody>
      </p:sp>
    </p:spTree>
    <p:extLst>
      <p:ext uri="{BB962C8B-B14F-4D97-AF65-F5344CB8AC3E}">
        <p14:creationId xmlns:p14="http://schemas.microsoft.com/office/powerpoint/2010/main" val="13051490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278177"/>
            <a:ext cx="8784976" cy="2917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u="sng" dirty="0">
                <a:latin typeface="Arial" pitchFamily="34" charset="0"/>
                <a:cs typeface="Arial" pitchFamily="34" charset="0"/>
              </a:rPr>
              <a:t>После мытья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посуду тщательно сушат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(за исключением случаев,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когда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предстоящая работа связана с водными растворами). Это особенно важно,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если в ней будут проводить реакции, идущие только в отсутствие следов влаги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 Применяют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методы холодной сушки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(без нагревания) и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методы сушки при нагревании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(горячая сушка). 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9750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http://www.diafarm-sm.ru/_pic/catalog/400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2" t="5911" r="7631" b="6426"/>
          <a:stretch/>
        </p:blipFill>
        <p:spPr bwMode="auto">
          <a:xfrm>
            <a:off x="5550466" y="3247467"/>
            <a:ext cx="3291937" cy="33089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6" name="Picture 12" descr="http://www.studfiles.ru/html/2706/69/html_YaIHsDdWTj.U73j/htmlconvd-6P0U8i_html_m6194afb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546"/>
          <a:stretch/>
        </p:blipFill>
        <p:spPr bwMode="auto">
          <a:xfrm>
            <a:off x="636030" y="3140968"/>
            <a:ext cx="4890165" cy="2765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79512" y="278177"/>
            <a:ext cx="8784976" cy="3270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Первый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метод – самый простой: </a:t>
            </a: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вымытую посуду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надевают на колышки специальной доски, обычно висящей над раковиной, и оставляют до тех пор, пока посуда не высохнет. Можно сушить посуду струей холодного или горячего воздуха. Чтобы ускорить процесс сушки посуды, ее споласкивают вначале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небольшим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количеством чистого этилового спирта, а затем – чистым эфиром.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" y="5648336"/>
            <a:ext cx="2555776" cy="1212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Доска для сушки химической посуды</a:t>
            </a:r>
            <a:endParaRPr lang="ru-RU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267744" y="5680456"/>
            <a:ext cx="4176464" cy="1212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Устройство для сушки лабораторной посуды в потоке теплого воздуха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4458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87106" y="260648"/>
            <a:ext cx="8777382" cy="35455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Работа </a:t>
            </a:r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 мерной </a:t>
            </a:r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посудой</a:t>
            </a:r>
          </a:p>
          <a:p>
            <a:pPr algn="ctr">
              <a:lnSpc>
                <a:spcPct val="85000"/>
              </a:lnSpc>
            </a:pP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Точность титриметрического определения зависит не только от правильного выбора методики определения и тщательности соблюдения условий ее выполнения, но и от точности измерения объемов,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поскольку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ошибки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измерении объемов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обусловливают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ошибки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в расчетах результатов анализа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67652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42269" y="303556"/>
            <a:ext cx="8712968" cy="4853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В качестве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единицы объема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 Международной системе единиц (СИ) принят кубический метр (м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и его дольные части: кубический дециметр (дм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), кубический сантиметр (см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); 1 см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=0,001 дм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= 0,000001 м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Наряду с указанными единицами разрешены к применению в соответствии с ГОСТом и традиционно используются в аналитической химии единица объема и вместимости 1 литр (л) и ее дольная единица: 1мл = 0,001 л.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1 л =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1,000028 дм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; 1 мл = 1,000028 см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На практике этой разницей пренебрегают и считают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1 л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равным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1 дм</a:t>
            </a:r>
            <a:r>
              <a:rPr lang="ru-RU" sz="28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а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1 мл = 1 см</a:t>
            </a:r>
            <a:r>
              <a:rPr lang="ru-RU" sz="28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99939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" name="Picture 4" descr="http://www.magicaltouch.ru/wa-data/public/shop/products/81/02/281/images/280/280.750x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9" r="19449" b="3469"/>
          <a:stretch/>
        </p:blipFill>
        <p:spPr bwMode="auto">
          <a:xfrm>
            <a:off x="539552" y="4867284"/>
            <a:ext cx="1296144" cy="20901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4" name="Picture 4" descr="D:\диск D\01.03.16-домашние документы\Колледж Строитель\Водоснабжение-СПО\1.3 Основы анал. химии\Количественный анализ\Титриметрический анализ\807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5" r="20905" b="9451"/>
          <a:stretch/>
        </p:blipFill>
        <p:spPr bwMode="auto">
          <a:xfrm>
            <a:off x="2088932" y="5049858"/>
            <a:ext cx="709448" cy="17249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5" name="Picture 5" descr="D:\диск D\01.03.16-домашние документы\Колледж Строитель\Водоснабжение-СПО\1.3 Основы анал. химии\Количественный анализ\Титриметрический анализ\54427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824" y="5047513"/>
            <a:ext cx="1584176" cy="18104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6" name="Picture 6" descr="D:\диск D\01.03.16-домашние документы\Колледж Строитель\Водоснабжение-СПО\1.3 Основы анал. химии\Количественный анализ\Титриметрический анализ\49730697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0"/>
          <a:stretch/>
        </p:blipFill>
        <p:spPr bwMode="auto">
          <a:xfrm>
            <a:off x="2818891" y="5137551"/>
            <a:ext cx="2857500" cy="17478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79512" y="332656"/>
            <a:ext cx="8784976" cy="4853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При измерении объема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вместимость посуды должна соответствовать измеряемой величине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 малые объемы нельзя измерять большими измерительными сосудами, поскольку чем меньше измеряемая величина, тем больше относительная ошибка определения при одной и той же абсолютной ошибке.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Приблизительный объем</a:t>
            </a:r>
            <a:r>
              <a:rPr lang="ru-RU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измеряют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мерным цилиндром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а для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точного измерения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объемов используют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только специальную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>
                <a:solidFill>
                  <a:srgbClr val="C00000"/>
                </a:solidFill>
                <a:latin typeface="Arial Black" pitchFamily="34" charset="0"/>
              </a:rPr>
              <a:t>мерную посуду</a:t>
            </a:r>
            <a:r>
              <a:rPr lang="ru-RU" sz="2800" b="1" dirty="0"/>
              <a:t>: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бюретки, пипетки и мерные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колбы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(смотри выше).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939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496" y="315853"/>
            <a:ext cx="8932766" cy="3977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При работе с мерной посудой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необходимо соблюдать ряд </a:t>
            </a:r>
            <a:r>
              <a:rPr lang="ru-RU" sz="2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правил</a:t>
            </a:r>
            <a:r>
              <a:rPr lang="ru-RU" sz="2700" dirty="0"/>
              <a:t>:</a:t>
            </a:r>
          </a:p>
          <a:p>
            <a:pPr marL="342900" lvl="0" indent="-342900" algn="just">
              <a:lnSpc>
                <a:spcPct val="85000"/>
              </a:lnSpc>
              <a:buClr>
                <a:srgbClr val="0000FF"/>
              </a:buClr>
              <a:buFont typeface="Wingdings" pitchFamily="2" charset="2"/>
              <a:buChar char="Ø"/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Перед заполнением бюретки и пипетки требуемым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раствором необходимо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проверить их чистоту (по стеканию капель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воды с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внутренней поверхности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); затем дважды ополоснуть их раствором.</a:t>
            </a:r>
          </a:p>
          <a:p>
            <a:pPr marL="342900" lvl="0" indent="-342900" algn="just">
              <a:lnSpc>
                <a:spcPct val="85000"/>
              </a:lnSpc>
              <a:buClr>
                <a:srgbClr val="0000FF"/>
              </a:buClr>
              <a:buFont typeface="Wingdings" pitchFamily="2" charset="2"/>
              <a:buChar char="Ø"/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Уровень раствора на нулевом делении бюретки, пипетки и мерной колбы устанавливают по нижней границе мениска; при этом глаз находится на уровне границы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http://www.studfiles.ru/html/2706/23/html_72biwgJYkL.c3lO/htmlconvd-QfYyJ9_html_3a8aef74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7"/>
          <a:stretch/>
        </p:blipFill>
        <p:spPr bwMode="auto">
          <a:xfrm>
            <a:off x="2915816" y="4350449"/>
            <a:ext cx="4392488" cy="2475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www.studfiles.ru/html/2706/740/html_faT9PAwLBI.tgw8/htmlconvd-XVFMyd_html_41cdb015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004"/>
          <a:stretch/>
        </p:blipFill>
        <p:spPr bwMode="auto">
          <a:xfrm>
            <a:off x="251520" y="4288989"/>
            <a:ext cx="2376264" cy="253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 descr="http://www.studfiles.ru/html/2706/740/html_9RhEV7NbEw.cqY7/htmlconvd-wEfswQ_html_8b127a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972" y="4390464"/>
            <a:ext cx="1903306" cy="191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60323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8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9939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323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" name="Picture 2" descr="http://do.gendocs.ru/pars_docs/tw_refs/203/202834/202834_html_3eef3589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538" t="56342" r="3680" b="20890"/>
          <a:stretch/>
        </p:blipFill>
        <p:spPr bwMode="auto">
          <a:xfrm>
            <a:off x="1763688" y="260648"/>
            <a:ext cx="5352887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5184" y="3068960"/>
            <a:ext cx="8495718" cy="1112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Отсчет уровня жидкости по границе мениска: </a:t>
            </a:r>
          </a:p>
          <a:p>
            <a:pPr algn="ctr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а – жидкость смачивает стекло, </a:t>
            </a:r>
          </a:p>
          <a:p>
            <a:pPr algn="ctr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б – жидкость не смачивает стекло</a:t>
            </a:r>
            <a:endParaRPr lang="ru-RU" sz="2600" dirty="0"/>
          </a:p>
        </p:txBody>
      </p:sp>
      <p:pic>
        <p:nvPicPr>
          <p:cNvPr id="37890" name="Picture 2" descr="http://www.studfiles.ru/html/2706/277/html_2K18KGIDQZ.nNbs/htmlconvd-Ra12JO_html_30501b17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862" r="16966" b="9475"/>
          <a:stretch/>
        </p:blipFill>
        <p:spPr bwMode="auto">
          <a:xfrm>
            <a:off x="2646004" y="4272244"/>
            <a:ext cx="3588253" cy="2471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99339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323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5496" y="328412"/>
            <a:ext cx="8932766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85000"/>
              </a:lnSpc>
              <a:buClr>
                <a:srgbClr val="0000FF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Уровень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раствора в мерной колбе доводят до границы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 помощью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пипетки; если при заполнении пипетки уровень воды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оказался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выше границы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следует вылить раствор, тщательно вымыть колбу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водой 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только после этого приступать к новому приготовлению раствора.</a:t>
            </a:r>
          </a:p>
          <a:p>
            <a:pPr marL="342900" lvl="0" indent="-342900" algn="just">
              <a:lnSpc>
                <a:spcPct val="85000"/>
              </a:lnSpc>
              <a:buClr>
                <a:srgbClr val="0000FF"/>
              </a:buClr>
              <a:buFont typeface="Wingdings" pitchFamily="2" charset="2"/>
              <a:buChar char="Ø"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При каждом титровании бюретку заполняют до нулевого уровня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24" name="Picture 4" descr="http://library.naash.ru/%D0%AD%D0%BB%D0%B5%D0%BA%D1%82%D1%80%D0%BE%D0%BD%D0%BD%D1%8B%D0%B5%20%D0%B8%20%D1%86%D0%B8%D1%84%D1%80%D0%BE%D0%B2%D1%8B%D0%B5%20%D1%80%D0%B5%D1%81%D1%83%D1%80%D1%81%D1%8B%20%D0%9D%D0%90%D0%90%D0%A8/%D0%A5%D0%B8%D0%BC%D0%B8%D1%8F/8%20%D0%BA%D0%BB%D0%B0%D1%81%D1%81/%D0%A3%D1%80%D0%BE%D0%BA%D0%B8/%D0%A7%D0%B0%D1%81%D1%82%D1%8C%201-2/18/f/2/h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140439"/>
            <a:ext cx="34671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8" name="Picture 8" descr="http://sunrose.urc.ac.ru/himicheskaya_laboratoriya/images/14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879" y="3717032"/>
            <a:ext cx="2667740" cy="2834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564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323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5496" y="260648"/>
            <a:ext cx="8932766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85000"/>
              </a:lnSpc>
              <a:buClr>
                <a:srgbClr val="0000FF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Жидкость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из пипетки выдувать нельзя: для полного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удаления раствора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из пипетки следует прикоснуться ее кончиком к дну колбы.</a:t>
            </a:r>
          </a:p>
          <a:p>
            <a:pPr marL="342900" lvl="0" indent="-342900" algn="just">
              <a:lnSpc>
                <a:spcPct val="85000"/>
              </a:lnSpc>
              <a:buClr>
                <a:srgbClr val="0000FF"/>
              </a:buClr>
              <a:buFont typeface="Wingdings" pitchFamily="2" charset="2"/>
              <a:buChar char="Ø"/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Мерная посуда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предназначена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только для приготовления растворов, но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не для их хранения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38914" name="Picture 2" descr="http://refdb.ru/images/1252/2502352/5e6d543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58"/>
          <a:stretch/>
        </p:blipFill>
        <p:spPr bwMode="auto">
          <a:xfrm>
            <a:off x="3203848" y="2849836"/>
            <a:ext cx="2362200" cy="37065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23005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64514" name="Picture 2" descr="http://www.inwise-systems.com/uploads/images/Economic-Development-grap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66778"/>
            <a:ext cx="3371041" cy="2791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395536" y="1916832"/>
            <a:ext cx="8423820" cy="181895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4400" b="1" dirty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Статистическая обработка результатов анализа</a:t>
            </a:r>
            <a:endParaRPr lang="ru-RU" sz="4400" b="1" dirty="0">
              <a:ln w="11430">
                <a:solidFill>
                  <a:sysClr val="windowText" lastClr="000000"/>
                </a:solidFill>
              </a:ln>
              <a:solidFill>
                <a:srgbClr val="9D2349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8379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332656"/>
            <a:ext cx="8784976" cy="527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3400" b="1" dirty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Фотометрия и </a:t>
            </a:r>
            <a:r>
              <a:rPr lang="ru-RU" sz="34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спектрофотометрия</a:t>
            </a:r>
            <a:r>
              <a:rPr lang="ru-RU" sz="3400" b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</a:p>
          <a:p>
            <a:pPr algn="ctr">
              <a:lnSpc>
                <a:spcPct val="85000"/>
              </a:lnSpc>
            </a:pPr>
            <a:endParaRPr lang="ru-RU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Метод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основан на использовании основного закона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светопоглощения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D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=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sym typeface="Symbol"/>
              </a:rPr>
              <a:t></a:t>
            </a:r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</a:t>
            </a:r>
          </a:p>
          <a:p>
            <a:pPr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где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D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поглощение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света,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536575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  <a:sym typeface="Symbol"/>
              </a:rPr>
              <a:t>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молярный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коэффициент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светопоглощения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536575" algn="just">
              <a:lnSpc>
                <a:spcPct val="85000"/>
              </a:lnSpc>
            </a:pP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l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длина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поглощающего слоя в сантиметрах,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536575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C – концентрация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раствора.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indent="441325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Существуют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несколько методов фотометрии:</a:t>
            </a:r>
          </a:p>
          <a:p>
            <a:pPr marL="803275" indent="-36195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атомно-абсорбционная спектроскопия,</a:t>
            </a:r>
          </a:p>
          <a:p>
            <a:pPr marL="803275" indent="-36195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атомно-эмиссионная спектроскопия,</a:t>
            </a:r>
          </a:p>
          <a:p>
            <a:pPr marL="803275" indent="-36195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молекулярная спектроскопия.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1490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262618"/>
            <a:ext cx="8856984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Обычно аналитик имеет реальное число (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&lt;20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результатов, которое называют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выборочной совокупностью</a:t>
            </a:r>
            <a:r>
              <a:rPr lang="ru-RU" sz="2800" b="1" i="1" dirty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Перед обработкой данных с применением математической статистики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необходимо выявить </a:t>
            </a:r>
            <a:r>
              <a:rPr lang="ru-RU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промахи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 и исключить их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из числа рассматриваемых результатов выборочной совокупности.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939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303556"/>
            <a:ext cx="8856984" cy="4853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Для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этого можно использовать достаточно простой метод с применением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-критерия. Суть этого метода заключается в расчете величины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</a:t>
            </a:r>
            <a:r>
              <a:rPr lang="ru-RU" sz="2800" b="1" baseline="-25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эксп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равной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отношению разности выпадающего и ближайшего к нему результата к размаху варьирования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(разности наибольшего и наименьшего из результатов выборочной совокупности) и в сравнении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</a:t>
            </a:r>
            <a:r>
              <a:rPr lang="ru-RU" sz="2800" b="1" baseline="-25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эксп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 критическим значением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</a:t>
            </a:r>
            <a:r>
              <a:rPr lang="ru-RU" sz="2800" b="1" baseline="-25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крит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при доверительной вероятности Р = 0,90. Если </a:t>
            </a:r>
            <a:r>
              <a:rPr lang="en-US" sz="28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</a:t>
            </a:r>
            <a:r>
              <a:rPr lang="ru-RU" sz="2800" b="1" u="sng" baseline="-250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эксп</a:t>
            </a:r>
            <a:r>
              <a:rPr lang="ru-RU" sz="28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&gt;</a:t>
            </a:r>
            <a:r>
              <a:rPr lang="en-US" sz="28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</a:t>
            </a:r>
            <a:r>
              <a:rPr lang="ru-RU" sz="2800" b="1" u="sng" baseline="-25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крит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выпадающий результат является промахом и его </a:t>
            </a:r>
            <a:r>
              <a:rPr lang="ru-RU" sz="2800" b="1" u="dbl" dirty="0">
                <a:latin typeface="Arial" pitchFamily="34" charset="0"/>
                <a:cs typeface="Arial" pitchFamily="34" charset="0"/>
              </a:rPr>
              <a:t>отбрасывают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; при </a:t>
            </a:r>
            <a:r>
              <a:rPr lang="en-US" sz="28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</a:t>
            </a:r>
            <a:r>
              <a:rPr lang="ru-RU" sz="2800" b="1" u="sng" baseline="-25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эксп</a:t>
            </a:r>
            <a:r>
              <a:rPr lang="ru-RU" sz="28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&lt; </a:t>
            </a:r>
            <a:r>
              <a:rPr lang="en-US" sz="28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</a:t>
            </a:r>
            <a:r>
              <a:rPr lang="ru-RU" sz="2800" b="1" u="sng" baseline="-25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крит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результат </a:t>
            </a:r>
            <a:r>
              <a:rPr lang="ru-RU" sz="2800" b="1" u="dbl" dirty="0">
                <a:latin typeface="Arial" pitchFamily="34" charset="0"/>
                <a:cs typeface="Arial" pitchFamily="34" charset="0"/>
              </a:rPr>
              <a:t>не отбрасывают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55521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188640"/>
            <a:ext cx="8640960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Значения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-критерия </a:t>
            </a:r>
            <a:endParaRPr lang="ru-RU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доверительная вероятность 0,90)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3911144"/>
              </p:ext>
            </p:extLst>
          </p:nvPr>
        </p:nvGraphicFramePr>
        <p:xfrm>
          <a:off x="251520" y="1268760"/>
          <a:ext cx="8590883" cy="469392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2147503"/>
                <a:gridCol w="2147503"/>
                <a:gridCol w="2147503"/>
                <a:gridCol w="2148374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n</a:t>
                      </a:r>
                      <a:endParaRPr lang="ru-RU" sz="2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Arial" pitchFamily="34" charset="0"/>
                          <a:cs typeface="Arial" pitchFamily="34" charset="0"/>
                        </a:rPr>
                        <a:t>Q</a:t>
                      </a:r>
                      <a:r>
                        <a:rPr lang="ru-RU" sz="2800" b="1" baseline="-25000">
                          <a:effectLst/>
                          <a:latin typeface="Arial" pitchFamily="34" charset="0"/>
                          <a:cs typeface="Arial" pitchFamily="34" charset="0"/>
                        </a:rPr>
                        <a:t>крит</a:t>
                      </a:r>
                      <a:endParaRPr lang="ru-RU" sz="28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Arial" pitchFamily="34" charset="0"/>
                          <a:cs typeface="Arial" pitchFamily="34" charset="0"/>
                        </a:rPr>
                        <a:t>n</a:t>
                      </a:r>
                      <a:endParaRPr lang="ru-RU" sz="28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Arial" pitchFamily="34" charset="0"/>
                          <a:cs typeface="Arial" pitchFamily="34" charset="0"/>
                        </a:rPr>
                        <a:t>Q</a:t>
                      </a:r>
                      <a:r>
                        <a:rPr lang="ru-RU" sz="2800" b="1" baseline="-25000">
                          <a:effectLst/>
                          <a:latin typeface="Arial" pitchFamily="34" charset="0"/>
                          <a:cs typeface="Arial" pitchFamily="34" charset="0"/>
                        </a:rPr>
                        <a:t>крит</a:t>
                      </a:r>
                      <a:endParaRPr lang="ru-RU" sz="28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</a:tr>
              <a:tr h="0"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Доверительная вероятность </a:t>
                      </a:r>
                      <a:r>
                        <a:rPr lang="ru-RU" sz="28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</a:t>
                      </a:r>
                      <a:r>
                        <a:rPr lang="ru-RU" sz="28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= 0,90</a:t>
                      </a:r>
                      <a:endParaRPr lang="ru-RU" sz="28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28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0,94</a:t>
                      </a:r>
                      <a:endParaRPr lang="ru-RU" sz="2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ru-RU" sz="2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Arial" pitchFamily="34" charset="0"/>
                          <a:cs typeface="Arial" pitchFamily="34" charset="0"/>
                        </a:rPr>
                        <a:t>0,51</a:t>
                      </a:r>
                      <a:endParaRPr lang="ru-RU" sz="28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28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0,76</a:t>
                      </a:r>
                      <a:endParaRPr lang="ru-RU" sz="2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ru-RU" sz="2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Arial" pitchFamily="34" charset="0"/>
                          <a:cs typeface="Arial" pitchFamily="34" charset="0"/>
                        </a:rPr>
                        <a:t>0,47</a:t>
                      </a:r>
                      <a:endParaRPr lang="ru-RU" sz="28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28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Arial" pitchFamily="34" charset="0"/>
                          <a:cs typeface="Arial" pitchFamily="34" charset="0"/>
                        </a:rPr>
                        <a:t>0,64</a:t>
                      </a:r>
                      <a:endParaRPr lang="ru-RU" sz="28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ru-RU" sz="2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Arial" pitchFamily="34" charset="0"/>
                          <a:cs typeface="Arial" pitchFamily="34" charset="0"/>
                        </a:rPr>
                        <a:t>0,44</a:t>
                      </a:r>
                      <a:endParaRPr lang="ru-RU" sz="28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sz="28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Arial" pitchFamily="34" charset="0"/>
                          <a:cs typeface="Arial" pitchFamily="34" charset="0"/>
                        </a:rPr>
                        <a:t>0,56</a:t>
                      </a:r>
                      <a:endParaRPr lang="ru-RU" sz="28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ru-RU" sz="2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0,41</a:t>
                      </a:r>
                      <a:endParaRPr lang="ru-RU" sz="2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</a:tr>
              <a:tr h="0"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Доверительная вероятность </a:t>
                      </a:r>
                      <a:r>
                        <a:rPr lang="ru-RU" sz="28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</a:t>
                      </a:r>
                      <a:r>
                        <a:rPr lang="ru-RU" sz="28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= 0,95</a:t>
                      </a:r>
                      <a:endParaRPr lang="ru-RU" sz="28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28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Arial" pitchFamily="34" charset="0"/>
                          <a:cs typeface="Arial" pitchFamily="34" charset="0"/>
                        </a:rPr>
                        <a:t>0,94</a:t>
                      </a:r>
                      <a:endParaRPr lang="ru-RU" sz="28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ru-RU" sz="2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0,51</a:t>
                      </a:r>
                      <a:endParaRPr lang="ru-RU" sz="2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28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Arial" pitchFamily="34" charset="0"/>
                          <a:cs typeface="Arial" pitchFamily="34" charset="0"/>
                        </a:rPr>
                        <a:t>0,77</a:t>
                      </a:r>
                      <a:endParaRPr lang="ru-RU" sz="28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ru-RU" sz="2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0,48</a:t>
                      </a:r>
                      <a:endParaRPr lang="ru-RU" sz="2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28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Arial" pitchFamily="34" charset="0"/>
                          <a:cs typeface="Arial" pitchFamily="34" charset="0"/>
                        </a:rPr>
                        <a:t>0,64</a:t>
                      </a:r>
                      <a:endParaRPr lang="ru-RU" sz="28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ru-RU" sz="2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0,44</a:t>
                      </a:r>
                      <a:endParaRPr lang="ru-RU" sz="2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sz="28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Arial" pitchFamily="34" charset="0"/>
                          <a:cs typeface="Arial" pitchFamily="34" charset="0"/>
                        </a:rPr>
                        <a:t>0,56</a:t>
                      </a:r>
                      <a:endParaRPr lang="ru-RU" sz="28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ru-RU" sz="28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0,42</a:t>
                      </a:r>
                      <a:endParaRPr lang="ru-RU" sz="2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28679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260648"/>
            <a:ext cx="8712968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При обработке данных рассчитывают следующие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основные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характеристики выборочной совокупности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Среднее</a:t>
            </a:r>
            <a:r>
              <a:rPr lang="ru-RU" sz="2800" b="1" i="1" dirty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для выборки из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n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результатов: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8524719"/>
              </p:ext>
            </p:extLst>
          </p:nvPr>
        </p:nvGraphicFramePr>
        <p:xfrm>
          <a:off x="3563888" y="1817997"/>
          <a:ext cx="1569132" cy="14318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92" name="Формула" r:id="rId5" imgW="660113" imgH="609336" progId="">
                  <p:embed/>
                </p:oleObj>
              </mc:Choice>
              <mc:Fallback>
                <p:oleObj name="Формула" r:id="rId5" imgW="660113" imgH="609336" progId="">
                  <p:embed/>
                  <p:pic>
                    <p:nvPicPr>
                      <p:cNvPr id="0" name="Picture 50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888" y="1817997"/>
                        <a:ext cx="1569132" cy="143183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8679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15516" y="326064"/>
            <a:ext cx="8712968" cy="798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Дисперсия</a:t>
            </a:r>
            <a:r>
              <a:rPr lang="ru-RU" sz="27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характеризует </a:t>
            </a: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рассеяние </a:t>
            </a: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результатов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относительно среднего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: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3342102"/>
              </p:ext>
            </p:extLst>
          </p:nvPr>
        </p:nvGraphicFramePr>
        <p:xfrm>
          <a:off x="3131840" y="1124744"/>
          <a:ext cx="2535246" cy="14346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207" name="Формула" r:id="rId5" imgW="1066800" imgH="609600" progId="">
                  <p:embed/>
                </p:oleObj>
              </mc:Choice>
              <mc:Fallback>
                <p:oleObj name="Формула" r:id="rId5" imgW="1066800" imgH="609600" progId="">
                  <p:embed/>
                  <p:pic>
                    <p:nvPicPr>
                      <p:cNvPr id="0" name="Picture 49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1840" y="1124744"/>
                        <a:ext cx="2535246" cy="14346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215516" y="2736660"/>
            <a:ext cx="8712968" cy="2564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В знаменателе выражения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стоит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число, равное </a:t>
            </a: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n</a:t>
            </a: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–1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 Оно представляет собой так называемое </a:t>
            </a:r>
            <a:r>
              <a:rPr lang="ru-RU" sz="2700" b="1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число степеней свободы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и в общем случае обозначается как </a:t>
            </a:r>
            <a:r>
              <a:rPr lang="en-US" sz="2700" b="1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f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(от англ.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freedom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). </a:t>
            </a:r>
            <a:r>
              <a:rPr lang="ru-RU" sz="2700" b="1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Число степеней свободы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– это число независимых данных в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выборочной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совокупности минус число связей между ними.</a:t>
            </a:r>
          </a:p>
        </p:txBody>
      </p:sp>
    </p:spTree>
    <p:extLst>
      <p:ext uri="{BB962C8B-B14F-4D97-AF65-F5344CB8AC3E}">
        <p14:creationId xmlns:p14="http://schemas.microsoft.com/office/powerpoint/2010/main" val="36312569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116632"/>
            <a:ext cx="52854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Стандартное отклонение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9696899"/>
              </p:ext>
            </p:extLst>
          </p:nvPr>
        </p:nvGraphicFramePr>
        <p:xfrm>
          <a:off x="2339752" y="548680"/>
          <a:ext cx="3694987" cy="15778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531" name="Формула" r:id="rId5" imgW="1536700" imgH="660400" progId="">
                  <p:embed/>
                </p:oleObj>
              </mc:Choice>
              <mc:Fallback>
                <p:oleObj name="Формула" r:id="rId5" imgW="1536700" imgH="660400" progId="">
                  <p:embed/>
                  <p:pic>
                    <p:nvPicPr>
                      <p:cNvPr id="0" name="Picture 98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752" y="548680"/>
                        <a:ext cx="3694987" cy="157786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52636" y="2132856"/>
            <a:ext cx="87118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Относительное стандартное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отклонение 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5514473"/>
              </p:ext>
            </p:extLst>
          </p:nvPr>
        </p:nvGraphicFramePr>
        <p:xfrm>
          <a:off x="3479623" y="2636912"/>
          <a:ext cx="1308401" cy="1008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532" name="Формула" r:id="rId7" imgW="507780" imgH="393529" progId="">
                  <p:embed/>
                </p:oleObj>
              </mc:Choice>
              <mc:Fallback>
                <p:oleObj name="Формула" r:id="rId7" imgW="507780" imgH="393529" progId="">
                  <p:embed/>
                  <p:pic>
                    <p:nvPicPr>
                      <p:cNvPr id="0" name="Picture 98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79623" y="2636912"/>
                        <a:ext cx="1308401" cy="10081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252636" y="3840796"/>
            <a:ext cx="8566720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Дисперсия, стандартное отклонение и относительное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стандартное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отклонение – характеризуют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воспроизводимость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результатов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химического анализа.</a:t>
            </a:r>
          </a:p>
        </p:txBody>
      </p:sp>
    </p:spTree>
    <p:extLst>
      <p:ext uri="{BB962C8B-B14F-4D97-AF65-F5344CB8AC3E}">
        <p14:creationId xmlns:p14="http://schemas.microsoft.com/office/powerpoint/2010/main" val="3728679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88017" y="256404"/>
            <a:ext cx="8784976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Обычно при обработке данных химического анализа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определяют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также величину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доверительного интервала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измеряемой ве­личины для заданной доверительной вероятности (при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отсутствии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систематических погрешностей в этом интервале с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соответствующей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вероятностью находится истинное значение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х</a:t>
            </a:r>
            <a:r>
              <a:rPr lang="ru-RU" sz="2800" b="1" baseline="-25000" dirty="0" err="1">
                <a:latin typeface="Arial" pitchFamily="34" charset="0"/>
                <a:cs typeface="Arial" pitchFamily="34" charset="0"/>
              </a:rPr>
              <a:t>ист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). Этот интервал можно рассчитать, пользуясь выражением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8203194"/>
              </p:ext>
            </p:extLst>
          </p:nvPr>
        </p:nvGraphicFramePr>
        <p:xfrm>
          <a:off x="2699792" y="3645024"/>
          <a:ext cx="3588878" cy="1008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55" name="Формула" r:id="rId5" imgW="1473200" imgH="419100" progId="">
                  <p:embed/>
                </p:oleObj>
              </mc:Choice>
              <mc:Fallback>
                <p:oleObj name="Формула" r:id="rId5" imgW="1473200" imgH="419100" progId="">
                  <p:embed/>
                  <p:pic>
                    <p:nvPicPr>
                      <p:cNvPr id="0" name="Picture 49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9792" y="3645024"/>
                        <a:ext cx="3588878" cy="10081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28679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1196752"/>
            <a:ext cx="8932766" cy="412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где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t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  <a:sym typeface="Symbol"/>
              </a:rPr>
              <a:t>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,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f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распределение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Стъюдента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;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1703388" indent="-1073150" algn="just">
              <a:lnSpc>
                <a:spcPct val="85000"/>
              </a:lnSpc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стандартное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отклонение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измеряемой величины, рассчитанное для выборочной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совокупности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из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n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данных; </a:t>
            </a:r>
          </a:p>
          <a:p>
            <a:pPr marL="1703388" indent="-1073150" algn="just">
              <a:lnSpc>
                <a:spcPct val="85000"/>
              </a:lnSpc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=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n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–1.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Доверительную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вероятность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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обычно принимают равной 0,95, хотя в зависимости от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характера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решаемой задачи ее можно полагать равной 0,90, 0,99 или какой-либо другой величине.</a:t>
            </a: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462283"/>
              </p:ext>
            </p:extLst>
          </p:nvPr>
        </p:nvGraphicFramePr>
        <p:xfrm>
          <a:off x="2627784" y="116632"/>
          <a:ext cx="3587750" cy="100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76" name="Формула" r:id="rId5" imgW="1473200" imgH="419100" progId="">
                  <p:embed/>
                </p:oleObj>
              </mc:Choice>
              <mc:Fallback>
                <p:oleObj name="Формула" r:id="rId5" imgW="1473200" imgH="419100" progId="">
                  <p:embed/>
                  <p:pic>
                    <p:nvPicPr>
                      <p:cNvPr id="0" name="Picture 49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784" y="116632"/>
                        <a:ext cx="3587750" cy="1008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28679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260648"/>
            <a:ext cx="8784976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Коэффициенты нормированных отклонений (коэффициенты Стьюдента) при 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8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</a:t>
            </a:r>
            <a:r>
              <a:rPr lang="ru-RU" sz="28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= 0,95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доверительной вероятности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921604"/>
              </p:ext>
            </p:extLst>
          </p:nvPr>
        </p:nvGraphicFramePr>
        <p:xfrm>
          <a:off x="323528" y="1628800"/>
          <a:ext cx="8640960" cy="328574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{BDBED569-4797-4DF1-A0F4-6AAB3CD982D8}</a:tableStyleId>
              </a:tblPr>
              <a:tblGrid>
                <a:gridCol w="2159788"/>
                <a:gridCol w="2159788"/>
                <a:gridCol w="2160692"/>
                <a:gridCol w="2160692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Число степеней свободы </a:t>
                      </a:r>
                      <a:r>
                        <a:rPr lang="en-US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f</a:t>
                      </a:r>
                      <a:endParaRPr lang="ru-RU" sz="2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  <a:r>
                        <a:rPr lang="ru-RU" sz="2800" b="1" baseline="-25000" dirty="0">
                          <a:effectLst/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</a:t>
                      </a:r>
                      <a:r>
                        <a:rPr lang="ru-RU" sz="2800" b="1" baseline="-25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,</a:t>
                      </a:r>
                      <a:r>
                        <a:rPr lang="en-US" sz="2800" b="1" baseline="-25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f </a:t>
                      </a:r>
                      <a:r>
                        <a:rPr lang="en-US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ru-RU" sz="2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Число степеней свободы </a:t>
                      </a:r>
                      <a:r>
                        <a:rPr lang="en-US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f</a:t>
                      </a:r>
                      <a:endParaRPr lang="ru-RU" sz="2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  <a:r>
                        <a:rPr lang="ru-RU" sz="2800" b="1" baseline="-25000" dirty="0">
                          <a:effectLst/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</a:t>
                      </a:r>
                      <a:r>
                        <a:rPr lang="ru-RU" sz="2800" b="1" baseline="-25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,</a:t>
                      </a:r>
                      <a:r>
                        <a:rPr lang="en-US" sz="2800" b="1" baseline="-25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f </a:t>
                      </a:r>
                      <a:r>
                        <a:rPr lang="en-US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ru-RU" sz="2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28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12,706</a:t>
                      </a:r>
                      <a:endParaRPr lang="ru-RU" sz="2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sz="2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Arial" pitchFamily="34" charset="0"/>
                          <a:cs typeface="Arial" pitchFamily="34" charset="0"/>
                        </a:rPr>
                        <a:t>2,447</a:t>
                      </a:r>
                      <a:endParaRPr lang="ru-RU" sz="28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8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Arial" pitchFamily="34" charset="0"/>
                          <a:cs typeface="Arial" pitchFamily="34" charset="0"/>
                        </a:rPr>
                        <a:t>4,303</a:t>
                      </a:r>
                      <a:endParaRPr lang="ru-RU" sz="28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ru-RU" sz="2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2,365</a:t>
                      </a:r>
                      <a:endParaRPr lang="ru-RU" sz="2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28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Arial" pitchFamily="34" charset="0"/>
                          <a:cs typeface="Arial" pitchFamily="34" charset="0"/>
                        </a:rPr>
                        <a:t>3,182</a:t>
                      </a:r>
                      <a:endParaRPr lang="ru-RU" sz="28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ru-RU" sz="2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2,306</a:t>
                      </a:r>
                      <a:endParaRPr lang="ru-RU" sz="2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2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Arial" pitchFamily="34" charset="0"/>
                          <a:cs typeface="Arial" pitchFamily="34" charset="0"/>
                        </a:rPr>
                        <a:t>2,776</a:t>
                      </a:r>
                      <a:endParaRPr lang="ru-RU" sz="28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ru-RU" sz="28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2,262</a:t>
                      </a:r>
                      <a:endParaRPr lang="ru-RU" sz="2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28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Arial" pitchFamily="34" charset="0"/>
                          <a:cs typeface="Arial" pitchFamily="34" charset="0"/>
                        </a:rPr>
                        <a:t>2,571</a:t>
                      </a:r>
                      <a:endParaRPr lang="ru-RU" sz="28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ru-RU" sz="28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2,228</a:t>
                      </a:r>
                      <a:endParaRPr lang="ru-RU" sz="2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28679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850048"/>
            <a:ext cx="8208912" cy="19389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000" b="1" dirty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Практическая работа № </a:t>
            </a:r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24</a:t>
            </a:r>
          </a:p>
          <a:p>
            <a:pPr algn="ctr"/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«Статистическая </a:t>
            </a:r>
            <a:r>
              <a:rPr lang="ru-RU" sz="4000" b="1" dirty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обработка результатов </a:t>
            </a:r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анализа»</a:t>
            </a:r>
            <a:endParaRPr lang="ru-RU" sz="4000" b="1" dirty="0">
              <a:ln w="11430">
                <a:solidFill>
                  <a:sysClr val="windowText" lastClr="000000"/>
                </a:solidFill>
              </a:ln>
              <a:solidFill>
                <a:srgbClr val="9D2349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7" name="Picture 2" descr="http://www.inwise-systems.com/uploads/images/Economic-Development-grap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66778"/>
            <a:ext cx="3371041" cy="2791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764600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90661" y="332656"/>
            <a:ext cx="8784976" cy="3977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Спектроскопи́я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ru-RU" sz="2700" b="1" dirty="0" smtClean="0"/>
              <a:t> </a:t>
            </a:r>
            <a:r>
              <a:rPr lang="ru-RU" sz="2700" b="1" dirty="0"/>
              <a:t>раздел физики, посвящённый </a:t>
            </a:r>
            <a:r>
              <a:rPr lang="ru-RU" sz="2700" b="1" dirty="0" smtClean="0"/>
              <a:t>изучению спектров</a:t>
            </a:r>
            <a:r>
              <a:rPr lang="ru-RU" sz="2700" b="1" dirty="0"/>
              <a:t> </a:t>
            </a:r>
            <a:r>
              <a:rPr lang="ru-RU" sz="2700" b="1" dirty="0" smtClean="0"/>
              <a:t>электромагнитного излучения. В </a:t>
            </a:r>
            <a:r>
              <a:rPr lang="ru-RU" sz="2700" b="1" dirty="0"/>
              <a:t>более широком смысле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–</a:t>
            </a:r>
            <a:r>
              <a:rPr lang="ru-RU" sz="2700" b="1" dirty="0" smtClean="0"/>
              <a:t> </a:t>
            </a:r>
            <a:r>
              <a:rPr lang="ru-RU" sz="2700" b="1" dirty="0"/>
              <a:t>изучение спектров различных видов излучения. Методы спектроскопии используются для исследования энергетической </a:t>
            </a:r>
            <a:r>
              <a:rPr lang="ru-RU" sz="2700" b="1" dirty="0" smtClean="0"/>
              <a:t>структуры атомов</a:t>
            </a:r>
            <a:r>
              <a:rPr lang="ru-RU" sz="2700" b="1" dirty="0"/>
              <a:t>, молекул и макроскопических тел, образованных из них. Они применяются при изучении таких </a:t>
            </a:r>
            <a:r>
              <a:rPr lang="ru-RU" sz="2700" b="1" dirty="0" smtClean="0"/>
              <a:t>макроскопических свойств </a:t>
            </a:r>
            <a:r>
              <a:rPr lang="ru-RU" sz="2700" b="1" dirty="0"/>
              <a:t>тел </a:t>
            </a:r>
            <a:r>
              <a:rPr lang="ru-RU" sz="2700" b="1" dirty="0" smtClean="0"/>
              <a:t>как температура и</a:t>
            </a:r>
            <a:r>
              <a:rPr lang="ru-RU" sz="2700" b="1" dirty="0"/>
              <a:t> плотность, а в аналитической химии 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ru-RU" sz="2700" b="1" dirty="0" smtClean="0"/>
              <a:t> </a:t>
            </a:r>
            <a:r>
              <a:rPr lang="ru-RU" sz="2700" b="1" dirty="0"/>
              <a:t>для обнаружения и определения веществ</a:t>
            </a: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90661" y="4489503"/>
            <a:ext cx="7189881" cy="2251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051490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51521" y="281260"/>
            <a:ext cx="8712968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Задание.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Вычислить стандартное отклонение единич­ного определения и доверительный интервал среднего значения (для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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=0,95). Оценить наличие грубых ошибок при получении результатов анализа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1571440"/>
              </p:ext>
            </p:extLst>
          </p:nvPr>
        </p:nvGraphicFramePr>
        <p:xfrm>
          <a:off x="103730" y="2348880"/>
          <a:ext cx="8932766" cy="199644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{BDBED569-4797-4DF1-A0F4-6AAB3CD982D8}</a:tableStyleId>
              </a:tblPr>
              <a:tblGrid>
                <a:gridCol w="2611372"/>
                <a:gridCol w="3149268"/>
                <a:gridCol w="3172126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5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Определяемое вещество</a:t>
                      </a:r>
                      <a:endParaRPr lang="ru-RU" sz="25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Метод анализа</a:t>
                      </a:r>
                      <a:endParaRPr lang="ru-RU" sz="2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5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Результаты анализа (концентрация, %)</a:t>
                      </a:r>
                      <a:endParaRPr lang="ru-RU" sz="25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Arial" pitchFamily="34" charset="0"/>
                          <a:cs typeface="Arial" pitchFamily="34" charset="0"/>
                        </a:rPr>
                        <a:t>СаО</a:t>
                      </a:r>
                      <a:endParaRPr lang="ru-RU" sz="28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5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Гравиметрический</a:t>
                      </a:r>
                      <a:r>
                        <a:rPr lang="ru-RU" sz="2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ru-RU" sz="2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12,86; 12,90; 12,93; 12,84</a:t>
                      </a:r>
                      <a:endParaRPr lang="ru-RU" sz="2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8679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188640"/>
            <a:ext cx="8590883" cy="3519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ctr">
              <a:lnSpc>
                <a:spcPct val="85000"/>
              </a:lnSpc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Решение</a:t>
            </a:r>
          </a:p>
          <a:p>
            <a:pPr indent="450000" algn="just">
              <a:lnSpc>
                <a:spcPct val="85000"/>
              </a:lnSpc>
            </a:pPr>
            <a:endParaRPr lang="ru-RU" sz="1000" b="1" dirty="0" smtClean="0"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Определяем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наличие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грубых ошибок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оцениваем по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Q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-критерию.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Располагаем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экспериментальные данные в порядке возрастания величин: 12,84; 12,86; 12,90; 12,93.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Предполагаем, что значения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12,84 и 12,93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являются результатами грубой ошибки.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Рассчитываем критерий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Q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для этих величин по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формуле:</a:t>
            </a:r>
            <a:endParaRPr lang="ru-RU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4032994"/>
              </p:ext>
            </p:extLst>
          </p:nvPr>
        </p:nvGraphicFramePr>
        <p:xfrm>
          <a:off x="3923928" y="3356992"/>
          <a:ext cx="1651588" cy="872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43" name="Формула" r:id="rId5" imgW="736280" imgH="393529" progId="">
                  <p:embed/>
                </p:oleObj>
              </mc:Choice>
              <mc:Fallback>
                <p:oleObj name="Формула" r:id="rId5" imgW="736280" imgH="393529" progId="">
                  <p:embed/>
                  <p:pic>
                    <p:nvPicPr>
                      <p:cNvPr id="0" name="Picture 48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3928" y="3356992"/>
                        <a:ext cx="1651588" cy="8721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51520" y="4221088"/>
            <a:ext cx="8321008" cy="2211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93775" indent="-993775" algn="just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где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R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– размах варьирования,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R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= 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x</a:t>
            </a:r>
            <a:r>
              <a:rPr lang="en-US" sz="2700" b="1" baseline="-25000" dirty="0" err="1">
                <a:latin typeface="Arial" pitchFamily="34" charset="0"/>
                <a:cs typeface="Arial" pitchFamily="34" charset="0"/>
              </a:rPr>
              <a:t>m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ах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– 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x</a:t>
            </a:r>
            <a:r>
              <a:rPr lang="en-US" sz="2700" b="1" baseline="-25000" dirty="0" err="1">
                <a:latin typeface="Arial" pitchFamily="34" charset="0"/>
                <a:cs typeface="Arial" pitchFamily="34" charset="0"/>
              </a:rPr>
              <a:t>min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– разница между двумя крайними значениями в ряду величин х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1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(расположенных в порядке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возрастания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); 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х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– подозрительно выделяющееся значение; х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– соседнее с ним значение.</a:t>
            </a:r>
          </a:p>
        </p:txBody>
      </p:sp>
    </p:spTree>
    <p:extLst>
      <p:ext uri="{BB962C8B-B14F-4D97-AF65-F5344CB8AC3E}">
        <p14:creationId xmlns:p14="http://schemas.microsoft.com/office/powerpoint/2010/main" val="3728679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5117890"/>
              </p:ext>
            </p:extLst>
          </p:nvPr>
        </p:nvGraphicFramePr>
        <p:xfrm>
          <a:off x="2780441" y="116632"/>
          <a:ext cx="3519751" cy="936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727" name="Формула" r:id="rId5" imgW="1562100" imgH="419100" progId="">
                  <p:embed/>
                </p:oleObj>
              </mc:Choice>
              <mc:Fallback>
                <p:oleObj name="Формула" r:id="rId5" imgW="1562100" imgH="419100" progId="">
                  <p:embed/>
                  <p:pic>
                    <p:nvPicPr>
                      <p:cNvPr id="0" name="Picture 96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0441" y="116632"/>
                        <a:ext cx="3519751" cy="93610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5708191"/>
              </p:ext>
            </p:extLst>
          </p:nvPr>
        </p:nvGraphicFramePr>
        <p:xfrm>
          <a:off x="2780441" y="1052736"/>
          <a:ext cx="3519751" cy="936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728" name="Формула" r:id="rId7" imgW="1562100" imgH="419100" progId="">
                  <p:embed/>
                </p:oleObj>
              </mc:Choice>
              <mc:Fallback>
                <p:oleObj name="Формула" r:id="rId7" imgW="1562100" imgH="419100" progId="">
                  <p:embed/>
                  <p:pic>
                    <p:nvPicPr>
                      <p:cNvPr id="0" name="Picture 9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0441" y="1052736"/>
                        <a:ext cx="3519751" cy="93610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79512" y="2132856"/>
            <a:ext cx="8784976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Для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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= 0,95 и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n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= 4 табличное значение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    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Q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= 0,77.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Q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1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&lt; 0,77 и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Q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&lt; 0,77,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поэтому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значение х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1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= 12,84 и х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= 12,93 считаем достоверными –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грубая ошибка отсутствует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28679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188640"/>
            <a:ext cx="8568952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Вычисляем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среднее арифметическое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значение из 4 определений по формуле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3410071"/>
              </p:ext>
            </p:extLst>
          </p:nvPr>
        </p:nvGraphicFramePr>
        <p:xfrm>
          <a:off x="1605861" y="1124744"/>
          <a:ext cx="6338677" cy="15121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770" name="Формула" r:id="rId5" imgW="2540000" imgH="609600" progId="">
                  <p:embed/>
                </p:oleObj>
              </mc:Choice>
              <mc:Fallback>
                <p:oleObj name="Формула" r:id="rId5" imgW="2540000" imgH="609600" progId="">
                  <p:embed/>
                  <p:pic>
                    <p:nvPicPr>
                      <p:cNvPr id="0" name="Picture 9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5861" y="1124744"/>
                        <a:ext cx="6338677" cy="151216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51520" y="2813969"/>
            <a:ext cx="8712968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3275" indent="-8032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где х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1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х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х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…,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х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i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…,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х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n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результаты измерений величины, истинное значение которой равно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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(генеральное среднее). 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8054253"/>
              </p:ext>
            </p:extLst>
          </p:nvPr>
        </p:nvGraphicFramePr>
        <p:xfrm>
          <a:off x="1478721" y="4149080"/>
          <a:ext cx="6477655" cy="1008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771" name="Формула" r:id="rId7" imgW="2501900" imgH="393700" progId="">
                  <p:embed/>
                </p:oleObj>
              </mc:Choice>
              <mc:Fallback>
                <p:oleObj name="Формула" r:id="rId7" imgW="2501900" imgH="393700" progId="">
                  <p:embed/>
                  <p:pic>
                    <p:nvPicPr>
                      <p:cNvPr id="0" name="Picture 9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8721" y="4149080"/>
                        <a:ext cx="6477655" cy="10081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950338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332656"/>
            <a:ext cx="70462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Arial" pitchFamily="34" charset="0"/>
                <a:cs typeface="Arial" pitchFamily="34" charset="0"/>
              </a:rPr>
              <a:t>Находим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стандартное отклонение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7117304"/>
              </p:ext>
            </p:extLst>
          </p:nvPr>
        </p:nvGraphicFramePr>
        <p:xfrm>
          <a:off x="2155778" y="908720"/>
          <a:ext cx="2441892" cy="13681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706" name="Формула" r:id="rId5" imgW="1168400" imgH="660400" progId="">
                  <p:embed/>
                </p:oleObj>
              </mc:Choice>
              <mc:Fallback>
                <p:oleObj name="Формула" r:id="rId5" imgW="1168400" imgH="660400" progId="">
                  <p:embed/>
                  <p:pic>
                    <p:nvPicPr>
                      <p:cNvPr id="0" name="Picture 9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5778" y="908720"/>
                        <a:ext cx="2441892" cy="13681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79512" y="2420888"/>
            <a:ext cx="8712968" cy="1834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0238" indent="-630238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где (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х</a:t>
            </a:r>
            <a:r>
              <a:rPr lang="en-US" sz="2800" b="1" baseline="-25000" dirty="0" err="1" smtClean="0">
                <a:latin typeface="Arial" pitchFamily="34" charset="0"/>
                <a:cs typeface="Arial" pitchFamily="34" charset="0"/>
              </a:rPr>
              <a:t>i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Ẍ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единичное отклонение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т. е. отклонение отдельного изме­рения от среднего арифметического;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n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1 =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f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число степеней свободы.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6" name="Объект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5838205"/>
              </p:ext>
            </p:extLst>
          </p:nvPr>
        </p:nvGraphicFramePr>
        <p:xfrm>
          <a:off x="683568" y="4077072"/>
          <a:ext cx="7776864" cy="1080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707" name="Формула" r:id="rId7" imgW="3289300" imgH="457200" progId="">
                  <p:embed/>
                </p:oleObj>
              </mc:Choice>
              <mc:Fallback>
                <p:oleObj name="Формула" r:id="rId7" imgW="3289300" imgH="457200" progId="">
                  <p:embed/>
                  <p:pic>
                    <p:nvPicPr>
                      <p:cNvPr id="0" name="Picture 96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68" y="4077072"/>
                        <a:ext cx="7776864" cy="10801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Прямая соединительная линия 5"/>
          <p:cNvCxnSpPr/>
          <p:nvPr/>
        </p:nvCxnSpPr>
        <p:spPr>
          <a:xfrm>
            <a:off x="1763688" y="2420888"/>
            <a:ext cx="26987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50338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260648"/>
            <a:ext cx="8784976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Стандартное отклонение</a:t>
            </a:r>
            <a:r>
              <a:rPr lang="ru-R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от среднего результата равно: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7054958"/>
              </p:ext>
            </p:extLst>
          </p:nvPr>
        </p:nvGraphicFramePr>
        <p:xfrm>
          <a:off x="2685460" y="1196751"/>
          <a:ext cx="2966660" cy="12348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3789" name="Формула" r:id="rId5" imgW="1638300" imgH="685800" progId="">
                  <p:embed/>
                </p:oleObj>
              </mc:Choice>
              <mc:Fallback>
                <p:oleObj name="Формула" r:id="rId5" imgW="1638300" imgH="685800" progId="">
                  <p:embed/>
                  <p:pic>
                    <p:nvPicPr>
                      <p:cNvPr id="0" name="Picture 9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5460" y="1196751"/>
                        <a:ext cx="2966660" cy="123485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2001184"/>
              </p:ext>
            </p:extLst>
          </p:nvPr>
        </p:nvGraphicFramePr>
        <p:xfrm>
          <a:off x="2483768" y="2636912"/>
          <a:ext cx="3940347" cy="10088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3790" name="Формула" r:id="rId7" imgW="1714500" imgH="444500" progId="">
                  <p:embed/>
                </p:oleObj>
              </mc:Choice>
              <mc:Fallback>
                <p:oleObj name="Формула" r:id="rId7" imgW="1714500" imgH="444500" progId="">
                  <p:embed/>
                  <p:pic>
                    <p:nvPicPr>
                      <p:cNvPr id="0" name="Picture 9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3768" y="2636912"/>
                        <a:ext cx="3940347" cy="100888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950338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332656"/>
            <a:ext cx="8784976" cy="146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Вычисляем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доверительный интервал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принимая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(по таблице)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t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  <a:sym typeface="Symbol"/>
              </a:rPr>
              <a:t>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,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f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= 3,18 (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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=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0,95);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f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= 4 – 1 =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3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3313784"/>
              </p:ext>
            </p:extLst>
          </p:nvPr>
        </p:nvGraphicFramePr>
        <p:xfrm>
          <a:off x="2627784" y="2996952"/>
          <a:ext cx="4357926" cy="12241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454" name="Формула" r:id="rId5" imgW="1473200" imgH="419100" progId="">
                  <p:embed/>
                </p:oleObj>
              </mc:Choice>
              <mc:Fallback>
                <p:oleObj name="Формула" r:id="rId5" imgW="1473200" imgH="419100" progId="">
                  <p:embed/>
                  <p:pic>
                    <p:nvPicPr>
                      <p:cNvPr id="0" name="Picture 47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784" y="2996952"/>
                        <a:ext cx="4357926" cy="122413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475656" y="4365104"/>
            <a:ext cx="63367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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  <a:sym typeface="Symbol"/>
              </a:rPr>
              <a:t>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= 3,18  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2,18 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10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–2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= 6,93 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10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–2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1331640" y="1658120"/>
          <a:ext cx="6659328" cy="119481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{BDBED569-4797-4DF1-A0F4-6AAB3CD982D8}</a:tableStyleId>
              </a:tblPr>
              <a:tblGrid>
                <a:gridCol w="3329664"/>
                <a:gridCol w="3329664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Число степеней свободы </a:t>
                      </a:r>
                      <a:r>
                        <a:rPr lang="en-US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f</a:t>
                      </a:r>
                      <a:endParaRPr lang="ru-RU" sz="2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  <a:r>
                        <a:rPr lang="ru-RU" sz="2800" b="1" baseline="-25000" dirty="0">
                          <a:effectLst/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</a:t>
                      </a:r>
                      <a:r>
                        <a:rPr lang="ru-RU" sz="2800" b="1" baseline="-25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,</a:t>
                      </a:r>
                      <a:r>
                        <a:rPr lang="en-US" sz="2800" b="1" baseline="-25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f </a:t>
                      </a:r>
                      <a:r>
                        <a:rPr lang="en-US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ru-RU" sz="2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2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3,182</a:t>
                      </a:r>
                      <a:endParaRPr lang="ru-RU" sz="2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48131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332656"/>
            <a:ext cx="8712968" cy="5606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Оцениваем еще раз </a:t>
            </a:r>
            <a:r>
              <a:rPr lang="ru-RU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наличие грубых ошибок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по критерию 3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S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: </a:t>
            </a:r>
          </a:p>
          <a:p>
            <a:pPr algn="ctr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S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= 3 </a:t>
            </a:r>
            <a:r>
              <a:rPr lang="ru-RU" sz="2700" b="1" baseline="30000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2,18 </a:t>
            </a:r>
            <a:r>
              <a:rPr lang="ru-RU" sz="2700" b="1" baseline="30000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10</a:t>
            </a:r>
            <a:r>
              <a:rPr lang="ru-RU" sz="2700" b="1" baseline="30000" dirty="0">
                <a:latin typeface="Arial" pitchFamily="34" charset="0"/>
                <a:cs typeface="Arial" pitchFamily="34" charset="0"/>
              </a:rPr>
              <a:t>–2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= 0,07.</a:t>
            </a:r>
          </a:p>
          <a:p>
            <a:pPr indent="450000" algn="just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Сравнивая величины (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х</a:t>
            </a:r>
            <a:r>
              <a:rPr lang="en-US" sz="2700" b="1" baseline="-25000" dirty="0" err="1" smtClean="0">
                <a:latin typeface="Arial" pitchFamily="34" charset="0"/>
                <a:cs typeface="Arial" pitchFamily="34" charset="0"/>
              </a:rPr>
              <a:t>i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Ẍ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и 3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S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= 0,07, видим, что ни одно из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отклонений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от среднего не выходит за пределы 3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S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 Следовательно,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величины </a:t>
            </a:r>
            <a:r>
              <a:rPr lang="ru-RU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</a:t>
            </a:r>
            <a:r>
              <a:rPr lang="en-US" sz="27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не содержат грубых ошибок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</a:t>
            </a:r>
          </a:p>
          <a:p>
            <a:pPr indent="450000" algn="just">
              <a:lnSpc>
                <a:spcPct val="85000"/>
              </a:lnSpc>
            </a:pP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Среднее значение результата анализа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СаО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при </a:t>
            </a:r>
            <a:r>
              <a:rPr lang="ru-RU" sz="2700" b="1" dirty="0">
                <a:latin typeface="Arial" pitchFamily="34" charset="0"/>
                <a:cs typeface="Arial" pitchFamily="34" charset="0"/>
                <a:sym typeface="Symbol"/>
              </a:rPr>
              <a:t>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= 0,95 </a:t>
            </a: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определяется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доверительным интервалом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700" b="1" dirty="0" smtClean="0">
                <a:latin typeface="Arial" pitchFamily="34" charset="0"/>
                <a:cs typeface="Arial" pitchFamily="34" charset="0"/>
              </a:rPr>
              <a:t>Ẍ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±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t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  <a:sym typeface="Symbol"/>
              </a:rPr>
              <a:t>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,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</a:rPr>
              <a:t>f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= 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± </a:t>
            </a:r>
            <a:r>
              <a:rPr lang="ru-RU" sz="2700" b="1" dirty="0">
                <a:latin typeface="Arial" pitchFamily="34" charset="0"/>
                <a:cs typeface="Arial" pitchFamily="34" charset="0"/>
                <a:sym typeface="Symbol"/>
              </a:rPr>
              <a:t>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  <a:sym typeface="Symbol"/>
              </a:rPr>
              <a:t>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,</a:t>
            </a:r>
          </a:p>
          <a:p>
            <a:pPr algn="ctr"/>
            <a:endParaRPr lang="ru-RU" sz="1000" b="1" dirty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т. е. 12,88 ± 0,07 %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СаО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 Результат определения должен быть числом с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двумя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значащими цифрами после запятой, так как это соответствует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полученной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точности анализа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076056" y="1412776"/>
            <a:ext cx="26987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98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77" t="65173" r="21778" b="25431"/>
          <a:stretch/>
        </p:blipFill>
        <p:spPr bwMode="auto">
          <a:xfrm>
            <a:off x="2854826" y="3645024"/>
            <a:ext cx="3877414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10517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9498244"/>
              </p:ext>
            </p:extLst>
          </p:nvPr>
        </p:nvGraphicFramePr>
        <p:xfrm>
          <a:off x="143001" y="1988840"/>
          <a:ext cx="8893495" cy="409651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{2D5ABB26-0587-4C30-8999-92F81FD0307C}</a:tableStyleId>
              </a:tblPr>
              <a:tblGrid>
                <a:gridCol w="882789"/>
                <a:gridCol w="1199916"/>
                <a:gridCol w="1623416"/>
                <a:gridCol w="2188082"/>
                <a:gridCol w="2999292"/>
              </a:tblGrid>
              <a:tr h="282873">
                <a:tc row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Вариант 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16" marR="606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Определяемое </a:t>
                      </a:r>
                      <a:r>
                        <a:rPr lang="ru-RU" sz="2400" b="1" dirty="0" smtClean="0">
                          <a:effectLst/>
                        </a:rPr>
                        <a:t>в-во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16" marR="606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Метод анализа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16" marR="606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Результаты анализа (концентрация)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16" marR="606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657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%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16" marR="606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моль/л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16" marR="606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873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1</a:t>
                      </a:r>
                      <a:endParaRPr lang="ru-RU" sz="2400" b="1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16" marR="606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err="1">
                          <a:effectLst/>
                        </a:rPr>
                        <a:t>СаО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16" marR="606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Гравиметрический 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16" marR="606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4064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12,86; 12,90; 12,93; 12,84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16" marR="606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 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16" marR="606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5745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2</a:t>
                      </a:r>
                      <a:endParaRPr lang="ru-RU" sz="2400" b="1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16" marR="606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</a:rPr>
                        <a:t>Ag</a:t>
                      </a:r>
                      <a:endParaRPr lang="ru-RU" sz="2400" b="1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16" marR="606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Не указан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16" marR="606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4064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90,04; 90,12; 89,92; 89,94; 90,08; 90,02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16" marR="606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 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16" marR="606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873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3</a:t>
                      </a:r>
                      <a:endParaRPr lang="ru-RU" sz="2400" b="1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16" marR="606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</a:rPr>
                        <a:t>Sb</a:t>
                      </a:r>
                      <a:endParaRPr lang="ru-RU" sz="2400" b="1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16" marR="606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Объемный 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16" marR="606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4064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11,95; 12,03; 11,98; 12,04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16" marR="606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 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16" marR="606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5745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4</a:t>
                      </a:r>
                      <a:endParaRPr lang="ru-RU" sz="2400" b="1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16" marR="606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</a:rPr>
                        <a:t>Cu</a:t>
                      </a:r>
                      <a:r>
                        <a:rPr lang="ru-RU" sz="2400" b="1" baseline="30000">
                          <a:effectLst/>
                        </a:rPr>
                        <a:t>2+</a:t>
                      </a:r>
                      <a:endParaRPr lang="ru-RU" sz="2400" b="1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16" marR="606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Фотометрический </a:t>
                      </a:r>
                      <a:endParaRPr lang="ru-RU" sz="2400" b="1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16" marR="606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4064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 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16" marR="606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5,1 </a:t>
                      </a:r>
                      <a:r>
                        <a:rPr lang="ru-RU" sz="2400" b="1" baseline="30000" dirty="0">
                          <a:effectLst/>
                        </a:rPr>
                        <a:t>. </a:t>
                      </a:r>
                      <a:r>
                        <a:rPr lang="ru-RU" sz="2400" b="1" dirty="0">
                          <a:effectLst/>
                        </a:rPr>
                        <a:t>10</a:t>
                      </a:r>
                      <a:r>
                        <a:rPr lang="ru-RU" sz="2400" b="1" baseline="30000" dirty="0">
                          <a:effectLst/>
                        </a:rPr>
                        <a:t>–3</a:t>
                      </a:r>
                      <a:r>
                        <a:rPr lang="ru-RU" sz="2400" b="1" dirty="0">
                          <a:effectLst/>
                        </a:rPr>
                        <a:t>; 5,5 </a:t>
                      </a:r>
                      <a:r>
                        <a:rPr lang="ru-RU" sz="2400" b="1" baseline="30000" dirty="0">
                          <a:effectLst/>
                        </a:rPr>
                        <a:t>. </a:t>
                      </a:r>
                      <a:r>
                        <a:rPr lang="ru-RU" sz="2400" b="1" dirty="0">
                          <a:effectLst/>
                        </a:rPr>
                        <a:t>10</a:t>
                      </a:r>
                      <a:r>
                        <a:rPr lang="ru-RU" sz="2400" b="1" baseline="30000" dirty="0">
                          <a:effectLst/>
                        </a:rPr>
                        <a:t>–3</a:t>
                      </a:r>
                      <a:r>
                        <a:rPr lang="ru-RU" sz="2400" b="1" dirty="0">
                          <a:effectLst/>
                        </a:rPr>
                        <a:t>; 5,4 </a:t>
                      </a:r>
                      <a:r>
                        <a:rPr lang="ru-RU" sz="2400" b="1" baseline="30000" dirty="0">
                          <a:effectLst/>
                        </a:rPr>
                        <a:t>. </a:t>
                      </a:r>
                      <a:r>
                        <a:rPr lang="ru-RU" sz="2400" b="1" dirty="0">
                          <a:effectLst/>
                        </a:rPr>
                        <a:t>10</a:t>
                      </a:r>
                      <a:r>
                        <a:rPr lang="ru-RU" sz="2400" b="1" baseline="30000" dirty="0">
                          <a:effectLst/>
                        </a:rPr>
                        <a:t>–3</a:t>
                      </a:r>
                      <a:r>
                        <a:rPr lang="ru-RU" sz="2400" b="1" dirty="0">
                          <a:effectLst/>
                        </a:rPr>
                        <a:t>; 5,8 </a:t>
                      </a:r>
                      <a:r>
                        <a:rPr lang="ru-RU" sz="2400" b="1" baseline="30000" dirty="0">
                          <a:effectLst/>
                        </a:rPr>
                        <a:t>. </a:t>
                      </a:r>
                      <a:r>
                        <a:rPr lang="ru-RU" sz="2400" b="1" dirty="0">
                          <a:effectLst/>
                        </a:rPr>
                        <a:t>10</a:t>
                      </a:r>
                      <a:r>
                        <a:rPr lang="ru-RU" sz="2400" b="1" baseline="30000" dirty="0">
                          <a:effectLst/>
                        </a:rPr>
                        <a:t>–3</a:t>
                      </a:r>
                      <a:r>
                        <a:rPr lang="ru-RU" sz="2400" b="1" dirty="0">
                          <a:effectLst/>
                        </a:rPr>
                        <a:t>; 5,2 </a:t>
                      </a:r>
                      <a:r>
                        <a:rPr lang="ru-RU" sz="2400" b="1" baseline="30000" dirty="0">
                          <a:effectLst/>
                        </a:rPr>
                        <a:t>. </a:t>
                      </a:r>
                      <a:r>
                        <a:rPr lang="ru-RU" sz="2400" b="1" dirty="0">
                          <a:effectLst/>
                        </a:rPr>
                        <a:t>10</a:t>
                      </a:r>
                      <a:r>
                        <a:rPr lang="ru-RU" sz="2400" b="1" baseline="30000" dirty="0">
                          <a:effectLst/>
                        </a:rPr>
                        <a:t>–3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16" marR="606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79512" y="44624"/>
            <a:ext cx="8784976" cy="1792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1200" lvl="0" indent="-7112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Задание:</a:t>
            </a:r>
            <a:r>
              <a:rPr lang="ru-RU" sz="2600" b="1" dirty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Вычислить </a:t>
            </a:r>
            <a:r>
              <a:rPr lang="ru-RU" sz="26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стандартное отклонение единич­ного определения и доверительный интервал среднего значения (для </a:t>
            </a:r>
            <a:r>
              <a:rPr lang="ru-RU" sz="2600" b="1" dirty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</a:t>
            </a:r>
            <a:r>
              <a:rPr lang="ru-RU" sz="26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=0,95). Оценить наличие грубых ошибок при получении результатов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анализа.</a:t>
            </a:r>
            <a:endParaRPr lang="ru-RU" sz="2600" b="1" dirty="0"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9992913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484033"/>
              </p:ext>
            </p:extLst>
          </p:nvPr>
        </p:nvGraphicFramePr>
        <p:xfrm>
          <a:off x="70992" y="146281"/>
          <a:ext cx="9073008" cy="594701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{2D5ABB26-0587-4C30-8999-92F81FD0307C}</a:tableStyleId>
              </a:tblPr>
              <a:tblGrid>
                <a:gridCol w="900608"/>
                <a:gridCol w="1224136"/>
                <a:gridCol w="1368152"/>
                <a:gridCol w="2934072"/>
                <a:gridCol w="2646040"/>
              </a:tblGrid>
              <a:tr h="282873">
                <a:tc row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+mn-lt"/>
                        </a:rPr>
                        <a:t>Вариант 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0616" marR="606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+mn-lt"/>
                        </a:rPr>
                        <a:t>Определяемое </a:t>
                      </a:r>
                      <a:r>
                        <a:rPr lang="ru-RU" sz="2400" b="1" dirty="0" smtClean="0">
                          <a:effectLst/>
                          <a:latin typeface="+mn-lt"/>
                        </a:rPr>
                        <a:t>в-во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0616" marR="606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+mn-lt"/>
                        </a:rPr>
                        <a:t>Метод анализа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0616" marR="606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Результаты анализа (концентрация)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16" marR="606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657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+mn-lt"/>
                        </a:rPr>
                        <a:t>%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0616" marR="606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+mn-lt"/>
                        </a:rPr>
                        <a:t>моль/л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0616" marR="606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8618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+mn-lt"/>
                        </a:rPr>
                        <a:t>5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0616" marR="606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+mn-lt"/>
                        </a:rPr>
                        <a:t>Bi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0616" marR="606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err="1" smtClean="0">
                          <a:effectLst/>
                          <a:latin typeface="+mn-lt"/>
                        </a:rPr>
                        <a:t>Фотометричес</a:t>
                      </a:r>
                      <a:r>
                        <a:rPr lang="ru-RU" sz="2400" b="1" dirty="0" smtClean="0">
                          <a:effectLst/>
                          <a:latin typeface="+mn-lt"/>
                        </a:rPr>
                        <a:t>-кий 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0616" marR="606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4064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+mn-lt"/>
                        </a:rPr>
                        <a:t> 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0616" marR="606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+mn-lt"/>
                        </a:rPr>
                        <a:t>8,35 </a:t>
                      </a:r>
                      <a:r>
                        <a:rPr lang="ru-RU" sz="2400" b="1" baseline="30000" dirty="0">
                          <a:effectLst/>
                          <a:latin typeface="+mn-lt"/>
                        </a:rPr>
                        <a:t>. </a:t>
                      </a:r>
                      <a:r>
                        <a:rPr lang="ru-RU" sz="2400" b="1" dirty="0">
                          <a:effectLst/>
                          <a:latin typeface="+mn-lt"/>
                        </a:rPr>
                        <a:t>10</a:t>
                      </a:r>
                      <a:r>
                        <a:rPr lang="ru-RU" sz="2400" b="1" baseline="30000" dirty="0">
                          <a:effectLst/>
                          <a:latin typeface="+mn-lt"/>
                        </a:rPr>
                        <a:t>–5</a:t>
                      </a:r>
                      <a:r>
                        <a:rPr lang="ru-RU" sz="2400" b="1" dirty="0">
                          <a:effectLst/>
                          <a:latin typeface="+mn-lt"/>
                        </a:rPr>
                        <a:t>; 8,00 </a:t>
                      </a:r>
                      <a:r>
                        <a:rPr lang="ru-RU" sz="2400" b="1" baseline="30000" dirty="0">
                          <a:effectLst/>
                          <a:latin typeface="+mn-lt"/>
                        </a:rPr>
                        <a:t>. </a:t>
                      </a:r>
                      <a:r>
                        <a:rPr lang="ru-RU" sz="2400" b="1" dirty="0">
                          <a:effectLst/>
                          <a:latin typeface="+mn-lt"/>
                        </a:rPr>
                        <a:t>10</a:t>
                      </a:r>
                      <a:r>
                        <a:rPr lang="ru-RU" sz="2400" b="1" baseline="30000" dirty="0">
                          <a:effectLst/>
                          <a:latin typeface="+mn-lt"/>
                        </a:rPr>
                        <a:t>–5</a:t>
                      </a:r>
                      <a:r>
                        <a:rPr lang="ru-RU" sz="2400" b="1" dirty="0">
                          <a:effectLst/>
                          <a:latin typeface="+mn-lt"/>
                        </a:rPr>
                        <a:t>; 8,50 </a:t>
                      </a:r>
                      <a:r>
                        <a:rPr lang="ru-RU" sz="2400" b="1" baseline="30000" dirty="0">
                          <a:effectLst/>
                          <a:latin typeface="+mn-lt"/>
                        </a:rPr>
                        <a:t>. </a:t>
                      </a:r>
                      <a:r>
                        <a:rPr lang="ru-RU" sz="2400" b="1" dirty="0">
                          <a:effectLst/>
                          <a:latin typeface="+mn-lt"/>
                        </a:rPr>
                        <a:t>10</a:t>
                      </a:r>
                      <a:r>
                        <a:rPr lang="ru-RU" sz="2400" b="1" baseline="30000" dirty="0">
                          <a:effectLst/>
                          <a:latin typeface="+mn-lt"/>
                        </a:rPr>
                        <a:t>–5</a:t>
                      </a:r>
                      <a:r>
                        <a:rPr lang="ru-RU" sz="2400" b="1" dirty="0">
                          <a:effectLst/>
                          <a:latin typeface="+mn-lt"/>
                        </a:rPr>
                        <a:t>; 8,45 </a:t>
                      </a:r>
                      <a:r>
                        <a:rPr lang="ru-RU" sz="2400" b="1" baseline="30000" dirty="0">
                          <a:effectLst/>
                          <a:latin typeface="+mn-lt"/>
                        </a:rPr>
                        <a:t>. </a:t>
                      </a:r>
                      <a:r>
                        <a:rPr lang="ru-RU" sz="2400" b="1" dirty="0">
                          <a:effectLst/>
                          <a:latin typeface="+mn-lt"/>
                        </a:rPr>
                        <a:t>10</a:t>
                      </a:r>
                      <a:r>
                        <a:rPr lang="ru-RU" sz="2400" b="1" baseline="30000" dirty="0">
                          <a:effectLst/>
                          <a:latin typeface="+mn-lt"/>
                        </a:rPr>
                        <a:t>–5</a:t>
                      </a:r>
                      <a:r>
                        <a:rPr lang="ru-RU" sz="2400" b="1" dirty="0">
                          <a:effectLst/>
                          <a:latin typeface="+mn-lt"/>
                        </a:rPr>
                        <a:t>; 8,05 </a:t>
                      </a:r>
                      <a:r>
                        <a:rPr lang="ru-RU" sz="2400" b="1" baseline="30000" dirty="0">
                          <a:effectLst/>
                          <a:latin typeface="+mn-lt"/>
                        </a:rPr>
                        <a:t>. </a:t>
                      </a:r>
                      <a:r>
                        <a:rPr lang="ru-RU" sz="2400" b="1" dirty="0">
                          <a:effectLst/>
                          <a:latin typeface="+mn-lt"/>
                        </a:rPr>
                        <a:t>10</a:t>
                      </a:r>
                      <a:r>
                        <a:rPr lang="ru-RU" sz="2400" b="1" baseline="30000" dirty="0">
                          <a:effectLst/>
                          <a:latin typeface="+mn-lt"/>
                        </a:rPr>
                        <a:t>–5</a:t>
                      </a:r>
                      <a:r>
                        <a:rPr lang="ru-RU" sz="2400" b="1" dirty="0">
                          <a:effectLst/>
                          <a:latin typeface="+mn-lt"/>
                        </a:rPr>
                        <a:t>; 7,90 </a:t>
                      </a:r>
                      <a:r>
                        <a:rPr lang="ru-RU" sz="2400" b="1" baseline="30000" dirty="0">
                          <a:effectLst/>
                          <a:latin typeface="+mn-lt"/>
                        </a:rPr>
                        <a:t>. </a:t>
                      </a:r>
                      <a:r>
                        <a:rPr lang="ru-RU" sz="2400" b="1" dirty="0">
                          <a:effectLst/>
                          <a:latin typeface="+mn-lt"/>
                        </a:rPr>
                        <a:t>10</a:t>
                      </a:r>
                      <a:r>
                        <a:rPr lang="ru-RU" sz="2400" b="1" baseline="30000" dirty="0">
                          <a:effectLst/>
                          <a:latin typeface="+mn-lt"/>
                        </a:rPr>
                        <a:t>–5</a:t>
                      </a:r>
                      <a:r>
                        <a:rPr lang="ru-RU" sz="2400" b="1" dirty="0">
                          <a:effectLst/>
                          <a:latin typeface="+mn-lt"/>
                        </a:rPr>
                        <a:t>; 8,17 </a:t>
                      </a:r>
                      <a:r>
                        <a:rPr lang="ru-RU" sz="2400" b="1" baseline="30000" dirty="0">
                          <a:effectLst/>
                          <a:latin typeface="+mn-lt"/>
                        </a:rPr>
                        <a:t>. </a:t>
                      </a:r>
                      <a:r>
                        <a:rPr lang="ru-RU" sz="2400" b="1" dirty="0">
                          <a:effectLst/>
                          <a:latin typeface="+mn-lt"/>
                        </a:rPr>
                        <a:t>10</a:t>
                      </a:r>
                      <a:r>
                        <a:rPr lang="ru-RU" sz="2400" b="1" baseline="30000" dirty="0">
                          <a:effectLst/>
                          <a:latin typeface="+mn-lt"/>
                        </a:rPr>
                        <a:t>–5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0616" marR="606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149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+mn-lt"/>
                        </a:rPr>
                        <a:t>6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0616" marR="606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+mn-lt"/>
                        </a:rPr>
                        <a:t>Mn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0616" marR="606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+mn-lt"/>
                        </a:rPr>
                        <a:t>Не указан</a:t>
                      </a:r>
                      <a:endParaRPr lang="ru-RU" sz="2400" b="1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0616" marR="606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4064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+mn-lt"/>
                        </a:rPr>
                        <a:t>5,3 </a:t>
                      </a:r>
                      <a:r>
                        <a:rPr lang="ru-RU" sz="2400" b="1" baseline="30000" dirty="0">
                          <a:effectLst/>
                          <a:latin typeface="+mn-lt"/>
                        </a:rPr>
                        <a:t>. </a:t>
                      </a:r>
                      <a:r>
                        <a:rPr lang="ru-RU" sz="2400" b="1" dirty="0">
                          <a:effectLst/>
                          <a:latin typeface="+mn-lt"/>
                        </a:rPr>
                        <a:t>10</a:t>
                      </a:r>
                      <a:r>
                        <a:rPr lang="ru-RU" sz="2400" b="1" baseline="30000" dirty="0">
                          <a:effectLst/>
                          <a:latin typeface="+mn-lt"/>
                        </a:rPr>
                        <a:t>–2</a:t>
                      </a:r>
                      <a:r>
                        <a:rPr lang="ru-RU" sz="2400" b="1" dirty="0">
                          <a:effectLst/>
                          <a:latin typeface="+mn-lt"/>
                        </a:rPr>
                        <a:t>; 5,9 </a:t>
                      </a:r>
                      <a:r>
                        <a:rPr lang="ru-RU" sz="2400" b="1" baseline="30000" dirty="0">
                          <a:effectLst/>
                          <a:latin typeface="+mn-lt"/>
                        </a:rPr>
                        <a:t>. </a:t>
                      </a:r>
                      <a:r>
                        <a:rPr lang="ru-RU" sz="2400" b="1" dirty="0">
                          <a:effectLst/>
                          <a:latin typeface="+mn-lt"/>
                        </a:rPr>
                        <a:t>10</a:t>
                      </a:r>
                      <a:r>
                        <a:rPr lang="ru-RU" sz="2400" b="1" baseline="30000" dirty="0">
                          <a:effectLst/>
                          <a:latin typeface="+mn-lt"/>
                        </a:rPr>
                        <a:t>–2</a:t>
                      </a:r>
                      <a:r>
                        <a:rPr lang="ru-RU" sz="2400" b="1" dirty="0">
                          <a:effectLst/>
                          <a:latin typeface="+mn-lt"/>
                        </a:rPr>
                        <a:t>; 7,3 </a:t>
                      </a:r>
                      <a:r>
                        <a:rPr lang="ru-RU" sz="2400" b="1" baseline="30000" dirty="0">
                          <a:effectLst/>
                          <a:latin typeface="+mn-lt"/>
                        </a:rPr>
                        <a:t>. </a:t>
                      </a:r>
                      <a:r>
                        <a:rPr lang="ru-RU" sz="2400" b="1" dirty="0">
                          <a:effectLst/>
                          <a:latin typeface="+mn-lt"/>
                        </a:rPr>
                        <a:t>10</a:t>
                      </a:r>
                      <a:r>
                        <a:rPr lang="ru-RU" sz="2400" b="1" baseline="30000" dirty="0">
                          <a:effectLst/>
                          <a:latin typeface="+mn-lt"/>
                        </a:rPr>
                        <a:t>–2</a:t>
                      </a:r>
                      <a:r>
                        <a:rPr lang="ru-RU" sz="2400" b="1" dirty="0">
                          <a:effectLst/>
                          <a:latin typeface="+mn-lt"/>
                        </a:rPr>
                        <a:t>;                12,0 </a:t>
                      </a:r>
                      <a:r>
                        <a:rPr lang="ru-RU" sz="2400" b="1" baseline="30000" dirty="0">
                          <a:effectLst/>
                          <a:latin typeface="+mn-lt"/>
                        </a:rPr>
                        <a:t>. </a:t>
                      </a:r>
                      <a:r>
                        <a:rPr lang="ru-RU" sz="2400" b="1" dirty="0">
                          <a:effectLst/>
                          <a:latin typeface="+mn-lt"/>
                        </a:rPr>
                        <a:t>10</a:t>
                      </a:r>
                      <a:r>
                        <a:rPr lang="ru-RU" sz="2400" b="1" baseline="30000" dirty="0">
                          <a:effectLst/>
                          <a:latin typeface="+mn-lt"/>
                        </a:rPr>
                        <a:t>–2</a:t>
                      </a:r>
                      <a:r>
                        <a:rPr lang="ru-RU" sz="2400" b="1" dirty="0" smtClean="0">
                          <a:effectLst/>
                          <a:latin typeface="+mn-lt"/>
                        </a:rPr>
                        <a:t>;</a:t>
                      </a:r>
                    </a:p>
                    <a:p>
                      <a:pPr marR="4064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ru-RU" sz="2400" b="1" dirty="0">
                          <a:effectLst/>
                          <a:latin typeface="+mn-lt"/>
                        </a:rPr>
                        <a:t>6,9 </a:t>
                      </a:r>
                      <a:r>
                        <a:rPr lang="ru-RU" sz="2400" b="1" baseline="30000" dirty="0">
                          <a:effectLst/>
                          <a:latin typeface="+mn-lt"/>
                        </a:rPr>
                        <a:t>. </a:t>
                      </a:r>
                      <a:r>
                        <a:rPr lang="ru-RU" sz="2400" b="1" dirty="0">
                          <a:effectLst/>
                          <a:latin typeface="+mn-lt"/>
                        </a:rPr>
                        <a:t>10</a:t>
                      </a:r>
                      <a:r>
                        <a:rPr lang="ru-RU" sz="2400" b="1" baseline="30000" dirty="0">
                          <a:effectLst/>
                          <a:latin typeface="+mn-lt"/>
                        </a:rPr>
                        <a:t>–2</a:t>
                      </a:r>
                      <a:r>
                        <a:rPr lang="ru-RU" sz="2400" b="1" dirty="0">
                          <a:effectLst/>
                          <a:latin typeface="+mn-lt"/>
                        </a:rPr>
                        <a:t>; 4,3 </a:t>
                      </a:r>
                      <a:r>
                        <a:rPr lang="ru-RU" sz="2400" b="1" baseline="30000" dirty="0">
                          <a:effectLst/>
                          <a:latin typeface="+mn-lt"/>
                        </a:rPr>
                        <a:t>. </a:t>
                      </a:r>
                      <a:r>
                        <a:rPr lang="ru-RU" sz="2400" b="1" dirty="0">
                          <a:effectLst/>
                          <a:latin typeface="+mn-lt"/>
                        </a:rPr>
                        <a:t>10</a:t>
                      </a:r>
                      <a:r>
                        <a:rPr lang="ru-RU" sz="2400" b="1" baseline="30000" dirty="0">
                          <a:effectLst/>
                          <a:latin typeface="+mn-lt"/>
                        </a:rPr>
                        <a:t>–2</a:t>
                      </a:r>
                      <a:r>
                        <a:rPr lang="ru-RU" sz="2400" b="1" dirty="0">
                          <a:effectLst/>
                          <a:latin typeface="+mn-lt"/>
                        </a:rPr>
                        <a:t>;             3,8 </a:t>
                      </a:r>
                      <a:r>
                        <a:rPr lang="ru-RU" sz="2400" b="1" baseline="30000" dirty="0">
                          <a:effectLst/>
                          <a:latin typeface="+mn-lt"/>
                        </a:rPr>
                        <a:t>. </a:t>
                      </a:r>
                      <a:r>
                        <a:rPr lang="ru-RU" sz="2400" b="1" dirty="0">
                          <a:effectLst/>
                          <a:latin typeface="+mn-lt"/>
                        </a:rPr>
                        <a:t>10</a:t>
                      </a:r>
                      <a:r>
                        <a:rPr lang="ru-RU" sz="2400" b="1" baseline="30000" dirty="0">
                          <a:effectLst/>
                          <a:latin typeface="+mn-lt"/>
                        </a:rPr>
                        <a:t>–2</a:t>
                      </a:r>
                      <a:r>
                        <a:rPr lang="ru-RU" sz="2400" b="1" dirty="0">
                          <a:effectLst/>
                          <a:latin typeface="+mn-lt"/>
                        </a:rPr>
                        <a:t>; 6,3 </a:t>
                      </a:r>
                      <a:r>
                        <a:rPr lang="ru-RU" sz="2400" b="1" baseline="30000" dirty="0">
                          <a:effectLst/>
                          <a:latin typeface="+mn-lt"/>
                        </a:rPr>
                        <a:t>. </a:t>
                      </a:r>
                      <a:r>
                        <a:rPr lang="ru-RU" sz="2400" b="1" dirty="0">
                          <a:effectLst/>
                          <a:latin typeface="+mn-lt"/>
                        </a:rPr>
                        <a:t>10</a:t>
                      </a:r>
                      <a:r>
                        <a:rPr lang="ru-RU" sz="2400" b="1" baseline="30000" dirty="0">
                          <a:effectLst/>
                          <a:latin typeface="+mn-lt"/>
                        </a:rPr>
                        <a:t>–2</a:t>
                      </a:r>
                      <a:r>
                        <a:rPr lang="ru-RU" sz="2400" b="1" dirty="0">
                          <a:effectLst/>
                          <a:latin typeface="+mn-lt"/>
                        </a:rPr>
                        <a:t>; 10,0 </a:t>
                      </a:r>
                      <a:r>
                        <a:rPr lang="ru-RU" sz="2400" b="1" baseline="30000" dirty="0">
                          <a:effectLst/>
                          <a:latin typeface="+mn-lt"/>
                        </a:rPr>
                        <a:t>. </a:t>
                      </a:r>
                      <a:r>
                        <a:rPr lang="ru-RU" sz="2400" b="1" dirty="0">
                          <a:effectLst/>
                          <a:latin typeface="+mn-lt"/>
                        </a:rPr>
                        <a:t>10</a:t>
                      </a:r>
                      <a:r>
                        <a:rPr lang="ru-RU" sz="2400" b="1" baseline="30000" dirty="0">
                          <a:effectLst/>
                          <a:latin typeface="+mn-lt"/>
                        </a:rPr>
                        <a:t>–2</a:t>
                      </a:r>
                      <a:r>
                        <a:rPr lang="ru-RU" sz="2400" b="1" dirty="0">
                          <a:effectLst/>
                          <a:latin typeface="+mn-lt"/>
                        </a:rPr>
                        <a:t>;                4,8 </a:t>
                      </a:r>
                      <a:r>
                        <a:rPr lang="ru-RU" sz="2400" b="1" baseline="30000" dirty="0">
                          <a:effectLst/>
                          <a:latin typeface="+mn-lt"/>
                        </a:rPr>
                        <a:t>. </a:t>
                      </a:r>
                      <a:r>
                        <a:rPr lang="ru-RU" sz="2400" b="1" dirty="0">
                          <a:effectLst/>
                          <a:latin typeface="+mn-lt"/>
                        </a:rPr>
                        <a:t>10</a:t>
                      </a:r>
                      <a:r>
                        <a:rPr lang="ru-RU" sz="2400" b="1" baseline="30000" dirty="0">
                          <a:effectLst/>
                          <a:latin typeface="+mn-lt"/>
                        </a:rPr>
                        <a:t>–2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0616" marR="606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+mn-lt"/>
                        </a:rPr>
                        <a:t> 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0616" marR="606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2967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+mn-lt"/>
                          <a:ea typeface="Times New Roman"/>
                        </a:rPr>
                        <a:t>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+mn-lt"/>
                          <a:ea typeface="Times New Roman"/>
                        </a:rPr>
                        <a:t>KMnO</a:t>
                      </a:r>
                      <a:r>
                        <a:rPr lang="en-US" sz="2400" b="1" baseline="-25000" dirty="0">
                          <a:effectLst/>
                          <a:latin typeface="+mn-lt"/>
                          <a:ea typeface="Times New Roman"/>
                        </a:rPr>
                        <a:t>4</a:t>
                      </a:r>
                      <a:endParaRPr lang="ru-RU" sz="2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+mn-lt"/>
                          <a:ea typeface="Times New Roman"/>
                        </a:rPr>
                        <a:t>Не указан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4064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+mn-lt"/>
                          <a:ea typeface="Times New Roman"/>
                        </a:rPr>
                        <a:t>0,1013; 0,1012; 0,1012; 0,1014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+mn-lt"/>
                          <a:ea typeface="Times New Roman"/>
                        </a:rPr>
                        <a:t>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+mn-lt"/>
                          <a:ea typeface="Times New Roman"/>
                        </a:rPr>
                        <a:t>KMnO</a:t>
                      </a:r>
                      <a:r>
                        <a:rPr lang="en-US" sz="2400" b="1" baseline="-25000">
                          <a:effectLst/>
                          <a:latin typeface="+mn-lt"/>
                          <a:ea typeface="Times New Roman"/>
                        </a:rPr>
                        <a:t>4</a:t>
                      </a:r>
                      <a:endParaRPr lang="ru-RU" sz="240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+mn-lt"/>
                          <a:ea typeface="Times New Roman"/>
                        </a:rPr>
                        <a:t>Не указан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4064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+mn-lt"/>
                          <a:ea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+mn-lt"/>
                          <a:ea typeface="Times New Roman"/>
                        </a:rPr>
                        <a:t>0,1015; 0,1012; 0,1012; 0,1013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77271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5806450</TotalTime>
  <Words>9867</Words>
  <Application>Microsoft Office PowerPoint</Application>
  <PresentationFormat>Экран (4:3)</PresentationFormat>
  <Paragraphs>1249</Paragraphs>
  <Slides>228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228</vt:i4>
      </vt:variant>
    </vt:vector>
  </HeadingPairs>
  <TitlesOfParts>
    <vt:vector size="231" baseType="lpstr">
      <vt:lpstr>Трек</vt:lpstr>
      <vt:lpstr>Формула</vt:lpstr>
      <vt:lpstr>ISIS/Draw Sketch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Ира</dc:creator>
  <cp:lastModifiedBy>user</cp:lastModifiedBy>
  <cp:revision>2575</cp:revision>
  <dcterms:created xsi:type="dcterms:W3CDTF">2015-12-13T09:17:19Z</dcterms:created>
  <dcterms:modified xsi:type="dcterms:W3CDTF">2021-04-22T16:03:08Z</dcterms:modified>
</cp:coreProperties>
</file>