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18"/>
  </p:notesMasterIdLst>
  <p:sldIdLst>
    <p:sldId id="256" r:id="rId2"/>
    <p:sldId id="258" r:id="rId3"/>
    <p:sldId id="279" r:id="rId4"/>
    <p:sldId id="274" r:id="rId5"/>
    <p:sldId id="278" r:id="rId6"/>
    <p:sldId id="277" r:id="rId7"/>
    <p:sldId id="281" r:id="rId8"/>
    <p:sldId id="275" r:id="rId9"/>
    <p:sldId id="276" r:id="rId10"/>
    <p:sldId id="280" r:id="rId11"/>
    <p:sldId id="282" r:id="rId12"/>
    <p:sldId id="283" r:id="rId13"/>
    <p:sldId id="284" r:id="rId14"/>
    <p:sldId id="285" r:id="rId15"/>
    <p:sldId id="286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6682E-B2C4-4DE7-BD6A-FDB2FC764885}" type="datetimeFigureOut">
              <a:rPr lang="ru-RU" smtClean="0"/>
              <a:pPr/>
              <a:t>21.06.2021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A0C6D-A2CE-4D78-8D65-7427BF1AED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350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A0C6D-A2CE-4D78-8D65-7427BF1AED3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B51489-D12A-46D1-8896-69CC5BE1027A}" type="datetimeFigureOut">
              <a:rPr lang="ru-RU" smtClean="0"/>
              <a:pPr/>
              <a:t>21.06.2021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E0F282-23B1-4210-BB74-91D23FE1E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489-D12A-46D1-8896-69CC5BE1027A}" type="datetimeFigureOut">
              <a:rPr lang="ru-RU" smtClean="0"/>
              <a:pPr/>
              <a:t>21.06.2021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489-D12A-46D1-8896-69CC5BE1027A}" type="datetimeFigureOut">
              <a:rPr lang="ru-RU" smtClean="0"/>
              <a:pPr/>
              <a:t>21.06.2021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489-D12A-46D1-8896-69CC5BE1027A}" type="datetimeFigureOut">
              <a:rPr lang="ru-RU" smtClean="0"/>
              <a:pPr/>
              <a:t>21.06.2021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489-D12A-46D1-8896-69CC5BE1027A}" type="datetimeFigureOut">
              <a:rPr lang="ru-RU" smtClean="0"/>
              <a:pPr/>
              <a:t>21.06.2021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489-D12A-46D1-8896-69CC5BE1027A}" type="datetimeFigureOut">
              <a:rPr lang="ru-RU" smtClean="0"/>
              <a:pPr/>
              <a:t>21.06.2021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489-D12A-46D1-8896-69CC5BE1027A}" type="datetimeFigureOut">
              <a:rPr lang="ru-RU" smtClean="0"/>
              <a:pPr/>
              <a:t>21.06.2021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489-D12A-46D1-8896-69CC5BE1027A}" type="datetimeFigureOut">
              <a:rPr lang="ru-RU" smtClean="0"/>
              <a:pPr/>
              <a:t>21.06.2021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489-D12A-46D1-8896-69CC5BE1027A}" type="datetimeFigureOut">
              <a:rPr lang="ru-RU" smtClean="0"/>
              <a:pPr/>
              <a:t>21.06.2021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B51489-D12A-46D1-8896-69CC5BE1027A}" type="datetimeFigureOut">
              <a:rPr lang="ru-RU" smtClean="0"/>
              <a:pPr/>
              <a:t>21.06.2021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B51489-D12A-46D1-8896-69CC5BE1027A}" type="datetimeFigureOut">
              <a:rPr lang="ru-RU" smtClean="0"/>
              <a:pPr/>
              <a:t>21.06.2021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E0F282-23B1-4210-BB74-91D23FE1EF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B51489-D12A-46D1-8896-69CC5BE1027A}" type="datetimeFigureOut">
              <a:rPr lang="ru-RU" smtClean="0"/>
              <a:pPr/>
              <a:t>21.06.2021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E0F282-23B1-4210-BB74-91D23FE1E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nfocom.uz/wp-content/uploads/2012/04/test_26_04_2012_5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ochajs.org/" TargetMode="External"/><Relationship Id="rId2" Type="http://schemas.openxmlformats.org/officeDocument/2006/relationships/hyperlink" Target="https://ru.wikipedia.org/wiki/BDD_(%D0%BF%D1%80%D0%BE%D0%B3%D1%80%D0%B0%D0%BC%D0%BC%D0%B8%D1%80%D0%BE%D0%B2%D0%B0%D0%BD%D0%B8%D0%B5)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776864" cy="2160240"/>
          </a:xfrm>
        </p:spPr>
        <p:txBody>
          <a:bodyPr>
            <a:noAutofit/>
          </a:bodyPr>
          <a:lstStyle/>
          <a:p>
            <a:pPr algn="ctr"/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«Тестирование и отладка программного обеспечения»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476672"/>
            <a:ext cx="77724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МИНИСТЕРСТВО ОБРАЗОВАНИЯ, НАУКИ И МОЛОДЕЖНОЙ ПОЛИТИКИ КРАСНОДАРСКОГО КРАЯ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(ГАПОУ КК «НКСЭ»)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99592" y="3789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72422" y="6093296"/>
            <a:ext cx="2112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Новороссийск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Инструментальные средства тестирования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Тестирование — дорогой и трудоемкий этап разработки программных систем. Поэтому создан широкий спектр инструментальных средств для поддержки процесса тестирования, которые значительно сокращают расходы на него.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test_26_04_2012_5">
            <a:hlinkClick r:id="rId2" tooltip="&quot;test_26_04_2012_5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732776"/>
            <a:ext cx="7000924" cy="513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рисунках представлено окно отладчика визуальной среды программирования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Builder C++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окно работы программы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PVS-Studio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среде программирования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Microsoft Visual Studio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604837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10" descr="Рисунок 2 - Интеграция PVS-Studio в Microsoft Visual Stud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100" y="2724150"/>
            <a:ext cx="49149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332656"/>
            <a:ext cx="6143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Современные программы тестирования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225098"/>
            <a:ext cx="91440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PHPUnit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система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юнит-тестирования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приложений, написанных на языке PHP. Под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юнит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понимаются небольшие блоки кода, например отдельные методы класса. Т.е. можно протестировать метод на работоспособность в автоматическом режиме. Создание теста заключается в создании отдельного файла с классом, который будет отвечать за тестирование определенного класса приложения.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Mocha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многофункциональная среда JavaScript-тестирования, работающая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Node.js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 браузере, что делает асинхронное тестирование простым и интересным. Тесты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Mocha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запускаются серийно, что позволяет гибко и точно создавать отчеты.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RSpec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еще одна программа для тестирования, он очень полезен на уровне модульного тестирования, тестируя более тонкие детали и бизнес-логику приложения. Это означает тестирование внутренних компонентов, таких как модели и контроллеры приложения.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50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сегодняшний день одной из прогрессивных техник тестирования является техника под названием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Behavior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Driven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Development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или, коротко, BDD. BDD – это три в одном: и тесты, и документация, и примеры использования. В моей работе рассмотрен практический пример использования данной технологии – тестирование работы программы возведения числа в степень с помощью функции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pow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 разработки обычно выглядит следующим образом: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пишется начальная спецификация с тестами, проверяющими основную функциональность;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создаётся начальная реализация;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запуска тестов мы используем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фреймворк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Mocha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Пока функция не готова, будут ошибки. Вносим изменения до тех пор, пока всё не начнёт работать так, как нам нужно;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теперь есть правильно работающая начальная реализация и тесты;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добавляем новые способы использования в спецификацию, возможно, ещё не реализованные в тестируемом коде. Тесты начинают «падать» (выдавать ошибки);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возвращаемся на шаг 3, дописываем реализацию до тех пор, пока тесты не начнут завершаться без ошибок;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повторяем шаги 3-6, пока требуемая функциональность не будет готова.</a:t>
            </a: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образом, разработка проходит итеративно. Пишем спецификацию, реализуем её, проверяем, что тесты выполняются без ошибок, пишем ещё тесты, снова проверяем, что они проходят и т.д.</a:t>
            </a:r>
          </a:p>
          <a:p>
            <a:pPr lvl="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51520" y="188640"/>
            <a:ext cx="8715404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918" tIns="45720" rIns="10791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Полная HTML-страница с этими библиотеками и спецификацией функции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pow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&lt;!DOCTYPE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html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&gt;&lt;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html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	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head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 &lt;!-- добавим стили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mocha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отображения результатов --&gt;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link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rel=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stylesheet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href=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"https://cdnjs.cloudflare.com/ajax/libs/mocha/3.2.0/mocha.css"&gt;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&lt;!-- добавляем сам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фреймворк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mocha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--&gt;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script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src=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"https://cdnjs.cloudflare.com/ajax/libs/mocha/3.2.0/mocha.js"&gt;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&lt;/script&gt;  &lt;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script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   // включаем режим тестирования в стиле BDD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mocha.setup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('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bdd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');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&lt;/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script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 &lt;!-- добавим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chai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--&gt;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script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src=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"https://cdnjs.cloudflare.com/ajax/libs/chai/3.5.0/chai.js"&gt;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&lt;/script&gt;  &lt;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script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   //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chai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предоставляет большое количество функций.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Объявим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assert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глобально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assert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chai.assert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&lt;/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script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&gt;&lt;/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head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&gt;&lt;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body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script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function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pow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&lt;/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script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 &lt;!--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скрипт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 спецификацией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describe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...) --&gt;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script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src=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test.js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"&gt;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&lt;/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script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 &lt;!-- элемент с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id=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mocha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будет содержать результаты тестов --&gt;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div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id=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mocha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"&gt;&lt;/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div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 &lt;!-- запускаем тесты! --&gt;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script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mocha.run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();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&lt;/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script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&gt;&lt;/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body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&gt;&lt;/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html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Условно страницу можно разделить на пять частей: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Тег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head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содержит сторонние библиотеки и стили для тестов;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Тег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script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содержит тестируемую функцию, в нашем случае 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pow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тесты – в нашем случае внешний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скрипт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test.js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который содержит спецификацию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describe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("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pow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...)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представленную выше;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HTML-элемент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div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id=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mocha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"&gt;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будет использован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фреймворком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Mocha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вывода результатов тестирования;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запуск тестов производится командой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mocha.run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представлены на рисунке 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 завершается </a:t>
            </a:r>
            <a:r>
              <a:rPr lang="ru-RU" sz="1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ошибкой.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7" name="Рисунок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705475"/>
            <a:ext cx="4038600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Рисунок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628800"/>
            <a:ext cx="3648075" cy="1524000"/>
          </a:xfrm>
          <a:prstGeom prst="rect">
            <a:avLst/>
          </a:prstGeom>
          <a:noFill/>
        </p:spPr>
      </p:pic>
      <p:pic>
        <p:nvPicPr>
          <p:cNvPr id="31746" name="Рисунок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284984"/>
            <a:ext cx="3581400" cy="1609725"/>
          </a:xfrm>
          <a:prstGeom prst="rect">
            <a:avLst/>
          </a:prstGeom>
          <a:noFill/>
        </p:spPr>
      </p:pic>
      <p:pic>
        <p:nvPicPr>
          <p:cNvPr id="31745" name="Рисунок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941168"/>
            <a:ext cx="3619500" cy="1371600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42844" y="0"/>
            <a:ext cx="4929190" cy="541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918" tIns="152352" rIns="10791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 bmk="rasshirenie-spetsifikatsii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Расширение спецификации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функциональность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pow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реализована. Первая итерация разработки завершена. Функция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pow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предназначена для работы с целыми положительными значениями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Для обозначения математических ошибок функции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JavaScript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обычно возвращают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Будем делать также для некорректных значений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Опишем это поведение в спецификации.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describe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pow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function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() {  // ...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("для отрицательных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возвращает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",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function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() {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assert.isNaN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pow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(2, -1));  });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("для дробных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возвращает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",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function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() {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assert.isNaN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pow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(2, 1.5));  });});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с новыми тестами представлен на рисунке 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80975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80975" y="3590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основании проведенных исследований можно сделать следующий вывод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ru-RU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9552" y="620688"/>
            <a:ext cx="820891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Отличительные особенности проектирования автоматизированных средств тестирования вытекают из специфики задач , которые ставятся перед ними: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объективная трудность тестирования-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деструктивный процесс. Поэтому, проектируемые средства должны, вместо сбора и обработки информации, выполнять её разбиение на части и проводить анализ этих частей;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тестирование абсолютно всех возможных ситуаций бесконечно велико, поэтому проектируемые средства тестирования должны учитывать невозможность перебора всех возможных тестов.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Существующие на сегодняшний день методы тестирования ПО не позволяют однозначно и полностью выявить все дефекты и установить корректность функционирования анализируемой программы. Существует множество подходов к решению задачи тестирования и верификации ПО, но эффективное тестирование сложных программных продуктов — это процесс в высшей степени творческий, не сводящийся к следованию строгим и чётким процедурам или созданию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таковых.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612845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программное обеспечение.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тестирование и отладка программного обеспечения.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работы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еоретическое исследование способов и методов отладки и тестирования программного обеспечения.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поставленной целью определены следующие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изучить методы тестирования программного обеспечения;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изучить методы отладки программного обеспечения.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Рисунок 21" descr="Рисунок 20 – Механизм возникновения вечного цик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767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786314" y="0"/>
            <a:ext cx="43576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 работы состоит в том, что тестирование является одним из наиболее устоявшихся способов обеспечения качества разработки программного обеспечения и входит в набор эффективных средств современной системы обеспечения качества программного продукта.</a:t>
            </a:r>
            <a:endParaRPr lang="ru-RU" sz="2400" dirty="0" smtClean="0">
              <a:latin typeface="Arial" pitchFamily="34" charset="0"/>
            </a:endParaRPr>
          </a:p>
        </p:txBody>
      </p:sp>
      <p:pic>
        <p:nvPicPr>
          <p:cNvPr id="25602" name="Рисунок 30" descr="Рисунок 2 - Для изучения PortSample можно использовать Visual Studio 2005 и Visual Studio 2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500570"/>
            <a:ext cx="52006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теоретической части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своей работы я раскрыла основные понятия тестирования  и отладки программного обеспечения, тестов. Рассмотрела классификации процессов тестирования. Рассмотрела этапы тестирования и отладки программного обеспечения. Провела анализ стандартов тестирования и отладки ПО.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Тестирование программного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обеспечения — процесс исследования, испытания программного продукта, имеющий две различные цели: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продемонстрировать разработчикам и заказчикам, что программа соответствует требованиям;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выявить ситуации, в которых поведение программы является неправильным, нежелательным или не соответствующим спецификации;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885828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Существует несколько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признаков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 которым принято производить классификацию видов тестирования. Обычно выделяют следующие: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объекту тестирования;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знанию системы;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Тестирование белого ящика и тестирование черного ящика;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степени автоматизации;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степени изолированности компонентов;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времени проведения тестирования;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признаку позитивности сценариев;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степени подготовленности к тестированию.</a:t>
            </a:r>
            <a:endParaRPr lang="ru-RU" sz="2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Тестировщики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используют тестовые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скрипты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разных уровнях: как в модульном, так и в интеграционном и системном тестировании. Тестовые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скрипты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как правило, пишутся для проверки компонентов, в которых наиболее высока вероятность появления отказов или вовремя не найденная ошибка может быть дорогостоящей.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5360"/>
            <a:ext cx="892971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Отладка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комплексный процесс по выявлению и исправлению дефектов в программном обеспечении. Сами же дефекты, обычно, обнаруживается в процессе тестирования ПО. </a:t>
            </a:r>
          </a:p>
          <a:p>
            <a:pPr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Отладка состоит из следующих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этапов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воспроизведение дефекта;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дефекта;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дизайн исправления дефекта;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кодирование исправления дефекта;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валидация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исправления;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интеграция исправления в кодовую базу или целевую систему;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дополнительные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валидации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после интеграции.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030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428604"/>
            <a:ext cx="5184576" cy="6215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55721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процесса отладки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представлена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3992829"/>
              </p:ext>
            </p:extLst>
          </p:nvPr>
        </p:nvGraphicFramePr>
        <p:xfrm>
          <a:off x="428596" y="928671"/>
          <a:ext cx="8501090" cy="5214664"/>
        </p:xfrm>
        <a:graphic>
          <a:graphicData uri="http://schemas.openxmlformats.org/drawingml/2006/table">
            <a:tbl>
              <a:tblPr/>
              <a:tblGrid>
                <a:gridCol w="30157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53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71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Вид ошибки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Пример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43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Неправильная постановка задачи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Правильное решение неверно сформулированной задачи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1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Неверный алгоритм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Выбор алгоритма, приводящего к неточному или эффективному решению задачи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1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Ошибка анализа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Неполный учет ситуаций, которые могут возникнуть; логические ошибки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75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Семантические ошибки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Непонимание порядка выполнения оператора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43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Синтаксические ошибки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Нарушение правил, определяемых языком программирования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1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Ошибки при выполнении операций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Слишком большое число, деление на ноль, извлечение квадратного корня из отрицательного числа и т. п.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43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Ошибки в данных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Неудачное определение возможного диапазона изменения данных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81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Опечатки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Перепутаны близкие по написанию символы, например, цифра 1 и буквы 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I, l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81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Ошибки ввода-вывода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Неверное считывание входных данных, неверное задание форматов данных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5720" y="0"/>
            <a:ext cx="8858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практической части работы я провела анализ методов и способов тестирования и отладки программных продуктов. Примеры наиболее распространённых ошибок приведены в таблице.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Рисунок 52" descr="http://wiki.mvtom.ru/images/d/d1/RuntimeErro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9" y="377280"/>
            <a:ext cx="6464190" cy="61235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42852"/>
            <a:ext cx="307180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Классификация ошибок этапа выполнения по возможным причинам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приведена на рисунке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695</TotalTime>
  <Words>1002</Words>
  <Application>Microsoft Office PowerPoint</Application>
  <PresentationFormat>Экран (4:3)</PresentationFormat>
  <Paragraphs>127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На основании проведенных исследований можно сделать следующий вывод  </vt:lpstr>
    </vt:vector>
  </TitlesOfParts>
  <Company>NKSE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balabanova</dc:creator>
  <cp:lastModifiedBy>avanesyan</cp:lastModifiedBy>
  <cp:revision>100</cp:revision>
  <dcterms:created xsi:type="dcterms:W3CDTF">2012-03-29T06:21:25Z</dcterms:created>
  <dcterms:modified xsi:type="dcterms:W3CDTF">2021-06-21T08:02:18Z</dcterms:modified>
</cp:coreProperties>
</file>