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5359" y="1846172"/>
            <a:ext cx="4739005" cy="1151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1388" y="2026945"/>
            <a:ext cx="3825240" cy="1151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9143998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23128" y="1905324"/>
            <a:ext cx="6497955" cy="2667397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sz="4500" b="0" spc="-5">
                <a:latin typeface="Arial"/>
                <a:cs typeface="Arial"/>
              </a:rPr>
              <a:t>Специальность</a:t>
            </a:r>
            <a:r>
              <a:rPr sz="4500" b="0" spc="-100">
                <a:latin typeface="Arial"/>
                <a:cs typeface="Arial"/>
              </a:rPr>
              <a:t> </a:t>
            </a:r>
            <a:r>
              <a:rPr sz="4500" b="0" spc="-5" smtClean="0">
                <a:latin typeface="Arial"/>
                <a:cs typeface="Arial"/>
              </a:rPr>
              <a:t>08.02.01</a:t>
            </a:r>
            <a:r>
              <a:rPr lang="ru-RU" sz="4500" b="0" spc="-5" dirty="0" smtClean="0">
                <a:latin typeface="Arial"/>
                <a:cs typeface="Arial"/>
              </a:rPr>
              <a:t/>
            </a:r>
            <a:br>
              <a:rPr lang="ru-RU" sz="4500" b="0" spc="-5" dirty="0" smtClean="0">
                <a:latin typeface="Arial"/>
                <a:cs typeface="Arial"/>
              </a:rPr>
            </a:br>
            <a:r>
              <a:rPr lang="ru-RU" sz="4500" b="0" spc="-5" dirty="0" smtClean="0"/>
              <a:t>«Строительство и эксплуатация зданий и сооружений»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5367" y="977837"/>
            <a:ext cx="680339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1635">
              <a:lnSpc>
                <a:spcPts val="2320"/>
              </a:lnSpc>
              <a:buChar char="●"/>
              <a:tabLst>
                <a:tab pos="381635" algn="l"/>
                <a:tab pos="382270" algn="l"/>
                <a:tab pos="4593590" algn="l"/>
              </a:tabLst>
            </a:pPr>
            <a:r>
              <a:rPr sz="2000" spc="-5" dirty="0">
                <a:latin typeface="Arial"/>
                <a:cs typeface="Arial"/>
              </a:rPr>
              <a:t>Востребованность на рынке </a:t>
            </a:r>
            <a:r>
              <a:rPr sz="2000" dirty="0">
                <a:latin typeface="Arial"/>
                <a:cs typeface="Arial"/>
              </a:rPr>
              <a:t>труда	(техник </a:t>
            </a:r>
            <a:r>
              <a:rPr sz="2000" spc="-5" dirty="0">
                <a:latin typeface="Arial"/>
                <a:cs typeface="Arial"/>
              </a:rPr>
              <a:t>никогда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7325" y="1282637"/>
            <a:ext cx="2755265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spc="-5" dirty="0">
                <a:latin typeface="Arial"/>
                <a:cs typeface="Arial"/>
              </a:rPr>
              <a:t>останется без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работы).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5367" y="2170984"/>
            <a:ext cx="501015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1635">
              <a:lnSpc>
                <a:spcPts val="2320"/>
              </a:lnSpc>
              <a:buChar char="●"/>
              <a:tabLst>
                <a:tab pos="381635" algn="l"/>
                <a:tab pos="382270" algn="l"/>
              </a:tabLst>
            </a:pPr>
            <a:r>
              <a:rPr sz="2000" spc="-5" dirty="0">
                <a:latin typeface="Arial"/>
                <a:cs typeface="Arial"/>
              </a:rPr>
              <a:t>Высокий </a:t>
            </a:r>
            <a:r>
              <a:rPr sz="2000" dirty="0">
                <a:latin typeface="Arial"/>
                <a:cs typeface="Arial"/>
              </a:rPr>
              <a:t>уровень </a:t>
            </a:r>
            <a:r>
              <a:rPr sz="2000" spc="-5" dirty="0">
                <a:latin typeface="Arial"/>
                <a:cs typeface="Arial"/>
              </a:rPr>
              <a:t>заработанной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платы.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5367" y="3100782"/>
            <a:ext cx="4153535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1635">
              <a:lnSpc>
                <a:spcPts val="2320"/>
              </a:lnSpc>
              <a:buChar char="●"/>
              <a:tabLst>
                <a:tab pos="381635" algn="l"/>
                <a:tab pos="382270" algn="l"/>
              </a:tabLst>
            </a:pPr>
            <a:r>
              <a:rPr sz="2000" spc="-5" dirty="0">
                <a:latin typeface="Arial"/>
                <a:cs typeface="Arial"/>
              </a:rPr>
              <a:t>Возможность карьерного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роста.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5367" y="1192123"/>
            <a:ext cx="398145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1635">
              <a:lnSpc>
                <a:spcPts val="2320"/>
              </a:lnSpc>
              <a:buChar char="●"/>
              <a:tabLst>
                <a:tab pos="381635" algn="l"/>
                <a:tab pos="382270" algn="l"/>
              </a:tabLst>
            </a:pPr>
            <a:r>
              <a:rPr sz="2000" spc="-5" dirty="0">
                <a:latin typeface="Arial"/>
                <a:cs typeface="Arial"/>
              </a:rPr>
              <a:t>Престижность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специальности.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5367" y="2231332"/>
            <a:ext cx="483235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1635">
              <a:lnSpc>
                <a:spcPts val="2320"/>
              </a:lnSpc>
              <a:buChar char="●"/>
              <a:tabLst>
                <a:tab pos="381635" algn="l"/>
                <a:tab pos="382270" algn="l"/>
              </a:tabLst>
            </a:pPr>
            <a:r>
              <a:rPr sz="2000" spc="-5" dirty="0">
                <a:latin typeface="Arial"/>
                <a:cs typeface="Arial"/>
              </a:rPr>
              <a:t>Реализация </a:t>
            </a:r>
            <a:r>
              <a:rPr sz="2000" dirty="0">
                <a:latin typeface="Arial"/>
                <a:cs typeface="Arial"/>
              </a:rPr>
              <a:t>творческого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потенциала.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5367" y="3270532"/>
            <a:ext cx="6805295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1635">
              <a:lnSpc>
                <a:spcPts val="2320"/>
              </a:lnSpc>
              <a:buChar char="●"/>
              <a:tabLst>
                <a:tab pos="381635" algn="l"/>
                <a:tab pos="382270" algn="l"/>
              </a:tabLst>
            </a:pPr>
            <a:r>
              <a:rPr sz="2000" spc="-5" dirty="0">
                <a:latin typeface="Arial"/>
                <a:cs typeface="Arial"/>
              </a:rPr>
              <a:t>Продолжение образования по </a:t>
            </a:r>
            <a:r>
              <a:rPr sz="2000" dirty="0">
                <a:latin typeface="Arial"/>
                <a:cs typeface="Arial"/>
              </a:rPr>
              <a:t>специальности в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вузах.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2698" y="2231332"/>
            <a:ext cx="3178810" cy="56388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90"/>
              </a:lnSpc>
            </a:pPr>
            <a:r>
              <a:rPr spc="-5" dirty="0"/>
              <a:t>Возможность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7837" y="2795212"/>
            <a:ext cx="6428740" cy="561975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75"/>
              </a:lnSpc>
            </a:pPr>
            <a:r>
              <a:rPr sz="3700" b="1" dirty="0">
                <a:latin typeface="Arial"/>
                <a:cs typeface="Arial"/>
              </a:rPr>
              <a:t>профессионального</a:t>
            </a:r>
            <a:r>
              <a:rPr sz="3700" b="1" spc="-105" dirty="0">
                <a:latin typeface="Arial"/>
                <a:cs typeface="Arial"/>
              </a:rPr>
              <a:t> </a:t>
            </a:r>
            <a:r>
              <a:rPr sz="3700" b="1" spc="-5" dirty="0">
                <a:latin typeface="Arial"/>
                <a:cs typeface="Arial"/>
              </a:rPr>
              <a:t>роста: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4824" y="679623"/>
            <a:ext cx="4081779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481965" indent="-481965">
              <a:lnSpc>
                <a:spcPts val="2320"/>
              </a:lnSpc>
              <a:buFont typeface="MS PGothic"/>
              <a:buChar char="➢"/>
              <a:tabLst>
                <a:tab pos="481965" algn="l"/>
                <a:tab pos="482600" algn="l"/>
              </a:tabLst>
            </a:pPr>
            <a:r>
              <a:rPr sz="2000" spc="-5" dirty="0">
                <a:latin typeface="Arial"/>
                <a:cs typeface="Arial"/>
              </a:rPr>
              <a:t>мастер </a:t>
            </a:r>
            <a:r>
              <a:rPr sz="2000" dirty="0">
                <a:latin typeface="Arial"/>
                <a:cs typeface="Arial"/>
              </a:rPr>
              <a:t>строительного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участка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4824" y="1533132"/>
            <a:ext cx="4088129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481965" indent="-481965">
              <a:lnSpc>
                <a:spcPts val="2320"/>
              </a:lnSpc>
              <a:buFont typeface="MS PGothic"/>
              <a:buChar char="➢"/>
              <a:tabLst>
                <a:tab pos="481965" algn="l"/>
                <a:tab pos="482600" algn="l"/>
              </a:tabLst>
            </a:pPr>
            <a:r>
              <a:rPr sz="2000" spc="-5" dirty="0">
                <a:latin typeface="Arial"/>
                <a:cs typeface="Arial"/>
              </a:rPr>
              <a:t>прораб </a:t>
            </a:r>
            <a:r>
              <a:rPr sz="2000" dirty="0">
                <a:latin typeface="Arial"/>
                <a:cs typeface="Arial"/>
              </a:rPr>
              <a:t>строительного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участка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4824" y="2386632"/>
            <a:ext cx="3166745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481965" indent="-481965">
              <a:lnSpc>
                <a:spcPts val="2320"/>
              </a:lnSpc>
              <a:buFont typeface="MS PGothic"/>
              <a:buChar char="➢"/>
              <a:tabLst>
                <a:tab pos="481965" algn="l"/>
                <a:tab pos="482600" algn="l"/>
              </a:tabLst>
            </a:pPr>
            <a:r>
              <a:rPr sz="2000" dirty="0">
                <a:latin typeface="Arial"/>
                <a:cs typeface="Arial"/>
              </a:rPr>
              <a:t>техник-проектировщик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4824" y="3240132"/>
            <a:ext cx="277114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481965" indent="-481965">
              <a:lnSpc>
                <a:spcPts val="2320"/>
              </a:lnSpc>
              <a:buFont typeface="MS PGothic"/>
              <a:buChar char="➢"/>
              <a:tabLst>
                <a:tab pos="481965" algn="l"/>
                <a:tab pos="482600" algn="l"/>
              </a:tabLst>
            </a:pPr>
            <a:r>
              <a:rPr sz="2000" dirty="0">
                <a:latin typeface="Arial"/>
                <a:cs typeface="Arial"/>
              </a:rPr>
              <a:t>техник-конструктор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4824" y="4093632"/>
            <a:ext cx="3810635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481965" indent="-481965">
              <a:lnSpc>
                <a:spcPts val="2320"/>
              </a:lnSpc>
              <a:buFont typeface="MS PGothic"/>
              <a:buChar char="➢"/>
              <a:tabLst>
                <a:tab pos="481965" algn="l"/>
                <a:tab pos="482600" algn="l"/>
              </a:tabLst>
            </a:pPr>
            <a:r>
              <a:rPr sz="2000" spc="-5" dirty="0">
                <a:latin typeface="Arial"/>
                <a:cs typeface="Arial"/>
              </a:rPr>
              <a:t>менеджер по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строительству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4824" y="984423"/>
            <a:ext cx="252349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481965" indent="-481965">
              <a:lnSpc>
                <a:spcPts val="2320"/>
              </a:lnSpc>
              <a:buFont typeface="MS PGothic"/>
              <a:buChar char="➢"/>
              <a:tabLst>
                <a:tab pos="481965" algn="l"/>
                <a:tab pos="482600" algn="l"/>
              </a:tabLst>
            </a:pPr>
            <a:r>
              <a:rPr sz="2000" dirty="0">
                <a:latin typeface="Arial"/>
                <a:cs typeface="Arial"/>
              </a:rPr>
              <a:t>техник-геодезист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4812" y="2028132"/>
            <a:ext cx="2301875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481965" indent="-481965">
              <a:lnSpc>
                <a:spcPts val="2320"/>
              </a:lnSpc>
              <a:buFont typeface="MS PGothic"/>
              <a:buChar char="➢"/>
              <a:tabLst>
                <a:tab pos="481965" algn="l"/>
                <a:tab pos="482600" algn="l"/>
              </a:tabLst>
            </a:pPr>
            <a:r>
              <a:rPr sz="2000" dirty="0">
                <a:latin typeface="Arial"/>
                <a:cs typeface="Arial"/>
              </a:rPr>
              <a:t>техник-сметчик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4824" y="3071832"/>
            <a:ext cx="487553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481965" indent="-481965">
              <a:lnSpc>
                <a:spcPts val="2320"/>
              </a:lnSpc>
              <a:buFont typeface="MS PGothic"/>
              <a:buChar char="➢"/>
              <a:tabLst>
                <a:tab pos="481965" algn="l"/>
                <a:tab pos="482600" algn="l"/>
              </a:tabLst>
            </a:pPr>
            <a:r>
              <a:rPr sz="2000" dirty="0">
                <a:latin typeface="Arial"/>
                <a:cs typeface="Arial"/>
              </a:rPr>
              <a:t>специалист </a:t>
            </a:r>
            <a:r>
              <a:rPr sz="2000" spc="-5" dirty="0">
                <a:latin typeface="Arial"/>
                <a:cs typeface="Arial"/>
              </a:rPr>
              <a:t>по </a:t>
            </a:r>
            <a:r>
              <a:rPr sz="2000" dirty="0">
                <a:latin typeface="Arial"/>
                <a:cs typeface="Arial"/>
              </a:rPr>
              <a:t>технике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безопасности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4824" y="4115532"/>
            <a:ext cx="3994785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481965" indent="-481965">
              <a:lnSpc>
                <a:spcPts val="2320"/>
              </a:lnSpc>
              <a:buFont typeface="MS PGothic"/>
              <a:buChar char="➢"/>
              <a:tabLst>
                <a:tab pos="481965" algn="l"/>
                <a:tab pos="482600" algn="l"/>
              </a:tabLst>
            </a:pPr>
            <a:r>
              <a:rPr sz="2000" spc="-5" dirty="0">
                <a:latin typeface="Arial"/>
                <a:cs typeface="Arial"/>
              </a:rPr>
              <a:t>руководитель </a:t>
            </a:r>
            <a:r>
              <a:rPr sz="2000" dirty="0">
                <a:latin typeface="Arial"/>
                <a:cs typeface="Arial"/>
              </a:rPr>
              <a:t>среднего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звена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84419" y="1139781"/>
            <a:ext cx="3175635" cy="563880"/>
          </a:xfrm>
          <a:custGeom>
            <a:avLst/>
            <a:gdLst/>
            <a:ahLst/>
            <a:cxnLst/>
            <a:rect l="l" t="t" r="r" b="b"/>
            <a:pathLst>
              <a:path w="3175635" h="563880">
                <a:moveTo>
                  <a:pt x="0" y="0"/>
                </a:moveTo>
                <a:lnTo>
                  <a:pt x="3175162" y="0"/>
                </a:lnTo>
                <a:lnTo>
                  <a:pt x="3175162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2909" y="1701756"/>
            <a:ext cx="4178300" cy="563880"/>
          </a:xfrm>
          <a:custGeom>
            <a:avLst/>
            <a:gdLst/>
            <a:ahLst/>
            <a:cxnLst/>
            <a:rect l="l" t="t" r="r" b="b"/>
            <a:pathLst>
              <a:path w="4178300" h="563880">
                <a:moveTo>
                  <a:pt x="0" y="0"/>
                </a:moveTo>
                <a:lnTo>
                  <a:pt x="4178182" y="0"/>
                </a:lnTo>
                <a:lnTo>
                  <a:pt x="4178182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1460" y="2263731"/>
            <a:ext cx="6601459" cy="563880"/>
          </a:xfrm>
          <a:custGeom>
            <a:avLst/>
            <a:gdLst/>
            <a:ahLst/>
            <a:cxnLst/>
            <a:rect l="l" t="t" r="r" b="b"/>
            <a:pathLst>
              <a:path w="6601459" h="563880">
                <a:moveTo>
                  <a:pt x="0" y="0"/>
                </a:moveTo>
                <a:lnTo>
                  <a:pt x="6601078" y="0"/>
                </a:lnTo>
                <a:lnTo>
                  <a:pt x="6601078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2289" y="2825706"/>
            <a:ext cx="5379720" cy="563880"/>
          </a:xfrm>
          <a:custGeom>
            <a:avLst/>
            <a:gdLst/>
            <a:ahLst/>
            <a:cxnLst/>
            <a:rect l="l" t="t" r="r" b="b"/>
            <a:pathLst>
              <a:path w="5379720" h="563879">
                <a:moveTo>
                  <a:pt x="0" y="0"/>
                </a:moveTo>
                <a:lnTo>
                  <a:pt x="5379421" y="0"/>
                </a:lnTo>
                <a:lnTo>
                  <a:pt x="5379421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84614" y="3387681"/>
            <a:ext cx="2574925" cy="563880"/>
          </a:xfrm>
          <a:custGeom>
            <a:avLst/>
            <a:gdLst/>
            <a:ahLst/>
            <a:cxnLst/>
            <a:rect l="l" t="t" r="r" b="b"/>
            <a:pathLst>
              <a:path w="2574925" h="563879">
                <a:moveTo>
                  <a:pt x="0" y="0"/>
                </a:moveTo>
                <a:lnTo>
                  <a:pt x="2574771" y="0"/>
                </a:lnTo>
                <a:lnTo>
                  <a:pt x="2574771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58760" y="1108285"/>
            <a:ext cx="6616700" cy="28371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1905" algn="ctr">
              <a:lnSpc>
                <a:spcPts val="4430"/>
              </a:lnSpc>
              <a:spcBef>
                <a:spcPts val="254"/>
              </a:spcBef>
            </a:pPr>
            <a:r>
              <a:rPr sz="3700" b="1" spc="-10" dirty="0">
                <a:latin typeface="Arial"/>
                <a:cs typeface="Arial"/>
              </a:rPr>
              <a:t>Требования </a:t>
            </a:r>
            <a:r>
              <a:rPr sz="3700" b="1" dirty="0">
                <a:latin typeface="Arial"/>
                <a:cs typeface="Arial"/>
              </a:rPr>
              <a:t>к  </a:t>
            </a:r>
            <a:r>
              <a:rPr sz="3700" b="1" spc="-5" dirty="0">
                <a:latin typeface="Arial"/>
                <a:cs typeface="Arial"/>
              </a:rPr>
              <a:t>индивидуальным  </a:t>
            </a:r>
            <a:r>
              <a:rPr sz="3700" b="1" spc="-10" dirty="0">
                <a:latin typeface="Arial"/>
                <a:cs typeface="Arial"/>
              </a:rPr>
              <a:t>особенностям</a:t>
            </a:r>
            <a:r>
              <a:rPr sz="3700" b="1" spc="-100" dirty="0">
                <a:latin typeface="Arial"/>
                <a:cs typeface="Arial"/>
              </a:rPr>
              <a:t> </a:t>
            </a:r>
            <a:r>
              <a:rPr sz="3700" b="1" spc="-5" dirty="0">
                <a:latin typeface="Arial"/>
                <a:cs typeface="Arial"/>
              </a:rPr>
              <a:t>специалиста,  </a:t>
            </a:r>
            <a:r>
              <a:rPr sz="3700" b="1" spc="-10" dirty="0">
                <a:latin typeface="Arial"/>
                <a:cs typeface="Arial"/>
              </a:rPr>
              <a:t>желающего </a:t>
            </a:r>
            <a:r>
              <a:rPr sz="3700" b="1" spc="-5" dirty="0">
                <a:latin typeface="Arial"/>
                <a:cs typeface="Arial"/>
              </a:rPr>
              <a:t>учиться </a:t>
            </a:r>
            <a:r>
              <a:rPr sz="3700" b="1" dirty="0">
                <a:latin typeface="Arial"/>
                <a:cs typeface="Arial"/>
              </a:rPr>
              <a:t>на  </a:t>
            </a:r>
            <a:r>
              <a:rPr sz="3700" b="1" spc="-5" dirty="0">
                <a:latin typeface="Arial"/>
                <a:cs typeface="Arial"/>
              </a:rPr>
              <a:t>строителя: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075367" y="550314"/>
            <a:ext cx="4317365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1635">
              <a:lnSpc>
                <a:spcPts val="2320"/>
              </a:lnSpc>
              <a:buChar char="●"/>
              <a:tabLst>
                <a:tab pos="381635" algn="l"/>
                <a:tab pos="382270" algn="l"/>
              </a:tabLst>
            </a:pPr>
            <a:r>
              <a:rPr sz="2000" dirty="0">
                <a:latin typeface="Arial"/>
                <a:cs typeface="Arial"/>
              </a:rPr>
              <a:t>хорошая </a:t>
            </a:r>
            <a:r>
              <a:rPr sz="2000" spc="-5" dirty="0">
                <a:latin typeface="Arial"/>
                <a:cs typeface="Arial"/>
              </a:rPr>
              <a:t>координация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движений;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5367" y="1691063"/>
            <a:ext cx="3259454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1635">
              <a:lnSpc>
                <a:spcPts val="2320"/>
              </a:lnSpc>
              <a:buChar char="●"/>
              <a:tabLst>
                <a:tab pos="381635" algn="l"/>
                <a:tab pos="382270" algn="l"/>
              </a:tabLst>
            </a:pPr>
            <a:r>
              <a:rPr sz="2000" spc="-5" dirty="0">
                <a:latin typeface="Arial"/>
                <a:cs typeface="Arial"/>
              </a:rPr>
              <a:t>отличное зрение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слух;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5367" y="2831832"/>
            <a:ext cx="218821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1635">
              <a:lnSpc>
                <a:spcPts val="2320"/>
              </a:lnSpc>
              <a:buChar char="●"/>
              <a:tabLst>
                <a:tab pos="381635" algn="l"/>
                <a:tab pos="382270" algn="l"/>
              </a:tabLst>
            </a:pPr>
            <a:r>
              <a:rPr sz="2000" spc="-5" dirty="0">
                <a:latin typeface="Arial"/>
                <a:cs typeface="Arial"/>
              </a:rPr>
              <a:t>крепкие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нервы;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5367" y="3972582"/>
            <a:ext cx="201168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1635">
              <a:lnSpc>
                <a:spcPts val="2320"/>
              </a:lnSpc>
              <a:buChar char="●"/>
              <a:tabLst>
                <a:tab pos="381635" algn="l"/>
                <a:tab pos="382270" algn="l"/>
              </a:tabLst>
            </a:pPr>
            <a:r>
              <a:rPr sz="2000" spc="-5" dirty="0">
                <a:latin typeface="Arial"/>
                <a:cs typeface="Arial"/>
              </a:rPr>
              <a:t>аккуратность;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5367" y="520816"/>
            <a:ext cx="243205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1635">
              <a:lnSpc>
                <a:spcPts val="2320"/>
              </a:lnSpc>
              <a:buChar char="●"/>
              <a:tabLst>
                <a:tab pos="381635" algn="l"/>
                <a:tab pos="382270" algn="l"/>
              </a:tabLst>
            </a:pPr>
            <a:r>
              <a:rPr sz="2000" spc="-5" dirty="0">
                <a:latin typeface="Arial"/>
                <a:cs typeface="Arial"/>
              </a:rPr>
              <a:t>ответственность;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5367" y="1625988"/>
            <a:ext cx="265811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1635">
              <a:lnSpc>
                <a:spcPts val="2320"/>
              </a:lnSpc>
              <a:buChar char="●"/>
              <a:tabLst>
                <a:tab pos="381635" algn="l"/>
                <a:tab pos="382270" algn="l"/>
              </a:tabLst>
            </a:pPr>
            <a:r>
              <a:rPr sz="2000" dirty="0">
                <a:latin typeface="Arial"/>
                <a:cs typeface="Arial"/>
              </a:rPr>
              <a:t>хороший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глазомер;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5367" y="2731182"/>
            <a:ext cx="3589654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1635">
              <a:lnSpc>
                <a:spcPts val="2320"/>
              </a:lnSpc>
              <a:buChar char="●"/>
              <a:tabLst>
                <a:tab pos="381635" algn="l"/>
                <a:tab pos="382270" algn="l"/>
              </a:tabLst>
            </a:pPr>
            <a:r>
              <a:rPr sz="2000" spc="-5" dirty="0">
                <a:latin typeface="Arial"/>
                <a:cs typeface="Arial"/>
              </a:rPr>
              <a:t>физическая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выносливость;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5367" y="3836357"/>
            <a:ext cx="3256915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1635">
              <a:lnSpc>
                <a:spcPts val="2320"/>
              </a:lnSpc>
              <a:buChar char="●"/>
              <a:tabLst>
                <a:tab pos="381635" algn="l"/>
                <a:tab pos="382270" algn="l"/>
              </a:tabLst>
            </a:pPr>
            <a:r>
              <a:rPr sz="2000" dirty="0">
                <a:latin typeface="Arial"/>
                <a:cs typeface="Arial"/>
              </a:rPr>
              <a:t>техническое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мышление;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5367" y="752298"/>
            <a:ext cx="150495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1635">
              <a:lnSpc>
                <a:spcPts val="2320"/>
              </a:lnSpc>
              <a:buChar char="●"/>
              <a:tabLst>
                <a:tab pos="381635" algn="l"/>
                <a:tab pos="382270" algn="l"/>
              </a:tabLst>
            </a:pPr>
            <a:r>
              <a:rPr sz="2000" spc="-5" dirty="0">
                <a:latin typeface="Arial"/>
                <a:cs typeface="Arial"/>
              </a:rPr>
              <a:t>ловкость;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5370" y="1666044"/>
            <a:ext cx="1608455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1635">
              <a:lnSpc>
                <a:spcPts val="2320"/>
              </a:lnSpc>
              <a:buChar char="●"/>
              <a:tabLst>
                <a:tab pos="381635" algn="l"/>
                <a:tab pos="382270" algn="l"/>
              </a:tabLst>
            </a:pPr>
            <a:r>
              <a:rPr sz="2000" spc="-5" dirty="0">
                <a:latin typeface="Arial"/>
                <a:cs typeface="Arial"/>
              </a:rPr>
              <a:t>внимание;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5367" y="2855645"/>
            <a:ext cx="1292225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1635">
              <a:lnSpc>
                <a:spcPts val="2320"/>
              </a:lnSpc>
              <a:buChar char="●"/>
              <a:tabLst>
                <a:tab pos="381635" algn="l"/>
                <a:tab pos="382270" algn="l"/>
              </a:tabLst>
            </a:pPr>
            <a:r>
              <a:rPr sz="2000" spc="-5" dirty="0">
                <a:latin typeface="Arial"/>
                <a:cs typeface="Arial"/>
              </a:rPr>
              <a:t>память;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5367" y="3709150"/>
            <a:ext cx="250190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1635">
              <a:lnSpc>
                <a:spcPts val="2320"/>
              </a:lnSpc>
              <a:buChar char="●"/>
              <a:tabLst>
                <a:tab pos="381635" algn="l"/>
                <a:tab pos="382270" algn="l"/>
              </a:tabLst>
            </a:pPr>
            <a:r>
              <a:rPr sz="2000" spc="-5" dirty="0">
                <a:latin typeface="Arial"/>
                <a:cs typeface="Arial"/>
              </a:rPr>
              <a:t>коммуникативные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7325" y="4013950"/>
            <a:ext cx="361569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spc="-5" dirty="0">
                <a:latin typeface="Arial"/>
                <a:cs typeface="Arial"/>
              </a:rPr>
              <a:t>организаторские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способности.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0125" y="85732"/>
            <a:ext cx="6747509" cy="561975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90"/>
              </a:lnSpc>
            </a:pPr>
            <a:r>
              <a:rPr spc="-10" dirty="0"/>
              <a:t>Область</a:t>
            </a:r>
            <a:r>
              <a:rPr spc="-95" dirty="0"/>
              <a:t> </a:t>
            </a:r>
            <a:r>
              <a:rPr dirty="0"/>
              <a:t>профессиональной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0125" y="647707"/>
            <a:ext cx="3420110" cy="56388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90"/>
              </a:lnSpc>
            </a:pPr>
            <a:r>
              <a:rPr sz="3700" b="1" spc="-5" dirty="0">
                <a:latin typeface="Arial"/>
                <a:cs typeface="Arial"/>
              </a:rPr>
              <a:t>деятельности:</a:t>
            </a:r>
            <a:endParaRPr sz="3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0136" y="4056668"/>
            <a:ext cx="2447925" cy="502920"/>
          </a:xfrm>
          <a:custGeom>
            <a:avLst/>
            <a:gdLst/>
            <a:ahLst/>
            <a:cxnLst/>
            <a:rect l="l" t="t" r="r" b="b"/>
            <a:pathLst>
              <a:path w="2447925" h="502920">
                <a:moveTo>
                  <a:pt x="0" y="0"/>
                </a:moveTo>
                <a:lnTo>
                  <a:pt x="2447887" y="0"/>
                </a:lnTo>
                <a:lnTo>
                  <a:pt x="2447887" y="50292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00136" y="2037368"/>
          <a:ext cx="7142478" cy="2522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7254"/>
                <a:gridCol w="2837179"/>
                <a:gridCol w="868045"/>
              </a:tblGrid>
              <a:tr h="1032585">
                <a:tc gridSpan="3">
                  <a:txBody>
                    <a:bodyPr/>
                    <a:lstStyle/>
                    <a:p>
                      <a:pPr algn="l">
                        <a:lnSpc>
                          <a:spcPts val="3829"/>
                        </a:lnSpc>
                        <a:tabLst>
                          <a:tab pos="2834005" algn="l"/>
                          <a:tab pos="3372485" algn="l"/>
                          <a:tab pos="5998845" algn="l"/>
                        </a:tabLst>
                      </a:pPr>
                      <a:r>
                        <a:rPr sz="3300" spc="-10" dirty="0">
                          <a:latin typeface="Arial"/>
                          <a:cs typeface="Arial"/>
                        </a:rPr>
                        <a:t>Организаци</a:t>
                      </a:r>
                      <a:r>
                        <a:rPr sz="3300" dirty="0">
                          <a:latin typeface="Arial"/>
                          <a:cs typeface="Arial"/>
                        </a:rPr>
                        <a:t>я	и	</a:t>
                      </a:r>
                      <a:r>
                        <a:rPr sz="3300" spc="-5" dirty="0">
                          <a:latin typeface="Arial"/>
                          <a:cs typeface="Arial"/>
                        </a:rPr>
                        <a:t>проведени</a:t>
                      </a:r>
                      <a:r>
                        <a:rPr sz="3300" dirty="0">
                          <a:latin typeface="Arial"/>
                          <a:cs typeface="Arial"/>
                        </a:rPr>
                        <a:t>е	</a:t>
                      </a:r>
                      <a:r>
                        <a:rPr sz="3300" spc="-5" dirty="0">
                          <a:latin typeface="Arial"/>
                          <a:cs typeface="Arial"/>
                        </a:rPr>
                        <a:t>работ</a:t>
                      </a:r>
                      <a:endParaRPr sz="3300">
                        <a:latin typeface="Arial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653415" algn="l"/>
                          <a:tab pos="4195445" algn="l"/>
                        </a:tabLst>
                      </a:pPr>
                      <a:r>
                        <a:rPr sz="3300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3300" dirty="0">
                          <a:latin typeface="Arial"/>
                          <a:cs typeface="Arial"/>
                        </a:rPr>
                        <a:t>о	</a:t>
                      </a:r>
                      <a:r>
                        <a:rPr sz="3300" spc="-5" dirty="0">
                          <a:latin typeface="Arial"/>
                          <a:cs typeface="Arial"/>
                        </a:rPr>
                        <a:t>проектированию</a:t>
                      </a:r>
                      <a:r>
                        <a:rPr sz="3300" dirty="0">
                          <a:latin typeface="Arial"/>
                          <a:cs typeface="Arial"/>
                        </a:rPr>
                        <a:t>,	строительству,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6519">
                <a:tc>
                  <a:txBody>
                    <a:bodyPr/>
                    <a:lstStyle/>
                    <a:p>
                      <a:pPr algn="l">
                        <a:lnSpc>
                          <a:spcPts val="3645"/>
                        </a:lnSpc>
                      </a:pPr>
                      <a:r>
                        <a:rPr sz="3300" spc="-5" dirty="0">
                          <a:latin typeface="Arial"/>
                          <a:cs typeface="Arial"/>
                        </a:rPr>
                        <a:t>эксплуатации,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589280" algn="l">
                        <a:lnSpc>
                          <a:spcPts val="3645"/>
                        </a:lnSpc>
                      </a:pPr>
                      <a:r>
                        <a:rPr sz="3300" spc="-5" dirty="0">
                          <a:latin typeface="Arial"/>
                          <a:cs typeface="Arial"/>
                        </a:rPr>
                        <a:t>ремонту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45"/>
                        </a:lnSpc>
                      </a:pPr>
                      <a:r>
                        <a:rPr sz="3300" dirty="0">
                          <a:latin typeface="Arial"/>
                          <a:cs typeface="Arial"/>
                        </a:rPr>
                        <a:t>и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</a:tr>
              <a:tr h="500195">
                <a:tc>
                  <a:txBody>
                    <a:bodyPr/>
                    <a:lstStyle/>
                    <a:p>
                      <a:pPr algn="l">
                        <a:lnSpc>
                          <a:spcPts val="3790"/>
                        </a:lnSpc>
                      </a:pPr>
                      <a:r>
                        <a:rPr sz="3300" spc="-5" dirty="0">
                          <a:latin typeface="Arial"/>
                          <a:cs typeface="Arial"/>
                        </a:rPr>
                        <a:t>реконструкции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55015">
                        <a:lnSpc>
                          <a:spcPts val="3790"/>
                        </a:lnSpc>
                      </a:pPr>
                      <a:r>
                        <a:rPr sz="3300" spc="-5" dirty="0">
                          <a:latin typeface="Arial"/>
                          <a:cs typeface="Arial"/>
                        </a:rPr>
                        <a:t>зданий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790"/>
                        </a:lnSpc>
                      </a:pPr>
                      <a:r>
                        <a:rPr sz="3300" dirty="0">
                          <a:latin typeface="Arial"/>
                          <a:cs typeface="Arial"/>
                        </a:rPr>
                        <a:t>и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l">
                        <a:lnSpc>
                          <a:spcPts val="3829"/>
                        </a:lnSpc>
                      </a:pPr>
                      <a:r>
                        <a:rPr sz="3300" dirty="0">
                          <a:latin typeface="Arial"/>
                          <a:cs typeface="Arial"/>
                        </a:rPr>
                        <a:t>сооружений.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1028" y="1046350"/>
            <a:ext cx="6402070" cy="563880"/>
          </a:xfrm>
          <a:custGeom>
            <a:avLst/>
            <a:gdLst/>
            <a:ahLst/>
            <a:cxnLst/>
            <a:rect l="l" t="t" r="r" b="b"/>
            <a:pathLst>
              <a:path w="6402070" h="563880">
                <a:moveTo>
                  <a:pt x="0" y="0"/>
                </a:moveTo>
                <a:lnTo>
                  <a:pt x="6401943" y="0"/>
                </a:lnTo>
                <a:lnTo>
                  <a:pt x="6401943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0729" y="1608325"/>
            <a:ext cx="4523105" cy="563880"/>
          </a:xfrm>
          <a:custGeom>
            <a:avLst/>
            <a:gdLst/>
            <a:ahLst/>
            <a:cxnLst/>
            <a:rect l="l" t="t" r="r" b="b"/>
            <a:pathLst>
              <a:path w="4523105" h="563880">
                <a:moveTo>
                  <a:pt x="0" y="0"/>
                </a:moveTo>
                <a:lnTo>
                  <a:pt x="4522540" y="0"/>
                </a:lnTo>
                <a:lnTo>
                  <a:pt x="4522540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5399" y="2170300"/>
            <a:ext cx="4593590" cy="563880"/>
          </a:xfrm>
          <a:custGeom>
            <a:avLst/>
            <a:gdLst/>
            <a:ahLst/>
            <a:cxnLst/>
            <a:rect l="l" t="t" r="r" b="b"/>
            <a:pathLst>
              <a:path w="4593590" h="563880">
                <a:moveTo>
                  <a:pt x="0" y="0"/>
                </a:moveTo>
                <a:lnTo>
                  <a:pt x="4593201" y="0"/>
                </a:lnTo>
                <a:lnTo>
                  <a:pt x="4593201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6915" y="2732275"/>
            <a:ext cx="3030220" cy="563880"/>
          </a:xfrm>
          <a:custGeom>
            <a:avLst/>
            <a:gdLst/>
            <a:ahLst/>
            <a:cxnLst/>
            <a:rect l="l" t="t" r="r" b="b"/>
            <a:pathLst>
              <a:path w="3030220" h="563879">
                <a:moveTo>
                  <a:pt x="0" y="0"/>
                </a:moveTo>
                <a:lnTo>
                  <a:pt x="3030168" y="0"/>
                </a:lnTo>
                <a:lnTo>
                  <a:pt x="3030168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7808" y="3294250"/>
            <a:ext cx="5268595" cy="563880"/>
          </a:xfrm>
          <a:custGeom>
            <a:avLst/>
            <a:gdLst/>
            <a:ahLst/>
            <a:cxnLst/>
            <a:rect l="l" t="t" r="r" b="b"/>
            <a:pathLst>
              <a:path w="5268595" h="563879">
                <a:moveTo>
                  <a:pt x="0" y="0"/>
                </a:moveTo>
                <a:lnTo>
                  <a:pt x="5268382" y="0"/>
                </a:lnTo>
                <a:lnTo>
                  <a:pt x="5268382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58328" y="1014853"/>
            <a:ext cx="6412865" cy="28371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ts val="4430"/>
              </a:lnSpc>
              <a:spcBef>
                <a:spcPts val="254"/>
              </a:spcBef>
            </a:pPr>
            <a:r>
              <a:rPr sz="3700" b="1" spc="-5" dirty="0">
                <a:latin typeface="Arial"/>
                <a:cs typeface="Arial"/>
              </a:rPr>
              <a:t>базовое </a:t>
            </a:r>
            <a:r>
              <a:rPr sz="3700" b="1" spc="-10" dirty="0">
                <a:latin typeface="Arial"/>
                <a:cs typeface="Arial"/>
              </a:rPr>
              <a:t>образование</a:t>
            </a:r>
            <a:r>
              <a:rPr sz="3700" b="1" spc="-10">
                <a:latin typeface="Arial"/>
                <a:cs typeface="Arial"/>
              </a:rPr>
              <a:t>: </a:t>
            </a:r>
            <a:r>
              <a:rPr lang="ru-RU" sz="3700" b="1" spc="-10" dirty="0" smtClean="0">
                <a:latin typeface="Arial"/>
                <a:cs typeface="Arial"/>
              </a:rPr>
              <a:t/>
            </a:r>
            <a:br>
              <a:rPr lang="ru-RU" sz="3700" b="1" spc="-10" dirty="0" smtClean="0">
                <a:latin typeface="Arial"/>
                <a:cs typeface="Arial"/>
              </a:rPr>
            </a:br>
            <a:r>
              <a:rPr sz="3700" b="1" spc="-5" smtClean="0">
                <a:latin typeface="Arial"/>
                <a:cs typeface="Arial"/>
              </a:rPr>
              <a:t>9  </a:t>
            </a:r>
            <a:r>
              <a:rPr sz="3700" b="1" spc="-5" dirty="0">
                <a:latin typeface="Arial"/>
                <a:cs typeface="Arial"/>
              </a:rPr>
              <a:t>классов/начальное  профессиональное  образование  квалификация: техник</a:t>
            </a:r>
            <a:endParaRPr sz="3700" b="1" spc="-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4088" y="934491"/>
            <a:ext cx="7143750" cy="563880"/>
          </a:xfrm>
          <a:custGeom>
            <a:avLst/>
            <a:gdLst/>
            <a:ahLst/>
            <a:cxnLst/>
            <a:rect l="l" t="t" r="r" b="b"/>
            <a:pathLst>
              <a:path w="7143750" h="563880">
                <a:moveTo>
                  <a:pt x="0" y="0"/>
                </a:moveTo>
                <a:lnTo>
                  <a:pt x="7143750" y="0"/>
                </a:lnTo>
                <a:lnTo>
                  <a:pt x="7143750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1388" y="902995"/>
            <a:ext cx="201612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1" spc="-10" dirty="0">
                <a:latin typeface="Arial"/>
                <a:cs typeface="Arial"/>
              </a:rPr>
              <a:t>Область</a:t>
            </a:r>
            <a:endParaRPr sz="37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0400" y="895350"/>
            <a:ext cx="288671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применения</a:t>
            </a:r>
          </a:p>
        </p:txBody>
      </p:sp>
      <p:sp>
        <p:nvSpPr>
          <p:cNvPr id="6" name="object 6"/>
          <p:cNvSpPr/>
          <p:nvPr/>
        </p:nvSpPr>
        <p:spPr>
          <a:xfrm>
            <a:off x="1194088" y="1496466"/>
            <a:ext cx="3583940" cy="563880"/>
          </a:xfrm>
          <a:custGeom>
            <a:avLst/>
            <a:gdLst/>
            <a:ahLst/>
            <a:cxnLst/>
            <a:rect l="l" t="t" r="r" b="b"/>
            <a:pathLst>
              <a:path w="3583940" h="563880">
                <a:moveTo>
                  <a:pt x="0" y="0"/>
                </a:moveTo>
                <a:lnTo>
                  <a:pt x="3583757" y="0"/>
                </a:lnTo>
                <a:lnTo>
                  <a:pt x="3583757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81388" y="1464970"/>
            <a:ext cx="3608704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1" spc="-5" dirty="0">
                <a:latin typeface="Arial"/>
                <a:cs typeface="Arial"/>
              </a:rPr>
              <a:t>специальности</a:t>
            </a:r>
            <a:endParaRPr sz="3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94088" y="2058441"/>
            <a:ext cx="7143750" cy="563880"/>
          </a:xfrm>
          <a:custGeom>
            <a:avLst/>
            <a:gdLst/>
            <a:ahLst/>
            <a:cxnLst/>
            <a:rect l="l" t="t" r="r" b="b"/>
            <a:pathLst>
              <a:path w="7143750" h="563880">
                <a:moveTo>
                  <a:pt x="0" y="0"/>
                </a:moveTo>
                <a:lnTo>
                  <a:pt x="7143750" y="0"/>
                </a:lnTo>
                <a:lnTo>
                  <a:pt x="7143750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4088" y="2620416"/>
            <a:ext cx="7143750" cy="563880"/>
          </a:xfrm>
          <a:custGeom>
            <a:avLst/>
            <a:gdLst/>
            <a:ahLst/>
            <a:cxnLst/>
            <a:rect l="l" t="t" r="r" b="b"/>
            <a:pathLst>
              <a:path w="7143750" h="563880">
                <a:moveTo>
                  <a:pt x="0" y="0"/>
                </a:moveTo>
                <a:lnTo>
                  <a:pt x="7143750" y="0"/>
                </a:lnTo>
                <a:lnTo>
                  <a:pt x="7143750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4430"/>
              </a:lnSpc>
              <a:spcBef>
                <a:spcPts val="254"/>
              </a:spcBef>
            </a:pPr>
            <a:r>
              <a:rPr spc="-5" dirty="0"/>
              <a:t>"Строительство  эксплуатация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80617" y="2588920"/>
            <a:ext cx="168021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1" spc="-5" dirty="0">
                <a:latin typeface="Arial"/>
                <a:cs typeface="Arial"/>
              </a:rPr>
              <a:t>зданий</a:t>
            </a:r>
            <a:endParaRPr sz="3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32563" y="2026945"/>
            <a:ext cx="316865" cy="115125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1905">
              <a:lnSpc>
                <a:spcPts val="4430"/>
              </a:lnSpc>
              <a:spcBef>
                <a:spcPts val="254"/>
              </a:spcBef>
            </a:pPr>
            <a:r>
              <a:rPr sz="3700" b="1" dirty="0">
                <a:latin typeface="Arial"/>
                <a:cs typeface="Arial"/>
              </a:rPr>
              <a:t>и  и</a:t>
            </a:r>
            <a:endParaRPr sz="3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94088" y="3182391"/>
            <a:ext cx="3218815" cy="563880"/>
          </a:xfrm>
          <a:custGeom>
            <a:avLst/>
            <a:gdLst/>
            <a:ahLst/>
            <a:cxnLst/>
            <a:rect l="l" t="t" r="r" b="b"/>
            <a:pathLst>
              <a:path w="3218815" h="563879">
                <a:moveTo>
                  <a:pt x="0" y="0"/>
                </a:moveTo>
                <a:lnTo>
                  <a:pt x="3218751" y="0"/>
                </a:lnTo>
                <a:lnTo>
                  <a:pt x="3218751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81388" y="3150895"/>
            <a:ext cx="324421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1" spc="-5" dirty="0">
                <a:latin typeface="Arial"/>
                <a:cs typeface="Arial"/>
              </a:rPr>
              <a:t>сооружений":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00125" y="1383082"/>
          <a:ext cx="7144383" cy="25698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0135"/>
                <a:gridCol w="3036569"/>
                <a:gridCol w="1757679"/>
              </a:tblGrid>
              <a:tr h="1305335">
                <a:tc gridSpan="3">
                  <a:txBody>
                    <a:bodyPr/>
                    <a:lstStyle/>
                    <a:p>
                      <a:pPr>
                        <a:lnSpc>
                          <a:spcPts val="3250"/>
                        </a:lnSpc>
                        <a:tabLst>
                          <a:tab pos="3417570" algn="l"/>
                          <a:tab pos="5843905" algn="l"/>
                        </a:tabLst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Профессиональна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я	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деятельност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ь	техника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400"/>
                        </a:lnSpc>
                        <a:tabLst>
                          <a:tab pos="3570604" algn="l"/>
                          <a:tab pos="4672965" algn="l"/>
                          <a:tab pos="4832350" algn="l"/>
                          <a:tab pos="6940550" algn="l"/>
                        </a:tabLst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осуществляетс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я	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а		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предприятиях 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жилищно-коммунальног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о	хозяйства,	в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2948">
                <a:tc>
                  <a:txBody>
                    <a:bodyPr/>
                    <a:lstStyle/>
                    <a:p>
                      <a:pPr>
                        <a:lnSpc>
                          <a:spcPts val="309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строительных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890269">
                        <a:lnSpc>
                          <a:spcPts val="3095"/>
                        </a:lnSpc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компаниях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095"/>
                        </a:lnSpc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города,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</a:tr>
              <a:tr h="424840">
                <a:tc>
                  <a:txBody>
                    <a:bodyPr/>
                    <a:lstStyle/>
                    <a:p>
                      <a:pPr>
                        <a:lnSpc>
                          <a:spcPts val="3220"/>
                        </a:lnSpc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проектных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452120">
                        <a:lnSpc>
                          <a:spcPts val="3220"/>
                        </a:lnSpc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институтах,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3220"/>
                        </a:lnSpc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частных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ts val="3250"/>
                        </a:lnSpc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организациях.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14259" y="2231332"/>
            <a:ext cx="4715510" cy="563880"/>
          </a:xfrm>
          <a:custGeom>
            <a:avLst/>
            <a:gdLst/>
            <a:ahLst/>
            <a:cxnLst/>
            <a:rect l="l" t="t" r="r" b="b"/>
            <a:pathLst>
              <a:path w="4715509" h="563880">
                <a:moveTo>
                  <a:pt x="0" y="0"/>
                </a:moveTo>
                <a:lnTo>
                  <a:pt x="4715481" y="0"/>
                </a:lnTo>
                <a:lnTo>
                  <a:pt x="4715481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95714" y="2793307"/>
            <a:ext cx="2752725" cy="563880"/>
          </a:xfrm>
          <a:custGeom>
            <a:avLst/>
            <a:gdLst/>
            <a:ahLst/>
            <a:cxnLst/>
            <a:rect l="l" t="t" r="r" b="b"/>
            <a:pathLst>
              <a:path w="2752725" h="563879">
                <a:moveTo>
                  <a:pt x="0" y="0"/>
                </a:moveTo>
                <a:lnTo>
                  <a:pt x="2752571" y="0"/>
                </a:lnTo>
                <a:lnTo>
                  <a:pt x="2752571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14259" y="2257048"/>
            <a:ext cx="4713605" cy="1087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79"/>
              </a:lnSpc>
            </a:pPr>
            <a:r>
              <a:rPr sz="3700" b="1" spc="-5" dirty="0">
                <a:latin typeface="Arial"/>
                <a:cs typeface="Arial"/>
              </a:rPr>
              <a:t>Квалификационные</a:t>
            </a:r>
            <a:endParaRPr sz="3700">
              <a:latin typeface="Arial"/>
              <a:cs typeface="Arial"/>
            </a:endParaRPr>
          </a:p>
          <a:p>
            <a:pPr algn="ctr">
              <a:lnSpc>
                <a:spcPts val="4435"/>
              </a:lnSpc>
            </a:pPr>
            <a:r>
              <a:rPr sz="3700" b="1" spc="-5" dirty="0">
                <a:latin typeface="Arial"/>
                <a:cs typeface="Arial"/>
              </a:rPr>
              <a:t>требования</a:t>
            </a:r>
            <a:endParaRPr sz="3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08059" y="1877668"/>
            <a:ext cx="4715510" cy="563880"/>
          </a:xfrm>
          <a:custGeom>
            <a:avLst/>
            <a:gdLst/>
            <a:ahLst/>
            <a:cxnLst/>
            <a:rect l="l" t="t" r="r" b="b"/>
            <a:pathLst>
              <a:path w="4715509" h="563880">
                <a:moveTo>
                  <a:pt x="0" y="0"/>
                </a:moveTo>
                <a:lnTo>
                  <a:pt x="4715481" y="0"/>
                </a:lnTo>
                <a:lnTo>
                  <a:pt x="4715481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89514" y="2439643"/>
            <a:ext cx="2752725" cy="563880"/>
          </a:xfrm>
          <a:custGeom>
            <a:avLst/>
            <a:gdLst/>
            <a:ahLst/>
            <a:cxnLst/>
            <a:rect l="l" t="t" r="r" b="b"/>
            <a:pathLst>
              <a:path w="2752725" h="563880">
                <a:moveTo>
                  <a:pt x="0" y="0"/>
                </a:moveTo>
                <a:lnTo>
                  <a:pt x="2752571" y="0"/>
                </a:lnTo>
                <a:lnTo>
                  <a:pt x="2752571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993775" marR="5080" indent="-981710">
              <a:lnSpc>
                <a:spcPts val="4430"/>
              </a:lnSpc>
              <a:spcBef>
                <a:spcPts val="254"/>
              </a:spcBef>
            </a:pPr>
            <a:r>
              <a:rPr spc="-5" dirty="0"/>
              <a:t>Квалификационные  требования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91056" y="85732"/>
            <a:ext cx="1700530" cy="304800"/>
          </a:xfrm>
          <a:custGeom>
            <a:avLst/>
            <a:gdLst/>
            <a:ahLst/>
            <a:cxnLst/>
            <a:rect l="l" t="t" r="r" b="b"/>
            <a:pathLst>
              <a:path w="1700529" h="304800">
                <a:moveTo>
                  <a:pt x="0" y="0"/>
                </a:moveTo>
                <a:lnTo>
                  <a:pt x="1700069" y="0"/>
                </a:lnTo>
                <a:lnTo>
                  <a:pt x="1700069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29000" y="133350"/>
            <a:ext cx="17246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5" dirty="0">
                <a:latin typeface="Arial"/>
                <a:cs typeface="Arial"/>
              </a:rPr>
              <a:t>Должен</a:t>
            </a:r>
            <a:r>
              <a:rPr sz="2000" b="0" spc="-80" dirty="0">
                <a:latin typeface="Arial"/>
                <a:cs typeface="Arial"/>
              </a:rPr>
              <a:t> </a:t>
            </a:r>
            <a:r>
              <a:rPr sz="2000" b="0" spc="-5" dirty="0">
                <a:latin typeface="Arial"/>
                <a:cs typeface="Arial"/>
              </a:rPr>
              <a:t>знать: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60025" y="939234"/>
            <a:ext cx="4824730" cy="304800"/>
          </a:xfrm>
          <a:custGeom>
            <a:avLst/>
            <a:gdLst/>
            <a:ahLst/>
            <a:cxnLst/>
            <a:rect l="l" t="t" r="r" b="b"/>
            <a:pathLst>
              <a:path w="4824730" h="304800">
                <a:moveTo>
                  <a:pt x="0" y="0"/>
                </a:moveTo>
                <a:lnTo>
                  <a:pt x="4824735" y="0"/>
                </a:lnTo>
                <a:lnTo>
                  <a:pt x="4824735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0025" y="1244034"/>
            <a:ext cx="4215765" cy="304800"/>
          </a:xfrm>
          <a:custGeom>
            <a:avLst/>
            <a:gdLst/>
            <a:ahLst/>
            <a:cxnLst/>
            <a:rect l="l" t="t" r="r" b="b"/>
            <a:pathLst>
              <a:path w="4215765" h="304800">
                <a:moveTo>
                  <a:pt x="0" y="0"/>
                </a:moveTo>
                <a:lnTo>
                  <a:pt x="4215769" y="0"/>
                </a:lnTo>
                <a:lnTo>
                  <a:pt x="4215769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60025" y="1548834"/>
            <a:ext cx="4792980" cy="304800"/>
          </a:xfrm>
          <a:custGeom>
            <a:avLst/>
            <a:gdLst/>
            <a:ahLst/>
            <a:cxnLst/>
            <a:rect l="l" t="t" r="r" b="b"/>
            <a:pathLst>
              <a:path w="4792980" h="304800">
                <a:moveTo>
                  <a:pt x="0" y="0"/>
                </a:moveTo>
                <a:lnTo>
                  <a:pt x="4792749" y="0"/>
                </a:lnTo>
                <a:lnTo>
                  <a:pt x="4792749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60025" y="1853634"/>
            <a:ext cx="3324860" cy="304800"/>
          </a:xfrm>
          <a:custGeom>
            <a:avLst/>
            <a:gdLst/>
            <a:ahLst/>
            <a:cxnLst/>
            <a:rect l="l" t="t" r="r" b="b"/>
            <a:pathLst>
              <a:path w="3324860" h="304800">
                <a:moveTo>
                  <a:pt x="0" y="0"/>
                </a:moveTo>
                <a:lnTo>
                  <a:pt x="3324762" y="0"/>
                </a:lnTo>
                <a:lnTo>
                  <a:pt x="3324762" y="304799"/>
                </a:lnTo>
                <a:lnTo>
                  <a:pt x="0" y="304799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60025" y="2158434"/>
            <a:ext cx="3934460" cy="304800"/>
          </a:xfrm>
          <a:custGeom>
            <a:avLst/>
            <a:gdLst/>
            <a:ahLst/>
            <a:cxnLst/>
            <a:rect l="l" t="t" r="r" b="b"/>
            <a:pathLst>
              <a:path w="3934460" h="304800">
                <a:moveTo>
                  <a:pt x="0" y="0"/>
                </a:moveTo>
                <a:lnTo>
                  <a:pt x="3933850" y="0"/>
                </a:lnTo>
                <a:lnTo>
                  <a:pt x="39338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60025" y="2463234"/>
            <a:ext cx="3773170" cy="304800"/>
          </a:xfrm>
          <a:custGeom>
            <a:avLst/>
            <a:gdLst/>
            <a:ahLst/>
            <a:cxnLst/>
            <a:rect l="l" t="t" r="r" b="b"/>
            <a:pathLst>
              <a:path w="3773170" h="304800">
                <a:moveTo>
                  <a:pt x="0" y="0"/>
                </a:moveTo>
                <a:lnTo>
                  <a:pt x="3772930" y="0"/>
                </a:lnTo>
                <a:lnTo>
                  <a:pt x="377293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025" y="2768034"/>
            <a:ext cx="3373754" cy="304800"/>
          </a:xfrm>
          <a:custGeom>
            <a:avLst/>
            <a:gdLst/>
            <a:ahLst/>
            <a:cxnLst/>
            <a:rect l="l" t="t" r="r" b="b"/>
            <a:pathLst>
              <a:path w="3373754" h="304800">
                <a:moveTo>
                  <a:pt x="0" y="0"/>
                </a:moveTo>
                <a:lnTo>
                  <a:pt x="3373235" y="0"/>
                </a:lnTo>
                <a:lnTo>
                  <a:pt x="3373235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60025" y="3072834"/>
            <a:ext cx="3859529" cy="304800"/>
          </a:xfrm>
          <a:custGeom>
            <a:avLst/>
            <a:gdLst/>
            <a:ahLst/>
            <a:cxnLst/>
            <a:rect l="l" t="t" r="r" b="b"/>
            <a:pathLst>
              <a:path w="3859529" h="304800">
                <a:moveTo>
                  <a:pt x="0" y="0"/>
                </a:moveTo>
                <a:lnTo>
                  <a:pt x="3858969" y="0"/>
                </a:lnTo>
                <a:lnTo>
                  <a:pt x="3858969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60025" y="3377634"/>
            <a:ext cx="3707765" cy="304800"/>
          </a:xfrm>
          <a:custGeom>
            <a:avLst/>
            <a:gdLst/>
            <a:ahLst/>
            <a:cxnLst/>
            <a:rect l="l" t="t" r="r" b="b"/>
            <a:pathLst>
              <a:path w="3707765" h="304800">
                <a:moveTo>
                  <a:pt x="0" y="0"/>
                </a:moveTo>
                <a:lnTo>
                  <a:pt x="3707224" y="0"/>
                </a:lnTo>
                <a:lnTo>
                  <a:pt x="3707224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60025" y="3682434"/>
            <a:ext cx="4164965" cy="304800"/>
          </a:xfrm>
          <a:custGeom>
            <a:avLst/>
            <a:gdLst/>
            <a:ahLst/>
            <a:cxnLst/>
            <a:rect l="l" t="t" r="r" b="b"/>
            <a:pathLst>
              <a:path w="4164965" h="304800">
                <a:moveTo>
                  <a:pt x="0" y="0"/>
                </a:moveTo>
                <a:lnTo>
                  <a:pt x="4164444" y="0"/>
                </a:lnTo>
                <a:lnTo>
                  <a:pt x="4164444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60025" y="3987234"/>
            <a:ext cx="4456430" cy="304800"/>
          </a:xfrm>
          <a:custGeom>
            <a:avLst/>
            <a:gdLst/>
            <a:ahLst/>
            <a:cxnLst/>
            <a:rect l="l" t="t" r="r" b="b"/>
            <a:pathLst>
              <a:path w="4456430" h="304800">
                <a:moveTo>
                  <a:pt x="0" y="0"/>
                </a:moveTo>
                <a:lnTo>
                  <a:pt x="4456033" y="0"/>
                </a:lnTo>
                <a:lnTo>
                  <a:pt x="4456033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60025" y="4292034"/>
            <a:ext cx="4556760" cy="304800"/>
          </a:xfrm>
          <a:custGeom>
            <a:avLst/>
            <a:gdLst/>
            <a:ahLst/>
            <a:cxnLst/>
            <a:rect l="l" t="t" r="r" b="b"/>
            <a:pathLst>
              <a:path w="4556759" h="304800">
                <a:moveTo>
                  <a:pt x="0" y="0"/>
                </a:moveTo>
                <a:lnTo>
                  <a:pt x="4556205" y="0"/>
                </a:lnTo>
                <a:lnTo>
                  <a:pt x="4556205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60025" y="4596834"/>
            <a:ext cx="1306195" cy="304800"/>
          </a:xfrm>
          <a:custGeom>
            <a:avLst/>
            <a:gdLst/>
            <a:ahLst/>
            <a:cxnLst/>
            <a:rect l="l" t="t" r="r" b="b"/>
            <a:pathLst>
              <a:path w="1306195" h="304800">
                <a:moveTo>
                  <a:pt x="0" y="0"/>
                </a:moveTo>
                <a:lnTo>
                  <a:pt x="1305704" y="0"/>
                </a:lnTo>
                <a:lnTo>
                  <a:pt x="1305704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047325" y="916374"/>
            <a:ext cx="4849495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Законодательные и </a:t>
            </a:r>
            <a:r>
              <a:rPr sz="2000" spc="-5" dirty="0">
                <a:latin typeface="Arial"/>
                <a:cs typeface="Arial"/>
              </a:rPr>
              <a:t>нормативные акты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  </a:t>
            </a:r>
            <a:r>
              <a:rPr sz="2000" spc="-5" dirty="0">
                <a:latin typeface="Arial"/>
                <a:cs typeface="Arial"/>
              </a:rPr>
              <a:t>области </a:t>
            </a:r>
            <a:r>
              <a:rPr sz="2000" dirty="0">
                <a:latin typeface="Arial"/>
                <a:cs typeface="Arial"/>
              </a:rPr>
              <a:t>строительства и </a:t>
            </a:r>
            <a:r>
              <a:rPr sz="2000" spc="-5" dirty="0">
                <a:latin typeface="Arial"/>
                <a:cs typeface="Arial"/>
              </a:rPr>
              <a:t>жилищно-  коммунального </a:t>
            </a:r>
            <a:r>
              <a:rPr sz="2000" dirty="0">
                <a:latin typeface="Arial"/>
                <a:cs typeface="Arial"/>
              </a:rPr>
              <a:t>хозяйства; технологию и  </a:t>
            </a:r>
            <a:r>
              <a:rPr sz="2000" spc="-5" dirty="0">
                <a:latin typeface="Arial"/>
                <a:cs typeface="Arial"/>
              </a:rPr>
              <a:t>организацию </a:t>
            </a:r>
            <a:r>
              <a:rPr sz="2000" dirty="0">
                <a:latin typeface="Arial"/>
                <a:cs typeface="Arial"/>
              </a:rPr>
              <a:t>строительного  </a:t>
            </a:r>
            <a:r>
              <a:rPr sz="2000" spc="-5" dirty="0">
                <a:latin typeface="Arial"/>
                <a:cs typeface="Arial"/>
              </a:rPr>
              <a:t>производства, проектно-сметную  документацию на </a:t>
            </a:r>
            <a:r>
              <a:rPr sz="2000" dirty="0">
                <a:latin typeface="Arial"/>
                <a:cs typeface="Arial"/>
              </a:rPr>
              <a:t>строящиеся и  </a:t>
            </a:r>
            <a:r>
              <a:rPr sz="2000" spc="-5" dirty="0">
                <a:latin typeface="Arial"/>
                <a:cs typeface="Arial"/>
              </a:rPr>
              <a:t>реконструируемые объекты,  </a:t>
            </a:r>
            <a:r>
              <a:rPr sz="2000" dirty="0">
                <a:latin typeface="Arial"/>
                <a:cs typeface="Arial"/>
              </a:rPr>
              <a:t>строительные </a:t>
            </a:r>
            <a:r>
              <a:rPr sz="2000" spc="-5" dirty="0">
                <a:latin typeface="Arial"/>
                <a:cs typeface="Arial"/>
              </a:rPr>
              <a:t>нормы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5" dirty="0">
                <a:latin typeface="Arial"/>
                <a:cs typeface="Arial"/>
              </a:rPr>
              <a:t>правила;  экономику, организацию </a:t>
            </a:r>
            <a:r>
              <a:rPr sz="2000" dirty="0">
                <a:latin typeface="Arial"/>
                <a:cs typeface="Arial"/>
              </a:rPr>
              <a:t>труда,  </a:t>
            </a:r>
            <a:r>
              <a:rPr sz="2000" spc="-5" dirty="0">
                <a:latin typeface="Arial"/>
                <a:cs typeface="Arial"/>
              </a:rPr>
              <a:t>планирование работы, </a:t>
            </a:r>
            <a:r>
              <a:rPr sz="2000" dirty="0">
                <a:latin typeface="Arial"/>
                <a:cs typeface="Arial"/>
              </a:rPr>
              <a:t>управление  </a:t>
            </a:r>
            <a:r>
              <a:rPr sz="2000" spc="-5" dirty="0">
                <a:latin typeface="Arial"/>
                <a:cs typeface="Arial"/>
              </a:rPr>
              <a:t>коллективом, действующие методики  определения </a:t>
            </a:r>
            <a:r>
              <a:rPr sz="2000" dirty="0">
                <a:latin typeface="Arial"/>
                <a:cs typeface="Arial"/>
              </a:rPr>
              <a:t>стоимости строительной  </a:t>
            </a:r>
            <a:r>
              <a:rPr sz="2000" spc="-5" dirty="0">
                <a:latin typeface="Arial"/>
                <a:cs typeface="Arial"/>
              </a:rPr>
              <a:t>продукции;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7352" y="1122368"/>
            <a:ext cx="298958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spc="-5" dirty="0">
                <a:latin typeface="Arial"/>
                <a:cs typeface="Arial"/>
              </a:rPr>
              <a:t>конструктивные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решения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5833" y="1427168"/>
            <a:ext cx="4572635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2320"/>
              </a:lnSpc>
            </a:pPr>
            <a:r>
              <a:rPr sz="2000" spc="-5" dirty="0">
                <a:latin typeface="Arial"/>
                <a:cs typeface="Arial"/>
              </a:rPr>
              <a:t>зданий </a:t>
            </a:r>
            <a:r>
              <a:rPr sz="2000" dirty="0">
                <a:latin typeface="Arial"/>
                <a:cs typeface="Arial"/>
              </a:rPr>
              <a:t>и сооружений, </a:t>
            </a:r>
            <a:r>
              <a:rPr sz="2000" spc="-5" dirty="0">
                <a:latin typeface="Arial"/>
                <a:cs typeface="Arial"/>
              </a:rPr>
              <a:t>основы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расчета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51889" y="1731968"/>
            <a:ext cx="3240405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dirty="0">
                <a:latin typeface="Arial"/>
                <a:cs typeface="Arial"/>
              </a:rPr>
              <a:t>строительных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конструкций;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84999" y="2036768"/>
            <a:ext cx="417449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spc="-5" dirty="0">
                <a:latin typeface="Arial"/>
                <a:cs typeface="Arial"/>
              </a:rPr>
              <a:t>отечественный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5" dirty="0">
                <a:latin typeface="Arial"/>
                <a:cs typeface="Arial"/>
              </a:rPr>
              <a:t>зарубежный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опыт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30270" y="2341568"/>
            <a:ext cx="348361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dirty="0">
                <a:latin typeface="Arial"/>
                <a:cs typeface="Arial"/>
              </a:rPr>
              <a:t>строительного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производства,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64771" y="2646368"/>
            <a:ext cx="482727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dirty="0">
                <a:latin typeface="Arial"/>
                <a:cs typeface="Arial"/>
              </a:rPr>
              <a:t>современные строительные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материалы;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52484" y="2951168"/>
            <a:ext cx="4639310" cy="304800"/>
          </a:xfrm>
          <a:custGeom>
            <a:avLst/>
            <a:gdLst/>
            <a:ahLst/>
            <a:cxnLst/>
            <a:rect l="l" t="t" r="r" b="b"/>
            <a:pathLst>
              <a:path w="4639309" h="304800">
                <a:moveTo>
                  <a:pt x="0" y="0"/>
                </a:moveTo>
                <a:lnTo>
                  <a:pt x="4639020" y="0"/>
                </a:lnTo>
                <a:lnTo>
                  <a:pt x="463902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39784" y="2928308"/>
            <a:ext cx="46596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трудовое </a:t>
            </a:r>
            <a:r>
              <a:rPr sz="2000" spc="-5" dirty="0">
                <a:latin typeface="Arial"/>
                <a:cs typeface="Arial"/>
              </a:rPr>
              <a:t>законодательство, правила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5833" y="3255968"/>
            <a:ext cx="4572635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2320"/>
              </a:lnSpc>
            </a:pPr>
            <a:r>
              <a:rPr sz="2000" spc="-5" dirty="0">
                <a:latin typeface="Arial"/>
                <a:cs typeface="Arial"/>
              </a:rPr>
              <a:t>нормы охраны </a:t>
            </a:r>
            <a:r>
              <a:rPr sz="2000" dirty="0">
                <a:latin typeface="Arial"/>
                <a:cs typeface="Arial"/>
              </a:rPr>
              <a:t>труда, </a:t>
            </a:r>
            <a:r>
              <a:rPr sz="2000" spc="-5" dirty="0">
                <a:latin typeface="Arial"/>
                <a:cs typeface="Arial"/>
              </a:rPr>
              <a:t>меры по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защите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74519" y="3560768"/>
            <a:ext cx="239522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spc="-5" dirty="0">
                <a:latin typeface="Arial"/>
                <a:cs typeface="Arial"/>
              </a:rPr>
              <a:t>окружающей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среды.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9524" y="307659"/>
            <a:ext cx="174498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b="0" spc="-5" dirty="0">
                <a:latin typeface="Arial"/>
                <a:cs typeface="Arial"/>
              </a:rPr>
              <a:t>Должен</a:t>
            </a:r>
            <a:r>
              <a:rPr sz="2000" b="0" spc="-10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уметь: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83803" y="1383082"/>
            <a:ext cx="3976370" cy="304800"/>
          </a:xfrm>
          <a:custGeom>
            <a:avLst/>
            <a:gdLst/>
            <a:ahLst/>
            <a:cxnLst/>
            <a:rect l="l" t="t" r="r" b="b"/>
            <a:pathLst>
              <a:path w="3976370" h="304800">
                <a:moveTo>
                  <a:pt x="0" y="0"/>
                </a:moveTo>
                <a:lnTo>
                  <a:pt x="3976374" y="0"/>
                </a:lnTo>
                <a:lnTo>
                  <a:pt x="3976374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0846" y="1687882"/>
            <a:ext cx="4682490" cy="304800"/>
          </a:xfrm>
          <a:custGeom>
            <a:avLst/>
            <a:gdLst/>
            <a:ahLst/>
            <a:cxnLst/>
            <a:rect l="l" t="t" r="r" b="b"/>
            <a:pathLst>
              <a:path w="4682490" h="304800">
                <a:moveTo>
                  <a:pt x="0" y="0"/>
                </a:moveTo>
                <a:lnTo>
                  <a:pt x="4682287" y="0"/>
                </a:lnTo>
                <a:lnTo>
                  <a:pt x="4682287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6007" y="1992682"/>
            <a:ext cx="4192270" cy="304800"/>
          </a:xfrm>
          <a:custGeom>
            <a:avLst/>
            <a:gdLst/>
            <a:ahLst/>
            <a:cxnLst/>
            <a:rect l="l" t="t" r="r" b="b"/>
            <a:pathLst>
              <a:path w="4192270" h="304800">
                <a:moveTo>
                  <a:pt x="0" y="0"/>
                </a:moveTo>
                <a:lnTo>
                  <a:pt x="4191967" y="0"/>
                </a:lnTo>
                <a:lnTo>
                  <a:pt x="4191967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3559" y="2297482"/>
            <a:ext cx="4477385" cy="304800"/>
          </a:xfrm>
          <a:custGeom>
            <a:avLst/>
            <a:gdLst/>
            <a:ahLst/>
            <a:cxnLst/>
            <a:rect l="l" t="t" r="r" b="b"/>
            <a:pathLst>
              <a:path w="4477384" h="304800">
                <a:moveTo>
                  <a:pt x="0" y="0"/>
                </a:moveTo>
                <a:lnTo>
                  <a:pt x="4476861" y="0"/>
                </a:lnTo>
                <a:lnTo>
                  <a:pt x="4476861" y="304799"/>
                </a:lnTo>
                <a:lnTo>
                  <a:pt x="0" y="304799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36678" y="2602282"/>
            <a:ext cx="3870960" cy="304800"/>
          </a:xfrm>
          <a:custGeom>
            <a:avLst/>
            <a:gdLst/>
            <a:ahLst/>
            <a:cxnLst/>
            <a:rect l="l" t="t" r="r" b="b"/>
            <a:pathLst>
              <a:path w="3870959" h="304800">
                <a:moveTo>
                  <a:pt x="0" y="0"/>
                </a:moveTo>
                <a:lnTo>
                  <a:pt x="3870624" y="0"/>
                </a:lnTo>
                <a:lnTo>
                  <a:pt x="3870624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81695" y="2907082"/>
            <a:ext cx="3980815" cy="304800"/>
          </a:xfrm>
          <a:custGeom>
            <a:avLst/>
            <a:gdLst/>
            <a:ahLst/>
            <a:cxnLst/>
            <a:rect l="l" t="t" r="r" b="b"/>
            <a:pathLst>
              <a:path w="3980815" h="304800">
                <a:moveTo>
                  <a:pt x="0" y="0"/>
                </a:moveTo>
                <a:lnTo>
                  <a:pt x="3980589" y="0"/>
                </a:lnTo>
                <a:lnTo>
                  <a:pt x="3980589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03276" y="3211882"/>
            <a:ext cx="4937760" cy="304800"/>
          </a:xfrm>
          <a:custGeom>
            <a:avLst/>
            <a:gdLst/>
            <a:ahLst/>
            <a:cxnLst/>
            <a:rect l="l" t="t" r="r" b="b"/>
            <a:pathLst>
              <a:path w="4937759" h="304800">
                <a:moveTo>
                  <a:pt x="0" y="0"/>
                </a:moveTo>
                <a:lnTo>
                  <a:pt x="4937428" y="0"/>
                </a:lnTo>
                <a:lnTo>
                  <a:pt x="4937428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63705" y="3516682"/>
            <a:ext cx="3816985" cy="304800"/>
          </a:xfrm>
          <a:custGeom>
            <a:avLst/>
            <a:gdLst/>
            <a:ahLst/>
            <a:cxnLst/>
            <a:rect l="l" t="t" r="r" b="b"/>
            <a:pathLst>
              <a:path w="3816985" h="304800">
                <a:moveTo>
                  <a:pt x="0" y="0"/>
                </a:moveTo>
                <a:lnTo>
                  <a:pt x="3816570" y="0"/>
                </a:lnTo>
                <a:lnTo>
                  <a:pt x="381657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47650" y="3821482"/>
            <a:ext cx="3848735" cy="304800"/>
          </a:xfrm>
          <a:custGeom>
            <a:avLst/>
            <a:gdLst/>
            <a:ahLst/>
            <a:cxnLst/>
            <a:rect l="l" t="t" r="r" b="b"/>
            <a:pathLst>
              <a:path w="3848735" h="304800">
                <a:moveTo>
                  <a:pt x="0" y="0"/>
                </a:moveTo>
                <a:lnTo>
                  <a:pt x="3848679" y="0"/>
                </a:lnTo>
                <a:lnTo>
                  <a:pt x="3848679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31144" y="4126282"/>
            <a:ext cx="1882139" cy="304800"/>
          </a:xfrm>
          <a:custGeom>
            <a:avLst/>
            <a:gdLst/>
            <a:ahLst/>
            <a:cxnLst/>
            <a:rect l="l" t="t" r="r" b="b"/>
            <a:pathLst>
              <a:path w="1882139" h="304800">
                <a:moveTo>
                  <a:pt x="0" y="0"/>
                </a:moveTo>
                <a:lnTo>
                  <a:pt x="1881692" y="0"/>
                </a:lnTo>
                <a:lnTo>
                  <a:pt x="1881692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90576" y="1360222"/>
            <a:ext cx="495935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анализировать производственно-  </a:t>
            </a:r>
            <a:r>
              <a:rPr sz="2000" dirty="0">
                <a:latin typeface="Arial"/>
                <a:cs typeface="Arial"/>
              </a:rPr>
              <a:t>техническую </a:t>
            </a:r>
            <a:r>
              <a:rPr sz="2000" spc="-5" dirty="0">
                <a:latin typeface="Arial"/>
                <a:cs typeface="Arial"/>
              </a:rPr>
              <a:t>документацию </a:t>
            </a:r>
            <a:r>
              <a:rPr sz="2000" dirty="0">
                <a:latin typeface="Arial"/>
                <a:cs typeface="Arial"/>
              </a:rPr>
              <a:t>(наряды </a:t>
            </a:r>
            <a:r>
              <a:rPr sz="2000" spc="-5" dirty="0">
                <a:latin typeface="Arial"/>
                <a:cs typeface="Arial"/>
              </a:rPr>
              <a:t>на  выполнение работы, </a:t>
            </a:r>
            <a:r>
              <a:rPr sz="2000" dirty="0">
                <a:latin typeface="Arial"/>
                <a:cs typeface="Arial"/>
              </a:rPr>
              <a:t>учет </a:t>
            </a:r>
            <a:r>
              <a:rPr sz="2000" spc="-5" dirty="0">
                <a:latin typeface="Arial"/>
                <a:cs typeface="Arial"/>
              </a:rPr>
              <a:t>рабочего  времени, простоев, выработки </a:t>
            </a:r>
            <a:r>
              <a:rPr sz="2000" dirty="0">
                <a:latin typeface="Arial"/>
                <a:cs typeface="Arial"/>
              </a:rPr>
              <a:t>и т.д.);  </a:t>
            </a:r>
            <a:r>
              <a:rPr sz="2000" spc="-5" dirty="0">
                <a:latin typeface="Arial"/>
                <a:cs typeface="Arial"/>
              </a:rPr>
              <a:t>внедрять прогрессивные формы  организации </a:t>
            </a:r>
            <a:r>
              <a:rPr sz="2000" dirty="0">
                <a:latin typeface="Arial"/>
                <a:cs typeface="Arial"/>
              </a:rPr>
              <a:t>труда, </a:t>
            </a:r>
            <a:r>
              <a:rPr sz="2000" spc="-5" dirty="0">
                <a:latin typeface="Arial"/>
                <a:cs typeface="Arial"/>
              </a:rPr>
              <a:t>использовать  информационные </a:t>
            </a:r>
            <a:r>
              <a:rPr sz="2000" dirty="0">
                <a:latin typeface="Arial"/>
                <a:cs typeface="Arial"/>
              </a:rPr>
              <a:t>технологии; </a:t>
            </a:r>
            <a:r>
              <a:rPr sz="2000" spc="-5" dirty="0">
                <a:latin typeface="Arial"/>
                <a:cs typeface="Arial"/>
              </a:rPr>
              <a:t>работать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  </a:t>
            </a:r>
            <a:r>
              <a:rPr sz="2000" spc="-5" dirty="0">
                <a:latin typeface="Arial"/>
                <a:cs typeface="Arial"/>
              </a:rPr>
              <a:t>государственными </a:t>
            </a:r>
            <a:r>
              <a:rPr sz="2000" dirty="0">
                <a:latin typeface="Arial"/>
                <a:cs typeface="Arial"/>
              </a:rPr>
              <a:t>стандартами  </a:t>
            </a:r>
            <a:r>
              <a:rPr sz="2000" spc="-5" dirty="0">
                <a:latin typeface="Arial"/>
                <a:cs typeface="Arial"/>
              </a:rPr>
              <a:t>СНиПами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5" dirty="0">
                <a:latin typeface="Arial"/>
                <a:cs typeface="Arial"/>
              </a:rPr>
              <a:t>другой нормативной  документацией;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61285" y="293550"/>
            <a:ext cx="4621530" cy="304800"/>
          </a:xfrm>
          <a:custGeom>
            <a:avLst/>
            <a:gdLst/>
            <a:ahLst/>
            <a:cxnLst/>
            <a:rect l="l" t="t" r="r" b="b"/>
            <a:pathLst>
              <a:path w="4621530" h="304800">
                <a:moveTo>
                  <a:pt x="0" y="0"/>
                </a:moveTo>
                <a:lnTo>
                  <a:pt x="4621416" y="0"/>
                </a:lnTo>
                <a:lnTo>
                  <a:pt x="4621416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24050" y="598350"/>
            <a:ext cx="4096385" cy="304800"/>
          </a:xfrm>
          <a:custGeom>
            <a:avLst/>
            <a:gdLst/>
            <a:ahLst/>
            <a:cxnLst/>
            <a:rect l="l" t="t" r="r" b="b"/>
            <a:pathLst>
              <a:path w="4096384" h="304800">
                <a:moveTo>
                  <a:pt x="0" y="0"/>
                </a:moveTo>
                <a:lnTo>
                  <a:pt x="4095885" y="0"/>
                </a:lnTo>
                <a:lnTo>
                  <a:pt x="4095885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2885" y="903150"/>
            <a:ext cx="3678554" cy="304800"/>
          </a:xfrm>
          <a:custGeom>
            <a:avLst/>
            <a:gdLst/>
            <a:ahLst/>
            <a:cxnLst/>
            <a:rect l="l" t="t" r="r" b="b"/>
            <a:pathLst>
              <a:path w="3678554" h="304800">
                <a:moveTo>
                  <a:pt x="0" y="0"/>
                </a:moveTo>
                <a:lnTo>
                  <a:pt x="3678214" y="0"/>
                </a:lnTo>
                <a:lnTo>
                  <a:pt x="3678214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86907" y="1207950"/>
            <a:ext cx="1370330" cy="304800"/>
          </a:xfrm>
          <a:custGeom>
            <a:avLst/>
            <a:gdLst/>
            <a:ahLst/>
            <a:cxnLst/>
            <a:rect l="l" t="t" r="r" b="b"/>
            <a:pathLst>
              <a:path w="1370329" h="304800">
                <a:moveTo>
                  <a:pt x="0" y="0"/>
                </a:moveTo>
                <a:lnTo>
                  <a:pt x="1370171" y="0"/>
                </a:lnTo>
                <a:lnTo>
                  <a:pt x="1370171" y="304799"/>
                </a:lnTo>
                <a:lnTo>
                  <a:pt x="0" y="304799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9107" y="1512750"/>
            <a:ext cx="4866005" cy="304800"/>
          </a:xfrm>
          <a:custGeom>
            <a:avLst/>
            <a:gdLst/>
            <a:ahLst/>
            <a:cxnLst/>
            <a:rect l="l" t="t" r="r" b="b"/>
            <a:pathLst>
              <a:path w="4866005" h="304800">
                <a:moveTo>
                  <a:pt x="0" y="0"/>
                </a:moveTo>
                <a:lnTo>
                  <a:pt x="4865770" y="0"/>
                </a:lnTo>
                <a:lnTo>
                  <a:pt x="486577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83309" y="1817550"/>
            <a:ext cx="3977640" cy="304800"/>
          </a:xfrm>
          <a:custGeom>
            <a:avLst/>
            <a:gdLst/>
            <a:ahLst/>
            <a:cxnLst/>
            <a:rect l="l" t="t" r="r" b="b"/>
            <a:pathLst>
              <a:path w="3977640" h="304800">
                <a:moveTo>
                  <a:pt x="0" y="0"/>
                </a:moveTo>
                <a:lnTo>
                  <a:pt x="3977366" y="0"/>
                </a:lnTo>
                <a:lnTo>
                  <a:pt x="3977366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4992" y="2122350"/>
            <a:ext cx="4974590" cy="304800"/>
          </a:xfrm>
          <a:custGeom>
            <a:avLst/>
            <a:gdLst/>
            <a:ahLst/>
            <a:cxnLst/>
            <a:rect l="l" t="t" r="r" b="b"/>
            <a:pathLst>
              <a:path w="4974590" h="304800">
                <a:moveTo>
                  <a:pt x="0" y="0"/>
                </a:moveTo>
                <a:lnTo>
                  <a:pt x="4974000" y="0"/>
                </a:lnTo>
                <a:lnTo>
                  <a:pt x="49740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38617" y="2427150"/>
            <a:ext cx="4067175" cy="304800"/>
          </a:xfrm>
          <a:custGeom>
            <a:avLst/>
            <a:gdLst/>
            <a:ahLst/>
            <a:cxnLst/>
            <a:rect l="l" t="t" r="r" b="b"/>
            <a:pathLst>
              <a:path w="4067175" h="304800">
                <a:moveTo>
                  <a:pt x="0" y="0"/>
                </a:moveTo>
                <a:lnTo>
                  <a:pt x="4066752" y="0"/>
                </a:lnTo>
                <a:lnTo>
                  <a:pt x="4066752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2618" y="2731950"/>
            <a:ext cx="4279265" cy="304800"/>
          </a:xfrm>
          <a:custGeom>
            <a:avLst/>
            <a:gdLst/>
            <a:ahLst/>
            <a:cxnLst/>
            <a:rect l="l" t="t" r="r" b="b"/>
            <a:pathLst>
              <a:path w="4279265" h="304800">
                <a:moveTo>
                  <a:pt x="0" y="0"/>
                </a:moveTo>
                <a:lnTo>
                  <a:pt x="4278749" y="0"/>
                </a:lnTo>
                <a:lnTo>
                  <a:pt x="4278749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1776" y="3036750"/>
            <a:ext cx="3500754" cy="304800"/>
          </a:xfrm>
          <a:custGeom>
            <a:avLst/>
            <a:gdLst/>
            <a:ahLst/>
            <a:cxnLst/>
            <a:rect l="l" t="t" r="r" b="b"/>
            <a:pathLst>
              <a:path w="3500754" h="304800">
                <a:moveTo>
                  <a:pt x="0" y="0"/>
                </a:moveTo>
                <a:lnTo>
                  <a:pt x="3500433" y="0"/>
                </a:lnTo>
                <a:lnTo>
                  <a:pt x="3500433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22505" y="3341550"/>
            <a:ext cx="3299460" cy="304800"/>
          </a:xfrm>
          <a:custGeom>
            <a:avLst/>
            <a:gdLst/>
            <a:ahLst/>
            <a:cxnLst/>
            <a:rect l="l" t="t" r="r" b="b"/>
            <a:pathLst>
              <a:path w="3299460" h="304800">
                <a:moveTo>
                  <a:pt x="0" y="0"/>
                </a:moveTo>
                <a:lnTo>
                  <a:pt x="3298974" y="0"/>
                </a:lnTo>
                <a:lnTo>
                  <a:pt x="3298974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25261" y="3646350"/>
            <a:ext cx="3693795" cy="304800"/>
          </a:xfrm>
          <a:custGeom>
            <a:avLst/>
            <a:gdLst/>
            <a:ahLst/>
            <a:cxnLst/>
            <a:rect l="l" t="t" r="r" b="b"/>
            <a:pathLst>
              <a:path w="3693795" h="304800">
                <a:moveTo>
                  <a:pt x="0" y="0"/>
                </a:moveTo>
                <a:lnTo>
                  <a:pt x="3693463" y="0"/>
                </a:lnTo>
                <a:lnTo>
                  <a:pt x="3693463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92912" y="3951150"/>
            <a:ext cx="4758690" cy="304800"/>
          </a:xfrm>
          <a:custGeom>
            <a:avLst/>
            <a:gdLst/>
            <a:ahLst/>
            <a:cxnLst/>
            <a:rect l="l" t="t" r="r" b="b"/>
            <a:pathLst>
              <a:path w="4758690" h="304800">
                <a:moveTo>
                  <a:pt x="0" y="0"/>
                </a:moveTo>
                <a:lnTo>
                  <a:pt x="4758160" y="0"/>
                </a:lnTo>
                <a:lnTo>
                  <a:pt x="475816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58047" y="4255950"/>
            <a:ext cx="4428490" cy="304800"/>
          </a:xfrm>
          <a:custGeom>
            <a:avLst/>
            <a:gdLst/>
            <a:ahLst/>
            <a:cxnLst/>
            <a:rect l="l" t="t" r="r" b="b"/>
            <a:pathLst>
              <a:path w="4428490" h="304800">
                <a:moveTo>
                  <a:pt x="0" y="0"/>
                </a:moveTo>
                <a:lnTo>
                  <a:pt x="4427892" y="0"/>
                </a:lnTo>
                <a:lnTo>
                  <a:pt x="4427892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06603" y="4560750"/>
            <a:ext cx="3731260" cy="304800"/>
          </a:xfrm>
          <a:custGeom>
            <a:avLst/>
            <a:gdLst/>
            <a:ahLst/>
            <a:cxnLst/>
            <a:rect l="l" t="t" r="r" b="b"/>
            <a:pathLst>
              <a:path w="3731260" h="304800">
                <a:moveTo>
                  <a:pt x="0" y="0"/>
                </a:moveTo>
                <a:lnTo>
                  <a:pt x="3730779" y="0"/>
                </a:lnTo>
                <a:lnTo>
                  <a:pt x="3730779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072292" y="270690"/>
            <a:ext cx="4993005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595" marR="17399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обеспечивать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строительно-монтажные  </a:t>
            </a:r>
            <a:r>
              <a:rPr sz="2000" spc="-5" dirty="0">
                <a:latin typeface="Arial"/>
                <a:cs typeface="Arial"/>
              </a:rPr>
              <a:t>работы </a:t>
            </a:r>
            <a:r>
              <a:rPr sz="2000" dirty="0">
                <a:latin typeface="Arial"/>
                <a:cs typeface="Arial"/>
              </a:rPr>
              <a:t>в соответствии с </a:t>
            </a:r>
            <a:r>
              <a:rPr sz="2000" spc="-5" dirty="0">
                <a:latin typeface="Arial"/>
                <a:cs typeface="Arial"/>
              </a:rPr>
              <a:t>проектом  производства работ, рабочими  чертежами,</a:t>
            </a:r>
            <a:endParaRPr sz="2000">
              <a:latin typeface="Arial"/>
              <a:cs typeface="Arial"/>
            </a:endParaRPr>
          </a:p>
          <a:p>
            <a:pPr marL="12700" marR="5080" indent="4445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требованиями </a:t>
            </a:r>
            <a:r>
              <a:rPr sz="2000" spc="-5" dirty="0">
                <a:latin typeface="Arial"/>
                <a:cs typeface="Arial"/>
              </a:rPr>
              <a:t>нормативных документов;  контролировать </a:t>
            </a:r>
            <a:r>
              <a:rPr sz="2000" dirty="0">
                <a:latin typeface="Arial"/>
                <a:cs typeface="Arial"/>
              </a:rPr>
              <a:t>технологическую  </a:t>
            </a:r>
            <a:r>
              <a:rPr sz="2000" spc="-5" dirty="0">
                <a:latin typeface="Arial"/>
                <a:cs typeface="Arial"/>
              </a:rPr>
              <a:t>последовательность производства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работ,  </a:t>
            </a:r>
            <a:r>
              <a:rPr sz="2000" dirty="0">
                <a:latin typeface="Arial"/>
                <a:cs typeface="Arial"/>
              </a:rPr>
              <a:t>устраняя </a:t>
            </a:r>
            <a:r>
              <a:rPr sz="2000" spc="-5" dirty="0">
                <a:latin typeface="Arial"/>
                <a:cs typeface="Arial"/>
              </a:rPr>
              <a:t>нарушения </a:t>
            </a:r>
            <a:r>
              <a:rPr sz="2000" dirty="0">
                <a:latin typeface="Arial"/>
                <a:cs typeface="Arial"/>
              </a:rPr>
              <a:t>технологии и  </a:t>
            </a:r>
            <a:r>
              <a:rPr sz="2000" spc="-5" dirty="0">
                <a:latin typeface="Arial"/>
                <a:cs typeface="Arial"/>
              </a:rPr>
              <a:t>обеспечивая качество </a:t>
            </a:r>
            <a:r>
              <a:rPr sz="2000" dirty="0">
                <a:latin typeface="Arial"/>
                <a:cs typeface="Arial"/>
              </a:rPr>
              <a:t>строительно-  </a:t>
            </a:r>
            <a:r>
              <a:rPr sz="2000" spc="-5" dirty="0">
                <a:latin typeface="Arial"/>
                <a:cs typeface="Arial"/>
              </a:rPr>
              <a:t>монтажных работ; выполнять  разбивочные работы, вести  геодезический контроль </a:t>
            </a:r>
            <a:r>
              <a:rPr sz="2000" dirty="0">
                <a:latin typeface="Arial"/>
                <a:cs typeface="Arial"/>
              </a:rPr>
              <a:t>в ходе  </a:t>
            </a:r>
            <a:r>
              <a:rPr sz="2000" spc="-5" dirty="0">
                <a:latin typeface="Arial"/>
                <a:cs typeface="Arial"/>
              </a:rPr>
              <a:t>выполнения </a:t>
            </a:r>
            <a:r>
              <a:rPr sz="2000" dirty="0">
                <a:latin typeface="Arial"/>
                <a:cs typeface="Arial"/>
              </a:rPr>
              <a:t>технологических </a:t>
            </a:r>
            <a:r>
              <a:rPr sz="2000" spc="-5" dirty="0">
                <a:latin typeface="Arial"/>
                <a:cs typeface="Arial"/>
              </a:rPr>
              <a:t>операций,  выполнять замеры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5" dirty="0">
                <a:latin typeface="Arial"/>
                <a:cs typeface="Arial"/>
              </a:rPr>
              <a:t>расчет объемов  </a:t>
            </a:r>
            <a:r>
              <a:rPr sz="2000">
                <a:latin typeface="Arial"/>
                <a:cs typeface="Arial"/>
              </a:rPr>
              <a:t>строительно-монтажных</a:t>
            </a:r>
            <a:r>
              <a:rPr sz="2000" spc="-20">
                <a:latin typeface="Arial"/>
                <a:cs typeface="Arial"/>
              </a:rPr>
              <a:t> </a:t>
            </a:r>
            <a:r>
              <a:rPr sz="2000" spc="-5" smtClean="0">
                <a:latin typeface="Arial"/>
                <a:cs typeface="Arial"/>
              </a:rPr>
              <a:t>работ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рина\Desktop\stroitelstvo-eskrou-sch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868"/>
            <a:ext cx="9144000" cy="505663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95359" y="1846172"/>
            <a:ext cx="4739005" cy="113877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ПРИХОДИТЕ К НАМ УЧИТЬСЯ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7378" y="552561"/>
            <a:ext cx="6429375" cy="563880"/>
          </a:xfrm>
          <a:custGeom>
            <a:avLst/>
            <a:gdLst/>
            <a:ahLst/>
            <a:cxnLst/>
            <a:rect l="l" t="t" r="r" b="b"/>
            <a:pathLst>
              <a:path w="6429375" h="563880">
                <a:moveTo>
                  <a:pt x="0" y="0"/>
                </a:moveTo>
                <a:lnTo>
                  <a:pt x="6429242" y="0"/>
                </a:lnTo>
                <a:lnTo>
                  <a:pt x="6429242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4403" y="1114536"/>
            <a:ext cx="6895465" cy="563880"/>
          </a:xfrm>
          <a:custGeom>
            <a:avLst/>
            <a:gdLst/>
            <a:ahLst/>
            <a:cxnLst/>
            <a:rect l="l" t="t" r="r" b="b"/>
            <a:pathLst>
              <a:path w="6895465" h="563880">
                <a:moveTo>
                  <a:pt x="0" y="0"/>
                </a:moveTo>
                <a:lnTo>
                  <a:pt x="6895193" y="0"/>
                </a:lnTo>
                <a:lnTo>
                  <a:pt x="6895193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92032" y="1676511"/>
            <a:ext cx="4559935" cy="563880"/>
          </a:xfrm>
          <a:custGeom>
            <a:avLst/>
            <a:gdLst/>
            <a:ahLst/>
            <a:cxnLst/>
            <a:rect l="l" t="t" r="r" b="b"/>
            <a:pathLst>
              <a:path w="4559934" h="563880">
                <a:moveTo>
                  <a:pt x="0" y="0"/>
                </a:moveTo>
                <a:lnTo>
                  <a:pt x="4559935" y="0"/>
                </a:lnTo>
                <a:lnTo>
                  <a:pt x="4559935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0002" y="2238486"/>
            <a:ext cx="6184265" cy="563880"/>
          </a:xfrm>
          <a:custGeom>
            <a:avLst/>
            <a:gdLst/>
            <a:ahLst/>
            <a:cxnLst/>
            <a:rect l="l" t="t" r="r" b="b"/>
            <a:pathLst>
              <a:path w="6184265" h="563880">
                <a:moveTo>
                  <a:pt x="0" y="0"/>
                </a:moveTo>
                <a:lnTo>
                  <a:pt x="6183994" y="0"/>
                </a:lnTo>
                <a:lnTo>
                  <a:pt x="6183994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25768" y="2800461"/>
            <a:ext cx="2693035" cy="563880"/>
          </a:xfrm>
          <a:custGeom>
            <a:avLst/>
            <a:gdLst/>
            <a:ahLst/>
            <a:cxnLst/>
            <a:rect l="l" t="t" r="r" b="b"/>
            <a:pathLst>
              <a:path w="2693035" h="563879">
                <a:moveTo>
                  <a:pt x="0" y="0"/>
                </a:moveTo>
                <a:lnTo>
                  <a:pt x="2692463" y="0"/>
                </a:lnTo>
                <a:lnTo>
                  <a:pt x="2692463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8557" y="3362436"/>
            <a:ext cx="4646930" cy="563880"/>
          </a:xfrm>
          <a:custGeom>
            <a:avLst/>
            <a:gdLst/>
            <a:ahLst/>
            <a:cxnLst/>
            <a:rect l="l" t="t" r="r" b="b"/>
            <a:pathLst>
              <a:path w="4646930" h="563879">
                <a:moveTo>
                  <a:pt x="0" y="0"/>
                </a:moveTo>
                <a:lnTo>
                  <a:pt x="4646885" y="0"/>
                </a:lnTo>
                <a:lnTo>
                  <a:pt x="4646885" y="563879"/>
                </a:lnTo>
                <a:lnTo>
                  <a:pt x="0" y="563879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14702" y="3924411"/>
            <a:ext cx="3114675" cy="563880"/>
          </a:xfrm>
          <a:custGeom>
            <a:avLst/>
            <a:gdLst/>
            <a:ahLst/>
            <a:cxnLst/>
            <a:rect l="l" t="t" r="r" b="b"/>
            <a:pathLst>
              <a:path w="3114675" h="563879">
                <a:moveTo>
                  <a:pt x="0" y="0"/>
                </a:moveTo>
                <a:lnTo>
                  <a:pt x="3114594" y="0"/>
                </a:lnTo>
                <a:lnTo>
                  <a:pt x="3114594" y="563879"/>
                </a:lnTo>
                <a:lnTo>
                  <a:pt x="0" y="563879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11703" y="521065"/>
            <a:ext cx="6909434" cy="396112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5080" indent="4445" algn="ctr">
              <a:lnSpc>
                <a:spcPts val="4430"/>
              </a:lnSpc>
              <a:spcBef>
                <a:spcPts val="254"/>
              </a:spcBef>
            </a:pPr>
            <a:r>
              <a:rPr sz="3700" spc="-10" dirty="0">
                <a:latin typeface="Arial"/>
                <a:cs typeface="Arial"/>
              </a:rPr>
              <a:t>Обучение </a:t>
            </a:r>
            <a:r>
              <a:rPr sz="3700" dirty="0">
                <a:latin typeface="Arial"/>
                <a:cs typeface="Arial"/>
              </a:rPr>
              <a:t>строителей сейчас  </a:t>
            </a:r>
            <a:r>
              <a:rPr sz="3700" spc="-5" dirty="0">
                <a:latin typeface="Arial"/>
                <a:cs typeface="Arial"/>
              </a:rPr>
              <a:t>предлагают во многих</a:t>
            </a:r>
            <a:r>
              <a:rPr sz="3700" spc="-100" dirty="0">
                <a:latin typeface="Arial"/>
                <a:cs typeface="Arial"/>
              </a:rPr>
              <a:t> </a:t>
            </a:r>
            <a:r>
              <a:rPr sz="3700" spc="-5" dirty="0">
                <a:latin typeface="Arial"/>
                <a:cs typeface="Arial"/>
              </a:rPr>
              <a:t>центрах,  ориентированных на  краткосрочные курсы. Но по  настоящему  квалифицированным  </a:t>
            </a:r>
            <a:r>
              <a:rPr sz="3700" dirty="0">
                <a:latin typeface="Arial"/>
                <a:cs typeface="Arial"/>
              </a:rPr>
              <a:t>специалистом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8928" y="85725"/>
            <a:ext cx="5157470" cy="563880"/>
          </a:xfrm>
          <a:custGeom>
            <a:avLst/>
            <a:gdLst/>
            <a:ahLst/>
            <a:cxnLst/>
            <a:rect l="l" t="t" r="r" b="b"/>
            <a:pathLst>
              <a:path w="5157470" h="563880">
                <a:moveTo>
                  <a:pt x="0" y="0"/>
                </a:moveTo>
                <a:lnTo>
                  <a:pt x="5157343" y="0"/>
                </a:lnTo>
                <a:lnTo>
                  <a:pt x="5157343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888" y="647700"/>
            <a:ext cx="5967730" cy="563880"/>
          </a:xfrm>
          <a:custGeom>
            <a:avLst/>
            <a:gdLst/>
            <a:ahLst/>
            <a:cxnLst/>
            <a:rect l="l" t="t" r="r" b="b"/>
            <a:pathLst>
              <a:path w="5967730" h="563880">
                <a:moveTo>
                  <a:pt x="0" y="0"/>
                </a:moveTo>
                <a:lnTo>
                  <a:pt x="5967422" y="0"/>
                </a:lnTo>
                <a:lnTo>
                  <a:pt x="5967422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64" y="1209675"/>
            <a:ext cx="7141209" cy="563880"/>
          </a:xfrm>
          <a:custGeom>
            <a:avLst/>
            <a:gdLst/>
            <a:ahLst/>
            <a:cxnLst/>
            <a:rect l="l" t="t" r="r" b="b"/>
            <a:pathLst>
              <a:path w="7141209" h="563880">
                <a:moveTo>
                  <a:pt x="0" y="0"/>
                </a:moveTo>
                <a:lnTo>
                  <a:pt x="7140671" y="0"/>
                </a:lnTo>
                <a:lnTo>
                  <a:pt x="7140671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8356" y="1771650"/>
            <a:ext cx="6178550" cy="563880"/>
          </a:xfrm>
          <a:custGeom>
            <a:avLst/>
            <a:gdLst/>
            <a:ahLst/>
            <a:cxnLst/>
            <a:rect l="l" t="t" r="r" b="b"/>
            <a:pathLst>
              <a:path w="6178550" h="563880">
                <a:moveTo>
                  <a:pt x="0" y="0"/>
                </a:moveTo>
                <a:lnTo>
                  <a:pt x="6178488" y="0"/>
                </a:lnTo>
                <a:lnTo>
                  <a:pt x="6178488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081" y="2333624"/>
            <a:ext cx="5183505" cy="563880"/>
          </a:xfrm>
          <a:custGeom>
            <a:avLst/>
            <a:gdLst/>
            <a:ahLst/>
            <a:cxnLst/>
            <a:rect l="l" t="t" r="r" b="b"/>
            <a:pathLst>
              <a:path w="5183505" h="563880">
                <a:moveTo>
                  <a:pt x="0" y="0"/>
                </a:moveTo>
                <a:lnTo>
                  <a:pt x="5183037" y="0"/>
                </a:lnTo>
                <a:lnTo>
                  <a:pt x="5183037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8975" y="2895600"/>
            <a:ext cx="5317490" cy="563880"/>
          </a:xfrm>
          <a:custGeom>
            <a:avLst/>
            <a:gdLst/>
            <a:ahLst/>
            <a:cxnLst/>
            <a:rect l="l" t="t" r="r" b="b"/>
            <a:pathLst>
              <a:path w="5317490" h="563879">
                <a:moveTo>
                  <a:pt x="0" y="0"/>
                </a:moveTo>
                <a:lnTo>
                  <a:pt x="5317247" y="0"/>
                </a:lnTo>
                <a:lnTo>
                  <a:pt x="5317247" y="563879"/>
                </a:lnTo>
                <a:lnTo>
                  <a:pt x="0" y="563879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9030" y="3457575"/>
            <a:ext cx="5597525" cy="563880"/>
          </a:xfrm>
          <a:custGeom>
            <a:avLst/>
            <a:gdLst/>
            <a:ahLst/>
            <a:cxnLst/>
            <a:rect l="l" t="t" r="r" b="b"/>
            <a:pathLst>
              <a:path w="5597525" h="563879">
                <a:moveTo>
                  <a:pt x="0" y="0"/>
                </a:moveTo>
                <a:lnTo>
                  <a:pt x="5597139" y="0"/>
                </a:lnTo>
                <a:lnTo>
                  <a:pt x="5597139" y="563879"/>
                </a:lnTo>
                <a:lnTo>
                  <a:pt x="0" y="563879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0700" y="4019550"/>
            <a:ext cx="3394075" cy="563880"/>
          </a:xfrm>
          <a:custGeom>
            <a:avLst/>
            <a:gdLst/>
            <a:ahLst/>
            <a:cxnLst/>
            <a:rect l="l" t="t" r="r" b="b"/>
            <a:pathLst>
              <a:path w="3394075" h="563879">
                <a:moveTo>
                  <a:pt x="0" y="0"/>
                </a:moveTo>
                <a:lnTo>
                  <a:pt x="3393798" y="0"/>
                </a:lnTo>
                <a:lnTo>
                  <a:pt x="3393798" y="563879"/>
                </a:lnTo>
                <a:lnTo>
                  <a:pt x="0" y="563879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4564" y="54228"/>
            <a:ext cx="7162165" cy="452310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1270" algn="ctr">
              <a:lnSpc>
                <a:spcPts val="4430"/>
              </a:lnSpc>
              <a:spcBef>
                <a:spcPts val="254"/>
              </a:spcBef>
            </a:pPr>
            <a:r>
              <a:rPr sz="3700" spc="-5" dirty="0">
                <a:latin typeface="Arial"/>
                <a:cs typeface="Arial"/>
              </a:rPr>
              <a:t>Учиться на </a:t>
            </a:r>
            <a:r>
              <a:rPr sz="3700" dirty="0">
                <a:latin typeface="Arial"/>
                <a:cs typeface="Arial"/>
              </a:rPr>
              <a:t>строителя в  </a:t>
            </a:r>
            <a:r>
              <a:rPr sz="3700" spc="-5" dirty="0">
                <a:latin typeface="Arial"/>
                <a:cs typeface="Arial"/>
              </a:rPr>
              <a:t>колледже, значит получать  теоретические знания </a:t>
            </a:r>
            <a:r>
              <a:rPr sz="3700" dirty="0">
                <a:latin typeface="Arial"/>
                <a:cs typeface="Arial"/>
              </a:rPr>
              <a:t>в</a:t>
            </a:r>
            <a:r>
              <a:rPr sz="3700" spc="-100" dirty="0">
                <a:latin typeface="Arial"/>
                <a:cs typeface="Arial"/>
              </a:rPr>
              <a:t> </a:t>
            </a:r>
            <a:r>
              <a:rPr sz="3700" spc="-5" dirty="0">
                <a:latin typeface="Arial"/>
                <a:cs typeface="Arial"/>
              </a:rPr>
              <a:t>области  охраны окружающей </a:t>
            </a:r>
            <a:r>
              <a:rPr sz="3700" dirty="0">
                <a:latin typeface="Arial"/>
                <a:cs typeface="Arial"/>
              </a:rPr>
              <a:t>среды,  </a:t>
            </a:r>
            <a:r>
              <a:rPr sz="3700" spc="-5" dirty="0">
                <a:latin typeface="Arial"/>
                <a:cs typeface="Arial"/>
              </a:rPr>
              <a:t>расчетов </a:t>
            </a:r>
            <a:r>
              <a:rPr sz="3700" dirty="0">
                <a:latin typeface="Arial"/>
                <a:cs typeface="Arial"/>
              </a:rPr>
              <a:t>строительных  </a:t>
            </a:r>
            <a:r>
              <a:rPr sz="3700" spc="-5" dirty="0">
                <a:latin typeface="Arial"/>
                <a:cs typeface="Arial"/>
              </a:rPr>
              <a:t>конструкций, экономику,  проектирование зданий </a:t>
            </a:r>
            <a:r>
              <a:rPr sz="3700" dirty="0">
                <a:latin typeface="Arial"/>
                <a:cs typeface="Arial"/>
              </a:rPr>
              <a:t>и  </a:t>
            </a:r>
            <a:r>
              <a:rPr sz="3700" spc="-5" dirty="0">
                <a:latin typeface="Arial"/>
                <a:cs typeface="Arial"/>
              </a:rPr>
              <a:t>многое</a:t>
            </a:r>
            <a:r>
              <a:rPr sz="3700" spc="-20" dirty="0">
                <a:latin typeface="Arial"/>
                <a:cs typeface="Arial"/>
              </a:rPr>
              <a:t> </a:t>
            </a:r>
            <a:r>
              <a:rPr sz="3700" spc="-5" dirty="0">
                <a:latin typeface="Arial"/>
                <a:cs typeface="Arial"/>
              </a:rPr>
              <a:t>другое..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4161" y="1383066"/>
            <a:ext cx="7068184" cy="563880"/>
          </a:xfrm>
          <a:custGeom>
            <a:avLst/>
            <a:gdLst/>
            <a:ahLst/>
            <a:cxnLst/>
            <a:rect l="l" t="t" r="r" b="b"/>
            <a:pathLst>
              <a:path w="7068184" h="563880">
                <a:moveTo>
                  <a:pt x="0" y="0"/>
                </a:moveTo>
                <a:lnTo>
                  <a:pt x="7068176" y="0"/>
                </a:lnTo>
                <a:lnTo>
                  <a:pt x="7068176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4161" y="1945041"/>
            <a:ext cx="5899150" cy="563880"/>
          </a:xfrm>
          <a:custGeom>
            <a:avLst/>
            <a:gdLst/>
            <a:ahLst/>
            <a:cxnLst/>
            <a:rect l="l" t="t" r="r" b="b"/>
            <a:pathLst>
              <a:path w="5899150" h="563880">
                <a:moveTo>
                  <a:pt x="0" y="0"/>
                </a:moveTo>
                <a:lnTo>
                  <a:pt x="5898826" y="0"/>
                </a:lnTo>
                <a:lnTo>
                  <a:pt x="5898826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4161" y="2507016"/>
            <a:ext cx="6833234" cy="563880"/>
          </a:xfrm>
          <a:custGeom>
            <a:avLst/>
            <a:gdLst/>
            <a:ahLst/>
            <a:cxnLst/>
            <a:rect l="l" t="t" r="r" b="b"/>
            <a:pathLst>
              <a:path w="6833234" h="563880">
                <a:moveTo>
                  <a:pt x="0" y="0"/>
                </a:moveTo>
                <a:lnTo>
                  <a:pt x="6832791" y="0"/>
                </a:lnTo>
                <a:lnTo>
                  <a:pt x="6832791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4161" y="3068991"/>
            <a:ext cx="6884670" cy="563880"/>
          </a:xfrm>
          <a:custGeom>
            <a:avLst/>
            <a:gdLst/>
            <a:ahLst/>
            <a:cxnLst/>
            <a:rect l="l" t="t" r="r" b="b"/>
            <a:pathLst>
              <a:path w="6884670" h="563879">
                <a:moveTo>
                  <a:pt x="0" y="0"/>
                </a:moveTo>
                <a:lnTo>
                  <a:pt x="6884181" y="0"/>
                </a:lnTo>
                <a:lnTo>
                  <a:pt x="6884181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01461" y="1351570"/>
            <a:ext cx="7089140" cy="22752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4420"/>
              </a:lnSpc>
              <a:spcBef>
                <a:spcPts val="265"/>
              </a:spcBef>
            </a:pPr>
            <a:r>
              <a:rPr sz="3700" dirty="0">
                <a:latin typeface="Arial"/>
                <a:cs typeface="Arial"/>
              </a:rPr>
              <a:t>А </a:t>
            </a:r>
            <a:r>
              <a:rPr sz="3700" spc="-5" dirty="0">
                <a:latin typeface="Arial"/>
                <a:cs typeface="Arial"/>
              </a:rPr>
              <a:t>так же </a:t>
            </a:r>
            <a:r>
              <a:rPr sz="3700" dirty="0">
                <a:latin typeface="Arial"/>
                <a:cs typeface="Arial"/>
              </a:rPr>
              <a:t>учиться </a:t>
            </a:r>
            <a:r>
              <a:rPr sz="3700" spc="-5" dirty="0">
                <a:latin typeface="Arial"/>
                <a:cs typeface="Arial"/>
              </a:rPr>
              <a:t>на </a:t>
            </a:r>
            <a:r>
              <a:rPr sz="3700" dirty="0">
                <a:latin typeface="Arial"/>
                <a:cs typeface="Arial"/>
              </a:rPr>
              <a:t>строителя</a:t>
            </a:r>
            <a:r>
              <a:rPr sz="3700" spc="-125" dirty="0">
                <a:latin typeface="Arial"/>
                <a:cs typeface="Arial"/>
              </a:rPr>
              <a:t> </a:t>
            </a:r>
            <a:r>
              <a:rPr sz="3700" dirty="0">
                <a:latin typeface="Arial"/>
                <a:cs typeface="Arial"/>
              </a:rPr>
              <a:t>–  </a:t>
            </a:r>
            <a:r>
              <a:rPr sz="3700" spc="-5" dirty="0">
                <a:latin typeface="Arial"/>
                <a:cs typeface="Arial"/>
              </a:rPr>
              <a:t>это получать практические  навыки </a:t>
            </a:r>
            <a:r>
              <a:rPr sz="3700" dirty="0">
                <a:latin typeface="Arial"/>
                <a:cs typeface="Arial"/>
              </a:rPr>
              <a:t>в </a:t>
            </a:r>
            <a:r>
              <a:rPr sz="3700" spc="-5" dirty="0">
                <a:latin typeface="Arial"/>
                <a:cs typeface="Arial"/>
              </a:rPr>
              <a:t>рамках подготовки на  </a:t>
            </a:r>
            <a:r>
              <a:rPr sz="3700" dirty="0">
                <a:latin typeface="Arial"/>
                <a:cs typeface="Arial"/>
              </a:rPr>
              <a:t>учебно-практических</a:t>
            </a:r>
            <a:r>
              <a:rPr sz="3700" spc="-50" dirty="0">
                <a:latin typeface="Arial"/>
                <a:cs typeface="Arial"/>
              </a:rPr>
              <a:t> </a:t>
            </a:r>
            <a:r>
              <a:rPr sz="3700" spc="-5" dirty="0">
                <a:latin typeface="Arial"/>
                <a:cs typeface="Arial"/>
              </a:rPr>
              <a:t>практиках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121" y="0"/>
            <a:ext cx="685130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87910" y="1203326"/>
            <a:ext cx="5368290" cy="563880"/>
          </a:xfrm>
          <a:custGeom>
            <a:avLst/>
            <a:gdLst/>
            <a:ahLst/>
            <a:cxnLst/>
            <a:rect l="l" t="t" r="r" b="b"/>
            <a:pathLst>
              <a:path w="5368290" h="563880">
                <a:moveTo>
                  <a:pt x="0" y="0"/>
                </a:moveTo>
                <a:lnTo>
                  <a:pt x="5368179" y="0"/>
                </a:lnTo>
                <a:lnTo>
                  <a:pt x="5368179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80121" y="1765301"/>
            <a:ext cx="3583940" cy="563880"/>
          </a:xfrm>
          <a:custGeom>
            <a:avLst/>
            <a:gdLst/>
            <a:ahLst/>
            <a:cxnLst/>
            <a:rect l="l" t="t" r="r" b="b"/>
            <a:pathLst>
              <a:path w="3583940" h="563880">
                <a:moveTo>
                  <a:pt x="0" y="0"/>
                </a:moveTo>
                <a:lnTo>
                  <a:pt x="3583758" y="0"/>
                </a:lnTo>
                <a:lnTo>
                  <a:pt x="3583758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1802" y="2327276"/>
            <a:ext cx="4220845" cy="563880"/>
          </a:xfrm>
          <a:custGeom>
            <a:avLst/>
            <a:gdLst/>
            <a:ahLst/>
            <a:cxnLst/>
            <a:rect l="l" t="t" r="r" b="b"/>
            <a:pathLst>
              <a:path w="4220845" h="563880">
                <a:moveTo>
                  <a:pt x="0" y="0"/>
                </a:moveTo>
                <a:lnTo>
                  <a:pt x="4220396" y="0"/>
                </a:lnTo>
                <a:lnTo>
                  <a:pt x="4220396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67721" y="2889251"/>
            <a:ext cx="5408930" cy="563880"/>
          </a:xfrm>
          <a:custGeom>
            <a:avLst/>
            <a:gdLst/>
            <a:ahLst/>
            <a:cxnLst/>
            <a:rect l="l" t="t" r="r" b="b"/>
            <a:pathLst>
              <a:path w="5408930" h="563879">
                <a:moveTo>
                  <a:pt x="0" y="0"/>
                </a:moveTo>
                <a:lnTo>
                  <a:pt x="5408557" y="0"/>
                </a:lnTo>
                <a:lnTo>
                  <a:pt x="5408557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62624" y="3451226"/>
            <a:ext cx="3218815" cy="563880"/>
          </a:xfrm>
          <a:custGeom>
            <a:avLst/>
            <a:gdLst/>
            <a:ahLst/>
            <a:cxnLst/>
            <a:rect l="l" t="t" r="r" b="b"/>
            <a:pathLst>
              <a:path w="3218815" h="563879">
                <a:moveTo>
                  <a:pt x="0" y="0"/>
                </a:moveTo>
                <a:lnTo>
                  <a:pt x="3218751" y="0"/>
                </a:lnTo>
                <a:lnTo>
                  <a:pt x="3218751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55021" y="1171830"/>
            <a:ext cx="5431155" cy="28371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5080" indent="-1905" algn="ctr">
              <a:lnSpc>
                <a:spcPts val="4430"/>
              </a:lnSpc>
              <a:spcBef>
                <a:spcPts val="254"/>
              </a:spcBef>
            </a:pPr>
            <a:r>
              <a:rPr sz="3700" b="1" spc="-10" dirty="0">
                <a:latin typeface="Arial"/>
                <a:cs typeface="Arial"/>
              </a:rPr>
              <a:t>Общая </a:t>
            </a:r>
            <a:r>
              <a:rPr sz="3700" b="1" spc="-5" dirty="0">
                <a:latin typeface="Arial"/>
                <a:cs typeface="Arial"/>
              </a:rPr>
              <a:t>характеристика  специальности  "Строительство </a:t>
            </a:r>
            <a:r>
              <a:rPr sz="3700" b="1" dirty="0">
                <a:latin typeface="Arial"/>
                <a:cs typeface="Arial"/>
              </a:rPr>
              <a:t>и  </a:t>
            </a:r>
            <a:r>
              <a:rPr sz="3700" b="1" spc="-5" dirty="0">
                <a:latin typeface="Arial"/>
                <a:cs typeface="Arial"/>
              </a:rPr>
              <a:t>эксплуатация зданий</a:t>
            </a:r>
            <a:r>
              <a:rPr sz="3700" b="1" spc="-95" dirty="0">
                <a:latin typeface="Arial"/>
                <a:cs typeface="Arial"/>
              </a:rPr>
              <a:t> </a:t>
            </a:r>
            <a:r>
              <a:rPr sz="3700" b="1" dirty="0">
                <a:latin typeface="Arial"/>
                <a:cs typeface="Arial"/>
              </a:rPr>
              <a:t>и  </a:t>
            </a:r>
            <a:r>
              <a:rPr sz="3700" b="1" spc="-5" dirty="0">
                <a:latin typeface="Arial"/>
                <a:cs typeface="Arial"/>
              </a:rPr>
              <a:t>сооружений":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6933" y="0"/>
            <a:ext cx="65023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5370" y="335636"/>
            <a:ext cx="7068820" cy="304800"/>
          </a:xfrm>
          <a:custGeom>
            <a:avLst/>
            <a:gdLst/>
            <a:ahLst/>
            <a:cxnLst/>
            <a:rect l="l" t="t" r="r" b="b"/>
            <a:pathLst>
              <a:path w="7068820" h="304800">
                <a:moveTo>
                  <a:pt x="0" y="0"/>
                </a:moveTo>
                <a:lnTo>
                  <a:pt x="7068507" y="0"/>
                </a:lnTo>
                <a:lnTo>
                  <a:pt x="7068507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7327" y="640436"/>
            <a:ext cx="6686550" cy="304800"/>
          </a:xfrm>
          <a:custGeom>
            <a:avLst/>
            <a:gdLst/>
            <a:ahLst/>
            <a:cxnLst/>
            <a:rect l="l" t="t" r="r" b="b"/>
            <a:pathLst>
              <a:path w="6686550" h="304800">
                <a:moveTo>
                  <a:pt x="0" y="0"/>
                </a:moveTo>
                <a:lnTo>
                  <a:pt x="6686550" y="0"/>
                </a:lnTo>
                <a:lnTo>
                  <a:pt x="66865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75370" y="312777"/>
            <a:ext cx="70688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635" indent="-381635">
              <a:lnSpc>
                <a:spcPct val="100000"/>
              </a:lnSpc>
              <a:spcBef>
                <a:spcPts val="100"/>
              </a:spcBef>
              <a:buChar char="●"/>
              <a:tabLst>
                <a:tab pos="381635" algn="l"/>
                <a:tab pos="382270" algn="l"/>
              </a:tabLst>
            </a:pPr>
            <a:r>
              <a:rPr sz="2000" spc="-5" dirty="0">
                <a:latin typeface="Arial"/>
                <a:cs typeface="Arial"/>
              </a:rPr>
              <a:t>Организация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5" dirty="0">
                <a:latin typeface="Arial"/>
                <a:cs typeface="Arial"/>
              </a:rPr>
              <a:t>проведение работ по проектированию,  </a:t>
            </a:r>
            <a:r>
              <a:rPr sz="2000" dirty="0">
                <a:latin typeface="Arial"/>
                <a:cs typeface="Arial"/>
              </a:rPr>
              <a:t>строительству, </a:t>
            </a:r>
            <a:r>
              <a:rPr sz="2000" spc="-5" dirty="0">
                <a:latin typeface="Arial"/>
                <a:cs typeface="Arial"/>
              </a:rPr>
              <a:t>эксплуатации, ремонту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реконструкции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7327" y="945236"/>
            <a:ext cx="259588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spc="-5" dirty="0">
                <a:latin typeface="Arial"/>
                <a:cs typeface="Arial"/>
              </a:rPr>
              <a:t>зданий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сооружений.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5367" y="1661569"/>
            <a:ext cx="6443345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1635">
              <a:lnSpc>
                <a:spcPts val="2320"/>
              </a:lnSpc>
              <a:buChar char="●"/>
              <a:tabLst>
                <a:tab pos="381635" algn="l"/>
                <a:tab pos="382270" algn="l"/>
              </a:tabLst>
            </a:pPr>
            <a:r>
              <a:rPr sz="2000" spc="-5" dirty="0">
                <a:latin typeface="Arial"/>
                <a:cs typeface="Arial"/>
              </a:rPr>
              <a:t>Техник выполняет </a:t>
            </a:r>
            <a:r>
              <a:rPr sz="2000" dirty="0">
                <a:latin typeface="Arial"/>
                <a:cs typeface="Arial"/>
              </a:rPr>
              <a:t>следующие </a:t>
            </a:r>
            <a:r>
              <a:rPr sz="2000" spc="-5" dirty="0">
                <a:latin typeface="Arial"/>
                <a:cs typeface="Arial"/>
              </a:rPr>
              <a:t>виды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деятельности: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5367" y="3664019"/>
            <a:ext cx="6198235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1635">
              <a:lnSpc>
                <a:spcPts val="2320"/>
              </a:lnSpc>
              <a:buChar char="●"/>
              <a:tabLst>
                <a:tab pos="381635" algn="l"/>
                <a:tab pos="382270" algn="l"/>
              </a:tabLst>
            </a:pPr>
            <a:r>
              <a:rPr sz="2000" spc="-5" dirty="0">
                <a:latin typeface="Arial"/>
                <a:cs typeface="Arial"/>
              </a:rPr>
              <a:t>Участие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5" dirty="0">
                <a:latin typeface="Arial"/>
                <a:cs typeface="Arial"/>
              </a:rPr>
              <a:t>проектировании зданий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сооружений.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5379" y="2424513"/>
            <a:ext cx="7068820" cy="304800"/>
          </a:xfrm>
          <a:custGeom>
            <a:avLst/>
            <a:gdLst/>
            <a:ahLst/>
            <a:cxnLst/>
            <a:rect l="l" t="t" r="r" b="b"/>
            <a:pathLst>
              <a:path w="7068820" h="304800">
                <a:moveTo>
                  <a:pt x="0" y="0"/>
                </a:moveTo>
                <a:lnTo>
                  <a:pt x="7068507" y="0"/>
                </a:lnTo>
                <a:lnTo>
                  <a:pt x="7068507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2679" y="2401653"/>
            <a:ext cx="61417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335" indent="-381635">
              <a:lnSpc>
                <a:spcPct val="100000"/>
              </a:lnSpc>
              <a:spcBef>
                <a:spcPts val="100"/>
              </a:spcBef>
              <a:buChar char="●"/>
              <a:tabLst>
                <a:tab pos="394335" algn="l"/>
                <a:tab pos="394970" algn="l"/>
                <a:tab pos="2398395" algn="l"/>
                <a:tab pos="4893945" algn="l"/>
              </a:tabLst>
            </a:pPr>
            <a:r>
              <a:rPr sz="2000" spc="-5" dirty="0">
                <a:latin typeface="Arial"/>
                <a:cs typeface="Arial"/>
              </a:rPr>
              <a:t>Выполнени</a:t>
            </a:r>
            <a:r>
              <a:rPr sz="2000" dirty="0">
                <a:latin typeface="Arial"/>
                <a:cs typeface="Arial"/>
              </a:rPr>
              <a:t>е	технологических	</a:t>
            </a:r>
            <a:r>
              <a:rPr sz="2000" spc="-5" dirty="0">
                <a:latin typeface="Arial"/>
                <a:cs typeface="Arial"/>
              </a:rPr>
              <a:t>процессов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03969" y="2401653"/>
            <a:ext cx="4457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при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57336" y="2729313"/>
            <a:ext cx="6686550" cy="304800"/>
          </a:xfrm>
          <a:custGeom>
            <a:avLst/>
            <a:gdLst/>
            <a:ahLst/>
            <a:cxnLst/>
            <a:rect l="l" t="t" r="r" b="b"/>
            <a:pathLst>
              <a:path w="6686550" h="304800">
                <a:moveTo>
                  <a:pt x="0" y="0"/>
                </a:moveTo>
                <a:lnTo>
                  <a:pt x="6686550" y="0"/>
                </a:lnTo>
                <a:lnTo>
                  <a:pt x="66865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7336" y="3034113"/>
            <a:ext cx="2886710" cy="304800"/>
          </a:xfrm>
          <a:custGeom>
            <a:avLst/>
            <a:gdLst/>
            <a:ahLst/>
            <a:cxnLst/>
            <a:rect l="l" t="t" r="r" b="b"/>
            <a:pathLst>
              <a:path w="2886710" h="304800">
                <a:moveTo>
                  <a:pt x="0" y="0"/>
                </a:moveTo>
                <a:lnTo>
                  <a:pt x="2886137" y="0"/>
                </a:lnTo>
                <a:lnTo>
                  <a:pt x="2886137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44636" y="2706453"/>
            <a:ext cx="67113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279650" algn="l"/>
                <a:tab pos="4358005" algn="l"/>
                <a:tab pos="4971415" algn="l"/>
              </a:tabLst>
            </a:pPr>
            <a:r>
              <a:rPr sz="2000" dirty="0">
                <a:latin typeface="Arial"/>
                <a:cs typeface="Arial"/>
              </a:rPr>
              <a:t>строительстве,	</a:t>
            </a:r>
            <a:r>
              <a:rPr sz="2000" spc="-5" dirty="0">
                <a:latin typeface="Arial"/>
                <a:cs typeface="Arial"/>
              </a:rPr>
              <a:t>эксплуатаци</a:t>
            </a:r>
            <a:r>
              <a:rPr sz="2000" dirty="0">
                <a:latin typeface="Arial"/>
                <a:cs typeface="Arial"/>
              </a:rPr>
              <a:t>и	и	</a:t>
            </a:r>
            <a:r>
              <a:rPr sz="2000" spc="-5" dirty="0">
                <a:latin typeface="Arial"/>
                <a:cs typeface="Arial"/>
              </a:rPr>
              <a:t>реконструкции  </a:t>
            </a:r>
            <a:r>
              <a:rPr sz="2000" dirty="0">
                <a:latin typeface="Arial"/>
                <a:cs typeface="Arial"/>
              </a:rPr>
              <a:t>строительных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объектов.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310" y="0"/>
            <a:ext cx="672662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5367" y="399748"/>
            <a:ext cx="7068820" cy="304800"/>
          </a:xfrm>
          <a:custGeom>
            <a:avLst/>
            <a:gdLst/>
            <a:ahLst/>
            <a:cxnLst/>
            <a:rect l="l" t="t" r="r" b="b"/>
            <a:pathLst>
              <a:path w="7068820" h="304800">
                <a:moveTo>
                  <a:pt x="0" y="0"/>
                </a:moveTo>
                <a:lnTo>
                  <a:pt x="7068507" y="0"/>
                </a:lnTo>
                <a:lnTo>
                  <a:pt x="7068507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2667" y="376888"/>
            <a:ext cx="18865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335" indent="-381635">
              <a:lnSpc>
                <a:spcPct val="100000"/>
              </a:lnSpc>
              <a:spcBef>
                <a:spcPts val="100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latin typeface="Arial"/>
                <a:cs typeface="Arial"/>
              </a:rPr>
              <a:t>Выполнение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8543" y="376888"/>
            <a:ext cx="199643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технологических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57325" y="704548"/>
            <a:ext cx="6686550" cy="304800"/>
          </a:xfrm>
          <a:custGeom>
            <a:avLst/>
            <a:gdLst/>
            <a:ahLst/>
            <a:cxnLst/>
            <a:rect l="l" t="t" r="r" b="b"/>
            <a:pathLst>
              <a:path w="6686550" h="304800">
                <a:moveTo>
                  <a:pt x="0" y="0"/>
                </a:moveTo>
                <a:lnTo>
                  <a:pt x="6686550" y="0"/>
                </a:lnTo>
                <a:lnTo>
                  <a:pt x="66865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44625" y="681688"/>
            <a:ext cx="39001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9650" algn="l"/>
              </a:tabLst>
            </a:pPr>
            <a:r>
              <a:rPr sz="2000" dirty="0">
                <a:latin typeface="Arial"/>
                <a:cs typeface="Arial"/>
              </a:rPr>
              <a:t>строительстве,	</a:t>
            </a:r>
            <a:r>
              <a:rPr sz="2000" spc="-5" dirty="0">
                <a:latin typeface="Arial"/>
                <a:cs typeface="Arial"/>
              </a:rPr>
              <a:t>эксплуатации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0492" y="376888"/>
            <a:ext cx="23653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  <a:tabLst>
                <a:tab pos="625475" algn="l"/>
                <a:tab pos="1925955" algn="l"/>
              </a:tabLst>
            </a:pPr>
            <a:r>
              <a:rPr sz="2000" spc="-5" dirty="0">
                <a:latin typeface="Arial"/>
                <a:cs typeface="Arial"/>
              </a:rPr>
              <a:t>процессо</a:t>
            </a:r>
            <a:r>
              <a:rPr sz="2000" dirty="0">
                <a:latin typeface="Arial"/>
                <a:cs typeface="Arial"/>
              </a:rPr>
              <a:t>в	</a:t>
            </a:r>
            <a:r>
              <a:rPr sz="2000" spc="-5" dirty="0">
                <a:latin typeface="Arial"/>
                <a:cs typeface="Arial"/>
              </a:rPr>
              <a:t>при  </a:t>
            </a:r>
            <a:r>
              <a:rPr sz="2000" dirty="0">
                <a:latin typeface="Arial"/>
                <a:cs typeface="Arial"/>
              </a:rPr>
              <a:t>и	</a:t>
            </a:r>
            <a:r>
              <a:rPr sz="2000" spc="-5" dirty="0">
                <a:latin typeface="Arial"/>
                <a:cs typeface="Arial"/>
              </a:rPr>
              <a:t>реконструкции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57325" y="1009348"/>
            <a:ext cx="2886710" cy="304800"/>
          </a:xfrm>
          <a:custGeom>
            <a:avLst/>
            <a:gdLst/>
            <a:ahLst/>
            <a:cxnLst/>
            <a:rect l="l" t="t" r="r" b="b"/>
            <a:pathLst>
              <a:path w="2886710" h="304800">
                <a:moveTo>
                  <a:pt x="0" y="0"/>
                </a:moveTo>
                <a:lnTo>
                  <a:pt x="2886137" y="0"/>
                </a:lnTo>
                <a:lnTo>
                  <a:pt x="2886137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31211" y="1474994"/>
            <a:ext cx="7047230" cy="304800"/>
          </a:xfrm>
          <a:custGeom>
            <a:avLst/>
            <a:gdLst/>
            <a:ahLst/>
            <a:cxnLst/>
            <a:rect l="l" t="t" r="r" b="b"/>
            <a:pathLst>
              <a:path w="7047230" h="304800">
                <a:moveTo>
                  <a:pt x="0" y="0"/>
                </a:moveTo>
                <a:lnTo>
                  <a:pt x="7046606" y="0"/>
                </a:lnTo>
                <a:lnTo>
                  <a:pt x="7046606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31211" y="825642"/>
            <a:ext cx="7047230" cy="956944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1365"/>
              </a:spcBef>
            </a:pPr>
            <a:r>
              <a:rPr sz="2000" dirty="0">
                <a:latin typeface="Arial"/>
                <a:cs typeface="Arial"/>
              </a:rPr>
              <a:t>строительных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объектов.</a:t>
            </a:r>
            <a:endParaRPr sz="2000">
              <a:latin typeface="Arial"/>
              <a:cs typeface="Arial"/>
            </a:endParaRPr>
          </a:p>
          <a:p>
            <a:pPr marL="381635" indent="-381635">
              <a:lnSpc>
                <a:spcPct val="100000"/>
              </a:lnSpc>
              <a:spcBef>
                <a:spcPts val="1265"/>
              </a:spcBef>
              <a:buChar char="●"/>
              <a:tabLst>
                <a:tab pos="381635" algn="l"/>
                <a:tab pos="382270" algn="l"/>
              </a:tabLst>
            </a:pPr>
            <a:r>
              <a:rPr sz="2000" spc="-5" dirty="0">
                <a:latin typeface="Arial"/>
                <a:cs typeface="Arial"/>
              </a:rPr>
              <a:t>Организация деятельности </a:t>
            </a:r>
            <a:r>
              <a:rPr sz="2000" dirty="0">
                <a:latin typeface="Arial"/>
                <a:cs typeface="Arial"/>
              </a:rPr>
              <a:t>структурных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подразделений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13168" y="1779794"/>
            <a:ext cx="5742305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spc="-5" dirty="0">
                <a:latin typeface="Arial"/>
                <a:cs typeface="Arial"/>
              </a:rPr>
              <a:t>при выполнении </a:t>
            </a:r>
            <a:r>
              <a:rPr sz="2000" dirty="0">
                <a:latin typeface="Arial"/>
                <a:cs typeface="Arial"/>
              </a:rPr>
              <a:t>строительно-монтажных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работ,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13168" y="2084594"/>
            <a:ext cx="628396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spc="-5" dirty="0">
                <a:latin typeface="Arial"/>
                <a:cs typeface="Arial"/>
              </a:rPr>
              <a:t>эксплуатации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5" dirty="0">
                <a:latin typeface="Arial"/>
                <a:cs typeface="Arial"/>
              </a:rPr>
              <a:t>реконструкции зданий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сооружений.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31217" y="2864313"/>
            <a:ext cx="5828665" cy="304800"/>
          </a:xfrm>
          <a:custGeom>
            <a:avLst/>
            <a:gdLst/>
            <a:ahLst/>
            <a:cxnLst/>
            <a:rect l="l" t="t" r="r" b="b"/>
            <a:pathLst>
              <a:path w="5828665" h="304800">
                <a:moveTo>
                  <a:pt x="0" y="0"/>
                </a:moveTo>
                <a:lnTo>
                  <a:pt x="5828178" y="0"/>
                </a:lnTo>
                <a:lnTo>
                  <a:pt x="5828178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31217" y="2841453"/>
            <a:ext cx="58286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635" indent="-381635">
              <a:lnSpc>
                <a:spcPct val="100000"/>
              </a:lnSpc>
              <a:spcBef>
                <a:spcPts val="100"/>
              </a:spcBef>
              <a:buChar char="●"/>
              <a:tabLst>
                <a:tab pos="381635" algn="l"/>
                <a:tab pos="382270" algn="l"/>
              </a:tabLst>
            </a:pPr>
            <a:r>
              <a:rPr sz="2000" spc="-5" dirty="0">
                <a:latin typeface="Arial"/>
                <a:cs typeface="Arial"/>
              </a:rPr>
              <a:t>Организация видов работ при эксплуатации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13175" y="3169113"/>
            <a:ext cx="4696460" cy="3048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000" spc="-5" dirty="0">
                <a:latin typeface="Arial"/>
                <a:cs typeface="Arial"/>
              </a:rPr>
              <a:t>реконструкции </a:t>
            </a:r>
            <a:r>
              <a:rPr sz="2000" dirty="0">
                <a:latin typeface="Arial"/>
                <a:cs typeface="Arial"/>
              </a:rPr>
              <a:t>строительных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объектов.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31217" y="3717832"/>
            <a:ext cx="5817870" cy="6096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1635">
              <a:lnSpc>
                <a:spcPts val="2400"/>
              </a:lnSpc>
              <a:buChar char="●"/>
              <a:tabLst>
                <a:tab pos="381635" algn="l"/>
                <a:tab pos="382270" algn="l"/>
              </a:tabLst>
            </a:pPr>
            <a:r>
              <a:rPr sz="2000" spc="-5" dirty="0">
                <a:latin typeface="Arial"/>
                <a:cs typeface="Arial"/>
              </a:rPr>
              <a:t>Выполнение работ по одной или нескольким  профессиям рабочих, должностям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служащих.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0947" y="2231332"/>
            <a:ext cx="5982335" cy="563880"/>
          </a:xfrm>
          <a:custGeom>
            <a:avLst/>
            <a:gdLst/>
            <a:ahLst/>
            <a:cxnLst/>
            <a:rect l="l" t="t" r="r" b="b"/>
            <a:pathLst>
              <a:path w="5982334" h="563880">
                <a:moveTo>
                  <a:pt x="0" y="0"/>
                </a:moveTo>
                <a:lnTo>
                  <a:pt x="5982104" y="0"/>
                </a:lnTo>
                <a:lnTo>
                  <a:pt x="5982104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8247" y="2199836"/>
            <a:ext cx="599694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smtClean="0">
                <a:latin typeface="Arial"/>
                <a:cs typeface="Arial"/>
              </a:rPr>
              <a:t>Пре</a:t>
            </a:r>
            <a:r>
              <a:rPr lang="ru-RU" b="0" spc="-10" dirty="0" smtClean="0"/>
              <a:t>и</a:t>
            </a:r>
            <a:r>
              <a:rPr b="0" spc="-10" smtClean="0">
                <a:latin typeface="Arial"/>
                <a:cs typeface="Arial"/>
              </a:rPr>
              <a:t>мущест</a:t>
            </a:r>
            <a:r>
              <a:rPr lang="ru-RU" b="0" spc="-10" dirty="0" smtClean="0">
                <a:latin typeface="Arial"/>
                <a:cs typeface="Arial"/>
              </a:rPr>
              <a:t>в</a:t>
            </a:r>
            <a:r>
              <a:rPr b="0" spc="-10" smtClean="0">
                <a:latin typeface="Arial"/>
                <a:cs typeface="Arial"/>
              </a:rPr>
              <a:t>а</a:t>
            </a:r>
            <a:r>
              <a:rPr b="0" spc="-90" smtClean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профессии: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498</Words>
  <Application>Microsoft Office PowerPoint</Application>
  <PresentationFormat>Экран (16:9)</PresentationFormat>
  <Paragraphs>103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Специальность 08.02.01 «Строительство и эксплуатация зданий и сооружений»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Преимущества профессии:</vt:lpstr>
      <vt:lpstr>Слайд 10</vt:lpstr>
      <vt:lpstr>Слайд 11</vt:lpstr>
      <vt:lpstr>Возможность</vt:lpstr>
      <vt:lpstr>Слайд 13</vt:lpstr>
      <vt:lpstr>Слайд 14</vt:lpstr>
      <vt:lpstr>Слайд 15</vt:lpstr>
      <vt:lpstr>Слайд 16</vt:lpstr>
      <vt:lpstr>Слайд 17</vt:lpstr>
      <vt:lpstr>Слайд 18</vt:lpstr>
      <vt:lpstr>Область профессиональной</vt:lpstr>
      <vt:lpstr>применения</vt:lpstr>
      <vt:lpstr>Слайд 21</vt:lpstr>
      <vt:lpstr>Квалификационные  требования</vt:lpstr>
      <vt:lpstr>Должен знать:</vt:lpstr>
      <vt:lpstr>Слайд 24</vt:lpstr>
      <vt:lpstr>Должен уметь: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Специальность 08.02.01</dc:title>
  <cp:lastModifiedBy>ирина</cp:lastModifiedBy>
  <cp:revision>4</cp:revision>
  <dcterms:created xsi:type="dcterms:W3CDTF">2019-01-30T01:42:38Z</dcterms:created>
  <dcterms:modified xsi:type="dcterms:W3CDTF">2022-02-04T16:38:55Z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