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Раздел без заголовка" id="{86A851F2-5078-4A0D-BA55-56FD6FEB14C7}">
          <p14:sldIdLst>
            <p14:sldId id="257"/>
            <p14:sldId id="258"/>
            <p14:sldId id="259"/>
            <p14:sldId id="260"/>
            <p14:sldId id="261"/>
            <p14:sldId id="262"/>
            <p14:sldId id="263"/>
            <p14:sldId id="264"/>
            <p14:sldId id="265"/>
            <p14:sldId id="266"/>
            <p14:sldId id="267"/>
            <p14:sldId id="268"/>
            <p14:sldId id="269"/>
            <p14:sldId id="270"/>
            <p14:sldId id="271"/>
            <p14:sldId id="272"/>
            <p14:sldId id="273"/>
            <p14:sldId id="274"/>
          </p14:sldIdLst>
        </p14:section>
      </p14:sectionLst>
    </p:ex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286" initials="2" lastIdx="2" clrIdx="0">
    <p:extLst>
      <p:ext uri="{19B8F6BF-5375-455C-9EA6-DF929625EA0E}">
        <p15:presenceInfo xmlns="" xmlns:p15="http://schemas.microsoft.com/office/powerpoint/2012/main" userId="286"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631" autoAdjust="0"/>
  </p:normalViewPr>
  <p:slideViewPr>
    <p:cSldViewPr snapToGrid="0">
      <p:cViewPr>
        <p:scale>
          <a:sx n="67" d="100"/>
          <a:sy n="67" d="100"/>
        </p:scale>
        <p:origin x="-534" y="-90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1-12T11:47:02.227" idx="1">
    <p:pos x="10" y="10"/>
    <p:text/>
    <p:extLst>
      <p:ext uri="{C676402C-5697-4E1C-873F-D02D1690AC5C}">
        <p15:threadingInfo xmlns="" xmlns:p15="http://schemas.microsoft.com/office/powerpoint/2012/main" timeZoneBias="-180"/>
      </p:ext>
    </p:extLst>
  </p:cm>
  <p:cm authorId="1" dt="2016-11-12T11:47:03.660" idx="2">
    <p:pos x="146" y="146"/>
    <p:text/>
    <p:extLst>
      <p:ext uri="{C676402C-5697-4E1C-873F-D02D1690AC5C}">
        <p15:threadingInfo xmlns=""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23F3E4-85CD-42AD-A368-855906F9AE31}" type="datetimeFigureOut">
              <a:rPr lang="ru-RU" smtClean="0"/>
              <a:pPr/>
              <a:t>13.12.2016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D573E-7A11-4BB5-A212-DBFC9A0DF865}" type="slidenum">
              <a:rPr lang="ru-RU" smtClean="0"/>
              <a:pPr/>
              <a:t>‹#›</a:t>
            </a:fld>
            <a:endParaRPr lang="ru-RU"/>
          </a:p>
        </p:txBody>
      </p:sp>
    </p:spTree>
    <p:extLst>
      <p:ext uri="{BB962C8B-B14F-4D97-AF65-F5344CB8AC3E}">
        <p14:creationId xmlns="" xmlns:p14="http://schemas.microsoft.com/office/powerpoint/2010/main" val="1046469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0FD573E-7A11-4BB5-A212-DBFC9A0DF865}" type="slidenum">
              <a:rPr lang="ru-RU" smtClean="0"/>
              <a:pPr/>
              <a:t>6</a:t>
            </a:fld>
            <a:endParaRPr lang="ru-RU"/>
          </a:p>
        </p:txBody>
      </p:sp>
    </p:spTree>
    <p:extLst>
      <p:ext uri="{BB962C8B-B14F-4D97-AF65-F5344CB8AC3E}">
        <p14:creationId xmlns="" xmlns:p14="http://schemas.microsoft.com/office/powerpoint/2010/main" val="1253181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0FD573E-7A11-4BB5-A212-DBFC9A0DF865}" type="slidenum">
              <a:rPr lang="ru-RU" smtClean="0"/>
              <a:pPr/>
              <a:t>11</a:t>
            </a:fld>
            <a:endParaRPr lang="ru-RU"/>
          </a:p>
        </p:txBody>
      </p:sp>
    </p:spTree>
    <p:extLst>
      <p:ext uri="{BB962C8B-B14F-4D97-AF65-F5344CB8AC3E}">
        <p14:creationId xmlns="" xmlns:p14="http://schemas.microsoft.com/office/powerpoint/2010/main" val="461797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ru-RU" smtClean="0"/>
              <a:t>Образец заголовка</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A75D95EB-2188-445E-8A48-21650ABC0983}" type="datetimeFigureOut">
              <a:rPr lang="ru-RU" smtClean="0"/>
              <a:pPr/>
              <a:t>13.12.2016</a:t>
            </a:fld>
            <a:endParaRPr lang="ru-RU"/>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ru-RU"/>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AEA1388C-2065-4AD8-B408-BE809F81DAA0}" type="slidenum">
              <a:rPr lang="ru-RU" smtClean="0"/>
              <a:pPr/>
              <a:t>‹#›</a:t>
            </a:fld>
            <a:endParaRPr lang="ru-RU"/>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 xmlns:p14="http://schemas.microsoft.com/office/powerpoint/2010/main" val="1207041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75D95EB-2188-445E-8A48-21650ABC0983}" type="datetimeFigureOut">
              <a:rPr lang="ru-RU" smtClean="0"/>
              <a:pPr/>
              <a:t>13.12.2016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A1388C-2065-4AD8-B408-BE809F81DAA0}" type="slidenum">
              <a:rPr lang="ru-RU" smtClean="0"/>
              <a:pPr/>
              <a:t>‹#›</a:t>
            </a:fld>
            <a:endParaRPr lang="ru-RU"/>
          </a:p>
        </p:txBody>
      </p:sp>
    </p:spTree>
    <p:extLst>
      <p:ext uri="{BB962C8B-B14F-4D97-AF65-F5344CB8AC3E}">
        <p14:creationId xmlns="" xmlns:p14="http://schemas.microsoft.com/office/powerpoint/2010/main" val="523304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75D95EB-2188-445E-8A48-21650ABC0983}" type="datetimeFigureOut">
              <a:rPr lang="ru-RU" smtClean="0"/>
              <a:pPr/>
              <a:t>13.12.2016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A1388C-2065-4AD8-B408-BE809F81DAA0}" type="slidenum">
              <a:rPr lang="ru-RU" smtClean="0"/>
              <a:pPr/>
              <a:t>‹#›</a:t>
            </a:fld>
            <a:endParaRPr lang="ru-RU"/>
          </a:p>
        </p:txBody>
      </p:sp>
    </p:spTree>
    <p:extLst>
      <p:ext uri="{BB962C8B-B14F-4D97-AF65-F5344CB8AC3E}">
        <p14:creationId xmlns="" xmlns:p14="http://schemas.microsoft.com/office/powerpoint/2010/main" val="3902099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75D95EB-2188-445E-8A48-21650ABC0983}" type="datetimeFigureOut">
              <a:rPr lang="ru-RU" smtClean="0"/>
              <a:pPr/>
              <a:t>13.12.2016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A1388C-2065-4AD8-B408-BE809F81DAA0}" type="slidenum">
              <a:rPr lang="ru-RU" smtClean="0"/>
              <a:pPr/>
              <a:t>‹#›</a:t>
            </a:fld>
            <a:endParaRPr lang="ru-RU"/>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 xmlns:p14="http://schemas.microsoft.com/office/powerpoint/2010/main" val="1869881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75D95EB-2188-445E-8A48-21650ABC0983}" type="datetimeFigureOut">
              <a:rPr lang="ru-RU" smtClean="0"/>
              <a:pPr/>
              <a:t>13.12.2016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A1388C-2065-4AD8-B408-BE809F81DAA0}" type="slidenum">
              <a:rPr lang="ru-RU" smtClean="0"/>
              <a:pPr/>
              <a:t>‹#›</a:t>
            </a:fld>
            <a:endParaRPr lang="ru-RU"/>
          </a:p>
        </p:txBody>
      </p:sp>
    </p:spTree>
    <p:extLst>
      <p:ext uri="{BB962C8B-B14F-4D97-AF65-F5344CB8AC3E}">
        <p14:creationId xmlns="" xmlns:p14="http://schemas.microsoft.com/office/powerpoint/2010/main" val="1381479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ru-RU" smtClean="0"/>
              <a:t>Образец заголовка</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A75D95EB-2188-445E-8A48-21650ABC0983}" type="datetimeFigureOut">
              <a:rPr lang="ru-RU" smtClean="0"/>
              <a:pPr/>
              <a:t>13.12.2016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EA1388C-2065-4AD8-B408-BE809F81DAA0}" type="slidenum">
              <a:rPr lang="ru-RU" smtClean="0"/>
              <a:pPr/>
              <a:t>‹#›</a:t>
            </a:fld>
            <a:endParaRPr lang="ru-RU"/>
          </a:p>
        </p:txBody>
      </p:sp>
    </p:spTree>
    <p:extLst>
      <p:ext uri="{BB962C8B-B14F-4D97-AF65-F5344CB8AC3E}">
        <p14:creationId xmlns="" xmlns:p14="http://schemas.microsoft.com/office/powerpoint/2010/main" val="1764451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ru-RU" smtClean="0"/>
              <a:t>Образец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A75D95EB-2188-445E-8A48-21650ABC0983}" type="datetimeFigureOut">
              <a:rPr lang="ru-RU" smtClean="0"/>
              <a:pPr/>
              <a:t>13.12.2016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EA1388C-2065-4AD8-B408-BE809F81DAA0}" type="slidenum">
              <a:rPr lang="ru-RU" smtClean="0"/>
              <a:pPr/>
              <a:t>‹#›</a:t>
            </a:fld>
            <a:endParaRPr lang="ru-RU"/>
          </a:p>
        </p:txBody>
      </p:sp>
    </p:spTree>
    <p:extLst>
      <p:ext uri="{BB962C8B-B14F-4D97-AF65-F5344CB8AC3E}">
        <p14:creationId xmlns="" xmlns:p14="http://schemas.microsoft.com/office/powerpoint/2010/main" val="2059938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75D95EB-2188-445E-8A48-21650ABC0983}" type="datetimeFigureOut">
              <a:rPr lang="ru-RU" smtClean="0"/>
              <a:pPr/>
              <a:t>13.12.2016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A1388C-2065-4AD8-B408-BE809F81DAA0}" type="slidenum">
              <a:rPr lang="ru-RU" smtClean="0"/>
              <a:pPr/>
              <a:t>‹#›</a:t>
            </a:fld>
            <a:endParaRPr lang="ru-RU"/>
          </a:p>
        </p:txBody>
      </p:sp>
    </p:spTree>
    <p:extLst>
      <p:ext uri="{BB962C8B-B14F-4D97-AF65-F5344CB8AC3E}">
        <p14:creationId xmlns="" xmlns:p14="http://schemas.microsoft.com/office/powerpoint/2010/main" val="3223812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75D95EB-2188-445E-8A48-21650ABC0983}" type="datetimeFigureOut">
              <a:rPr lang="ru-RU" smtClean="0"/>
              <a:pPr/>
              <a:t>13.12.2016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A1388C-2065-4AD8-B408-BE809F81DAA0}" type="slidenum">
              <a:rPr lang="ru-RU" smtClean="0"/>
              <a:pPr/>
              <a:t>‹#›</a:t>
            </a:fld>
            <a:endParaRPr lang="ru-RU"/>
          </a:p>
        </p:txBody>
      </p:sp>
    </p:spTree>
    <p:extLst>
      <p:ext uri="{BB962C8B-B14F-4D97-AF65-F5344CB8AC3E}">
        <p14:creationId xmlns="" xmlns:p14="http://schemas.microsoft.com/office/powerpoint/2010/main" val="400828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75D95EB-2188-445E-8A48-21650ABC0983}" type="datetimeFigureOut">
              <a:rPr lang="ru-RU" smtClean="0"/>
              <a:pPr/>
              <a:t>13.12.2016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A1388C-2065-4AD8-B408-BE809F81DAA0}" type="slidenum">
              <a:rPr lang="ru-RU" smtClean="0"/>
              <a:pPr/>
              <a:t>‹#›</a:t>
            </a:fld>
            <a:endParaRPr lang="ru-RU"/>
          </a:p>
        </p:txBody>
      </p:sp>
    </p:spTree>
    <p:extLst>
      <p:ext uri="{BB962C8B-B14F-4D97-AF65-F5344CB8AC3E}">
        <p14:creationId xmlns="" xmlns:p14="http://schemas.microsoft.com/office/powerpoint/2010/main" val="1074592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ru-RU" smtClean="0"/>
              <a:t>Образец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75D95EB-2188-445E-8A48-21650ABC0983}" type="datetimeFigureOut">
              <a:rPr lang="ru-RU" smtClean="0"/>
              <a:pPr/>
              <a:t>13.12.2016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A1388C-2065-4AD8-B408-BE809F81DAA0}" type="slidenum">
              <a:rPr lang="ru-RU" smtClean="0"/>
              <a:pPr/>
              <a:t>‹#›</a:t>
            </a:fld>
            <a:endParaRPr lang="ru-RU"/>
          </a:p>
        </p:txBody>
      </p:sp>
    </p:spTree>
    <p:extLst>
      <p:ext uri="{BB962C8B-B14F-4D97-AF65-F5344CB8AC3E}">
        <p14:creationId xmlns="" xmlns:p14="http://schemas.microsoft.com/office/powerpoint/2010/main" val="740205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75D95EB-2188-445E-8A48-21650ABC0983}" type="datetimeFigureOut">
              <a:rPr lang="ru-RU" smtClean="0"/>
              <a:pPr/>
              <a:t>13.12.2016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A1388C-2065-4AD8-B408-BE809F81DAA0}" type="slidenum">
              <a:rPr lang="ru-RU" smtClean="0"/>
              <a:pPr/>
              <a:t>‹#›</a:t>
            </a:fld>
            <a:endParaRPr lang="ru-RU"/>
          </a:p>
        </p:txBody>
      </p:sp>
    </p:spTree>
    <p:extLst>
      <p:ext uri="{BB962C8B-B14F-4D97-AF65-F5344CB8AC3E}">
        <p14:creationId xmlns="" xmlns:p14="http://schemas.microsoft.com/office/powerpoint/2010/main" val="2523179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685802" y="2861733"/>
            <a:ext cx="5088712"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5993969" y="2861733"/>
            <a:ext cx="5088713"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75D95EB-2188-445E-8A48-21650ABC0983}" type="datetimeFigureOut">
              <a:rPr lang="ru-RU" smtClean="0"/>
              <a:pPr/>
              <a:t>13.12.2016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EA1388C-2065-4AD8-B408-BE809F81DAA0}" type="slidenum">
              <a:rPr lang="ru-RU" smtClean="0"/>
              <a:pPr/>
              <a:t>‹#›</a:t>
            </a:fld>
            <a:endParaRPr lang="ru-RU"/>
          </a:p>
        </p:txBody>
      </p:sp>
    </p:spTree>
    <p:extLst>
      <p:ext uri="{BB962C8B-B14F-4D97-AF65-F5344CB8AC3E}">
        <p14:creationId xmlns="" xmlns:p14="http://schemas.microsoft.com/office/powerpoint/2010/main" val="3082096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75D95EB-2188-445E-8A48-21650ABC0983}" type="datetimeFigureOut">
              <a:rPr lang="ru-RU" smtClean="0"/>
              <a:pPr/>
              <a:t>13.12.2016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EA1388C-2065-4AD8-B408-BE809F81DAA0}" type="slidenum">
              <a:rPr lang="ru-RU" smtClean="0"/>
              <a:pPr/>
              <a:t>‹#›</a:t>
            </a:fld>
            <a:endParaRPr lang="ru-RU"/>
          </a:p>
        </p:txBody>
      </p:sp>
    </p:spTree>
    <p:extLst>
      <p:ext uri="{BB962C8B-B14F-4D97-AF65-F5344CB8AC3E}">
        <p14:creationId xmlns="" xmlns:p14="http://schemas.microsoft.com/office/powerpoint/2010/main" val="3398355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5D95EB-2188-445E-8A48-21650ABC0983}" type="datetimeFigureOut">
              <a:rPr lang="ru-RU" smtClean="0"/>
              <a:pPr/>
              <a:t>13.12.2016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EA1388C-2065-4AD8-B408-BE809F81DAA0}" type="slidenum">
              <a:rPr lang="ru-RU" smtClean="0"/>
              <a:pPr/>
              <a:t>‹#›</a:t>
            </a:fld>
            <a:endParaRPr lang="ru-RU"/>
          </a:p>
        </p:txBody>
      </p:sp>
    </p:spTree>
    <p:extLst>
      <p:ext uri="{BB962C8B-B14F-4D97-AF65-F5344CB8AC3E}">
        <p14:creationId xmlns="" xmlns:p14="http://schemas.microsoft.com/office/powerpoint/2010/main" val="398763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75D95EB-2188-445E-8A48-21650ABC0983}" type="datetimeFigureOut">
              <a:rPr lang="ru-RU" smtClean="0"/>
              <a:pPr/>
              <a:t>13.12.2016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A1388C-2065-4AD8-B408-BE809F81DAA0}" type="slidenum">
              <a:rPr lang="ru-RU" smtClean="0"/>
              <a:pPr/>
              <a:t>‹#›</a:t>
            </a:fld>
            <a:endParaRPr lang="ru-RU"/>
          </a:p>
        </p:txBody>
      </p:sp>
    </p:spTree>
    <p:extLst>
      <p:ext uri="{BB962C8B-B14F-4D97-AF65-F5344CB8AC3E}">
        <p14:creationId xmlns="" xmlns:p14="http://schemas.microsoft.com/office/powerpoint/2010/main" val="269153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75D95EB-2188-445E-8A48-21650ABC0983}" type="datetimeFigureOut">
              <a:rPr lang="ru-RU" smtClean="0"/>
              <a:pPr/>
              <a:t>13.12.2016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A1388C-2065-4AD8-B408-BE809F81DAA0}" type="slidenum">
              <a:rPr lang="ru-RU" smtClean="0"/>
              <a:pPr/>
              <a:t>‹#›</a:t>
            </a:fld>
            <a:endParaRPr lang="ru-RU"/>
          </a:p>
        </p:txBody>
      </p:sp>
    </p:spTree>
    <p:extLst>
      <p:ext uri="{BB962C8B-B14F-4D97-AF65-F5344CB8AC3E}">
        <p14:creationId xmlns="" xmlns:p14="http://schemas.microsoft.com/office/powerpoint/2010/main" val="482046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A75D95EB-2188-445E-8A48-21650ABC0983}" type="datetimeFigureOut">
              <a:rPr lang="ru-RU" smtClean="0"/>
              <a:pPr/>
              <a:t>13.12.2016</a:t>
            </a:fld>
            <a:endParaRPr lang="ru-RU"/>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ru-RU"/>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AEA1388C-2065-4AD8-B408-BE809F81DAA0}" type="slidenum">
              <a:rPr lang="ru-RU" smtClean="0"/>
              <a:pPr/>
              <a:t>‹#›</a:t>
            </a:fld>
            <a:endParaRPr lang="ru-RU"/>
          </a:p>
        </p:txBody>
      </p:sp>
    </p:spTree>
    <p:extLst>
      <p:ext uri="{BB962C8B-B14F-4D97-AF65-F5344CB8AC3E}">
        <p14:creationId xmlns="" xmlns:p14="http://schemas.microsoft.com/office/powerpoint/2010/main" val="3745615890"/>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114" y="159658"/>
            <a:ext cx="10842171" cy="1654628"/>
          </a:xfrm>
        </p:spPr>
        <p:txBody>
          <a:bodyPr>
            <a:normAutofit fontScale="90000"/>
          </a:bodyPr>
          <a:lstStyle/>
          <a:p>
            <a:r>
              <a:rPr lang="ru-RU" smtClean="0"/>
              <a:t>Зачем нам нужен иностранный язык</a:t>
            </a:r>
            <a:r>
              <a:rPr lang="en-US" smtClean="0"/>
              <a:t/>
            </a:r>
            <a:br>
              <a:rPr lang="en-US" smtClean="0"/>
            </a:br>
            <a:r>
              <a:rPr lang="en-US" smtClean="0"/>
              <a:t>          G</a:t>
            </a:r>
            <a:r>
              <a:rPr lang="en-US" sz="4000" smtClean="0"/>
              <a:t>erman</a:t>
            </a:r>
            <a:r>
              <a:rPr lang="en-US" smtClean="0"/>
              <a:t>, c</a:t>
            </a:r>
            <a:r>
              <a:rPr lang="en-US" sz="4000" smtClean="0"/>
              <a:t>hineese</a:t>
            </a:r>
            <a:r>
              <a:rPr lang="en-US" smtClean="0"/>
              <a:t>, S</a:t>
            </a:r>
            <a:r>
              <a:rPr lang="en-US" sz="4000" smtClean="0"/>
              <a:t>panish</a:t>
            </a:r>
            <a:r>
              <a:rPr lang="en-US" smtClean="0"/>
              <a:t>, f</a:t>
            </a:r>
            <a:r>
              <a:rPr lang="en-US" sz="4000" smtClean="0"/>
              <a:t>rench</a:t>
            </a:r>
            <a:r>
              <a:rPr lang="en-US" smtClean="0"/>
              <a:t>, i</a:t>
            </a:r>
            <a:r>
              <a:rPr lang="en-US" sz="4000" smtClean="0"/>
              <a:t>talIAN</a:t>
            </a:r>
            <a:endParaRPr lang="ru-RU" sz="4000"/>
          </a:p>
        </p:txBody>
      </p:sp>
      <p:pic>
        <p:nvPicPr>
          <p:cNvPr id="4" name="Объект 3"/>
          <p:cNvPicPr>
            <a:picLocks noGrp="1" noChangeAspect="1"/>
          </p:cNvPicPr>
          <p:nvPr>
            <p:ph sz="quarter" idx="13"/>
          </p:nvPr>
        </p:nvPicPr>
        <p:blipFill>
          <a:blip r:embed="rId2" cstate="print">
            <a:extLst>
              <a:ext uri="{28A0092B-C50C-407E-A947-70E740481C1C}">
                <a14:useLocalDpi xmlns="" xmlns:a14="http://schemas.microsoft.com/office/drawing/2010/main" val="0"/>
              </a:ext>
            </a:extLst>
          </a:blip>
          <a:stretch>
            <a:fillRect/>
          </a:stretch>
        </p:blipFill>
        <p:spPr>
          <a:xfrm>
            <a:off x="1071563" y="1643063"/>
            <a:ext cx="9937094" cy="4700587"/>
          </a:xfrm>
        </p:spPr>
      </p:pic>
    </p:spTree>
    <p:extLst>
      <p:ext uri="{BB962C8B-B14F-4D97-AF65-F5344CB8AC3E}">
        <p14:creationId xmlns="" xmlns:p14="http://schemas.microsoft.com/office/powerpoint/2010/main" val="75948661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advTm="25">
        <p15:prstTrans prst="curtains"/>
      </p:transition>
    </mc:Choice>
    <mc:Fallback>
      <p:transition spd="slow" advTm="25">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640456" cy="5755422"/>
          </a:xfrm>
          <a:prstGeom prst="rect">
            <a:avLst/>
          </a:prstGeom>
        </p:spPr>
        <p:txBody>
          <a:bodyPr wrap="square">
            <a:spAutoFit/>
          </a:bodyPr>
          <a:lstStyle/>
          <a:p>
            <a:r>
              <a:rPr lang="en-US" sz="2300"/>
              <a:t>The semantics of the type system With++ are not polymorphic, however, there are several ways to provide polymorphic behavior. First of all this overloading of class methods inheritance — the traditional OOP method of providing data abstraction. Then there are two ways of implementing parametric polymorphism (in C++community, usually called "generalized programming"). The first method is inherited from C using estipulado pointer and the type cast, depending on other data — even though in C++ this method is traditionally considered aidemitlum and dangerous. The second is to use templates — but, unlike conventional implementations of parametric polymorphism in C++ is automatically generated monomorphic family of overloaded functions based on the polymorphic definition (template) in accordance with contexts of use — that is, parametric polymorphism at the source code level is a situational (ad hoc) at the level of machine, for which C++ has been criticized (see section Computational performance). In C++ there is also a third type of overloading — operator overloading — which in combination with class inheritance provides a greater possibility of improving readability of code by entering a so-called "syntactic sugar".To ensure the data abstraction necessary to combine several classes in the inheritance hierarchy and assign the functions to the same specifications. For example:</a:t>
            </a:r>
            <a:endParaRPr lang="ru-RU" sz="2300"/>
          </a:p>
        </p:txBody>
      </p:sp>
    </p:spTree>
    <p:extLst>
      <p:ext uri="{BB962C8B-B14F-4D97-AF65-F5344CB8AC3E}">
        <p14:creationId xmlns="" xmlns:p14="http://schemas.microsoft.com/office/powerpoint/2010/main" val="2979016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17" y="1711714"/>
            <a:ext cx="4126860" cy="2023252"/>
          </a:xfrm>
        </p:spPr>
        <p:txBody>
          <a:bodyPr/>
          <a:lstStyle/>
          <a:p>
            <a:r>
              <a:rPr lang="en-US" kern="0" dirty="0"/>
              <a:t>creating games in </a:t>
            </a:r>
            <a:r>
              <a:rPr lang="en-US" kern="0" dirty="0" err="1"/>
              <a:t>c++</a:t>
            </a:r>
            <a:endParaRPr lang="ru-RU" kern="0" dirty="0"/>
          </a:p>
        </p:txBody>
      </p:sp>
      <p:pic>
        <p:nvPicPr>
          <p:cNvPr id="7" name="Объект 6"/>
          <p:cNvPicPr>
            <a:picLocks noGrp="1" noChangeAspect="1"/>
          </p:cNvPicPr>
          <p:nvPr>
            <p:ph sz="quarter" idx="13"/>
          </p:nvPr>
        </p:nvPicPr>
        <p:blipFill>
          <a:blip r:embed="rId3" cstate="print">
            <a:extLst>
              <a:ext uri="{28A0092B-C50C-407E-A947-70E740481C1C}">
                <a14:useLocalDpi xmlns="" xmlns:a14="http://schemas.microsoft.com/office/drawing/2010/main" val="0"/>
              </a:ext>
            </a:extLst>
          </a:blip>
          <a:stretch>
            <a:fillRect/>
          </a:stretch>
        </p:blipFill>
        <p:spPr>
          <a:xfrm>
            <a:off x="4572001" y="246743"/>
            <a:ext cx="7097486" cy="5370286"/>
          </a:xfrm>
        </p:spPr>
      </p:pic>
    </p:spTree>
    <p:extLst>
      <p:ext uri="{BB962C8B-B14F-4D97-AF65-F5344CB8AC3E}">
        <p14:creationId xmlns="" xmlns:p14="http://schemas.microsoft.com/office/powerpoint/2010/main" val="2105381541"/>
      </p:ext>
    </p:extLst>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791" y="214313"/>
            <a:ext cx="10396882" cy="914400"/>
          </a:xfrm>
        </p:spPr>
        <p:txBody>
          <a:bodyPr>
            <a:normAutofit/>
          </a:bodyPr>
          <a:lstStyle/>
          <a:p>
            <a:r>
              <a:rPr lang="ru-RU" sz="2400" cap="none" dirty="0" smtClean="0">
                <a:latin typeface="+mn-lt"/>
              </a:rPr>
              <a:t>                                 </a:t>
            </a:r>
            <a:r>
              <a:rPr lang="en-US" sz="2400" cap="none" dirty="0" smtClean="0">
                <a:latin typeface="+mn-lt"/>
              </a:rPr>
              <a:t>Why </a:t>
            </a:r>
            <a:r>
              <a:rPr lang="en-US" sz="2400" cap="none" dirty="0">
                <a:latin typeface="+mn-lt"/>
              </a:rPr>
              <a:t>programming language is so important in the world</a:t>
            </a:r>
            <a:endParaRPr lang="ru-RU" sz="2400" cap="none" dirty="0">
              <a:latin typeface="+mn-lt"/>
            </a:endParaRPr>
          </a:p>
        </p:txBody>
      </p:sp>
      <p:pic>
        <p:nvPicPr>
          <p:cNvPr id="5" name="Объект 4"/>
          <p:cNvPicPr>
            <a:picLocks noGrp="1" noChangeAspect="1"/>
          </p:cNvPicPr>
          <p:nvPr>
            <p:ph sz="quarter" idx="13"/>
          </p:nvPr>
        </p:nvPicPr>
        <p:blipFill>
          <a:blip r:embed="rId2" cstate="print">
            <a:extLst>
              <a:ext uri="{28A0092B-C50C-407E-A947-70E740481C1C}">
                <a14:useLocalDpi xmlns="" xmlns:a14="http://schemas.microsoft.com/office/drawing/2010/main" val="0"/>
              </a:ext>
            </a:extLst>
          </a:blip>
          <a:stretch>
            <a:fillRect/>
          </a:stretch>
        </p:blipFill>
        <p:spPr>
          <a:xfrm>
            <a:off x="840791" y="1871664"/>
            <a:ext cx="4558880" cy="3503612"/>
          </a:xfrm>
        </p:spPr>
      </p:pic>
      <p:pic>
        <p:nvPicPr>
          <p:cNvPr id="6" name="Объект 5"/>
          <p:cNvPicPr>
            <a:picLocks noGrp="1" noChangeAspect="1"/>
          </p:cNvPicPr>
          <p:nvPr>
            <p:ph sz="quarter" idx="14"/>
          </p:nvPr>
        </p:nvPicPr>
        <p:blipFill>
          <a:blip r:embed="rId3" cstate="print">
            <a:extLst>
              <a:ext uri="{28A0092B-C50C-407E-A947-70E740481C1C}">
                <a14:useLocalDpi xmlns="" xmlns:a14="http://schemas.microsoft.com/office/drawing/2010/main" val="0"/>
              </a:ext>
            </a:extLst>
          </a:blip>
          <a:stretch>
            <a:fillRect/>
          </a:stretch>
        </p:blipFill>
        <p:spPr>
          <a:xfrm>
            <a:off x="5600700" y="1717677"/>
            <a:ext cx="6072188" cy="3657599"/>
          </a:xfrm>
        </p:spPr>
      </p:pic>
    </p:spTree>
    <p:extLst>
      <p:ext uri="{BB962C8B-B14F-4D97-AF65-F5344CB8AC3E}">
        <p14:creationId xmlns="" xmlns:p14="http://schemas.microsoft.com/office/powerpoint/2010/main" val="1016449414"/>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0089" y="0"/>
            <a:ext cx="10396882" cy="614362"/>
          </a:xfrm>
        </p:spPr>
        <p:txBody>
          <a:bodyPr>
            <a:normAutofit/>
          </a:bodyPr>
          <a:lstStyle/>
          <a:p>
            <a:r>
              <a:rPr lang="en-US" sz="2000" cap="none" dirty="0" smtClean="0"/>
              <a:t>Foreign languages are used everywhere . Let's go on a journey through various cities of America.</a:t>
            </a:r>
            <a:endParaRPr lang="ru-RU" sz="2000" cap="none" dirty="0"/>
          </a:p>
        </p:txBody>
      </p:sp>
      <p:pic>
        <p:nvPicPr>
          <p:cNvPr id="4" name="Объект 3"/>
          <p:cNvPicPr>
            <a:picLocks noGrp="1" noChangeAspect="1"/>
          </p:cNvPicPr>
          <p:nvPr>
            <p:ph sz="quarter" idx="13"/>
          </p:nvPr>
        </p:nvPicPr>
        <p:blipFill>
          <a:blip r:embed="rId2" cstate="print">
            <a:extLst>
              <a:ext uri="{28A0092B-C50C-407E-A947-70E740481C1C}">
                <a14:useLocalDpi xmlns="" xmlns:a14="http://schemas.microsoft.com/office/drawing/2010/main" val="0"/>
              </a:ext>
            </a:extLst>
          </a:blip>
          <a:stretch>
            <a:fillRect/>
          </a:stretch>
        </p:blipFill>
        <p:spPr>
          <a:xfrm>
            <a:off x="1126505" y="614362"/>
            <a:ext cx="9544049" cy="4946651"/>
          </a:xfrm>
        </p:spPr>
      </p:pic>
    </p:spTree>
    <p:extLst>
      <p:ext uri="{BB962C8B-B14F-4D97-AF65-F5344CB8AC3E}">
        <p14:creationId xmlns="" xmlns:p14="http://schemas.microsoft.com/office/powerpoint/2010/main" val="274781532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833" y="0"/>
            <a:ext cx="10396882" cy="900113"/>
          </a:xfrm>
        </p:spPr>
        <p:txBody>
          <a:bodyPr/>
          <a:lstStyle/>
          <a:p>
            <a:r>
              <a:rPr lang="ru-RU" cap="none" dirty="0" smtClean="0">
                <a:effectLst>
                  <a:outerShdw blurRad="38100" dist="38100" dir="2700000" algn="tl">
                    <a:srgbClr val="000000">
                      <a:alpha val="43137"/>
                    </a:srgbClr>
                  </a:outerShdw>
                </a:effectLst>
              </a:rPr>
              <a:t>                               Нью-Йорк </a:t>
            </a:r>
            <a:endParaRPr lang="ru-RU" cap="none" dirty="0">
              <a:effectLst>
                <a:outerShdw blurRad="38100" dist="38100" dir="2700000" algn="tl">
                  <a:srgbClr val="000000">
                    <a:alpha val="43137"/>
                  </a:srgbClr>
                </a:outerShdw>
              </a:effectLst>
            </a:endParaRPr>
          </a:p>
        </p:txBody>
      </p:sp>
      <p:pic>
        <p:nvPicPr>
          <p:cNvPr id="4" name="Объект 3"/>
          <p:cNvPicPr>
            <a:picLocks noGrp="1" noChangeAspect="1"/>
          </p:cNvPicPr>
          <p:nvPr>
            <p:ph sz="quarter" idx="13"/>
          </p:nvPr>
        </p:nvPicPr>
        <p:blipFill>
          <a:blip r:embed="rId2" cstate="print">
            <a:extLst>
              <a:ext uri="{28A0092B-C50C-407E-A947-70E740481C1C}">
                <a14:useLocalDpi xmlns="" xmlns:a14="http://schemas.microsoft.com/office/drawing/2010/main" val="0"/>
              </a:ext>
            </a:extLst>
          </a:blip>
          <a:stretch>
            <a:fillRect/>
          </a:stretch>
        </p:blipFill>
        <p:spPr>
          <a:xfrm>
            <a:off x="1614488" y="900113"/>
            <a:ext cx="8258174" cy="5729286"/>
          </a:xfrm>
        </p:spPr>
      </p:pic>
    </p:spTree>
    <p:extLst>
      <p:ext uri="{BB962C8B-B14F-4D97-AF65-F5344CB8AC3E}">
        <p14:creationId xmlns="" xmlns:p14="http://schemas.microsoft.com/office/powerpoint/2010/main" val="162001112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764" y="0"/>
            <a:ext cx="10396882" cy="742951"/>
          </a:xfrm>
        </p:spPr>
        <p:txBody>
          <a:bodyPr>
            <a:normAutofit fontScale="90000"/>
          </a:bodyPr>
          <a:lstStyle/>
          <a:p>
            <a:r>
              <a:rPr lang="ru-RU" dirty="0" smtClean="0"/>
              <a:t>                                   </a:t>
            </a:r>
            <a:r>
              <a:rPr lang="ru-RU" cap="none" dirty="0" smtClean="0"/>
              <a:t>Лас-Вегас  </a:t>
            </a:r>
            <a:endParaRPr lang="ru-RU" cap="none" dirty="0"/>
          </a:p>
        </p:txBody>
      </p:sp>
      <p:pic>
        <p:nvPicPr>
          <p:cNvPr id="4" name="Объект 3"/>
          <p:cNvPicPr>
            <a:picLocks noGrp="1" noChangeAspect="1"/>
          </p:cNvPicPr>
          <p:nvPr>
            <p:ph sz="quarter" idx="13"/>
          </p:nvPr>
        </p:nvPicPr>
        <p:blipFill>
          <a:blip r:embed="rId2" cstate="print">
            <a:extLst>
              <a:ext uri="{28A0092B-C50C-407E-A947-70E740481C1C}">
                <a14:useLocalDpi xmlns="" xmlns:a14="http://schemas.microsoft.com/office/drawing/2010/main" val="0"/>
              </a:ext>
            </a:extLst>
          </a:blip>
          <a:stretch>
            <a:fillRect/>
          </a:stretch>
        </p:blipFill>
        <p:spPr>
          <a:xfrm>
            <a:off x="385764" y="742951"/>
            <a:ext cx="10701336" cy="4632324"/>
          </a:xfrm>
        </p:spPr>
      </p:pic>
    </p:spTree>
    <p:extLst>
      <p:ext uri="{BB962C8B-B14F-4D97-AF65-F5344CB8AC3E}">
        <p14:creationId xmlns="" xmlns:p14="http://schemas.microsoft.com/office/powerpoint/2010/main" val="254214249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 y="0"/>
            <a:ext cx="11687175" cy="2031325"/>
          </a:xfrm>
          <a:prstGeom prst="rect">
            <a:avLst/>
          </a:prstGeom>
        </p:spPr>
        <p:txBody>
          <a:bodyPr wrap="square">
            <a:spAutoFit/>
          </a:bodyPr>
          <a:lstStyle/>
          <a:p>
            <a:r>
              <a:rPr lang="en-US" b="1" dirty="0">
                <a:latin typeface="Arial Narrow" panose="020B0606020202030204" pitchFamily="34" charset="0"/>
              </a:rPr>
              <a:t>On the territory where now is located </a:t>
            </a:r>
            <a:r>
              <a:rPr lang="en-US" b="1" dirty="0" smtClean="0">
                <a:latin typeface="Arial Narrow" panose="020B0606020202030204" pitchFamily="34" charset="0"/>
              </a:rPr>
              <a:t>New </a:t>
            </a:r>
            <a:r>
              <a:rPr lang="en-US" b="1" dirty="0">
                <a:latin typeface="Arial Narrow" panose="020B0606020202030204" pitchFamily="34" charset="0"/>
              </a:rPr>
              <a:t>York, long before the arrival of the Europeans had lived the Indian tribes </a:t>
            </a:r>
            <a:r>
              <a:rPr lang="en-US" b="1" dirty="0" err="1">
                <a:latin typeface="Arial Narrow" panose="020B0606020202030204" pitchFamily="34" charset="0"/>
              </a:rPr>
              <a:t>Menegatto</a:t>
            </a:r>
            <a:r>
              <a:rPr lang="en-US" b="1" dirty="0">
                <a:latin typeface="Arial Narrow" panose="020B0606020202030204" pitchFamily="34" charset="0"/>
              </a:rPr>
              <a:t> and Canarsie. This is confirmed by finds of arrowheads and other artifacts in areas of the city, not built up with houses, for example, Inwood hill Park and riverside Park. European settlements appeared here in 1624. In 1625 at the southern tip of Manhattan was founded the Dutch settlement of New Amsterdam (</a:t>
            </a:r>
            <a:r>
              <a:rPr lang="en-US" b="1" dirty="0" err="1">
                <a:latin typeface="Arial Narrow" panose="020B0606020202030204" pitchFamily="34" charset="0"/>
              </a:rPr>
              <a:t>niderl</a:t>
            </a:r>
            <a:r>
              <a:rPr lang="en-US" b="1" dirty="0">
                <a:latin typeface="Arial Narrow" panose="020B0606020202030204" pitchFamily="34" charset="0"/>
              </a:rPr>
              <a:t>. </a:t>
            </a:r>
            <a:r>
              <a:rPr lang="en-US" b="1" dirty="0" err="1">
                <a:latin typeface="Arial Narrow" panose="020B0606020202030204" pitchFamily="34" charset="0"/>
              </a:rPr>
              <a:t>Nieuw</a:t>
            </a:r>
            <a:r>
              <a:rPr lang="en-US" b="1" dirty="0">
                <a:latin typeface="Arial Narrow" panose="020B0606020202030204" pitchFamily="34" charset="0"/>
              </a:rPr>
              <a:t> Amsterdam). In 1664 the city was captured by the British, which did not meet with resistance on the part of Governor Stuyvesant, after which the city was renamed to new York (</a:t>
            </a:r>
            <a:r>
              <a:rPr lang="en-US" b="1" dirty="0" err="1">
                <a:latin typeface="Arial Narrow" panose="020B0606020202030204" pitchFamily="34" charset="0"/>
              </a:rPr>
              <a:t>eng.</a:t>
            </a:r>
            <a:r>
              <a:rPr lang="en-US" b="1" dirty="0">
                <a:latin typeface="Arial Narrow" panose="020B0606020202030204" pitchFamily="34" charset="0"/>
              </a:rPr>
              <a:t> New York), in honor of the initiator of the capture of the Duke of York. The results of the Second Anglo-Dutch war in 1667, the Dutch formally ceded </a:t>
            </a:r>
            <a:r>
              <a:rPr lang="en-US" b="1" dirty="0" smtClean="0">
                <a:latin typeface="Arial Narrow" panose="020B0606020202030204" pitchFamily="34" charset="0"/>
              </a:rPr>
              <a:t>New </a:t>
            </a:r>
            <a:r>
              <a:rPr lang="en-US" b="1" dirty="0">
                <a:latin typeface="Arial Narrow" panose="020B0606020202030204" pitchFamily="34" charset="0"/>
              </a:rPr>
              <a:t>York to the British in exchange for the colony of Surinam.</a:t>
            </a:r>
            <a:endParaRPr lang="ru-RU" b="1" dirty="0">
              <a:latin typeface="Arial Narrow" panose="020B0606020202030204" pitchFamily="34" charset="0"/>
            </a:endParaRPr>
          </a:p>
        </p:txBody>
      </p:sp>
      <p:sp>
        <p:nvSpPr>
          <p:cNvPr id="4" name="Прямоугольник 3"/>
          <p:cNvSpPr/>
          <p:nvPr/>
        </p:nvSpPr>
        <p:spPr>
          <a:xfrm>
            <a:off x="100013" y="2031325"/>
            <a:ext cx="11687174" cy="1215687"/>
          </a:xfrm>
          <a:prstGeom prst="rect">
            <a:avLst/>
          </a:prstGeom>
        </p:spPr>
        <p:txBody>
          <a:bodyPr wrap="square">
            <a:spAutoFit/>
          </a:bodyPr>
          <a:lstStyle/>
          <a:p>
            <a:r>
              <a:rPr lang="en-US" dirty="0">
                <a:latin typeface="Arial Rounded MT Bold" panose="020F0704030504030204" pitchFamily="34" charset="0"/>
              </a:rPr>
              <a:t>During the XIX century the city's </a:t>
            </a:r>
            <a:r>
              <a:rPr lang="en-US" dirty="0" err="1" smtClean="0">
                <a:latin typeface="Arial Rounded MT Bold" panose="020F0704030504030204" pitchFamily="34" charset="0"/>
              </a:rPr>
              <a:t>populati</a:t>
            </a:r>
            <a:r>
              <a:rPr lang="en-US" dirty="0" smtClean="0">
                <a:latin typeface="Arial Rounded MT Bold" panose="020F0704030504030204" pitchFamily="34" charset="0"/>
              </a:rPr>
              <a:t> on </a:t>
            </a:r>
            <a:r>
              <a:rPr lang="en-US" dirty="0">
                <a:latin typeface="Arial Rounded MT Bold" panose="020F0704030504030204" pitchFamily="34" charset="0"/>
              </a:rPr>
              <a:t>grew rapidly due to the influx of a large number of immigrants. In 1811 was developed by a visionary master plan of city development according to which the network of streets was extended to cover the entire Manhattan. By 1835, </a:t>
            </a:r>
            <a:r>
              <a:rPr lang="en-US" dirty="0" smtClean="0">
                <a:latin typeface="Arial Rounded MT Bold" panose="020F0704030504030204" pitchFamily="34" charset="0"/>
              </a:rPr>
              <a:t>New </a:t>
            </a:r>
            <a:r>
              <a:rPr lang="en-US" dirty="0">
                <a:latin typeface="Arial Rounded MT Bold" panose="020F0704030504030204" pitchFamily="34" charset="0"/>
              </a:rPr>
              <a:t>York surpassed in population Philadelphia, becoming the largest city in the United States.</a:t>
            </a:r>
            <a:endParaRPr lang="ru-RU" dirty="0"/>
          </a:p>
        </p:txBody>
      </p:sp>
      <p:sp>
        <p:nvSpPr>
          <p:cNvPr id="5" name="Прямоугольник 4"/>
          <p:cNvSpPr/>
          <p:nvPr/>
        </p:nvSpPr>
        <p:spPr>
          <a:xfrm>
            <a:off x="-1" y="3247012"/>
            <a:ext cx="11887201" cy="28623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dirty="0">
                <a:latin typeface="Arial" panose="020B0604020202020204" pitchFamily="34" charset="0"/>
                <a:cs typeface="Arial" panose="020B0604020202020204" pitchFamily="34" charset="0"/>
              </a:rPr>
              <a:t>In </a:t>
            </a:r>
            <a:r>
              <a:rPr lang="ru-RU" b="1" dirty="0" smtClean="0">
                <a:latin typeface="Arial" panose="020B0604020202020204" pitchFamily="34" charset="0"/>
                <a:cs typeface="Arial" panose="020B0604020202020204" pitchFamily="34" charset="0"/>
              </a:rPr>
              <a:t>1829 </a:t>
            </a:r>
            <a:r>
              <a:rPr lang="en-US" b="1" dirty="0" smtClean="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trade caravan bound for Los Angeles from Texas at the Spanish </a:t>
            </a:r>
            <a:r>
              <a:rPr lang="en-US" b="1" dirty="0" smtClean="0">
                <a:latin typeface="Arial" panose="020B0604020202020204" pitchFamily="34" charset="0"/>
                <a:cs typeface="Arial" panose="020B0604020202020204" pitchFamily="34" charset="0"/>
              </a:rPr>
              <a:t>trail. Under </a:t>
            </a:r>
            <a:r>
              <a:rPr lang="en-US" b="1" dirty="0">
                <a:latin typeface="Arial" panose="020B0604020202020204" pitchFamily="34" charset="0"/>
                <a:cs typeface="Arial" panose="020B0604020202020204" pitchFamily="34" charset="0"/>
              </a:rPr>
              <a:t>the scorching unforgiving sun exhausted men made camp, while several volunteers ventured to find water. Among them was Mexican and Rafael </a:t>
            </a:r>
            <a:r>
              <a:rPr lang="en-US" b="1" dirty="0" smtClean="0">
                <a:latin typeface="Arial" panose="020B0604020202020204" pitchFamily="34" charset="0"/>
                <a:cs typeface="Arial" panose="020B0604020202020204" pitchFamily="34" charset="0"/>
              </a:rPr>
              <a:t>Rivera., </a:t>
            </a:r>
            <a:r>
              <a:rPr lang="en-US" b="1" dirty="0">
                <a:latin typeface="Arial" panose="020B0604020202020204" pitchFamily="34" charset="0"/>
                <a:cs typeface="Arial" panose="020B0604020202020204" pitchFamily="34" charset="0"/>
              </a:rPr>
              <a:t>who was lucky enough to find the </a:t>
            </a:r>
            <a:r>
              <a:rPr lang="en-US" b="1" dirty="0" smtClean="0">
                <a:latin typeface="Arial" panose="020B0604020202020204" pitchFamily="34" charset="0"/>
                <a:cs typeface="Arial" panose="020B0604020202020204" pitchFamily="34" charset="0"/>
              </a:rPr>
              <a:t>in the desert </a:t>
            </a:r>
            <a:r>
              <a:rPr lang="en-US" b="1" dirty="0">
                <a:latin typeface="Arial" panose="020B0604020202020204" pitchFamily="34" charset="0"/>
                <a:cs typeface="Arial" panose="020B0604020202020204" pitchFamily="34" charset="0"/>
              </a:rPr>
              <a:t>an oasis of artesian water. Accordingly, it was the name of the district, and subsequently the city — "Las Vegas", which translated from Spanish means "fertile </a:t>
            </a:r>
            <a:r>
              <a:rPr lang="en-US" b="1" dirty="0" err="1">
                <a:latin typeface="Arial" panose="020B0604020202020204" pitchFamily="34" charset="0"/>
                <a:cs typeface="Arial" panose="020B0604020202020204" pitchFamily="34" charset="0"/>
              </a:rPr>
              <a:t>valley".Further</a:t>
            </a:r>
            <a:r>
              <a:rPr lang="en-US" b="1" dirty="0">
                <a:latin typeface="Arial" panose="020B0604020202020204" pitchFamily="34" charset="0"/>
                <a:cs typeface="Arial" panose="020B0604020202020204" pitchFamily="34" charset="0"/>
              </a:rPr>
              <a:t> development of the territory began after a visit </a:t>
            </a:r>
            <a:r>
              <a:rPr lang="en-US" b="1" dirty="0" smtClean="0">
                <a:latin typeface="Arial" panose="020B0604020202020204" pitchFamily="34" charset="0"/>
                <a:cs typeface="Arial" panose="020B0604020202020204" pitchFamily="34" charset="0"/>
              </a:rPr>
              <a:t>of John Fremont in </a:t>
            </a:r>
            <a:r>
              <a:rPr lang="en-US" b="1" dirty="0">
                <a:latin typeface="Arial" panose="020B0604020202020204" pitchFamily="34" charset="0"/>
                <a:cs typeface="Arial" panose="020B0604020202020204" pitchFamily="34" charset="0"/>
              </a:rPr>
              <a:t>may </a:t>
            </a:r>
            <a:r>
              <a:rPr lang="en-US" b="1" dirty="0" smtClean="0">
                <a:latin typeface="Arial" panose="020B0604020202020204" pitchFamily="34" charset="0"/>
                <a:cs typeface="Arial" panose="020B0604020202020204" pitchFamily="34" charset="0"/>
              </a:rPr>
              <a:t>1844 to </a:t>
            </a:r>
            <a:r>
              <a:rPr lang="en-US" b="1" dirty="0">
                <a:latin typeface="Arial" panose="020B0604020202020204" pitchFamily="34" charset="0"/>
                <a:cs typeface="Arial" panose="020B0604020202020204" pitchFamily="34" charset="0"/>
              </a:rPr>
              <a:t>the area </a:t>
            </a:r>
            <a:r>
              <a:rPr lang="en-US" b="1" dirty="0" smtClean="0">
                <a:latin typeface="Arial" panose="020B0604020202020204" pitchFamily="34" charset="0"/>
                <a:cs typeface="Arial" panose="020B0604020202020204" pitchFamily="34" charset="0"/>
              </a:rPr>
              <a:t>. In </a:t>
            </a:r>
            <a:r>
              <a:rPr lang="en-US" b="1" dirty="0">
                <a:latin typeface="Arial" panose="020B0604020202020204" pitchFamily="34" charset="0"/>
                <a:cs typeface="Arial" panose="020B0604020202020204" pitchFamily="34" charset="0"/>
              </a:rPr>
              <a:t>the future he became a Senator from California, and in 1856 was a candidate for U.S. President from the Republican party. Fremont led expedition, acting in the interests of the Corps of engineers of the U.S. Army. It was a time of the emergence of an independent Republic of Texas, 1836-1845 existed in the years subsequent Mexican-American war in 1846-1848., and then the occurrence of a number of new southern and Western States in the United States</a:t>
            </a:r>
            <a:r>
              <a:rPr lang="en-US" dirty="0"/>
              <a:t>.</a:t>
            </a:r>
            <a:endParaRPr lang="ru-RU" dirty="0"/>
          </a:p>
        </p:txBody>
      </p:sp>
    </p:spTree>
    <p:extLst>
      <p:ext uri="{BB962C8B-B14F-4D97-AF65-F5344CB8AC3E}">
        <p14:creationId xmlns="" xmlns:p14="http://schemas.microsoft.com/office/powerpoint/2010/main" val="354420132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834" y="0"/>
            <a:ext cx="10396882" cy="1014413"/>
          </a:xfrm>
        </p:spPr>
        <p:txBody>
          <a:bodyPr>
            <a:normAutofit/>
          </a:bodyPr>
          <a:lstStyle/>
          <a:p>
            <a:r>
              <a:rPr lang="en-US" sz="2800" cap="none" dirty="0">
                <a:solidFill>
                  <a:schemeClr val="tx1">
                    <a:lumMod val="95000"/>
                    <a:lumOff val="5000"/>
                  </a:schemeClr>
                </a:solidFill>
              </a:rPr>
              <a:t>Thus we see what opportunities gives us the knowledge of foreign languages</a:t>
            </a:r>
            <a:endParaRPr lang="ru-RU" sz="2800" cap="none" dirty="0">
              <a:solidFill>
                <a:schemeClr val="tx1">
                  <a:lumMod val="95000"/>
                  <a:lumOff val="5000"/>
                </a:schemeClr>
              </a:solidFill>
            </a:endParaRPr>
          </a:p>
        </p:txBody>
      </p:sp>
      <p:pic>
        <p:nvPicPr>
          <p:cNvPr id="6" name="Объект 5"/>
          <p:cNvPicPr>
            <a:picLocks noGrp="1" noChangeAspect="1"/>
          </p:cNvPicPr>
          <p:nvPr>
            <p:ph sz="quarter" idx="13"/>
          </p:nvPr>
        </p:nvPicPr>
        <p:blipFill>
          <a:blip r:embed="rId2" cstate="print">
            <a:extLst>
              <a:ext uri="{28A0092B-C50C-407E-A947-70E740481C1C}">
                <a14:useLocalDpi xmlns="" xmlns:a14="http://schemas.microsoft.com/office/drawing/2010/main" val="0"/>
              </a:ext>
            </a:extLst>
          </a:blip>
          <a:stretch>
            <a:fillRect/>
          </a:stretch>
        </p:blipFill>
        <p:spPr>
          <a:xfrm>
            <a:off x="2475223" y="828676"/>
            <a:ext cx="6537097" cy="5500686"/>
          </a:xfrm>
        </p:spPr>
      </p:pic>
    </p:spTree>
    <p:extLst>
      <p:ext uri="{BB962C8B-B14F-4D97-AF65-F5344CB8AC3E}">
        <p14:creationId xmlns="" xmlns:p14="http://schemas.microsoft.com/office/powerpoint/2010/main" val="4225880041"/>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cstate="print">
            <a:extLst>
              <a:ext uri="{28A0092B-C50C-407E-A947-70E740481C1C}">
                <a14:useLocalDpi xmlns="" xmlns:a14="http://schemas.microsoft.com/office/drawing/2010/main" val="0"/>
              </a:ext>
            </a:extLst>
          </a:blip>
          <a:stretch>
            <a:fillRect/>
          </a:stretch>
        </p:blipFill>
        <p:spPr>
          <a:xfrm>
            <a:off x="13213" y="0"/>
            <a:ext cx="11688250" cy="6357938"/>
          </a:xfrm>
        </p:spPr>
      </p:pic>
    </p:spTree>
    <p:extLst>
      <p:ext uri="{BB962C8B-B14F-4D97-AF65-F5344CB8AC3E}">
        <p14:creationId xmlns="" xmlns:p14="http://schemas.microsoft.com/office/powerpoint/2010/main" val="2272630666"/>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cstate="print">
            <a:extLst>
              <a:ext uri="{28A0092B-C50C-407E-A947-70E740481C1C}">
                <a14:useLocalDpi xmlns="" xmlns:a14="http://schemas.microsoft.com/office/drawing/2010/main" val="0"/>
              </a:ext>
            </a:extLst>
          </a:blip>
          <a:srcRect b="19863"/>
          <a:stretch>
            <a:fillRect/>
          </a:stretch>
        </p:blipFill>
        <p:spPr>
          <a:xfrm>
            <a:off x="217713" y="0"/>
            <a:ext cx="11509829" cy="3829049"/>
          </a:xfrm>
        </p:spPr>
      </p:pic>
      <p:pic>
        <p:nvPicPr>
          <p:cNvPr id="3" name="Рисунок 2"/>
          <p:cNvPicPr>
            <a:picLocks noChangeAspect="1"/>
          </p:cNvPicPr>
          <p:nvPr/>
        </p:nvPicPr>
        <p:blipFill>
          <a:blip r:embed="rId3" cstate="print"/>
          <a:stretch>
            <a:fillRect/>
          </a:stretch>
        </p:blipFill>
        <p:spPr>
          <a:xfrm>
            <a:off x="1578094" y="3929063"/>
            <a:ext cx="8870831" cy="2378868"/>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 xmlns:p14="http://schemas.microsoft.com/office/powerpoint/2010/main" val="3649071057"/>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658" y="0"/>
            <a:ext cx="10396882" cy="1151965"/>
          </a:xfrm>
        </p:spPr>
        <p:txBody>
          <a:bodyPr>
            <a:noAutofit/>
          </a:bodyPr>
          <a:lstStyle/>
          <a:p>
            <a:r>
              <a:rPr lang="ru-RU" sz="4800" smtClean="0"/>
              <a:t>И</a:t>
            </a:r>
            <a:r>
              <a:rPr lang="ru-RU" sz="3600" smtClean="0"/>
              <a:t>НОСТРАНЫЙ ЯЗЫК ПОЗВОЛЯЕТ ЧИТАТЬ        ЛИТЕРАТУРУ ЗАРУБЕЖНЫХ АВТОРОВ В ОРИГИНАЛЕ </a:t>
            </a:r>
            <a:endParaRPr lang="ru-RU" sz="3600"/>
          </a:p>
        </p:txBody>
      </p:sp>
      <p:pic>
        <p:nvPicPr>
          <p:cNvPr id="4" name="Объект 3"/>
          <p:cNvPicPr>
            <a:picLocks noGrp="1" noChangeAspect="1"/>
          </p:cNvPicPr>
          <p:nvPr>
            <p:ph sz="quarter" idx="13"/>
          </p:nvPr>
        </p:nvPicPr>
        <p:blipFill>
          <a:blip r:embed="rId2" cstate="print">
            <a:extLst>
              <a:ext uri="{28A0092B-C50C-407E-A947-70E740481C1C}">
                <a14:useLocalDpi xmlns="" xmlns:a14="http://schemas.microsoft.com/office/drawing/2010/main" val="0"/>
              </a:ext>
            </a:extLst>
          </a:blip>
          <a:stretch>
            <a:fillRect/>
          </a:stretch>
        </p:blipFill>
        <p:spPr>
          <a:xfrm>
            <a:off x="3540185" y="1277255"/>
            <a:ext cx="4397828" cy="4818743"/>
          </a:xfrm>
        </p:spPr>
      </p:pic>
    </p:spTree>
    <p:extLst>
      <p:ext uri="{BB962C8B-B14F-4D97-AF65-F5344CB8AC3E}">
        <p14:creationId xmlns="" xmlns:p14="http://schemas.microsoft.com/office/powerpoint/2010/main" val="1191652315"/>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514"/>
            <a:ext cx="11742057" cy="6502400"/>
          </a:xfrm>
        </p:spPr>
        <p:style>
          <a:lnRef idx="2">
            <a:schemeClr val="dk1"/>
          </a:lnRef>
          <a:fillRef idx="1">
            <a:schemeClr val="lt1"/>
          </a:fillRef>
          <a:effectRef idx="0">
            <a:schemeClr val="dk1"/>
          </a:effectRef>
          <a:fontRef idx="minor">
            <a:schemeClr val="dk1"/>
          </a:fontRef>
        </p:style>
        <p:txBody>
          <a:bodyPr>
            <a:normAutofit fontScale="90000"/>
          </a:bodyPr>
          <a:lstStyle/>
          <a:p>
            <a:r>
              <a:rPr lang="en-US" sz="2000">
                <a:solidFill>
                  <a:schemeClr val="tx1"/>
                </a:solidFill>
                <a:latin typeface="Franklin Gothic Book" panose="020B0503020102020204" pitchFamily="34" charset="0"/>
              </a:rPr>
              <a:t>It was Mr. Bean's birthday, and he wanted to enjoy it! What could he do?</a:t>
            </a:r>
            <a:br>
              <a:rPr lang="en-US" sz="2000">
                <a:solidFill>
                  <a:schemeClr val="tx1"/>
                </a:solidFill>
                <a:latin typeface="Franklin Gothic Book" panose="020B0503020102020204" pitchFamily="34" charset="0"/>
              </a:rPr>
            </a:br>
            <a:r>
              <a:rPr lang="en-US" sz="2000">
                <a:solidFill>
                  <a:schemeClr val="tx1"/>
                </a:solidFill>
                <a:latin typeface="Franklin Gothic Book" panose="020B0503020102020204" pitchFamily="34" charset="0"/>
              </a:rPr>
              <a:t>'How can I make this important day a happy day?' he thought. 'I know. I'll go out to a restaurant for dinner this evening! I'll enjoy that. '</a:t>
            </a:r>
            <a:br>
              <a:rPr lang="en-US" sz="2000">
                <a:solidFill>
                  <a:schemeClr val="tx1"/>
                </a:solidFill>
                <a:latin typeface="Franklin Gothic Book" panose="020B0503020102020204" pitchFamily="34" charset="0"/>
              </a:rPr>
            </a:br>
            <a:r>
              <a:rPr lang="en-US" sz="2000">
                <a:solidFill>
                  <a:schemeClr val="tx1"/>
                </a:solidFill>
                <a:latin typeface="Franklin Gothic Book" panose="020B0503020102020204" pitchFamily="34" charset="0"/>
              </a:rPr>
              <a:t>Mr. Bean didn't often eat in restaurants. They were sometimes very expensive. And he sometimes did things wrong when he was in a new or strange place.</a:t>
            </a:r>
            <a:br>
              <a:rPr lang="en-US" sz="2000">
                <a:solidFill>
                  <a:schemeClr val="tx1"/>
                </a:solidFill>
                <a:latin typeface="Franklin Gothic Book" panose="020B0503020102020204" pitchFamily="34" charset="0"/>
              </a:rPr>
            </a:br>
            <a:r>
              <a:rPr lang="en-US" sz="2000">
                <a:solidFill>
                  <a:schemeClr val="tx1"/>
                </a:solidFill>
                <a:latin typeface="Franklin Gothic Book" panose="020B0503020102020204" pitchFamily="34" charset="0"/>
              </a:rPr>
              <a:t>Oh dear! Life wasn't easy for Mr. Bean!</a:t>
            </a:r>
            <a:br>
              <a:rPr lang="en-US" sz="2000">
                <a:solidFill>
                  <a:schemeClr val="tx1"/>
                </a:solidFill>
                <a:latin typeface="Franklin Gothic Book" panose="020B0503020102020204" pitchFamily="34" charset="0"/>
              </a:rPr>
            </a:br>
            <a:r>
              <a:rPr lang="en-US" sz="2000">
                <a:solidFill>
                  <a:schemeClr val="tx1"/>
                </a:solidFill>
                <a:latin typeface="Franklin Gothic Book" panose="020B0503020102020204" pitchFamily="34" charset="0"/>
              </a:rPr>
              <a:t>***</a:t>
            </a:r>
            <a:br>
              <a:rPr lang="en-US" sz="2000">
                <a:solidFill>
                  <a:schemeClr val="tx1"/>
                </a:solidFill>
                <a:latin typeface="Franklin Gothic Book" panose="020B0503020102020204" pitchFamily="34" charset="0"/>
              </a:rPr>
            </a:br>
            <a:r>
              <a:rPr lang="en-US" sz="2000">
                <a:solidFill>
                  <a:schemeClr val="tx1"/>
                </a:solidFill>
                <a:latin typeface="Franklin Gothic Book" panose="020B0503020102020204" pitchFamily="34" charset="0"/>
              </a:rPr>
              <a:t>That evening, Mr. Bean put on a clean shirt. He put on his best coat and trousers. He put on his best shoes. Then he drove to a restaurant in the centre of town.</a:t>
            </a:r>
            <a:br>
              <a:rPr lang="en-US" sz="2000">
                <a:solidFill>
                  <a:schemeClr val="tx1"/>
                </a:solidFill>
                <a:latin typeface="Franklin Gothic Book" panose="020B0503020102020204" pitchFamily="34" charset="0"/>
              </a:rPr>
            </a:br>
            <a:r>
              <a:rPr lang="en-US" sz="2000">
                <a:solidFill>
                  <a:schemeClr val="tx1"/>
                </a:solidFill>
                <a:latin typeface="Franklin Gothic Book" panose="020B0503020102020204" pitchFamily="34" charset="0"/>
              </a:rPr>
              <a:t>He arrived at eight o'clock and went inside. It was a very nice restaurant. Everybody was wearing their best clothes, and there were flowers on every table.</a:t>
            </a:r>
            <a:br>
              <a:rPr lang="en-US" sz="2000">
                <a:solidFill>
                  <a:schemeClr val="tx1"/>
                </a:solidFill>
                <a:latin typeface="Franklin Gothic Book" panose="020B0503020102020204" pitchFamily="34" charset="0"/>
              </a:rPr>
            </a:br>
            <a:r>
              <a:rPr lang="en-US" sz="2000">
                <a:solidFill>
                  <a:schemeClr val="tx1"/>
                </a:solidFill>
                <a:latin typeface="Franklin Gothic Book" panose="020B0503020102020204" pitchFamily="34" charset="0"/>
              </a:rPr>
              <a:t>'I'm going to like it here, ' thought Mr. Bean. 'This is a good restaurant for my birthday dinner. '</a:t>
            </a:r>
            <a:br>
              <a:rPr lang="en-US" sz="2000">
                <a:solidFill>
                  <a:schemeClr val="tx1"/>
                </a:solidFill>
                <a:latin typeface="Franklin Gothic Book" panose="020B0503020102020204" pitchFamily="34" charset="0"/>
              </a:rPr>
            </a:br>
            <a:r>
              <a:rPr lang="en-US" sz="2000">
                <a:solidFill>
                  <a:schemeClr val="tx1"/>
                </a:solidFill>
                <a:latin typeface="Franklin Gothic Book" panose="020B0503020102020204" pitchFamily="34" charset="0"/>
              </a:rPr>
              <a:t>The manager met him at the door.</a:t>
            </a:r>
            <a:br>
              <a:rPr lang="en-US" sz="2000">
                <a:solidFill>
                  <a:schemeClr val="tx1"/>
                </a:solidFill>
                <a:latin typeface="Franklin Gothic Book" panose="020B0503020102020204" pitchFamily="34" charset="0"/>
              </a:rPr>
            </a:br>
            <a:r>
              <a:rPr lang="en-US" sz="2000">
                <a:solidFill>
                  <a:schemeClr val="tx1"/>
                </a:solidFill>
                <a:latin typeface="Franklin Gothic Book" panose="020B0503020102020204" pitchFamily="34" charset="0"/>
              </a:rPr>
              <a:t>'Good evening, sir, ' he said. 'How are you? Would you like a table for one?'</a:t>
            </a:r>
            <a:br>
              <a:rPr lang="en-US" sz="2000">
                <a:solidFill>
                  <a:schemeClr val="tx1"/>
                </a:solidFill>
                <a:latin typeface="Franklin Gothic Book" panose="020B0503020102020204" pitchFamily="34" charset="0"/>
              </a:rPr>
            </a:br>
            <a:r>
              <a:rPr lang="en-US" sz="2000">
                <a:solidFill>
                  <a:schemeClr val="tx1"/>
                </a:solidFill>
                <a:latin typeface="Franklin Gothic Book" panose="020B0503020102020204" pitchFamily="34" charset="0"/>
              </a:rPr>
              <a:t>'Yes, please, ' said Mr. Bean.</a:t>
            </a:r>
            <a:br>
              <a:rPr lang="en-US" sz="2000">
                <a:solidFill>
                  <a:schemeClr val="tx1"/>
                </a:solidFill>
                <a:latin typeface="Franklin Gothic Book" panose="020B0503020102020204" pitchFamily="34" charset="0"/>
              </a:rPr>
            </a:br>
            <a:r>
              <a:rPr lang="en-US" sz="2000">
                <a:solidFill>
                  <a:schemeClr val="tx1"/>
                </a:solidFill>
                <a:latin typeface="Franklin Gothic Book" panose="020B0503020102020204" pitchFamily="34" charset="0"/>
              </a:rPr>
              <a:t>'Follow me, sir, ' said the manager.</a:t>
            </a:r>
            <a:br>
              <a:rPr lang="en-US" sz="2000">
                <a:solidFill>
                  <a:schemeClr val="tx1"/>
                </a:solidFill>
                <a:latin typeface="Franklin Gothic Book" panose="020B0503020102020204" pitchFamily="34" charset="0"/>
              </a:rPr>
            </a:br>
            <a:r>
              <a:rPr lang="en-US" sz="2000">
                <a:solidFill>
                  <a:schemeClr val="tx1"/>
                </a:solidFill>
                <a:latin typeface="Franklin Gothic Book" panose="020B0503020102020204" pitchFamily="34" charset="0"/>
              </a:rPr>
              <a:t>He walked across the room to a table, and Mr. Bean went after him.</a:t>
            </a:r>
            <a:br>
              <a:rPr lang="en-US" sz="2000">
                <a:solidFill>
                  <a:schemeClr val="tx1"/>
                </a:solidFill>
                <a:latin typeface="Franklin Gothic Book" panose="020B0503020102020204" pitchFamily="34" charset="0"/>
              </a:rPr>
            </a:br>
            <a:r>
              <a:rPr lang="en-US" sz="2000">
                <a:solidFill>
                  <a:schemeClr val="tx1"/>
                </a:solidFill>
                <a:latin typeface="Franklin Gothic Book" panose="020B0503020102020204" pitchFamily="34" charset="0"/>
              </a:rPr>
              <a:t>'Here you are, sir, ' said the manager. 'This is a nice table. '</a:t>
            </a:r>
            <a:br>
              <a:rPr lang="en-US" sz="2000">
                <a:solidFill>
                  <a:schemeClr val="tx1"/>
                </a:solidFill>
                <a:latin typeface="Franklin Gothic Book" panose="020B0503020102020204" pitchFamily="34" charset="0"/>
              </a:rPr>
            </a:br>
            <a:r>
              <a:rPr lang="en-US" sz="2000">
                <a:solidFill>
                  <a:schemeClr val="tx1"/>
                </a:solidFill>
                <a:latin typeface="Franklin Gothic Book" panose="020B0503020102020204" pitchFamily="34" charset="0"/>
              </a:rPr>
              <a:t>He pulled the chair away from the table. Then he waited for Mr. Bean to sit down. Mr. Bean looked at him.</a:t>
            </a:r>
            <a:br>
              <a:rPr lang="en-US" sz="2000">
                <a:solidFill>
                  <a:schemeClr val="tx1"/>
                </a:solidFill>
                <a:latin typeface="Franklin Gothic Book" panose="020B0503020102020204" pitchFamily="34" charset="0"/>
              </a:rPr>
            </a:br>
            <a:r>
              <a:rPr lang="en-US" sz="2000">
                <a:solidFill>
                  <a:schemeClr val="tx1"/>
                </a:solidFill>
                <a:latin typeface="Franklin Gothic Book" panose="020B0503020102020204" pitchFamily="34" charset="0"/>
              </a:rPr>
              <a:t>'Why is he taking my chair away?' thought Mr. Bean. 'What's he doing?'</a:t>
            </a:r>
            <a:br>
              <a:rPr lang="en-US" sz="2000">
                <a:solidFill>
                  <a:schemeClr val="tx1"/>
                </a:solidFill>
                <a:latin typeface="Franklin Gothic Book" panose="020B0503020102020204" pitchFamily="34" charset="0"/>
              </a:rPr>
            </a:br>
            <a:r>
              <a:rPr lang="en-US" sz="2000">
                <a:solidFill>
                  <a:schemeClr val="tx1"/>
                </a:solidFill>
                <a:latin typeface="Franklin Gothic Book" panose="020B0503020102020204" pitchFamily="34" charset="0"/>
              </a:rPr>
              <a:t>And he pulled the chair away from the manager and sat down quickly</a:t>
            </a:r>
            <a:r>
              <a:rPr lang="en-US" sz="2000">
                <a:latin typeface="Franklin Gothic Book" panose="020B0503020102020204" pitchFamily="34" charset="0"/>
              </a:rPr>
              <a:t>.</a:t>
            </a:r>
            <a:br>
              <a:rPr lang="en-US" sz="2000">
                <a:latin typeface="Franklin Gothic Book" panose="020B0503020102020204" pitchFamily="34" charset="0"/>
              </a:rPr>
            </a:br>
            <a:r>
              <a:rPr lang="en-US" sz="2000"/>
              <a:t/>
            </a:r>
            <a:br>
              <a:rPr lang="en-US" sz="2000"/>
            </a:br>
            <a:endParaRPr lang="ru-RU" sz="2000"/>
          </a:p>
        </p:txBody>
      </p:sp>
    </p:spTree>
    <p:extLst>
      <p:ext uri="{BB962C8B-B14F-4D97-AF65-F5344CB8AC3E}">
        <p14:creationId xmlns="" xmlns:p14="http://schemas.microsoft.com/office/powerpoint/2010/main" val="2163541380"/>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1684000" cy="6386286"/>
          </a:xfrm>
        </p:spPr>
        <p:style>
          <a:lnRef idx="2">
            <a:schemeClr val="dk1"/>
          </a:lnRef>
          <a:fillRef idx="1">
            <a:schemeClr val="lt1"/>
          </a:fillRef>
          <a:effectRef idx="0">
            <a:schemeClr val="dk1"/>
          </a:effectRef>
          <a:fontRef idx="minor">
            <a:schemeClr val="dk1"/>
          </a:fontRef>
        </p:style>
        <p:txBody>
          <a:bodyPr>
            <a:normAutofit fontScale="90000"/>
          </a:bodyPr>
          <a:lstStyle/>
          <a:p>
            <a:r>
              <a:rPr lang="en-US" sz="2000" dirty="0" smtClean="0">
                <a:solidFill>
                  <a:schemeClr val="tx1">
                    <a:lumMod val="95000"/>
                    <a:lumOff val="5000"/>
                  </a:schemeClr>
                </a:solidFill>
                <a:latin typeface="MS Reference Sans Serif" panose="020B0604030504040204" pitchFamily="34" charset="0"/>
              </a:rPr>
              <a:t>round </a:t>
            </a:r>
            <a:r>
              <a:rPr lang="en-US" sz="2000" dirty="0">
                <a:solidFill>
                  <a:schemeClr val="tx1">
                    <a:lumMod val="95000"/>
                    <a:lumOff val="5000"/>
                  </a:schemeClr>
                </a:solidFill>
                <a:latin typeface="MS Reference Sans Serif" panose="020B0604030504040204" pitchFamily="34" charset="0"/>
              </a:rPr>
              <a:t>the restaurant. There were a lot of people in the room. There was a man and </a:t>
            </a:r>
            <a:r>
              <a:rPr lang="ru-RU" sz="2000" dirty="0" smtClean="0">
                <a:solidFill>
                  <a:schemeClr val="tx1">
                    <a:lumMod val="95000"/>
                    <a:lumOff val="5000"/>
                  </a:schemeClr>
                </a:solidFill>
                <a:latin typeface="MS Reference Sans Serif" panose="020B0604030504040204" pitchFamily="34" charset="0"/>
              </a:rPr>
              <a:t/>
            </a:r>
            <a:br>
              <a:rPr lang="ru-RU" sz="2000" dirty="0" smtClean="0">
                <a:solidFill>
                  <a:schemeClr val="tx1">
                    <a:lumMod val="95000"/>
                    <a:lumOff val="5000"/>
                  </a:schemeClr>
                </a:solidFill>
                <a:latin typeface="MS Reference Sans Serif" panose="020B0604030504040204" pitchFamily="34" charset="0"/>
              </a:rPr>
            </a:br>
            <a:r>
              <a:rPr lang="en-US" sz="2000" dirty="0" smtClean="0">
                <a:solidFill>
                  <a:schemeClr val="tx1">
                    <a:lumMod val="95000"/>
                    <a:lumOff val="5000"/>
                  </a:schemeClr>
                </a:solidFill>
                <a:latin typeface="MS Reference Sans Serif" panose="020B0604030504040204" pitchFamily="34" charset="0"/>
              </a:rPr>
              <a:t>a </a:t>
            </a:r>
            <a:r>
              <a:rPr lang="en-US" sz="2000" dirty="0">
                <a:solidFill>
                  <a:schemeClr val="tx1">
                    <a:lumMod val="95000"/>
                    <a:lumOff val="5000"/>
                  </a:schemeClr>
                </a:solidFill>
                <a:latin typeface="MS Reference Sans Serif" panose="020B0604030504040204" pitchFamily="34" charset="0"/>
              </a:rPr>
              <a:t>woman at the next table. They ate and talked.</a:t>
            </a:r>
            <a:br>
              <a:rPr lang="en-US" sz="2000" dirty="0">
                <a:solidFill>
                  <a:schemeClr val="tx1">
                    <a:lumMod val="95000"/>
                    <a:lumOff val="5000"/>
                  </a:schemeClr>
                </a:solidFill>
                <a:latin typeface="MS Reference Sans Serif" panose="020B0604030504040204" pitchFamily="34" charset="0"/>
              </a:rPr>
            </a:br>
            <a:r>
              <a:rPr lang="en-US" sz="2000" dirty="0" smtClean="0">
                <a:solidFill>
                  <a:schemeClr val="tx1">
                    <a:lumMod val="95000"/>
                    <a:lumOff val="5000"/>
                  </a:schemeClr>
                </a:solidFill>
                <a:latin typeface="MS Reference Sans Serif" panose="020B0604030504040204" pitchFamily="34" charset="0"/>
              </a:rPr>
              <a:t>Suddenly</a:t>
            </a:r>
            <a:r>
              <a:rPr lang="en-US" sz="2000" dirty="0">
                <a:solidFill>
                  <a:schemeClr val="tx1">
                    <a:lumMod val="95000"/>
                    <a:lumOff val="5000"/>
                  </a:schemeClr>
                </a:solidFill>
                <a:latin typeface="MS Reference Sans Serif" panose="020B0604030504040204" pitchFamily="34" charset="0"/>
              </a:rPr>
              <a:t>, a waiter arrived at Mr. Bean's table with a bottle of wine.</a:t>
            </a:r>
            <a:br>
              <a:rPr lang="en-US" sz="2000" dirty="0">
                <a:solidFill>
                  <a:schemeClr val="tx1">
                    <a:lumMod val="95000"/>
                    <a:lumOff val="5000"/>
                  </a:schemeClr>
                </a:solidFill>
                <a:latin typeface="MS Reference Sans Serif" panose="020B0604030504040204" pitchFamily="34" charset="0"/>
              </a:rPr>
            </a:br>
            <a:r>
              <a:rPr lang="en-US" sz="2000" dirty="0" smtClean="0">
                <a:solidFill>
                  <a:schemeClr val="tx1">
                    <a:lumMod val="95000"/>
                    <a:lumOff val="5000"/>
                  </a:schemeClr>
                </a:solidFill>
                <a:latin typeface="MS Reference Sans Serif" panose="020B0604030504040204" pitchFamily="34" charset="0"/>
              </a:rPr>
              <a:t>'Would </a:t>
            </a:r>
            <a:r>
              <a:rPr lang="en-US" sz="2000" dirty="0">
                <a:solidFill>
                  <a:schemeClr val="tx1">
                    <a:lumMod val="95000"/>
                    <a:lumOff val="5000"/>
                  </a:schemeClr>
                </a:solidFill>
                <a:latin typeface="MS Reference Sans Serif" panose="020B0604030504040204" pitchFamily="34" charset="0"/>
              </a:rPr>
              <a:t>you like to try the wine, sir?' he said.</a:t>
            </a:r>
            <a:br>
              <a:rPr lang="en-US" sz="2000" dirty="0">
                <a:solidFill>
                  <a:schemeClr val="tx1">
                    <a:lumMod val="95000"/>
                    <a:lumOff val="5000"/>
                  </a:schemeClr>
                </a:solidFill>
                <a:latin typeface="MS Reference Sans Serif" panose="020B0604030504040204" pitchFamily="34" charset="0"/>
              </a:rPr>
            </a:br>
            <a:r>
              <a:rPr lang="en-US" sz="2000" dirty="0">
                <a:solidFill>
                  <a:schemeClr val="tx1">
                    <a:lumMod val="95000"/>
                    <a:lumOff val="5000"/>
                  </a:schemeClr>
                </a:solidFill>
                <a:latin typeface="MS Reference Sans Serif" panose="020B0604030504040204" pitchFamily="34" charset="0"/>
              </a:rPr>
              <a:t>'Oh, yes please, ' said Mr. Bean.</a:t>
            </a:r>
            <a:br>
              <a:rPr lang="en-US" sz="2000" dirty="0">
                <a:solidFill>
                  <a:schemeClr val="tx1">
                    <a:lumMod val="95000"/>
                    <a:lumOff val="5000"/>
                  </a:schemeClr>
                </a:solidFill>
                <a:latin typeface="MS Reference Sans Serif" panose="020B0604030504040204" pitchFamily="34" charset="0"/>
              </a:rPr>
            </a:br>
            <a:r>
              <a:rPr lang="en-US" sz="2000" dirty="0">
                <a:solidFill>
                  <a:schemeClr val="tx1">
                    <a:lumMod val="95000"/>
                    <a:lumOff val="5000"/>
                  </a:schemeClr>
                </a:solidFill>
                <a:latin typeface="MS Reference Sans Serif" panose="020B0604030504040204" pitchFamily="34" charset="0"/>
              </a:rPr>
              <a:t>The waiter put some wine in Mr. Bean's glass and Mr. Bean had a drink. It was very nice! He smiled, and the waiter tried to put more wine into the glass.</a:t>
            </a:r>
            <a:br>
              <a:rPr lang="en-US" sz="2000" dirty="0">
                <a:solidFill>
                  <a:schemeClr val="tx1">
                    <a:lumMod val="95000"/>
                    <a:lumOff val="5000"/>
                  </a:schemeClr>
                </a:solidFill>
                <a:latin typeface="MS Reference Sans Serif" panose="020B0604030504040204" pitchFamily="34" charset="0"/>
              </a:rPr>
            </a:br>
            <a:r>
              <a:rPr lang="en-US" sz="2000" dirty="0">
                <a:solidFill>
                  <a:schemeClr val="tx1">
                    <a:lumMod val="95000"/>
                    <a:lumOff val="5000"/>
                  </a:schemeClr>
                </a:solidFill>
                <a:latin typeface="MS Reference Sans Serif" panose="020B0604030504040204" pitchFamily="34" charset="0"/>
              </a:rPr>
              <a:t>Of course, the waiter was right. First, the customer tries his wine. When he is happy with it, the waiter gives him more wine. But Mr. Bean didn't know this, and he quickly put his hand across the glass.</a:t>
            </a:r>
            <a:br>
              <a:rPr lang="en-US" sz="2000" dirty="0">
                <a:solidFill>
                  <a:schemeClr val="tx1">
                    <a:lumMod val="95000"/>
                    <a:lumOff val="5000"/>
                  </a:schemeClr>
                </a:solidFill>
                <a:latin typeface="MS Reference Sans Serif" panose="020B0604030504040204" pitchFamily="34" charset="0"/>
              </a:rPr>
            </a:br>
            <a:r>
              <a:rPr lang="en-US" sz="2000" dirty="0">
                <a:solidFill>
                  <a:schemeClr val="tx1">
                    <a:lumMod val="95000"/>
                    <a:lumOff val="5000"/>
                  </a:schemeClr>
                </a:solidFill>
                <a:latin typeface="MS Reference Sans Serif" panose="020B0604030504040204" pitchFamily="34" charset="0"/>
              </a:rPr>
              <a:t>'No, thank you, ' he said. 'I don't drink wine when I'm driving.' The waiter looked at him strangely - and walked away. He didn't say, 'Why did you try the wine when you didn't want </a:t>
            </a:r>
            <a:r>
              <a:rPr lang="en-US" sz="2000" dirty="0" smtClean="0">
                <a:solidFill>
                  <a:schemeClr val="tx1">
                    <a:lumMod val="95000"/>
                    <a:lumOff val="5000"/>
                  </a:schemeClr>
                </a:solidFill>
                <a:latin typeface="MS Reference Sans Serif" panose="020B0604030504040204" pitchFamily="34" charset="0"/>
              </a:rPr>
              <a:t>it</a:t>
            </a:r>
            <a:r>
              <a:rPr lang="ru-RU" sz="2000" dirty="0" smtClean="0">
                <a:solidFill>
                  <a:schemeClr val="tx1">
                    <a:lumMod val="95000"/>
                    <a:lumOff val="5000"/>
                  </a:schemeClr>
                </a:solidFill>
                <a:latin typeface="MS Reference Sans Serif" panose="020B0604030504040204" pitchFamily="34" charset="0"/>
              </a:rPr>
              <a:t>.</a:t>
            </a:r>
            <a:r>
              <a:rPr lang="en-US" sz="2000" dirty="0">
                <a:solidFill>
                  <a:schemeClr val="tx1">
                    <a:lumMod val="95000"/>
                    <a:lumOff val="5000"/>
                  </a:schemeClr>
                </a:solidFill>
                <a:latin typeface="MS Reference Sans Serif" panose="020B0604030504040204" pitchFamily="34" charset="0"/>
              </a:rPr>
              <a:t/>
            </a:r>
            <a:br>
              <a:rPr lang="en-US" sz="2000" dirty="0">
                <a:solidFill>
                  <a:schemeClr val="tx1">
                    <a:lumMod val="95000"/>
                    <a:lumOff val="5000"/>
                  </a:schemeClr>
                </a:solidFill>
                <a:latin typeface="MS Reference Sans Serif" panose="020B0604030504040204" pitchFamily="34" charset="0"/>
              </a:rPr>
            </a:br>
            <a:r>
              <a:rPr lang="en-US" sz="2000" dirty="0">
                <a:solidFill>
                  <a:schemeClr val="tx1">
                    <a:lumMod val="95000"/>
                    <a:lumOff val="5000"/>
                  </a:schemeClr>
                </a:solidFill>
                <a:latin typeface="MS Reference Sans Serif" panose="020B0604030504040204" pitchFamily="34" charset="0"/>
              </a:rPr>
              <a:t>Mr. Bean took the knife from the table and started to play with it. He pretended to be a bad man. He pretended to push the knife into somebody. But he didn't really want to kill anybody, of course. It was a game.</a:t>
            </a:r>
            <a:br>
              <a:rPr lang="en-US" sz="2000" dirty="0">
                <a:solidFill>
                  <a:schemeClr val="tx1">
                    <a:lumMod val="95000"/>
                    <a:lumOff val="5000"/>
                  </a:schemeClr>
                </a:solidFill>
                <a:latin typeface="MS Reference Sans Serif" panose="020B0604030504040204" pitchFamily="34" charset="0"/>
              </a:rPr>
            </a:br>
            <a:r>
              <a:rPr lang="en-US" sz="2000" dirty="0">
                <a:solidFill>
                  <a:schemeClr val="tx1">
                    <a:lumMod val="95000"/>
                    <a:lumOff val="5000"/>
                  </a:schemeClr>
                </a:solidFill>
                <a:latin typeface="MS Reference Sans Serif" panose="020B0604030504040204" pitchFamily="34" charset="0"/>
              </a:rPr>
              <a:t>The woman at the next table looked at him angrily, and Mr. Bean quickly moved the knife. Next, he hit the glasses and plate on his table with it. Ping, ping, ping they went! And after a minute, he played the song 'Happy Birthday' on the glasses. He smiled and thought, 'I'm very clever!'</a:t>
            </a:r>
            <a:br>
              <a:rPr lang="en-US" sz="2000" dirty="0">
                <a:solidFill>
                  <a:schemeClr val="tx1">
                    <a:lumMod val="95000"/>
                    <a:lumOff val="5000"/>
                  </a:schemeClr>
                </a:solidFill>
                <a:latin typeface="MS Reference Sans Serif" panose="020B0604030504040204" pitchFamily="34" charset="0"/>
              </a:rPr>
            </a:br>
            <a:r>
              <a:rPr lang="en-US" sz="2000" dirty="0">
                <a:solidFill>
                  <a:schemeClr val="tx1">
                    <a:lumMod val="95000"/>
                    <a:lumOff val="5000"/>
                  </a:schemeClr>
                </a:solidFill>
                <a:latin typeface="MS Reference Sans Serif" panose="020B0604030504040204" pitchFamily="34" charset="0"/>
              </a:rPr>
              <a:t>But the woman at the next table didn't think, 'That's clever!' or 'Oh yes, that's funny!' She thought, 'That man's really stupid!' And she looked hard at Mr. Bean.</a:t>
            </a:r>
            <a:r>
              <a:rPr lang="en-US" dirty="0">
                <a:solidFill>
                  <a:schemeClr val="tx1">
                    <a:lumMod val="95000"/>
                    <a:lumOff val="5000"/>
                  </a:schemeClr>
                </a:solidFill>
                <a:latin typeface="MS Reference Sans Serif" panose="020B0604030504040204" pitchFamily="34" charset="0"/>
              </a:rPr>
              <a:t/>
            </a:r>
            <a:br>
              <a:rPr lang="en-US" dirty="0">
                <a:solidFill>
                  <a:schemeClr val="tx1">
                    <a:lumMod val="95000"/>
                    <a:lumOff val="5000"/>
                  </a:schemeClr>
                </a:solidFill>
                <a:latin typeface="MS Reference Sans Serif" panose="020B0604030504040204" pitchFamily="34" charset="0"/>
              </a:rPr>
            </a:br>
            <a:endParaRPr lang="ru-RU" dirty="0">
              <a:solidFill>
                <a:schemeClr val="tx1">
                  <a:lumMod val="95000"/>
                  <a:lumOff val="5000"/>
                </a:schemeClr>
              </a:solidFill>
              <a:latin typeface="MS Reference Sans Serif" panose="020B0604030504040204" pitchFamily="34" charset="0"/>
            </a:endParaRPr>
          </a:p>
        </p:txBody>
      </p:sp>
    </p:spTree>
    <p:extLst>
      <p:ext uri="{BB962C8B-B14F-4D97-AF65-F5344CB8AC3E}">
        <p14:creationId xmlns="" xmlns:p14="http://schemas.microsoft.com/office/powerpoint/2010/main" val="96844207"/>
      </p:ext>
    </p:extLst>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21420000">
            <a:off x="871388" y="252378"/>
            <a:ext cx="9755187" cy="4227984"/>
          </a:xfrm>
        </p:spPr>
        <p:txBody>
          <a:bodyPr>
            <a:normAutofit/>
          </a:bodyPr>
          <a:lstStyle/>
          <a:p>
            <a:r>
              <a:rPr lang="en-US" sz="4400">
                <a:solidFill>
                  <a:schemeClr val="tx1">
                    <a:lumMod val="85000"/>
                    <a:lumOff val="15000"/>
                  </a:schemeClr>
                </a:solidFill>
              </a:rPr>
              <a:t>English language plays an important role in communication between people from </a:t>
            </a:r>
            <a:r>
              <a:rPr lang="en-US" sz="4400" smtClean="0">
                <a:solidFill>
                  <a:schemeClr val="tx1">
                    <a:lumMod val="85000"/>
                    <a:lumOff val="15000"/>
                  </a:schemeClr>
                </a:solidFill>
              </a:rPr>
              <a:t>difenfert countries</a:t>
            </a:r>
            <a:r>
              <a:rPr lang="ru-RU" sz="4400" smtClean="0">
                <a:solidFill>
                  <a:schemeClr val="tx1">
                    <a:lumMod val="85000"/>
                    <a:lumOff val="15000"/>
                  </a:schemeClr>
                </a:solidFill>
              </a:rPr>
              <a:t>.</a:t>
            </a:r>
            <a:r>
              <a:rPr lang="en-US" sz="4400" smtClean="0">
                <a:solidFill>
                  <a:schemeClr val="tx1">
                    <a:lumMod val="85000"/>
                    <a:lumOff val="15000"/>
                  </a:schemeClr>
                </a:solidFill>
              </a:rPr>
              <a:t> </a:t>
            </a:r>
            <a:r>
              <a:rPr lang="en-US" sz="4400">
                <a:solidFill>
                  <a:schemeClr val="tx1">
                    <a:lumMod val="85000"/>
                    <a:lumOff val="15000"/>
                  </a:schemeClr>
                </a:solidFill>
              </a:rPr>
              <a:t>for its development is very useful </a:t>
            </a:r>
            <a:r>
              <a:rPr lang="en-US" sz="4400" smtClean="0">
                <a:solidFill>
                  <a:schemeClr val="tx1">
                    <a:lumMod val="85000"/>
                    <a:lumOff val="15000"/>
                  </a:schemeClr>
                </a:solidFill>
              </a:rPr>
              <a:t>to</a:t>
            </a:r>
            <a:r>
              <a:rPr lang="en-US" sz="4400">
                <a:solidFill>
                  <a:schemeClr val="tx1">
                    <a:lumMod val="85000"/>
                    <a:lumOff val="15000"/>
                  </a:schemeClr>
                </a:solidFill>
              </a:rPr>
              <a:t> </a:t>
            </a:r>
            <a:r>
              <a:rPr lang="en-US" sz="4400" smtClean="0">
                <a:solidFill>
                  <a:schemeClr val="tx1">
                    <a:lumMod val="85000"/>
                    <a:lumOff val="15000"/>
                  </a:schemeClr>
                </a:solidFill>
              </a:rPr>
              <a:t>PAY ATTENTION TO </a:t>
            </a:r>
            <a:r>
              <a:rPr lang="en-US" sz="4400">
                <a:solidFill>
                  <a:schemeClr val="tx1">
                    <a:lumMod val="85000"/>
                    <a:lumOff val="15000"/>
                  </a:schemeClr>
                </a:solidFill>
              </a:rPr>
              <a:t>progenetica in dialogues</a:t>
            </a:r>
            <a:endParaRPr lang="ru-RU" sz="4400">
              <a:solidFill>
                <a:schemeClr val="tx1">
                  <a:lumMod val="85000"/>
                  <a:lumOff val="15000"/>
                </a:schemeClr>
              </a:solidFill>
            </a:endParaRPr>
          </a:p>
        </p:txBody>
      </p:sp>
    </p:spTree>
    <p:extLst>
      <p:ext uri="{BB962C8B-B14F-4D97-AF65-F5344CB8AC3E}">
        <p14:creationId xmlns="" xmlns:p14="http://schemas.microsoft.com/office/powerpoint/2010/main" val="1720854688"/>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28686"/>
            <a:ext cx="12192001" cy="9586687"/>
          </a:xfrm>
        </p:spPr>
        <p:style>
          <a:lnRef idx="2">
            <a:schemeClr val="dk1"/>
          </a:lnRef>
          <a:fillRef idx="1">
            <a:schemeClr val="lt1"/>
          </a:fillRef>
          <a:effectRef idx="0">
            <a:schemeClr val="dk1"/>
          </a:effectRef>
          <a:fontRef idx="minor">
            <a:schemeClr val="dk1"/>
          </a:fontRef>
        </p:style>
        <p:txBody>
          <a:bodyPr>
            <a:normAutofit fontScale="90000"/>
          </a:bodyPr>
          <a:lstStyle/>
          <a:p>
            <a:r>
              <a:rPr lang="en-US" sz="1800" b="1" dirty="0">
                <a:solidFill>
                  <a:srgbClr val="363636"/>
                </a:solidFill>
                <a:latin typeface="Open Sans"/>
              </a:rPr>
              <a:t>Diana:</a:t>
            </a:r>
            <a:r>
              <a:rPr lang="en-US" sz="1800" dirty="0">
                <a:solidFill>
                  <a:srgbClr val="363636"/>
                </a:solidFill>
                <a:latin typeface="Open Sans"/>
              </a:rPr>
              <a:t> Hi, Julia. How are you</a:t>
            </a:r>
            <a:r>
              <a:rPr lang="en-US" sz="1800" dirty="0" smtClean="0">
                <a:solidFill>
                  <a:srgbClr val="363636"/>
                </a:solidFill>
                <a:latin typeface="Open Sans"/>
              </a:rPr>
              <a:t>?</a:t>
            </a:r>
            <a:r>
              <a:rPr lang="ru-RU" sz="1800" dirty="0" smtClean="0">
                <a:solidFill>
                  <a:srgbClr val="363636"/>
                </a:solidFill>
                <a:latin typeface="Open Sans"/>
              </a:rPr>
              <a:t/>
            </a:r>
            <a:br>
              <a:rPr lang="ru-RU" sz="1800" dirty="0" smtClean="0">
                <a:solidFill>
                  <a:srgbClr val="363636"/>
                </a:solidFill>
                <a:latin typeface="Open Sans"/>
              </a:rPr>
            </a:br>
            <a:r>
              <a:rPr lang="en-US" sz="1800" b="1" dirty="0">
                <a:solidFill>
                  <a:srgbClr val="363636"/>
                </a:solidFill>
                <a:latin typeface="Open Sans"/>
              </a:rPr>
              <a:t>Julia:</a:t>
            </a:r>
            <a:r>
              <a:rPr lang="en-US" sz="1800" dirty="0">
                <a:solidFill>
                  <a:srgbClr val="363636"/>
                </a:solidFill>
                <a:latin typeface="Open Sans"/>
              </a:rPr>
              <a:t> Hi, Diana. I’m fine, thank you. And you</a:t>
            </a:r>
            <a:r>
              <a:rPr lang="en-US" sz="1800" dirty="0" smtClean="0">
                <a:solidFill>
                  <a:srgbClr val="363636"/>
                </a:solidFill>
                <a:latin typeface="Open Sans"/>
              </a:rPr>
              <a:t>?</a:t>
            </a:r>
            <a:r>
              <a:rPr lang="ru-RU" sz="1800" dirty="0" smtClean="0">
                <a:solidFill>
                  <a:srgbClr val="363636"/>
                </a:solidFill>
                <a:latin typeface="Open Sans"/>
              </a:rPr>
              <a:t/>
            </a:r>
            <a:br>
              <a:rPr lang="ru-RU" sz="1800" dirty="0" smtClean="0">
                <a:solidFill>
                  <a:srgbClr val="363636"/>
                </a:solidFill>
                <a:latin typeface="Open Sans"/>
              </a:rPr>
            </a:br>
            <a:r>
              <a:rPr lang="en-US" sz="1800" b="1" dirty="0">
                <a:solidFill>
                  <a:srgbClr val="363636"/>
                </a:solidFill>
                <a:latin typeface="Open Sans"/>
              </a:rPr>
              <a:t>Diana:</a:t>
            </a:r>
            <a:r>
              <a:rPr lang="en-US" sz="1800" dirty="0">
                <a:solidFill>
                  <a:srgbClr val="363636"/>
                </a:solidFill>
                <a:latin typeface="Open Sans"/>
              </a:rPr>
              <a:t> I’m also well, thanks. How is your foreign languages’ learning going</a:t>
            </a:r>
            <a:r>
              <a:rPr lang="en-US" sz="1800" dirty="0" smtClean="0">
                <a:solidFill>
                  <a:srgbClr val="363636"/>
                </a:solidFill>
                <a:latin typeface="Open Sans"/>
              </a:rPr>
              <a:t>?</a:t>
            </a:r>
            <a:r>
              <a:rPr lang="ru-RU" sz="1800" dirty="0" smtClean="0">
                <a:solidFill>
                  <a:srgbClr val="363636"/>
                </a:solidFill>
                <a:latin typeface="Open Sans"/>
              </a:rPr>
              <a:t/>
            </a:r>
            <a:br>
              <a:rPr lang="ru-RU" sz="1800" dirty="0" smtClean="0">
                <a:solidFill>
                  <a:srgbClr val="363636"/>
                </a:solidFill>
                <a:latin typeface="Open Sans"/>
              </a:rPr>
            </a:br>
            <a:r>
              <a:rPr lang="en-US" sz="1800" b="1" dirty="0">
                <a:solidFill>
                  <a:srgbClr val="363636"/>
                </a:solidFill>
                <a:latin typeface="Open Sans"/>
              </a:rPr>
              <a:t>Julia:</a:t>
            </a:r>
            <a:r>
              <a:rPr lang="en-US" sz="1800" dirty="0">
                <a:solidFill>
                  <a:srgbClr val="363636"/>
                </a:solidFill>
                <a:latin typeface="Open Sans"/>
              </a:rPr>
              <a:t> Great. I really like the classes. Our teachers tell us lots of interesting things every day</a:t>
            </a:r>
            <a:r>
              <a:rPr lang="en-US" sz="1800" dirty="0" smtClean="0">
                <a:solidFill>
                  <a:srgbClr val="363636"/>
                </a:solidFill>
                <a:latin typeface="Open Sans"/>
              </a:rPr>
              <a:t>.</a:t>
            </a:r>
            <a:r>
              <a:rPr lang="ru-RU" sz="1800" dirty="0" smtClean="0">
                <a:solidFill>
                  <a:srgbClr val="363636"/>
                </a:solidFill>
                <a:latin typeface="Open Sans"/>
              </a:rPr>
              <a:t/>
            </a:r>
            <a:br>
              <a:rPr lang="ru-RU" sz="1800" dirty="0" smtClean="0">
                <a:solidFill>
                  <a:srgbClr val="363636"/>
                </a:solidFill>
                <a:latin typeface="Open Sans"/>
              </a:rPr>
            </a:br>
            <a:r>
              <a:rPr lang="en-US" sz="1800" b="1" dirty="0">
                <a:solidFill>
                  <a:srgbClr val="363636"/>
                </a:solidFill>
                <a:latin typeface="Open Sans"/>
              </a:rPr>
              <a:t>Diana:</a:t>
            </a:r>
            <a:r>
              <a:rPr lang="en-US" sz="1800" dirty="0">
                <a:solidFill>
                  <a:srgbClr val="363636"/>
                </a:solidFill>
                <a:latin typeface="Open Sans"/>
              </a:rPr>
              <a:t> What languages do you study</a:t>
            </a:r>
            <a:r>
              <a:rPr lang="en-US" sz="1800" dirty="0" smtClean="0">
                <a:solidFill>
                  <a:srgbClr val="363636"/>
                </a:solidFill>
                <a:latin typeface="Open Sans"/>
              </a:rPr>
              <a:t>?</a:t>
            </a:r>
            <a:r>
              <a:rPr lang="ru-RU" sz="1800" dirty="0" smtClean="0">
                <a:solidFill>
                  <a:srgbClr val="363636"/>
                </a:solidFill>
                <a:latin typeface="Open Sans"/>
              </a:rPr>
              <a:t/>
            </a:r>
            <a:br>
              <a:rPr lang="ru-RU" sz="1800" dirty="0" smtClean="0">
                <a:solidFill>
                  <a:srgbClr val="363636"/>
                </a:solidFill>
                <a:latin typeface="Open Sans"/>
              </a:rPr>
            </a:br>
            <a:r>
              <a:rPr lang="en-US" sz="1800" b="1" dirty="0">
                <a:solidFill>
                  <a:srgbClr val="363636"/>
                </a:solidFill>
                <a:latin typeface="Open Sans"/>
              </a:rPr>
              <a:t>Julia:</a:t>
            </a:r>
            <a:r>
              <a:rPr lang="en-US" sz="1800" dirty="0">
                <a:solidFill>
                  <a:srgbClr val="363636"/>
                </a:solidFill>
                <a:latin typeface="Open Sans"/>
              </a:rPr>
              <a:t> I study English and French. English is for my career development and French is for pleasure</a:t>
            </a:r>
            <a:r>
              <a:rPr lang="en-US" sz="1800" dirty="0" smtClean="0">
                <a:solidFill>
                  <a:srgbClr val="363636"/>
                </a:solidFill>
                <a:latin typeface="Open Sans"/>
              </a:rPr>
              <a:t>.</a:t>
            </a:r>
            <a:r>
              <a:rPr lang="ru-RU" sz="1800" dirty="0" smtClean="0">
                <a:solidFill>
                  <a:srgbClr val="363636"/>
                </a:solidFill>
                <a:latin typeface="Open Sans"/>
              </a:rPr>
              <a:t/>
            </a:r>
            <a:br>
              <a:rPr lang="ru-RU" sz="1800" dirty="0" smtClean="0">
                <a:solidFill>
                  <a:srgbClr val="363636"/>
                </a:solidFill>
                <a:latin typeface="Open Sans"/>
              </a:rPr>
            </a:br>
            <a:r>
              <a:rPr lang="en-US" sz="1800" b="1" dirty="0">
                <a:solidFill>
                  <a:srgbClr val="363636"/>
                </a:solidFill>
                <a:latin typeface="Open Sans"/>
              </a:rPr>
              <a:t>Diana:</a:t>
            </a:r>
            <a:r>
              <a:rPr lang="en-US" sz="1800" dirty="0">
                <a:solidFill>
                  <a:srgbClr val="363636"/>
                </a:solidFill>
                <a:latin typeface="Open Sans"/>
              </a:rPr>
              <a:t> I remember that you had certain difficulties with English grammar and French pronunciation. How is your progress</a:t>
            </a:r>
            <a:r>
              <a:rPr lang="en-US" sz="1800" dirty="0" smtClean="0">
                <a:solidFill>
                  <a:srgbClr val="363636"/>
                </a:solidFill>
                <a:latin typeface="Open Sans"/>
              </a:rPr>
              <a:t>?</a:t>
            </a:r>
            <a:r>
              <a:rPr lang="ru-RU" sz="1800" dirty="0" smtClean="0">
                <a:solidFill>
                  <a:srgbClr val="363636"/>
                </a:solidFill>
                <a:latin typeface="Open Sans"/>
              </a:rPr>
              <a:t/>
            </a:r>
            <a:br>
              <a:rPr lang="ru-RU" sz="1800" dirty="0" smtClean="0">
                <a:solidFill>
                  <a:srgbClr val="363636"/>
                </a:solidFill>
                <a:latin typeface="Open Sans"/>
              </a:rPr>
            </a:br>
            <a:r>
              <a:rPr lang="en-US" sz="1800" b="1" dirty="0">
                <a:solidFill>
                  <a:srgbClr val="363636"/>
                </a:solidFill>
                <a:latin typeface="Open Sans"/>
              </a:rPr>
              <a:t>Julia:</a:t>
            </a:r>
            <a:r>
              <a:rPr lang="en-US" sz="1800" dirty="0">
                <a:solidFill>
                  <a:srgbClr val="363636"/>
                </a:solidFill>
                <a:latin typeface="Open Sans"/>
              </a:rPr>
              <a:t> Well, my teacher of English explains grammar rather well. Each time I don’t understand something, I ask her to explain it again. She finds many different ways to explain each topic. So, now I don’t have any problems with grammar</a:t>
            </a:r>
            <a:r>
              <a:rPr lang="en-US" sz="1800" dirty="0" smtClean="0">
                <a:solidFill>
                  <a:srgbClr val="363636"/>
                </a:solidFill>
                <a:latin typeface="Open Sans"/>
              </a:rPr>
              <a:t>.</a:t>
            </a:r>
            <a:r>
              <a:rPr lang="ru-RU" sz="1800" dirty="0" smtClean="0">
                <a:solidFill>
                  <a:srgbClr val="363636"/>
                </a:solidFill>
                <a:latin typeface="Open Sans"/>
              </a:rPr>
              <a:t/>
            </a:r>
            <a:br>
              <a:rPr lang="ru-RU" sz="1800" dirty="0" smtClean="0">
                <a:solidFill>
                  <a:srgbClr val="363636"/>
                </a:solidFill>
                <a:latin typeface="Open Sans"/>
              </a:rPr>
            </a:br>
            <a:r>
              <a:rPr lang="en-US" sz="1800" b="1" dirty="0">
                <a:solidFill>
                  <a:srgbClr val="363636"/>
                </a:solidFill>
                <a:latin typeface="Open Sans"/>
              </a:rPr>
              <a:t>Diana:</a:t>
            </a:r>
            <a:r>
              <a:rPr lang="en-US" sz="1800" dirty="0">
                <a:solidFill>
                  <a:srgbClr val="363636"/>
                </a:solidFill>
                <a:latin typeface="Open Sans"/>
              </a:rPr>
              <a:t> How about French</a:t>
            </a:r>
            <a:r>
              <a:rPr lang="en-US" sz="1800" dirty="0" smtClean="0">
                <a:solidFill>
                  <a:srgbClr val="363636"/>
                </a:solidFill>
                <a:latin typeface="Open Sans"/>
              </a:rPr>
              <a:t>?</a:t>
            </a:r>
            <a:r>
              <a:rPr lang="ru-RU" sz="1800" dirty="0" smtClean="0">
                <a:solidFill>
                  <a:srgbClr val="363636"/>
                </a:solidFill>
                <a:latin typeface="Open Sans"/>
              </a:rPr>
              <a:t/>
            </a:r>
            <a:br>
              <a:rPr lang="ru-RU" sz="1800" dirty="0" smtClean="0">
                <a:solidFill>
                  <a:srgbClr val="363636"/>
                </a:solidFill>
                <a:latin typeface="Open Sans"/>
              </a:rPr>
            </a:br>
            <a:r>
              <a:rPr lang="en-US" sz="1800" b="1" dirty="0">
                <a:solidFill>
                  <a:srgbClr val="363636"/>
                </a:solidFill>
                <a:latin typeface="Open Sans"/>
              </a:rPr>
              <a:t>Julia:</a:t>
            </a:r>
            <a:r>
              <a:rPr lang="en-US" sz="1800" dirty="0">
                <a:solidFill>
                  <a:srgbClr val="363636"/>
                </a:solidFill>
                <a:latin typeface="Open Sans"/>
              </a:rPr>
              <a:t> The teacher of French is also rather experienced. I understand everything he explains. However, the problem with my pronunciation still exists. He says I will do much better if I visit France and chat with native speakers</a:t>
            </a:r>
            <a:r>
              <a:rPr lang="en-US" sz="1800" dirty="0" smtClean="0">
                <a:solidFill>
                  <a:srgbClr val="363636"/>
                </a:solidFill>
                <a:latin typeface="Open Sans"/>
              </a:rPr>
              <a:t>.</a:t>
            </a:r>
            <a:r>
              <a:rPr lang="ru-RU" sz="1800" dirty="0" smtClean="0">
                <a:solidFill>
                  <a:srgbClr val="363636"/>
                </a:solidFill>
                <a:latin typeface="Open Sans"/>
              </a:rPr>
              <a:t/>
            </a:r>
            <a:br>
              <a:rPr lang="ru-RU" sz="1800" dirty="0" smtClean="0">
                <a:solidFill>
                  <a:srgbClr val="363636"/>
                </a:solidFill>
                <a:latin typeface="Open Sans"/>
              </a:rPr>
            </a:br>
            <a:r>
              <a:rPr lang="en-US" sz="1800" b="1" dirty="0">
                <a:solidFill>
                  <a:srgbClr val="363636"/>
                </a:solidFill>
                <a:latin typeface="Open Sans"/>
              </a:rPr>
              <a:t>Diana:</a:t>
            </a:r>
            <a:r>
              <a:rPr lang="en-US" sz="1800" dirty="0">
                <a:solidFill>
                  <a:srgbClr val="363636"/>
                </a:solidFill>
                <a:latin typeface="Open Sans"/>
              </a:rPr>
              <a:t> That’s a good idea. Why don’t you try it</a:t>
            </a:r>
            <a:r>
              <a:rPr lang="en-US" sz="1800" dirty="0" smtClean="0">
                <a:solidFill>
                  <a:srgbClr val="363636"/>
                </a:solidFill>
                <a:latin typeface="Open Sans"/>
              </a:rPr>
              <a:t>?</a:t>
            </a:r>
            <a:r>
              <a:rPr lang="ru-RU" sz="1800" dirty="0" smtClean="0">
                <a:solidFill>
                  <a:srgbClr val="363636"/>
                </a:solidFill>
                <a:latin typeface="Open Sans"/>
              </a:rPr>
              <a:t/>
            </a:r>
            <a:br>
              <a:rPr lang="ru-RU" sz="1800" dirty="0" smtClean="0">
                <a:solidFill>
                  <a:srgbClr val="363636"/>
                </a:solidFill>
                <a:latin typeface="Open Sans"/>
              </a:rPr>
            </a:br>
            <a:r>
              <a:rPr lang="en-US" sz="1800" b="1" dirty="0">
                <a:solidFill>
                  <a:srgbClr val="363636"/>
                </a:solidFill>
                <a:latin typeface="Open Sans"/>
              </a:rPr>
              <a:t>Julia:</a:t>
            </a:r>
            <a:r>
              <a:rPr lang="en-US" sz="1800" dirty="0">
                <a:solidFill>
                  <a:srgbClr val="363636"/>
                </a:solidFill>
                <a:latin typeface="Open Sans"/>
              </a:rPr>
              <a:t> I will. In spring my teacher is planning to arrange an educational tour to Paris. He is looking for students who want to join. The more students we attract, the funnier and more interesting the tour will be</a:t>
            </a:r>
            <a:r>
              <a:rPr lang="en-US" sz="1800" dirty="0" smtClean="0">
                <a:solidFill>
                  <a:srgbClr val="363636"/>
                </a:solidFill>
                <a:latin typeface="Open Sans"/>
              </a:rPr>
              <a:t>.</a:t>
            </a:r>
            <a:r>
              <a:rPr lang="ru-RU" sz="1800" dirty="0" smtClean="0">
                <a:solidFill>
                  <a:srgbClr val="363636"/>
                </a:solidFill>
                <a:latin typeface="Open Sans"/>
              </a:rPr>
              <a:t/>
            </a:r>
            <a:br>
              <a:rPr lang="ru-RU" sz="1800" dirty="0" smtClean="0">
                <a:solidFill>
                  <a:srgbClr val="363636"/>
                </a:solidFill>
                <a:latin typeface="Open Sans"/>
              </a:rPr>
            </a:br>
            <a:r>
              <a:rPr lang="en-US" sz="1800" b="1" dirty="0">
                <a:solidFill>
                  <a:srgbClr val="363636"/>
                </a:solidFill>
                <a:latin typeface="Open Sans"/>
              </a:rPr>
              <a:t>Diana:</a:t>
            </a:r>
            <a:r>
              <a:rPr lang="en-US" sz="1800" dirty="0">
                <a:solidFill>
                  <a:srgbClr val="363636"/>
                </a:solidFill>
                <a:latin typeface="Open Sans"/>
              </a:rPr>
              <a:t> Are you going to attend the lessons of French there</a:t>
            </a:r>
            <a:r>
              <a:rPr lang="en-US" sz="1800" dirty="0" smtClean="0">
                <a:solidFill>
                  <a:srgbClr val="363636"/>
                </a:solidFill>
                <a:latin typeface="Open Sans"/>
              </a:rPr>
              <a:t>?</a:t>
            </a:r>
            <a:r>
              <a:rPr lang="ru-RU" sz="1800" dirty="0" smtClean="0">
                <a:solidFill>
                  <a:srgbClr val="363636"/>
                </a:solidFill>
                <a:latin typeface="Open Sans"/>
              </a:rPr>
              <a:t/>
            </a:r>
            <a:br>
              <a:rPr lang="ru-RU" sz="1800" dirty="0" smtClean="0">
                <a:solidFill>
                  <a:srgbClr val="363636"/>
                </a:solidFill>
                <a:latin typeface="Open Sans"/>
              </a:rPr>
            </a:br>
            <a:r>
              <a:rPr lang="en-US" sz="1800" b="1" dirty="0">
                <a:solidFill>
                  <a:srgbClr val="363636"/>
                </a:solidFill>
                <a:latin typeface="Open Sans"/>
              </a:rPr>
              <a:t>Julia:</a:t>
            </a:r>
            <a:r>
              <a:rPr lang="en-US" sz="1800" dirty="0">
                <a:solidFill>
                  <a:srgbClr val="363636"/>
                </a:solidFill>
                <a:latin typeface="Open Sans"/>
              </a:rPr>
              <a:t> Yes, we are. We are going to live in our </a:t>
            </a:r>
            <a:r>
              <a:rPr lang="en-US" sz="1800" dirty="0" err="1">
                <a:solidFill>
                  <a:srgbClr val="363636"/>
                </a:solidFill>
                <a:latin typeface="Open Sans"/>
              </a:rPr>
              <a:t>penfriends’</a:t>
            </a:r>
            <a:r>
              <a:rPr lang="en-US" sz="1800" dirty="0">
                <a:solidFill>
                  <a:srgbClr val="363636"/>
                </a:solidFill>
                <a:latin typeface="Open Sans"/>
              </a:rPr>
              <a:t> houses. The good thing is that we get to have lots of </a:t>
            </a:r>
            <a:r>
              <a:rPr lang="en-US" sz="1800" dirty="0" err="1">
                <a:solidFill>
                  <a:srgbClr val="363636"/>
                </a:solidFill>
                <a:latin typeface="Open Sans"/>
              </a:rPr>
              <a:t>speakig</a:t>
            </a:r>
            <a:r>
              <a:rPr lang="en-US" sz="1800" dirty="0">
                <a:solidFill>
                  <a:srgbClr val="363636"/>
                </a:solidFill>
                <a:latin typeface="Open Sans"/>
              </a:rPr>
              <a:t> practice while we stay in French families. Apart from that, we will go to the French school everyday. I hope such training will help me to improve my poor pronunciation</a:t>
            </a:r>
            <a:r>
              <a:rPr lang="en-US" sz="1800" dirty="0" smtClean="0">
                <a:solidFill>
                  <a:srgbClr val="363636"/>
                </a:solidFill>
                <a:latin typeface="Open Sans"/>
              </a:rPr>
              <a:t>.</a:t>
            </a:r>
            <a:r>
              <a:rPr lang="ru-RU" sz="1800" dirty="0" smtClean="0">
                <a:solidFill>
                  <a:srgbClr val="363636"/>
                </a:solidFill>
                <a:latin typeface="Open Sans"/>
              </a:rPr>
              <a:t/>
            </a:r>
            <a:br>
              <a:rPr lang="ru-RU" sz="1800" dirty="0" smtClean="0">
                <a:solidFill>
                  <a:srgbClr val="363636"/>
                </a:solidFill>
                <a:latin typeface="Open Sans"/>
              </a:rPr>
            </a:br>
            <a:r>
              <a:rPr lang="en-US" sz="1800" b="1" dirty="0">
                <a:solidFill>
                  <a:srgbClr val="363636"/>
                </a:solidFill>
                <a:latin typeface="Open Sans"/>
              </a:rPr>
              <a:t>Diana:</a:t>
            </a:r>
            <a:r>
              <a:rPr lang="en-US" sz="1800" dirty="0">
                <a:solidFill>
                  <a:srgbClr val="363636"/>
                </a:solidFill>
                <a:latin typeface="Open Sans"/>
              </a:rPr>
              <a:t> Sounds interesting. I’d like to join you. I need to ask my parents’ permission though</a:t>
            </a:r>
            <a:r>
              <a:rPr lang="en-US" sz="1800" dirty="0" smtClean="0">
                <a:solidFill>
                  <a:srgbClr val="363636"/>
                </a:solidFill>
                <a:latin typeface="Open Sans"/>
              </a:rPr>
              <a:t>.</a:t>
            </a:r>
            <a:r>
              <a:rPr lang="ru-RU" sz="1800" dirty="0" smtClean="0">
                <a:solidFill>
                  <a:srgbClr val="363636"/>
                </a:solidFill>
                <a:latin typeface="Open Sans"/>
              </a:rPr>
              <a:t/>
            </a:r>
            <a:br>
              <a:rPr lang="ru-RU" sz="1800" dirty="0" smtClean="0">
                <a:solidFill>
                  <a:srgbClr val="363636"/>
                </a:solidFill>
                <a:latin typeface="Open Sans"/>
              </a:rPr>
            </a:br>
            <a:r>
              <a:rPr lang="en-US" sz="1800" b="1" dirty="0">
                <a:solidFill>
                  <a:srgbClr val="363636"/>
                </a:solidFill>
                <a:latin typeface="Open Sans"/>
              </a:rPr>
              <a:t>Julia:</a:t>
            </a:r>
            <a:r>
              <a:rPr lang="en-US" sz="1800" dirty="0">
                <a:solidFill>
                  <a:srgbClr val="363636"/>
                </a:solidFill>
                <a:latin typeface="Open Sans"/>
              </a:rPr>
              <a:t> Do you know any French</a:t>
            </a:r>
            <a:r>
              <a:rPr lang="en-US" sz="1800" dirty="0" smtClean="0">
                <a:solidFill>
                  <a:srgbClr val="363636"/>
                </a:solidFill>
                <a:latin typeface="Open Sans"/>
              </a:rPr>
              <a:t>?</a:t>
            </a:r>
            <a:r>
              <a:rPr lang="ru-RU" sz="1800" dirty="0" smtClean="0">
                <a:solidFill>
                  <a:srgbClr val="363636"/>
                </a:solidFill>
                <a:latin typeface="Open Sans"/>
              </a:rPr>
              <a:t/>
            </a:r>
            <a:br>
              <a:rPr lang="ru-RU" sz="1800" dirty="0" smtClean="0">
                <a:solidFill>
                  <a:srgbClr val="363636"/>
                </a:solidFill>
                <a:latin typeface="Open Sans"/>
              </a:rPr>
            </a:br>
            <a:r>
              <a:rPr lang="en-US" sz="1800" b="1" dirty="0">
                <a:solidFill>
                  <a:srgbClr val="363636"/>
                </a:solidFill>
                <a:latin typeface="Open Sans"/>
              </a:rPr>
              <a:t>Diana:</a:t>
            </a:r>
            <a:r>
              <a:rPr lang="en-US" sz="1800" dirty="0">
                <a:solidFill>
                  <a:srgbClr val="363636"/>
                </a:solidFill>
                <a:latin typeface="Open Sans"/>
              </a:rPr>
              <a:t> Just a little bit. I used to attend supplementary classes of French last year. Then, I gave up as I didn’t have much free time. My sports training takes lots of time and effort, as you know</a:t>
            </a:r>
            <a:r>
              <a:rPr lang="en-US" sz="1800" dirty="0" smtClean="0">
                <a:solidFill>
                  <a:srgbClr val="363636"/>
                </a:solidFill>
                <a:latin typeface="Open Sans"/>
              </a:rPr>
              <a:t>.</a:t>
            </a:r>
            <a:r>
              <a:rPr lang="ru-RU" sz="1800" dirty="0" smtClean="0">
                <a:solidFill>
                  <a:srgbClr val="363636"/>
                </a:solidFill>
                <a:latin typeface="Open Sans"/>
              </a:rPr>
              <a:t/>
            </a:r>
            <a:br>
              <a:rPr lang="ru-RU" sz="1800" dirty="0" smtClean="0">
                <a:solidFill>
                  <a:srgbClr val="363636"/>
                </a:solidFill>
                <a:latin typeface="Open Sans"/>
              </a:rPr>
            </a:br>
            <a:r>
              <a:rPr lang="en-US" sz="1800" b="1" dirty="0">
                <a:solidFill>
                  <a:srgbClr val="363636"/>
                </a:solidFill>
                <a:latin typeface="Open Sans"/>
              </a:rPr>
              <a:t>Julia:</a:t>
            </a:r>
            <a:r>
              <a:rPr lang="en-US" sz="1800" dirty="0">
                <a:solidFill>
                  <a:srgbClr val="363636"/>
                </a:solidFill>
                <a:latin typeface="Open Sans"/>
              </a:rPr>
              <a:t> I see. Well, it’s a good chance for you to learn some basics</a:t>
            </a:r>
            <a:r>
              <a:rPr lang="en-US" sz="1800" dirty="0" smtClean="0">
                <a:solidFill>
                  <a:srgbClr val="363636"/>
                </a:solidFill>
                <a:latin typeface="Open Sans"/>
              </a:rPr>
              <a:t>.</a:t>
            </a:r>
            <a:r>
              <a:rPr lang="ru-RU" sz="1800" dirty="0" smtClean="0">
                <a:solidFill>
                  <a:srgbClr val="363636"/>
                </a:solidFill>
                <a:latin typeface="Open Sans"/>
              </a:rPr>
              <a:t/>
            </a:r>
            <a:br>
              <a:rPr lang="ru-RU" sz="1800" dirty="0" smtClean="0">
                <a:solidFill>
                  <a:srgbClr val="363636"/>
                </a:solidFill>
                <a:latin typeface="Open Sans"/>
              </a:rPr>
            </a:br>
            <a:r>
              <a:rPr lang="en-US" sz="1800" b="1" dirty="0">
                <a:solidFill>
                  <a:srgbClr val="363636"/>
                </a:solidFill>
                <a:latin typeface="Open Sans"/>
              </a:rPr>
              <a:t>Diana:</a:t>
            </a:r>
            <a:r>
              <a:rPr lang="en-US" sz="1800" dirty="0">
                <a:solidFill>
                  <a:srgbClr val="363636"/>
                </a:solidFill>
                <a:latin typeface="Open Sans"/>
              </a:rPr>
              <a:t> Yes, that’s why I find this educational tour rather interesting. What else are you going to do during your stay in France</a:t>
            </a:r>
            <a:r>
              <a:rPr lang="en-US" sz="1800" dirty="0" smtClean="0">
                <a:solidFill>
                  <a:srgbClr val="363636"/>
                </a:solidFill>
                <a:latin typeface="Open Sans"/>
              </a:rPr>
              <a:t>?</a:t>
            </a:r>
            <a:r>
              <a:rPr lang="ru-RU" sz="1800" dirty="0" smtClean="0">
                <a:solidFill>
                  <a:srgbClr val="363636"/>
                </a:solidFill>
                <a:latin typeface="Open Sans"/>
              </a:rPr>
              <a:t/>
            </a:r>
            <a:br>
              <a:rPr lang="ru-RU" sz="1800" dirty="0" smtClean="0">
                <a:solidFill>
                  <a:srgbClr val="363636"/>
                </a:solidFill>
                <a:latin typeface="Open Sans"/>
              </a:rPr>
            </a:br>
            <a:r>
              <a:rPr lang="en-US" sz="1800" b="1" dirty="0">
                <a:solidFill>
                  <a:srgbClr val="363636"/>
                </a:solidFill>
                <a:latin typeface="Open Sans"/>
              </a:rPr>
              <a:t>Julia:</a:t>
            </a:r>
            <a:r>
              <a:rPr lang="en-US" sz="1800" dirty="0">
                <a:solidFill>
                  <a:srgbClr val="363636"/>
                </a:solidFill>
                <a:latin typeface="Open Sans"/>
              </a:rPr>
              <a:t> We are going to see the sights of Paris, but the main goal is to improve our language skills. It includes reading, speaking, listening, writing and most importantly comprehension skills</a:t>
            </a:r>
            <a:r>
              <a:rPr lang="en-US" sz="1800" dirty="0" smtClean="0">
                <a:solidFill>
                  <a:srgbClr val="363636"/>
                </a:solidFill>
                <a:latin typeface="Open Sans"/>
              </a:rPr>
              <a:t>.</a:t>
            </a:r>
            <a:r>
              <a:rPr lang="ru-RU" sz="1800" dirty="0" smtClean="0">
                <a:solidFill>
                  <a:srgbClr val="363636"/>
                </a:solidFill>
                <a:latin typeface="Open Sans"/>
              </a:rPr>
              <a:t/>
            </a:r>
            <a:br>
              <a:rPr lang="ru-RU" sz="1800" dirty="0" smtClean="0">
                <a:solidFill>
                  <a:srgbClr val="363636"/>
                </a:solidFill>
                <a:latin typeface="Open Sans"/>
              </a:rPr>
            </a:br>
            <a:r>
              <a:rPr lang="en-US" sz="1800" b="1" dirty="0">
                <a:solidFill>
                  <a:srgbClr val="363636"/>
                </a:solidFill>
                <a:latin typeface="Open Sans"/>
              </a:rPr>
              <a:t>Diana:</a:t>
            </a:r>
            <a:r>
              <a:rPr lang="en-US" sz="1800" dirty="0">
                <a:solidFill>
                  <a:srgbClr val="363636"/>
                </a:solidFill>
                <a:latin typeface="Open Sans"/>
              </a:rPr>
              <a:t> What do you mean by comprehension skills</a:t>
            </a:r>
            <a:r>
              <a:rPr lang="en-US" sz="1800" dirty="0" smtClean="0">
                <a:solidFill>
                  <a:srgbClr val="363636"/>
                </a:solidFill>
                <a:latin typeface="Open Sans"/>
              </a:rPr>
              <a:t>?</a:t>
            </a:r>
            <a:r>
              <a:rPr lang="ru-RU" sz="1800" dirty="0" smtClean="0">
                <a:solidFill>
                  <a:srgbClr val="363636"/>
                </a:solidFill>
                <a:latin typeface="Open Sans"/>
              </a:rPr>
              <a:t/>
            </a:r>
            <a:br>
              <a:rPr lang="ru-RU" sz="1800" dirty="0" smtClean="0">
                <a:solidFill>
                  <a:srgbClr val="363636"/>
                </a:solidFill>
                <a:latin typeface="Open Sans"/>
              </a:rPr>
            </a:br>
            <a:r>
              <a:rPr lang="en-US" sz="1800" b="1" dirty="0">
                <a:solidFill>
                  <a:srgbClr val="363636"/>
                </a:solidFill>
                <a:latin typeface="Open Sans"/>
              </a:rPr>
              <a:t>Julia:</a:t>
            </a:r>
            <a:r>
              <a:rPr lang="en-US" sz="1800" dirty="0">
                <a:solidFill>
                  <a:srgbClr val="363636"/>
                </a:solidFill>
                <a:latin typeface="Open Sans"/>
              </a:rPr>
              <a:t> My teacher says that these skills are the most important ones. They involve everything at once. As soon as you start understanding what you read or hear, you can try to respond according to the situation. It’s the first step to learning foreign languages</a:t>
            </a:r>
            <a:r>
              <a:rPr lang="en-US" sz="1800" dirty="0" smtClean="0">
                <a:solidFill>
                  <a:srgbClr val="363636"/>
                </a:solidFill>
                <a:latin typeface="Open Sans"/>
              </a:rPr>
              <a:t>.</a:t>
            </a:r>
            <a:r>
              <a:rPr lang="ru-RU" sz="1800" dirty="0" smtClean="0">
                <a:solidFill>
                  <a:srgbClr val="363636"/>
                </a:solidFill>
                <a:latin typeface="Open Sans"/>
              </a:rPr>
              <a:t/>
            </a:r>
            <a:br>
              <a:rPr lang="ru-RU" sz="1800" dirty="0" smtClean="0">
                <a:solidFill>
                  <a:srgbClr val="363636"/>
                </a:solidFill>
                <a:latin typeface="Open Sans"/>
              </a:rPr>
            </a:br>
            <a:r>
              <a:rPr lang="en-US" sz="1800" b="1" dirty="0">
                <a:solidFill>
                  <a:srgbClr val="363636"/>
                </a:solidFill>
                <a:latin typeface="Open Sans"/>
              </a:rPr>
              <a:t>Diana:</a:t>
            </a:r>
            <a:r>
              <a:rPr lang="en-US" sz="1800" dirty="0">
                <a:solidFill>
                  <a:srgbClr val="363636"/>
                </a:solidFill>
                <a:latin typeface="Open Sans"/>
              </a:rPr>
              <a:t> I see what you mean, but I’ve never spoken to anyone in French or English. I should be extra attentive if I want to understand their speech</a:t>
            </a:r>
            <a:r>
              <a:rPr lang="en-US" sz="1800" dirty="0" smtClean="0">
                <a:solidFill>
                  <a:srgbClr val="363636"/>
                </a:solidFill>
                <a:latin typeface="Open Sans"/>
              </a:rPr>
              <a:t>.</a:t>
            </a:r>
            <a:r>
              <a:rPr lang="ru-RU" sz="1800" dirty="0" smtClean="0">
                <a:solidFill>
                  <a:srgbClr val="363636"/>
                </a:solidFill>
                <a:latin typeface="Open Sans"/>
              </a:rPr>
              <a:t/>
            </a:r>
            <a:br>
              <a:rPr lang="ru-RU" sz="1800" dirty="0" smtClean="0">
                <a:solidFill>
                  <a:srgbClr val="363636"/>
                </a:solidFill>
                <a:latin typeface="Open Sans"/>
              </a:rPr>
            </a:br>
            <a:r>
              <a:rPr lang="en-US" sz="1800" b="1" dirty="0">
                <a:solidFill>
                  <a:srgbClr val="363636"/>
                </a:solidFill>
                <a:latin typeface="Open Sans"/>
              </a:rPr>
              <a:t>Julia:</a:t>
            </a:r>
            <a:r>
              <a:rPr lang="en-US" sz="1800" dirty="0">
                <a:solidFill>
                  <a:srgbClr val="363636"/>
                </a:solidFill>
                <a:latin typeface="Open Sans"/>
              </a:rPr>
              <a:t> That’s the main clue. As soon as you understand separate words and put them together into phrases, other language skills start to develop without any difficulties</a:t>
            </a:r>
            <a:r>
              <a:rPr lang="en-US" sz="1800" dirty="0" smtClean="0">
                <a:solidFill>
                  <a:srgbClr val="363636"/>
                </a:solidFill>
                <a:latin typeface="Open Sans"/>
              </a:rPr>
              <a:t>.</a:t>
            </a:r>
            <a:r>
              <a:rPr lang="ru-RU" sz="1800" dirty="0" smtClean="0">
                <a:solidFill>
                  <a:srgbClr val="363636"/>
                </a:solidFill>
                <a:latin typeface="Open Sans"/>
              </a:rPr>
              <a:t/>
            </a:r>
            <a:br>
              <a:rPr lang="ru-RU" sz="1800" dirty="0" smtClean="0">
                <a:solidFill>
                  <a:srgbClr val="363636"/>
                </a:solidFill>
                <a:latin typeface="Open Sans"/>
              </a:rPr>
            </a:br>
            <a:r>
              <a:rPr lang="en-US" sz="1800" b="1" dirty="0">
                <a:solidFill>
                  <a:srgbClr val="363636"/>
                </a:solidFill>
                <a:latin typeface="Open Sans"/>
              </a:rPr>
              <a:t>Diana:</a:t>
            </a:r>
            <a:r>
              <a:rPr lang="en-US" sz="1800" dirty="0">
                <a:solidFill>
                  <a:srgbClr val="363636"/>
                </a:solidFill>
                <a:latin typeface="Open Sans"/>
              </a:rPr>
              <a:t> Thanks for telling me this. I have always wanted to learn at least one or two foreign languages</a:t>
            </a:r>
            <a:r>
              <a:rPr lang="en-US" sz="1800" dirty="0" smtClean="0">
                <a:solidFill>
                  <a:srgbClr val="363636"/>
                </a:solidFill>
                <a:latin typeface="Open Sans"/>
              </a:rPr>
              <a:t>.</a:t>
            </a:r>
            <a:r>
              <a:rPr lang="ru-RU" sz="1800" dirty="0" smtClean="0">
                <a:solidFill>
                  <a:srgbClr val="363636"/>
                </a:solidFill>
                <a:latin typeface="Open Sans"/>
              </a:rPr>
              <a:t/>
            </a:r>
            <a:br>
              <a:rPr lang="ru-RU" sz="1800" dirty="0" smtClean="0">
                <a:solidFill>
                  <a:srgbClr val="363636"/>
                </a:solidFill>
                <a:latin typeface="Open Sans"/>
              </a:rPr>
            </a:br>
            <a:r>
              <a:rPr lang="en-US" sz="1800" b="1" dirty="0">
                <a:solidFill>
                  <a:srgbClr val="363636"/>
                </a:solidFill>
                <a:latin typeface="Open Sans"/>
              </a:rPr>
              <a:t>Julia:</a:t>
            </a:r>
            <a:r>
              <a:rPr lang="en-US" sz="1800" dirty="0">
                <a:solidFill>
                  <a:srgbClr val="363636"/>
                </a:solidFill>
                <a:latin typeface="Open Sans"/>
              </a:rPr>
              <a:t> You can join me at my foreign languages’ classes anytime.</a:t>
            </a:r>
            <a:endParaRPr lang="ru-RU" sz="1800" dirty="0"/>
          </a:p>
        </p:txBody>
      </p:sp>
    </p:spTree>
    <p:extLst>
      <p:ext uri="{BB962C8B-B14F-4D97-AF65-F5344CB8AC3E}">
        <p14:creationId xmlns="" xmlns:p14="http://schemas.microsoft.com/office/powerpoint/2010/main" val="192294713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0"/>
            <a:ext cx="10396882" cy="881743"/>
          </a:xfrm>
        </p:spPr>
        <p:txBody>
          <a:bodyPr>
            <a:noAutofit/>
          </a:bodyPr>
          <a:lstStyle/>
          <a:p>
            <a:r>
              <a:rPr lang="en-US" sz="2000" dirty="0">
                <a:solidFill>
                  <a:srgbClr val="333333"/>
                </a:solidFill>
                <a:latin typeface="Arial" panose="020B0604020202020204" pitchFamily="34" charset="0"/>
              </a:rPr>
              <a:t>Many of us love to play computer games, but not everyone knows how to create them, but this will help </a:t>
            </a:r>
            <a:r>
              <a:rPr lang="en-US" sz="2000" dirty="0" smtClean="0">
                <a:solidFill>
                  <a:srgbClr val="333333"/>
                </a:solidFill>
                <a:latin typeface="Arial" panose="020B0604020202020204" pitchFamily="34" charset="0"/>
              </a:rPr>
              <a:t>us </a:t>
            </a:r>
            <a:r>
              <a:rPr lang="en-US" sz="2000" dirty="0" err="1" smtClean="0">
                <a:solidFill>
                  <a:srgbClr val="333333"/>
                </a:solidFill>
                <a:latin typeface="Arial" panose="020B0604020202020204" pitchFamily="34" charset="0"/>
              </a:rPr>
              <a:t>c++</a:t>
            </a:r>
            <a:r>
              <a:rPr lang="en-US" sz="2000" dirty="0" smtClean="0">
                <a:solidFill>
                  <a:srgbClr val="333333"/>
                </a:solidFill>
                <a:latin typeface="Arial" panose="020B0604020202020204" pitchFamily="34" charset="0"/>
              </a:rPr>
              <a:t/>
            </a:r>
            <a:br>
              <a:rPr lang="en-US" sz="2000" dirty="0" smtClean="0">
                <a:solidFill>
                  <a:srgbClr val="333333"/>
                </a:solidFill>
                <a:latin typeface="Arial" panose="020B0604020202020204" pitchFamily="34" charset="0"/>
              </a:rPr>
            </a:br>
            <a:r>
              <a:rPr lang="en-US" sz="2000" dirty="0">
                <a:solidFill>
                  <a:srgbClr val="333333"/>
                </a:solidFill>
                <a:latin typeface="Arial" panose="020B0604020202020204" pitchFamily="34" charset="0"/>
              </a:rPr>
              <a:t>=</a:t>
            </a:r>
            <a:endParaRPr lang="ru-RU" sz="2000" dirty="0"/>
          </a:p>
        </p:txBody>
      </p:sp>
      <p:pic>
        <p:nvPicPr>
          <p:cNvPr id="4" name="Объект 3"/>
          <p:cNvPicPr>
            <a:picLocks noGrp="1" noChangeAspect="1"/>
          </p:cNvPicPr>
          <p:nvPr>
            <p:ph sz="quarter" idx="13"/>
          </p:nvPr>
        </p:nvPicPr>
        <p:blipFill>
          <a:blip r:embed="rId2" cstate="print">
            <a:extLst>
              <a:ext uri="{28A0092B-C50C-407E-A947-70E740481C1C}">
                <a14:useLocalDpi xmlns="" xmlns:a14="http://schemas.microsoft.com/office/drawing/2010/main" val="0"/>
              </a:ext>
            </a:extLst>
          </a:blip>
          <a:stretch>
            <a:fillRect/>
          </a:stretch>
        </p:blipFill>
        <p:spPr>
          <a:xfrm>
            <a:off x="630069" y="667656"/>
            <a:ext cx="10508343" cy="5904594"/>
          </a:xfrm>
        </p:spPr>
      </p:pic>
    </p:spTree>
    <p:extLst>
      <p:ext uri="{BB962C8B-B14F-4D97-AF65-F5344CB8AC3E}">
        <p14:creationId xmlns="" xmlns:p14="http://schemas.microsoft.com/office/powerpoint/2010/main" val="152451882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лавное мероприятие">
  <a:themeElements>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Главное мероприятие">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ое мероприятие">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TM04033927[[fn=Главное мероприятие]]</Template>
  <TotalTime>249</TotalTime>
  <Words>819</Words>
  <Application>Microsoft Office PowerPoint</Application>
  <PresentationFormat>Произвольный</PresentationFormat>
  <Paragraphs>19</Paragraphs>
  <Slides>17</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Главное мероприятие</vt:lpstr>
      <vt:lpstr>Зачем нам нужен иностранный язык           German, chineese, Spanish, french, italIAN</vt:lpstr>
      <vt:lpstr>Слайд 2</vt:lpstr>
      <vt:lpstr>Слайд 3</vt:lpstr>
      <vt:lpstr>ИНОСТРАНЫЙ ЯЗЫК ПОЗВОЛЯЕТ ЧИТАТЬ        ЛИТЕРАТУРУ ЗАРУБЕЖНЫХ АВТОРОВ В ОРИГИНАЛЕ </vt:lpstr>
      <vt:lpstr>It was Mr. Bean's birthday, and he wanted to enjoy it! What could he do? 'How can I make this important day a happy day?' he thought. 'I know. I'll go out to a restaurant for dinner this evening! I'll enjoy that. ' Mr. Bean didn't often eat in restaurants. They were sometimes very expensive. And he sometimes did things wrong when he was in a new or strange place. Oh dear! Life wasn't easy for Mr. Bean! *** That evening, Mr. Bean put on a clean shirt. He put on his best coat and trousers. He put on his best shoes. Then he drove to a restaurant in the centre of town. He arrived at eight o'clock and went inside. It was a very nice restaurant. Everybody was wearing their best clothes, and there were flowers on every table. 'I'm going to like it here, ' thought Mr. Bean. 'This is a good restaurant for my birthday dinner. ' The manager met him at the door. 'Good evening, sir, ' he said. 'How are you? Would you like a table for one?' 'Yes, please, ' said Mr. Bean. 'Follow me, sir, ' said the manager. He walked across the room to a table, and Mr. Bean went after him. 'Here you are, sir, ' said the manager. 'This is a nice table. ' He pulled the chair away from the table. Then he waited for Mr. Bean to sit down. Mr. Bean looked at him. 'Why is he taking my chair away?' thought Mr. Bean. 'What's he doing?' And he pulled the chair away from the manager and sat down quickly.  </vt:lpstr>
      <vt:lpstr>round the restaurant. There were a lot of people in the room. There was a man and  a woman at the next table. They ate and talked. Suddenly, a waiter arrived at Mr. Bean's table with a bottle of wine. 'Would you like to try the wine, sir?' he said. 'Oh, yes please, ' said Mr. Bean. The waiter put some wine in Mr. Bean's glass and Mr. Bean had a drink. It was very nice! He smiled, and the waiter tried to put more wine into the glass. Of course, the waiter was right. First, the customer tries his wine. When he is happy with it, the waiter gives him more wine. But Mr. Bean didn't know this, and he quickly put his hand across the glass. 'No, thank you, ' he said. 'I don't drink wine when I'm driving.' The waiter looked at him strangely - and walked away. He didn't say, 'Why did you try the wine when you didn't want it. Mr. Bean took the knife from the table and started to play with it. He pretended to be a bad man. He pretended to push the knife into somebody. But he didn't really want to kill anybody, of course. It was a game. The woman at the next table looked at him angrily, and Mr. Bean quickly moved the knife. Next, he hit the glasses and plate on his table with it. Ping, ping, ping they went! And after a minute, he played the song 'Happy Birthday' on the glasses. He smiled and thought, 'I'm very clever!' But the woman at the next table didn't think, 'That's clever!' or 'Oh yes, that's funny!' She thought, 'That man's really stupid!' And she looked hard at Mr. Bean. </vt:lpstr>
      <vt:lpstr>English language plays an important role in communication between people from difenfert countries. for its development is very useful to PAY ATTENTION TO progenetica in dialogues</vt:lpstr>
      <vt:lpstr>Diana: Hi, Julia. How are you? Julia: Hi, Diana. I’m fine, thank you. And you? Diana: I’m also well, thanks. How is your foreign languages’ learning going? Julia: Great. I really like the classes. Our teachers tell us lots of interesting things every day. Diana: What languages do you study? Julia: I study English and French. English is for my career development and French is for pleasure. Diana: I remember that you had certain difficulties with English grammar and French pronunciation. How is your progress? Julia: Well, my teacher of English explains grammar rather well. Each time I don’t understand something, I ask her to explain it again. She finds many different ways to explain each topic. So, now I don’t have any problems with grammar. Diana: How about French? Julia: The teacher of French is also rather experienced. I understand everything he explains. However, the problem with my pronunciation still exists. He says I will do much better if I visit France and chat with native speakers. Diana: That’s a good idea. Why don’t you try it? Julia: I will. In spring my teacher is planning to arrange an educational tour to Paris. He is looking for students who want to join. The more students we attract, the funnier and more interesting the tour will be. Diana: Are you going to attend the lessons of French there? Julia: Yes, we are. We are going to live in our penfriends’ houses. The good thing is that we get to have lots of speakig practice while we stay in French families. Apart from that, we will go to the French school everyday. I hope such training will help me to improve my poor pronunciation. Diana: Sounds interesting. I’d like to join you. I need to ask my parents’ permission though. Julia: Do you know any French? Diana: Just a little bit. I used to attend supplementary classes of French last year. Then, I gave up as I didn’t have much free time. My sports training takes lots of time and effort, as you know. Julia: I see. Well, it’s a good chance for you to learn some basics. Diana: Yes, that’s why I find this educational tour rather interesting. What else are you going to do during your stay in France? Julia: We are going to see the sights of Paris, but the main goal is to improve our language skills. It includes reading, speaking, listening, writing and most importantly comprehension skills. Diana: What do you mean by comprehension skills? Julia: My teacher says that these skills are the most important ones. They involve everything at once. As soon as you start understanding what you read or hear, you can try to respond according to the situation. It’s the first step to learning foreign languages. Diana: I see what you mean, but I’ve never spoken to anyone in French or English. I should be extra attentive if I want to understand their speech. Julia: That’s the main clue. As soon as you understand separate words and put them together into phrases, other language skills start to develop without any difficulties. Diana: Thanks for telling me this. I have always wanted to learn at least one or two foreign languages. Julia: You can join me at my foreign languages’ classes anytime.</vt:lpstr>
      <vt:lpstr>Many of us love to play computer games, but not everyone knows how to create them, but this will help us c++ =</vt:lpstr>
      <vt:lpstr>Слайд 10</vt:lpstr>
      <vt:lpstr>creating games in c++</vt:lpstr>
      <vt:lpstr>                                 Why programming language is so important in the world</vt:lpstr>
      <vt:lpstr>Foreign languages are used everywhere . Let's go on a journey through various cities of America.</vt:lpstr>
      <vt:lpstr>                               Нью-Йорк </vt:lpstr>
      <vt:lpstr>                                   Лас-Вегас  </vt:lpstr>
      <vt:lpstr>Слайд 16</vt:lpstr>
      <vt:lpstr>Thus we see what opportunities gives us the knowledge of foreign languages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Зачем нам нужны иностранный язык</dc:title>
  <dc:creator>286</dc:creator>
  <cp:lastModifiedBy>maslova</cp:lastModifiedBy>
  <cp:revision>29</cp:revision>
  <dcterms:created xsi:type="dcterms:W3CDTF">2016-11-11T07:35:17Z</dcterms:created>
  <dcterms:modified xsi:type="dcterms:W3CDTF">2016-12-13T07:24:15Z</dcterms:modified>
</cp:coreProperties>
</file>