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75" r:id="rId9"/>
    <p:sldId id="262" r:id="rId10"/>
    <p:sldId id="264" r:id="rId11"/>
    <p:sldId id="266" r:id="rId12"/>
    <p:sldId id="267" r:id="rId13"/>
    <p:sldId id="274" r:id="rId14"/>
    <p:sldId id="268" r:id="rId15"/>
    <p:sldId id="269" r:id="rId16"/>
    <p:sldId id="279" r:id="rId17"/>
    <p:sldId id="277" r:id="rId18"/>
    <p:sldId id="270" r:id="rId19"/>
    <p:sldId id="280" r:id="rId20"/>
    <p:sldId id="271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АВТОНОМНОЕ СУЩЕСТВОВАНИЕ ЧЕЛОВЕКА В УСЛОВИЯХ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ПРИРОДНОЙ СРЕДЫ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04856" cy="17526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ОБЖ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ГАПОУ КК «НКСЭ»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Новороссийск </a:t>
            </a:r>
          </a:p>
          <a:p>
            <a:pPr algn="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Сердериди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О.В.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48740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Жители кенийской деревни добывают огонь при помощи силы трения</a:t>
            </a:r>
            <a:endParaRPr lang="ru-RU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64896" cy="489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6843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112568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     </a:t>
            </a:r>
            <a:b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Способ - </a:t>
            </a:r>
            <a:r>
              <a:rPr lang="ru-RU" sz="2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геологический </a:t>
            </a:r>
            <a: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.</a:t>
            </a:r>
            <a:b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Для него нам понадобится кремень и огниво. </a:t>
            </a:r>
            <a:br>
              <a:rPr lang="ru-RU" sz="2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2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В качестве кремня может служить практически любой камень твёрдых сортов </a:t>
            </a:r>
            <a: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(</a:t>
            </a:r>
            <a:r>
              <a:rPr lang="ru-RU" sz="2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не песчаник). Держите кремень как можно ближе к труту и ударьте им о стальное лезвие ножа или о какой-нибудь маленький брусок стали. Ударяйте так, чтобы искры попадали в центр трута. Когда он начнет дымить, слегка подуйте на пламя. Можно добавить в трут немного топлива или же перенести трут на топливо. Если не удастся высечь искру с первым камнем, пробуйте с другим. Или при помощи двух камней твердой породы (огнива, кресала). Огонь высекают </a:t>
            </a:r>
            <a:r>
              <a:rPr lang="ru-RU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скользящими ударами </a:t>
            </a:r>
            <a:r>
              <a:rPr lang="ru-RU" sz="2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одного камня о другой, держа их как можно ближе к труту.</a:t>
            </a:r>
            <a:r>
              <a:rPr lang="ru-RU" sz="1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</a:br>
            <a:r>
              <a:rPr lang="ru-RU" sz="14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276872"/>
            <a:ext cx="7931224" cy="3849291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4246837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300" b="1" dirty="0" smtClean="0">
                <a:solidFill>
                  <a:srgbClr val="000000"/>
                </a:solidFill>
                <a:latin typeface="Verdana"/>
              </a:rPr>
              <a:t/>
            </a:r>
            <a:br>
              <a:rPr lang="ru-RU" sz="1300" b="1" dirty="0" smtClean="0">
                <a:solidFill>
                  <a:srgbClr val="000000"/>
                </a:solidFill>
                <a:latin typeface="Verdana"/>
              </a:rPr>
            </a:br>
            <a:endParaRPr lang="ru-RU" sz="1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 1. </a:t>
            </a:r>
            <a:r>
              <a:rPr lang="ru-RU" sz="1600" b="1" dirty="0"/>
              <a:t>с</a:t>
            </a:r>
            <a:r>
              <a:rPr lang="ru-RU" sz="1600" b="1" dirty="0" smtClean="0"/>
              <a:t>осна                                                                                 2.   лилейник        </a:t>
            </a:r>
            <a:endParaRPr lang="ru-RU" sz="1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17782"/>
            <a:ext cx="360040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86007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4215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/>
              <a:t>1.</a:t>
            </a:r>
            <a:r>
              <a:rPr lang="ru-RU" b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b="1" spc="-150" dirty="0" smtClean="0">
                <a:solidFill>
                  <a:srgbClr val="000000"/>
                </a:solidFill>
                <a:latin typeface="Verdana"/>
              </a:rPr>
              <a:t>Существует более сотни различных пород сосны. Она может использоваться не только как продукт питания, но и в медицинских целях. </a:t>
            </a:r>
            <a:r>
              <a:rPr lang="ru-RU" b="1" spc="-150" dirty="0" err="1" smtClean="0">
                <a:solidFill>
                  <a:srgbClr val="000000"/>
                </a:solidFill>
                <a:latin typeface="Verdana"/>
              </a:rPr>
              <a:t>Скипятите</a:t>
            </a:r>
            <a:r>
              <a:rPr lang="ru-RU" b="1" spc="-150" dirty="0" smtClean="0">
                <a:solidFill>
                  <a:srgbClr val="000000"/>
                </a:solidFill>
                <a:latin typeface="Verdana"/>
              </a:rPr>
              <a:t> воду и добавьте немного хвои, чтобы сделать чай. Раньше хвою, богатую витамином С, использовали для лечения цинги.</a:t>
            </a:r>
          </a:p>
          <a:p>
            <a:pPr algn="just"/>
            <a:endParaRPr lang="ru-RU" b="1" spc="-150" dirty="0" smtClean="0">
              <a:solidFill>
                <a:srgbClr val="000000"/>
              </a:solidFill>
              <a:latin typeface="Verdana"/>
            </a:endParaRPr>
          </a:p>
          <a:p>
            <a:pPr algn="just">
              <a:buNone/>
            </a:pPr>
            <a:r>
              <a:rPr lang="ru-RU" b="1" spc="-150" dirty="0" smtClean="0">
                <a:solidFill>
                  <a:srgbClr val="000000"/>
                </a:solidFill>
                <a:latin typeface="Verdana"/>
              </a:rPr>
              <a:t/>
            </a:r>
            <a:br>
              <a:rPr lang="ru-RU" b="1" spc="-150" dirty="0" smtClean="0">
                <a:solidFill>
                  <a:srgbClr val="000000"/>
                </a:solidFill>
                <a:latin typeface="Verdana"/>
              </a:rPr>
            </a:br>
            <a:r>
              <a:rPr lang="ru-RU" b="1" spc="-150" dirty="0" smtClean="0">
                <a:solidFill>
                  <a:srgbClr val="000000"/>
                </a:solidFill>
                <a:latin typeface="Verdana"/>
              </a:rPr>
              <a:t>2. Вы можете найти это растение во многих частях страны, оно имеет яркие оранжевые цветы и листву. Вы можете съесть бутон цветка, прежде чем он распустится, просто приготовив его как  овощ.</a:t>
            </a:r>
            <a:r>
              <a:rPr lang="ru-RU" b="1" spc="-150" dirty="0" smtClean="0">
                <a:solidFill>
                  <a:prstClr val="black"/>
                </a:solidFill>
              </a:rPr>
              <a:t/>
            </a:r>
            <a:br>
              <a:rPr lang="ru-RU" b="1" spc="-150" dirty="0" smtClean="0">
                <a:solidFill>
                  <a:prstClr val="black"/>
                </a:solidFill>
              </a:rPr>
            </a:br>
            <a:endParaRPr lang="ru-RU" spc="-1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023172" cy="316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41044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Verdana"/>
              </a:rPr>
              <a:t>Жёлуди </a:t>
            </a:r>
            <a:r>
              <a:rPr lang="ru-RU" sz="2000" b="1" dirty="0">
                <a:solidFill>
                  <a:srgbClr val="000000"/>
                </a:solidFill>
                <a:latin typeface="Verdana"/>
              </a:rPr>
              <a:t>легко узнать. Они, как правило, горькие, и есть их следует отваренным и в ограниченном количестве</a:t>
            </a:r>
            <a:r>
              <a:rPr lang="ru-RU" sz="2000" b="1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endParaRPr lang="ru-RU" sz="2000" b="1" dirty="0" smtClean="0">
              <a:solidFill>
                <a:srgbClr val="000000"/>
              </a:solidFill>
              <a:latin typeface="Verdana"/>
            </a:endParaRPr>
          </a:p>
          <a:p>
            <a:endParaRPr lang="ru-RU" sz="14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214241" cy="316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116632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2. Цикорий в </a:t>
            </a:r>
            <a:r>
              <a:rPr lang="ru-RU" sz="2800" b="1" dirty="0"/>
              <a:t>пищу можно употреблять всё дикое растение целиком, вместе с цветками.</a:t>
            </a:r>
          </a:p>
        </p:txBody>
      </p:sp>
    </p:spTree>
    <p:extLst>
      <p:ext uri="{BB962C8B-B14F-4D97-AF65-F5344CB8AC3E}">
        <p14:creationId xmlns="" xmlns:p14="http://schemas.microsoft.com/office/powerpoint/2010/main" val="2721630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03649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Verdana"/>
              </a:rPr>
              <a:t>1. Рогоз известный </a:t>
            </a:r>
            <a:r>
              <a:rPr lang="ru-RU" sz="2400" b="1" dirty="0">
                <a:solidFill>
                  <a:srgbClr val="000000"/>
                </a:solidFill>
                <a:latin typeface="Verdana"/>
              </a:rPr>
              <a:t>как камыш озёрный, рогоз относится к роду растений, обычно произрастающих вблизи пресноводных заболоченных местностей. Рогоз входил в рацион многих индейских племён. Большинство разновидностей рогоза съедобно. Вы можете отварить или есть сырыми корневища, или само растение.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000000"/>
                </a:solidFill>
                <a:latin typeface="Verdana"/>
              </a:rPr>
              <a:t>Корневище обычно находится под землёй. Убедитесь, что тщательно вымыли его. Наилучшая часть стебля находится у самого дна, где растение в основном белое. Стебель можно отварить или есть сырым. Листья отварите, как вы бы сделали это со шпинатом.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 smtClean="0">
              <a:solidFill>
                <a:srgbClr val="000000"/>
              </a:solidFill>
              <a:latin typeface="Verdana"/>
            </a:endParaRPr>
          </a:p>
          <a:p>
            <a:endParaRPr lang="ru-RU" sz="1400" dirty="0" smtClean="0"/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014026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5"/>
            <a:ext cx="9144000" cy="508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Verdana"/>
              </a:rPr>
              <a:t>В начале лета молодые цветоносные побеги рогоза можно отламывать и есть как кукурузный початок. Рогоз действительно похож на кукурузу – на вкус такой же.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rabicPeriod" startAt="2"/>
            </a:pPr>
            <a:r>
              <a:rPr lang="ru-RU" sz="4000" b="1" dirty="0" smtClean="0">
                <a:latin typeface="Arial Black" pitchFamily="34" charset="0"/>
                <a:ea typeface="MingLiU-ExtB" pitchFamily="18" charset="-120"/>
              </a:rPr>
              <a:t>Мокричник </a:t>
            </a:r>
            <a:r>
              <a:rPr lang="ru-RU" sz="4000" b="1" dirty="0" smtClean="0">
                <a:ea typeface="MingLiU-ExtB" pitchFamily="18" charset="-120"/>
              </a:rPr>
              <a:t>- </a:t>
            </a:r>
            <a:r>
              <a:rPr lang="ru-RU" sz="3200" b="1" dirty="0" smtClean="0">
                <a:ea typeface="MingLiU-ExtB" pitchFamily="18" charset="-120"/>
              </a:rPr>
              <a:t>о</a:t>
            </a:r>
            <a:r>
              <a:rPr lang="ru-RU" sz="2800" b="1" dirty="0" smtClean="0">
                <a:solidFill>
                  <a:srgbClr val="000000"/>
                </a:solidFill>
                <a:latin typeface="Verdana"/>
                <a:ea typeface="MingLiU-ExtB" pitchFamily="18" charset="-120"/>
              </a:rPr>
              <a:t>н обычно появляется в мае-июле. Его листья можно есть сырыми или сваренными  они богаты витаминами и минералами.</a:t>
            </a:r>
            <a:endParaRPr lang="ru-RU" sz="2800" b="1" dirty="0">
              <a:ea typeface="MingLiU-ExtB" pitchFamily="18" charset="-12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993"/>
            <a:ext cx="885698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200" b="1" dirty="0" smtClean="0">
                <a:solidFill>
                  <a:srgbClr val="000000"/>
                </a:solidFill>
                <a:latin typeface="Verdana"/>
              </a:rPr>
              <a:t>Подорожник это </a:t>
            </a:r>
            <a:r>
              <a:rPr lang="ru-RU" sz="2200" b="1" dirty="0">
                <a:solidFill>
                  <a:srgbClr val="000000"/>
                </a:solidFill>
                <a:latin typeface="Verdana"/>
              </a:rPr>
              <a:t>ещё одно из тех растений, которые растут прямо на краю садов и вдоль дорог, но оно тоже съедобно. Выбирайте зелёные волнистые листья. Обдайте их кипятком и обжарьте с небольшим количеством масла и чеснока точно также, как вы бы это сделали с капустой или любой другой твёрдой зеленью</a:t>
            </a:r>
            <a:r>
              <a:rPr lang="ru-RU" sz="2200" b="1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42900" indent="-342900"/>
            <a:endParaRPr lang="ru-RU" sz="2200" b="1" dirty="0">
              <a:solidFill>
                <a:srgbClr val="000000"/>
              </a:solidFill>
              <a:latin typeface="Verdana"/>
            </a:endParaRPr>
          </a:p>
          <a:p>
            <a:pPr marL="342900" indent="-342900"/>
            <a:endParaRPr lang="ru-RU" sz="2200" b="1" dirty="0" smtClean="0">
              <a:solidFill>
                <a:srgbClr val="000000"/>
              </a:solidFill>
              <a:latin typeface="Verdana"/>
            </a:endParaRPr>
          </a:p>
          <a:p>
            <a:pPr marL="342900" indent="-342900"/>
            <a:r>
              <a:rPr lang="ru-RU" sz="2200" b="1" dirty="0" smtClean="0">
                <a:solidFill>
                  <a:srgbClr val="000000"/>
                </a:solidFill>
                <a:latin typeface="Verdana"/>
              </a:rPr>
              <a:t>2.Чертополох </a:t>
            </a:r>
            <a:r>
              <a:rPr lang="ru-RU" sz="2200" b="1" dirty="0">
                <a:solidFill>
                  <a:srgbClr val="000000"/>
                </a:solidFill>
                <a:latin typeface="Verdana"/>
              </a:rPr>
              <a:t>чаще всего востребован из-за его медицинских свойств защищать и восстанавливать повреждённую печень. Но, кроме того, большинство частей растения съедобные и вкусные. До недавнего времени он не был широко распространён в Европе. Листья могут использоваться как основа для зелёных салатов или соте, как листовая зелень. Стебли готовят как спаржу, корни варят или запекают.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836529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"/>
            <a:ext cx="4427984" cy="336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1"/>
            <a:ext cx="4716016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476672"/>
            <a:ext cx="8136904" cy="564949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u="sng" dirty="0" smtClean="0">
                <a:latin typeface="Times New Roman"/>
                <a:ea typeface="Calibri"/>
                <a:cs typeface="Times New Roman"/>
              </a:rPr>
              <a:t>Автономное </a:t>
            </a:r>
            <a:r>
              <a:rPr lang="ru-RU" sz="2300" b="1" u="sng" dirty="0">
                <a:latin typeface="Times New Roman"/>
                <a:ea typeface="Calibri"/>
                <a:cs typeface="Times New Roman"/>
              </a:rPr>
              <a:t>существование </a:t>
            </a:r>
            <a:br>
              <a:rPr lang="ru-RU" sz="2300" b="1" u="sng" dirty="0">
                <a:latin typeface="Times New Roman"/>
                <a:ea typeface="Calibri"/>
                <a:cs typeface="Times New Roman"/>
              </a:rPr>
            </a:br>
            <a:r>
              <a:rPr lang="ru-RU" sz="2300" b="1" u="sng" dirty="0">
                <a:latin typeface="Times New Roman"/>
                <a:ea typeface="Calibri"/>
                <a:cs typeface="Times New Roman"/>
              </a:rPr>
              <a:t>человека в  природной среде </a:t>
            </a:r>
            <a:r>
              <a:rPr lang="ru-RU" sz="2300" b="1" dirty="0">
                <a:latin typeface="Times New Roman"/>
                <a:ea typeface="Calibri"/>
                <a:cs typeface="Times New Roman"/>
              </a:rPr>
              <a:t>–</a:t>
            </a:r>
            <a:br>
              <a:rPr lang="ru-RU" sz="2300" b="1" dirty="0">
                <a:latin typeface="Times New Roman"/>
                <a:ea typeface="Calibri"/>
                <a:cs typeface="Times New Roman"/>
              </a:rPr>
            </a:br>
            <a:r>
              <a:rPr lang="ru-RU" sz="2300" b="1" dirty="0">
                <a:latin typeface="Times New Roman"/>
                <a:ea typeface="Calibri"/>
                <a:cs typeface="Times New Roman"/>
              </a:rPr>
              <a:t> это самостоятельное, независимое  существование  его в природных условиях</a:t>
            </a: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ru-RU" sz="2300" dirty="0"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u="sng" dirty="0">
                <a:latin typeface="Times New Roman"/>
                <a:ea typeface="Calibri"/>
                <a:cs typeface="Times New Roman"/>
              </a:rPr>
              <a:t>Добровольная автономия </a:t>
            </a:r>
            <a:r>
              <a:rPr lang="ru-RU" sz="2300" b="1" dirty="0">
                <a:latin typeface="Times New Roman"/>
                <a:ea typeface="Calibri"/>
                <a:cs typeface="Times New Roman"/>
              </a:rPr>
              <a:t>– это ситуация, когда человек или группа людей по собственной воле, с определенной целью, на определенное время переходит на самостоятельное существование в природных </a:t>
            </a: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условиях.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u="sng" dirty="0" smtClean="0">
                <a:latin typeface="Times New Roman"/>
                <a:ea typeface="Calibri"/>
              </a:rPr>
              <a:t>Вынужденная </a:t>
            </a:r>
            <a:r>
              <a:rPr lang="ru-RU" sz="2300" b="1" u="sng" dirty="0">
                <a:latin typeface="Times New Roman"/>
                <a:ea typeface="Calibri"/>
              </a:rPr>
              <a:t>автономия </a:t>
            </a:r>
            <a:r>
              <a:rPr lang="ru-RU" sz="2300" b="1" dirty="0">
                <a:latin typeface="Times New Roman"/>
                <a:ea typeface="Calibri"/>
              </a:rPr>
              <a:t>– это ситуация, когда человек случайно, в силу независящих от него обстоятельств оказывается в природной среде и вынужден самостоятельно обеспечивать свои жизненные потребности, чтобы выжить и вернуться к </a:t>
            </a:r>
            <a:r>
              <a:rPr lang="ru-RU" sz="2300" b="1" dirty="0" smtClean="0">
                <a:latin typeface="Times New Roman"/>
                <a:ea typeface="Calibri"/>
              </a:rPr>
              <a:t>людям.</a:t>
            </a:r>
            <a:endParaRPr lang="ru-RU" sz="23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038600" cy="5505475"/>
          </a:xfrm>
        </p:spPr>
        <p:txBody>
          <a:bodyPr>
            <a:noAutofit/>
          </a:bodyPr>
          <a:lstStyle/>
          <a:p>
            <a:endParaRPr lang="ru-RU" sz="1400" b="1" dirty="0" smtClean="0"/>
          </a:p>
          <a:p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3411531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386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381"/>
            <a:ext cx="8352928" cy="62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135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-315616"/>
            <a:ext cx="8856984" cy="7484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b="1" u="sng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u="sng" dirty="0" smtClean="0">
                <a:latin typeface="Times New Roman"/>
                <a:ea typeface="Calibri"/>
                <a:cs typeface="Times New Roman"/>
              </a:rPr>
              <a:t>Причины попадания человека в условия вынужденного автономного существования.</a:t>
            </a: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300" b="1" u="sng" dirty="0" smtClean="0">
                <a:latin typeface="Times New Roman"/>
                <a:ea typeface="Calibri"/>
                <a:cs typeface="Times New Roman"/>
              </a:rPr>
              <a:t>ЧС природного характера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Стихийные бедствия( землетрясения, наводнения, ураганы, бури, смерчи, лесные пожары)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u="sng" dirty="0" smtClean="0">
                <a:latin typeface="Times New Roman"/>
                <a:ea typeface="Calibri"/>
                <a:cs typeface="Times New Roman"/>
              </a:rPr>
              <a:t>Экстремальные ситуации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- Резкое изменение природных условий( сильное резкое похолодание, ливень, метель, пурга, сильный снегопад и др.)</a:t>
            </a:r>
            <a:endParaRPr lang="ru-RU" sz="2300" b="1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- Потеря ориентирования на местности во время похода, экскурсии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- Потеря группы на маршруте во время похода, экспедиции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u="sng" dirty="0" smtClean="0">
                <a:latin typeface="Times New Roman"/>
                <a:ea typeface="Calibri"/>
                <a:cs typeface="Times New Roman"/>
              </a:rPr>
              <a:t>Аварийные ситуации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- Аварии на воздушном транспорте- Аварии на морском и речном транспорте</a:t>
            </a:r>
            <a:endParaRPr lang="ru-RU" sz="2300" b="1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latin typeface="Times New Roman"/>
                <a:ea typeface="Calibri"/>
                <a:cs typeface="Times New Roman"/>
              </a:rPr>
              <a:t>- Аварии и поломка автотранспортных  средств</a:t>
            </a:r>
            <a:endParaRPr lang="ru-RU" sz="2300" b="1" dirty="0"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Простейшие укрытия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Навес с односкатной крышей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Двускатный шалаш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204864"/>
            <a:ext cx="3934014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79935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5701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Простейшие укрытия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2126" y="1445794"/>
            <a:ext cx="4038600" cy="4686489"/>
          </a:xfrm>
        </p:spPr>
        <p:txBody>
          <a:bodyPr/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Навес с односкатной крышей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>
            <a:normAutofit/>
          </a:bodyPr>
          <a:lstStyle/>
          <a:p>
            <a:r>
              <a:rPr lang="ru-RU" dirty="0" smtClean="0"/>
              <a:t>Природные укрытия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443368"/>
            <a:ext cx="3524757" cy="292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05" y="1992295"/>
            <a:ext cx="3456384" cy="359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9938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костров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81" y="2148442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734481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84072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5988" y="-6759"/>
            <a:ext cx="81369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spc="-150" dirty="0" smtClean="0">
                <a:solidFill>
                  <a:srgbClr val="333399"/>
                </a:solidFill>
                <a:latin typeface="Arial"/>
              </a:rPr>
              <a:t>1.«Шалаш</a:t>
            </a:r>
            <a:r>
              <a:rPr lang="ru-RU" sz="2800" b="1" spc="-150" dirty="0">
                <a:solidFill>
                  <a:srgbClr val="333399"/>
                </a:solidFill>
                <a:latin typeface="Arial"/>
              </a:rPr>
              <a:t>»</a:t>
            </a:r>
            <a:r>
              <a:rPr lang="ru-RU" sz="2800" b="1" spc="-150" dirty="0">
                <a:solidFill>
                  <a:srgbClr val="001A00"/>
                </a:solidFill>
                <a:latin typeface="Arial"/>
              </a:rPr>
              <a:t>. Такой костер требует большого количества дров. Дрова складывают наподобие шалаша или домика. Внизу помещается растопка. На таком костре удобно готовить пищу. Так же его используют для освещения</a:t>
            </a:r>
            <a:r>
              <a:rPr lang="ru-RU" sz="2800" b="1" spc="-150" dirty="0" smtClean="0">
                <a:solidFill>
                  <a:srgbClr val="001A00"/>
                </a:solidFill>
                <a:latin typeface="Arial"/>
              </a:rPr>
              <a:t>.</a:t>
            </a:r>
            <a:r>
              <a:rPr lang="ru-RU" sz="2800" b="1" spc="-150" dirty="0"/>
              <a:t/>
            </a:r>
            <a:br>
              <a:rPr lang="ru-RU" sz="2800" b="1" spc="-150" dirty="0"/>
            </a:br>
            <a:r>
              <a:rPr lang="ru-RU" sz="2800" b="1" spc="-150" dirty="0">
                <a:solidFill>
                  <a:srgbClr val="FF6600"/>
                </a:solidFill>
                <a:latin typeface="Arial"/>
              </a:rPr>
              <a:t>2</a:t>
            </a:r>
            <a:r>
              <a:rPr lang="ru-RU" sz="2800" b="1" spc="-150" dirty="0" smtClean="0">
                <a:solidFill>
                  <a:srgbClr val="FF6600"/>
                </a:solidFill>
                <a:latin typeface="Arial"/>
              </a:rPr>
              <a:t>.«</a:t>
            </a:r>
            <a:r>
              <a:rPr lang="ru-RU" sz="2800" b="1" spc="-150" dirty="0">
                <a:solidFill>
                  <a:srgbClr val="FF6600"/>
                </a:solidFill>
                <a:latin typeface="Arial"/>
              </a:rPr>
              <a:t>Колодец»</a:t>
            </a:r>
            <a:r>
              <a:rPr lang="ru-RU" sz="2800" b="1" spc="-150" dirty="0">
                <a:solidFill>
                  <a:srgbClr val="001A00"/>
                </a:solidFill>
                <a:latin typeface="Arial"/>
              </a:rPr>
              <a:t> представляет собой четырехугольный костер, сложенный из толстых поленьев. Все внутреннее пространство заполняется хворостом, мелкими дровами, сухой травой и другой растопкой. Иногда, если требуется большой костер, вместо поленьев используют длинные бревна</a:t>
            </a:r>
            <a:r>
              <a:rPr lang="ru-RU" sz="2800" b="1" spc="-150" dirty="0" smtClean="0">
                <a:solidFill>
                  <a:srgbClr val="001A00"/>
                </a:solidFill>
                <a:latin typeface="Arial"/>
              </a:rPr>
              <a:t>.</a:t>
            </a:r>
            <a:r>
              <a:rPr lang="ru-RU" sz="2800" b="1" spc="-150" dirty="0"/>
              <a:t/>
            </a:r>
            <a:br>
              <a:rPr lang="ru-RU" sz="2800" b="1" spc="-150" dirty="0"/>
            </a:br>
            <a:endParaRPr lang="ru-RU" sz="2800" b="1" spc="-150" dirty="0"/>
          </a:p>
        </p:txBody>
      </p:sp>
    </p:spTree>
    <p:extLst>
      <p:ext uri="{BB962C8B-B14F-4D97-AF65-F5344CB8AC3E}">
        <p14:creationId xmlns="" xmlns:p14="http://schemas.microsoft.com/office/powerpoint/2010/main" val="1573423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7346"/>
            <a:ext cx="8856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9966"/>
                </a:solidFill>
                <a:latin typeface="Arial"/>
              </a:rPr>
              <a:t>3. «</a:t>
            </a:r>
            <a:r>
              <a:rPr lang="ru-RU" sz="2400" b="1" dirty="0" err="1" smtClean="0">
                <a:solidFill>
                  <a:srgbClr val="339966"/>
                </a:solidFill>
                <a:latin typeface="Arial"/>
              </a:rPr>
              <a:t>Нодья</a:t>
            </a:r>
            <a:r>
              <a:rPr lang="ru-RU" sz="2400" b="1" dirty="0" smtClean="0">
                <a:solidFill>
                  <a:srgbClr val="339966"/>
                </a:solidFill>
                <a:latin typeface="Arial"/>
              </a:rPr>
              <a:t>»</a:t>
            </a:r>
            <a:r>
              <a:rPr lang="ru-RU" sz="2400" b="1" dirty="0" smtClean="0">
                <a:solidFill>
                  <a:srgbClr val="001A00"/>
                </a:solidFill>
                <a:latin typeface="Arial"/>
              </a:rPr>
              <a:t> складывается из хвойных бревен длиной до трех метров и диаметром более тридцати сантиметров. Классическая </a:t>
            </a:r>
            <a:r>
              <a:rPr lang="ru-RU" sz="2400" b="1" dirty="0" err="1" smtClean="0">
                <a:solidFill>
                  <a:srgbClr val="001A00"/>
                </a:solidFill>
                <a:latin typeface="Arial"/>
              </a:rPr>
              <a:t>нодья</a:t>
            </a:r>
            <a:r>
              <a:rPr lang="ru-RU" sz="2400" b="1" dirty="0" smtClean="0">
                <a:solidFill>
                  <a:srgbClr val="001A00"/>
                </a:solidFill>
                <a:latin typeface="Arial"/>
              </a:rPr>
              <a:t>: два бревна, уложенные продольно одно на другое, закрепленные по бокам четырьмя колышками из влажного дерева, вбитыми в землю. Иногда используют три бревна: два укладывают параллельно на землю, сверху - третье бревно, а между ними – колышки из влажной древесины. Тем самым создается подток воздуха, а кроме того проще заложить растопку. Часто </a:t>
            </a:r>
            <a:r>
              <a:rPr lang="ru-RU" sz="2400" b="1" dirty="0" err="1" smtClean="0">
                <a:solidFill>
                  <a:srgbClr val="001A00"/>
                </a:solidFill>
                <a:latin typeface="Arial"/>
              </a:rPr>
              <a:t>нодью</a:t>
            </a:r>
            <a:r>
              <a:rPr lang="ru-RU" sz="2400" b="1" dirty="0" smtClean="0">
                <a:solidFill>
                  <a:srgbClr val="001A00"/>
                </a:solidFill>
                <a:latin typeface="Arial"/>
              </a:rPr>
              <a:t> складывают на месте догорающего костра, давшего много углей. Угли разгребают по всей длине бревен.</a:t>
            </a:r>
          </a:p>
          <a:p>
            <a:pPr algn="just"/>
            <a:r>
              <a:rPr lang="ru-RU" sz="2400" b="1" dirty="0" smtClean="0">
                <a:solidFill>
                  <a:srgbClr val="001A00"/>
                </a:solidFill>
                <a:latin typeface="Arial"/>
              </a:rPr>
              <a:t>    </a:t>
            </a:r>
            <a:r>
              <a:rPr lang="ru-RU" sz="2400" b="1" dirty="0" smtClean="0">
                <a:solidFill>
                  <a:srgbClr val="339966"/>
                </a:solidFill>
                <a:latin typeface="Arial"/>
              </a:rPr>
              <a:t> 4. «Таежный костер» </a:t>
            </a:r>
            <a:r>
              <a:rPr lang="ru-RU" sz="2400" b="1" dirty="0" smtClean="0">
                <a:solidFill>
                  <a:srgbClr val="001A00"/>
                </a:solidFill>
                <a:latin typeface="Arial"/>
              </a:rPr>
              <a:t>является одним из вариантов ночного костра.      На длинное бревно под небольшим углом укладываются три-четыре бревна. Обычно применяется для обогрева ночью.</a:t>
            </a:r>
            <a:endParaRPr lang="ru-RU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Добывание огня трением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8" y="1412776"/>
            <a:ext cx="82830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4050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402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АВТОНОМНОЕ СУЩЕСТВОВАНИЕ ЧЕЛОВЕКА В УСЛОВИЯХ  ПРИРОДНОЙ СРЕДЫ</vt:lpstr>
      <vt:lpstr> </vt:lpstr>
      <vt:lpstr>Слайд 3</vt:lpstr>
      <vt:lpstr>Простейшие укрытия</vt:lpstr>
      <vt:lpstr>Простейшие укрытия</vt:lpstr>
      <vt:lpstr>Типы костров</vt:lpstr>
      <vt:lpstr>Слайд 7</vt:lpstr>
      <vt:lpstr>Слайд 8</vt:lpstr>
      <vt:lpstr>Добывание огня трением</vt:lpstr>
      <vt:lpstr>Жители кенийской деревни добывают огонь при помощи силы трения</vt:lpstr>
      <vt:lpstr>         Способ - геологический .  Для него нам понадобится кремень и огниво.  В качестве кремня может служить практически любой камень твёрдых сортов  (не песчаник). Держите кремень как можно ближе к труту и ударьте им о стальное лезвие ножа или о какой-нибудь маленький брусок стали. Ударяйте так, чтобы искры попадали в центр трута. Когда он начнет дымить, слегка подуйте на пламя. Можно добавить в трут немного топлива или же перенести трут на топливо. Если не удастся высечь искру с первым камнем, пробуйте с другим. Или при помощи двух камней твердой породы (огнива, кресала). Огонь высекают скользящими ударами одного камня о другой, держа их как можно ближе к труту.  </vt:lpstr>
      <vt:lpstr>  </vt:lpstr>
      <vt:lpstr>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АВТОНОМНОЕ СУЩЕСТВОВАНИЕ ЧЕЛОВЕКА В УСЛОВИЯХ  ПРИРОДНОЙ СРЕДЫ</dc:title>
  <dc:creator>Masha</dc:creator>
  <cp:lastModifiedBy>balabanova</cp:lastModifiedBy>
  <cp:revision>34</cp:revision>
  <dcterms:created xsi:type="dcterms:W3CDTF">2016-02-25T15:03:25Z</dcterms:created>
  <dcterms:modified xsi:type="dcterms:W3CDTF">2017-11-08T11:11:34Z</dcterms:modified>
</cp:coreProperties>
</file>