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79" r:id="rId3"/>
    <p:sldId id="257" r:id="rId4"/>
    <p:sldId id="258" r:id="rId5"/>
    <p:sldId id="270" r:id="rId6"/>
    <p:sldId id="271" r:id="rId7"/>
    <p:sldId id="259" r:id="rId8"/>
    <p:sldId id="260" r:id="rId9"/>
    <p:sldId id="272" r:id="rId10"/>
    <p:sldId id="268" r:id="rId11"/>
    <p:sldId id="261" r:id="rId12"/>
    <p:sldId id="262" r:id="rId13"/>
    <p:sldId id="269" r:id="rId14"/>
    <p:sldId id="263" r:id="rId15"/>
    <p:sldId id="273" r:id="rId16"/>
    <p:sldId id="274" r:id="rId17"/>
    <p:sldId id="266" r:id="rId18"/>
    <p:sldId id="275" r:id="rId19"/>
    <p:sldId id="276" r:id="rId20"/>
    <p:sldId id="267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C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0" autoAdjust="0"/>
    <p:restoredTop sz="94660"/>
  </p:normalViewPr>
  <p:slideViewPr>
    <p:cSldViewPr>
      <p:cViewPr varScale="1">
        <p:scale>
          <a:sx n="121" d="100"/>
          <a:sy n="121" d="100"/>
        </p:scale>
        <p:origin x="10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1BF4-4761-407F-B891-172B9CF5F101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D97C-1911-4D73-AEF8-0688E9A87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1BF4-4761-407F-B891-172B9CF5F101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D97C-1911-4D73-AEF8-0688E9A87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1BF4-4761-407F-B891-172B9CF5F101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D97C-1911-4D73-AEF8-0688E9A87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1BF4-4761-407F-B891-172B9CF5F101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D97C-1911-4D73-AEF8-0688E9A87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1BF4-4761-407F-B891-172B9CF5F101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D97C-1911-4D73-AEF8-0688E9A87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1BF4-4761-407F-B891-172B9CF5F101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D97C-1911-4D73-AEF8-0688E9A87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1BF4-4761-407F-B891-172B9CF5F101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D97C-1911-4D73-AEF8-0688E9A87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1BF4-4761-407F-B891-172B9CF5F101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D97C-1911-4D73-AEF8-0688E9A87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1BF4-4761-407F-B891-172B9CF5F101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D97C-1911-4D73-AEF8-0688E9A87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1BF4-4761-407F-B891-172B9CF5F101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D97C-1911-4D73-AEF8-0688E9A87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1BF4-4761-407F-B891-172B9CF5F101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D97C-1911-4D73-AEF8-0688E9A87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21BF4-4761-407F-B891-172B9CF5F101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D97C-1911-4D73-AEF8-0688E9A87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9036495" y="6741367"/>
            <a:ext cx="45719" cy="45719"/>
          </a:xfrm>
          <a:noFill/>
        </p:spPr>
        <p:txBody>
          <a:bodyPr>
            <a:normAutofit fontScale="25000" lnSpcReduction="20000"/>
          </a:bodyPr>
          <a:lstStyle/>
          <a:p>
            <a:pPr algn="l"/>
            <a:endParaRPr lang="ru-RU" sz="2400" dirty="0">
              <a:ln w="6350"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6" name="Рисунок 5" descr="основное.jpg"/>
          <p:cNvPicPr>
            <a:picLocks noChangeAspect="1"/>
          </p:cNvPicPr>
          <p:nvPr/>
        </p:nvPicPr>
        <p:blipFill>
          <a:blip r:embed="rId3" cstate="print"/>
          <a:srcRect t="6322" b="12252"/>
          <a:stretch>
            <a:fillRect/>
          </a:stretch>
        </p:blipFill>
        <p:spPr>
          <a:xfrm>
            <a:off x="1835695" y="1988840"/>
            <a:ext cx="5688633" cy="352839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28992" cy="4896544"/>
          </a:xfrm>
          <a:noFill/>
          <a:ln>
            <a:noFill/>
          </a:ln>
        </p:spPr>
        <p:txBody>
          <a:bodyPr anchor="t"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</a:rPr>
              <a:t>«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</a:rPr>
              <a:t>Оценка качества кровельных работ. </a:t>
            </a:r>
            <a:b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</a:rPr>
            </a:b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</a:rPr>
              <a:t>Оформление актов на скрытые работы»</a:t>
            </a:r>
            <a:endParaRPr lang="ru-RU" sz="3600" b="1" dirty="0">
              <a:ln w="12700"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517232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1A333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предназначена для использования на уроках по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МДК02.02</a:t>
            </a:r>
            <a:r>
              <a:rPr lang="ru-RU" b="1" dirty="0">
                <a:solidFill>
                  <a:srgbClr val="1A3337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prstClr val="black"/>
                </a:solidFill>
                <a:latin typeface="Georgia"/>
              </a:rPr>
              <a:t>Учет и контроль технологических процессов</a:t>
            </a:r>
            <a:r>
              <a:rPr lang="ru-RU" b="1" dirty="0">
                <a:solidFill>
                  <a:srgbClr val="1A3337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>
                <a:solidFill>
                  <a:srgbClr val="1A333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специальности  </a:t>
            </a:r>
            <a:r>
              <a:rPr lang="ru-RU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08.02.01 «Строительство и эксплуатация зданий и сооружений»</a:t>
            </a:r>
            <a:r>
              <a:rPr lang="ru-RU" b="1" dirty="0">
                <a:solidFill>
                  <a:srgbClr val="1A333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гр. СЗ-31и СЗ-32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1A333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преподаватель </a:t>
            </a:r>
            <a:r>
              <a:rPr lang="ru-RU" b="1" dirty="0" err="1">
                <a:solidFill>
                  <a:srgbClr val="1A333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Недильская</a:t>
            </a:r>
            <a:r>
              <a:rPr lang="ru-RU" b="1" dirty="0">
                <a:solidFill>
                  <a:srgbClr val="1A333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И.И.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4176464"/>
          </a:xfrm>
        </p:spPr>
        <p:txBody>
          <a:bodyPr>
            <a:normAutofit/>
          </a:bodyPr>
          <a:lstStyle/>
          <a:p>
            <a:pPr marL="0" indent="180000">
              <a:spcBef>
                <a:spcPts val="0"/>
              </a:spcBef>
              <a:buNone/>
            </a:pPr>
            <a:r>
              <a:rPr lang="ru-RU" sz="2400" dirty="0" smtClean="0">
                <a:ln w="3175"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Основаниями под асбестоцементную кровлю являются прогоны или обрешетка. Они должны удовлетворять следующим требованиям:</a:t>
            </a:r>
            <a:r>
              <a:rPr lang="ru-RU" sz="2400" dirty="0" smtClean="0">
                <a:latin typeface="Comic Sans MS" pitchFamily="66" charset="0"/>
              </a:rPr>
              <a:t/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а) поверхности полок прогонов должны располагаться в одной плоскости;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б) полки прогонов не должны иметь отколов, наплывов и т. д.;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в) поверхность обрешетки должна иметь ровную поверхность; просветы между поверхностью и уложенной на ней метровой деревянной рейкой в любом месте не должны превышать 5 мм.</a:t>
            </a:r>
            <a:endParaRPr lang="ru-RU" sz="2400" dirty="0"/>
          </a:p>
        </p:txBody>
      </p:sp>
      <p:pic>
        <p:nvPicPr>
          <p:cNvPr id="8" name="Рисунок 7" descr="moskva-stroitelnaya_ekspertiza_krovelnyh_rabot_19688.jpe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16220" t="14714" b="9681"/>
          <a:stretch>
            <a:fillRect/>
          </a:stretch>
        </p:blipFill>
        <p:spPr>
          <a:xfrm>
            <a:off x="4283968" y="3812312"/>
            <a:ext cx="4499992" cy="304568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 descr="photos0-800x600.jpeg"/>
          <p:cNvPicPr>
            <a:picLocks noChangeAspect="1"/>
          </p:cNvPicPr>
          <p:nvPr/>
        </p:nvPicPr>
        <p:blipFill>
          <a:blip r:embed="rId3" cstate="print"/>
          <a:srcRect l="8517" t="4603" r="6202" b="15980"/>
          <a:stretch>
            <a:fillRect/>
          </a:stretch>
        </p:blipFill>
        <p:spPr>
          <a:xfrm>
            <a:off x="323528" y="4293097"/>
            <a:ext cx="3672408" cy="2564903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3456384"/>
          </a:xfrm>
        </p:spPr>
        <p:txBody>
          <a:bodyPr>
            <a:noAutofit/>
          </a:bodyPr>
          <a:lstStyle/>
          <a:p>
            <a:pPr marL="0" indent="180000">
              <a:spcBef>
                <a:spcPts val="0"/>
              </a:spcBef>
              <a:buNone/>
            </a:pPr>
            <a:r>
              <a:rPr lang="ru-RU" sz="2400" dirty="0" smtClean="0">
                <a:ln w="3175"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Пароизоляционный </a:t>
            </a:r>
            <a:r>
              <a:rPr lang="ru-RU" sz="2400" dirty="0">
                <a:ln w="3175"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слой и гидроизоляционный ковер должны удовлетворять </a:t>
            </a:r>
            <a:r>
              <a:rPr lang="ru-RU" sz="2400" dirty="0" smtClean="0">
                <a:ln w="3175"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следующим требованиям:</a:t>
            </a:r>
          </a:p>
          <a:p>
            <a:pPr marL="0" indent="180000">
              <a:spcBef>
                <a:spcPts val="0"/>
              </a:spcBef>
              <a:buNone/>
            </a:pPr>
            <a:r>
              <a:rPr lang="ru-RU" sz="2400" dirty="0">
                <a:latin typeface="Comic Sans MS" pitchFamily="66" charset="0"/>
              </a:rPr>
              <a:t/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а) </a:t>
            </a:r>
            <a:r>
              <a:rPr lang="ru-RU" sz="2400" dirty="0" smtClean="0">
                <a:latin typeface="Comic Sans MS" pitchFamily="66" charset="0"/>
              </a:rPr>
              <a:t>приклейка слоев </a:t>
            </a:r>
            <a:r>
              <a:rPr lang="ru-RU" sz="2400" dirty="0">
                <a:latin typeface="Comic Sans MS" pitchFamily="66" charset="0"/>
              </a:rPr>
              <a:t>к основанию и склейка их между собой должны быть прочными; отслаивание рулонных материалов не допускается; </a:t>
            </a:r>
            <a:r>
              <a:rPr lang="ru-RU" sz="2400" dirty="0" smtClean="0">
                <a:latin typeface="Comic Sans MS" pitchFamily="66" charset="0"/>
              </a:rPr>
              <a:t/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б) наклейка слоев рулонного ковра должна быть тщательной, поверхность их должна быть ровной без вмятин, прогибов и воздушных мешков.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5" name="Рисунок 4" descr="60392444_1.jpg"/>
          <p:cNvPicPr>
            <a:picLocks noChangeAspect="1"/>
          </p:cNvPicPr>
          <p:nvPr/>
        </p:nvPicPr>
        <p:blipFill>
          <a:blip r:embed="rId2" cstate="print"/>
          <a:srcRect r="7476" b="9681"/>
          <a:stretch>
            <a:fillRect/>
          </a:stretch>
        </p:blipFill>
        <p:spPr>
          <a:xfrm>
            <a:off x="4644009" y="3563437"/>
            <a:ext cx="4499991" cy="329456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 descr="f20091223125747-3.jpg"/>
          <p:cNvPicPr>
            <a:picLocks noChangeAspect="1"/>
          </p:cNvPicPr>
          <p:nvPr/>
        </p:nvPicPr>
        <p:blipFill>
          <a:blip r:embed="rId3" cstate="print">
            <a:lum/>
          </a:blip>
          <a:srcRect l="6688" t="7669" r="29257" b="26653"/>
          <a:stretch>
            <a:fillRect/>
          </a:stretch>
        </p:blipFill>
        <p:spPr>
          <a:xfrm>
            <a:off x="0" y="3501008"/>
            <a:ext cx="4572000" cy="335699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552728"/>
          </a:xfrm>
        </p:spPr>
        <p:txBody>
          <a:bodyPr anchor="t">
            <a:noAutofit/>
          </a:bodyPr>
          <a:lstStyle/>
          <a:p>
            <a:pPr marL="0" indent="180000">
              <a:spcBef>
                <a:spcPts val="0"/>
              </a:spcBef>
              <a:buNone/>
            </a:pPr>
            <a:r>
              <a:rPr lang="ru-RU" sz="2400" dirty="0">
                <a:latin typeface="Comic Sans MS" pitchFamily="66" charset="0"/>
              </a:rPr>
              <a:t>Поверхность рулонной кровли должна быть ровной и окрашена горячей мастикой непрерывным слоем с втопленным мелким гравием или крупнозернистым песком</a:t>
            </a:r>
            <a:r>
              <a:rPr lang="ru-RU" sz="2400" dirty="0" smtClean="0">
                <a:latin typeface="Comic Sans MS" pitchFamily="66" charset="0"/>
              </a:rPr>
              <a:t>.</a:t>
            </a:r>
          </a:p>
          <a:p>
            <a:pPr marL="0" indent="180000">
              <a:spcBef>
                <a:spcPts val="0"/>
              </a:spcBef>
              <a:buNone/>
            </a:pPr>
            <a:r>
              <a:rPr lang="ru-RU" sz="2400" dirty="0" smtClean="0">
                <a:latin typeface="Comic Sans MS" pitchFamily="66" charset="0"/>
              </a:rPr>
              <a:t>Гидроизоляционный </a:t>
            </a:r>
            <a:r>
              <a:rPr lang="ru-RU" sz="2400" dirty="0">
                <a:latin typeface="Comic Sans MS" pitchFamily="66" charset="0"/>
              </a:rPr>
              <a:t>ковер и </a:t>
            </a:r>
            <a:r>
              <a:rPr lang="ru-RU" sz="2400" dirty="0" smtClean="0">
                <a:latin typeface="Comic Sans MS" pitchFamily="66" charset="0"/>
              </a:rPr>
              <a:t>водоотводные </a:t>
            </a:r>
            <a:r>
              <a:rPr lang="ru-RU" sz="2400" dirty="0">
                <a:latin typeface="Comic Sans MS" pitchFamily="66" charset="0"/>
              </a:rPr>
              <a:t>устройства при обнаружении в них отклонений от проекта </a:t>
            </a:r>
            <a:r>
              <a:rPr lang="ru-RU" sz="2400" dirty="0" smtClean="0">
                <a:latin typeface="Comic Sans MS" pitchFamily="66" charset="0"/>
              </a:rPr>
              <a:t>или производственных дефектов должны </a:t>
            </a:r>
            <a:r>
              <a:rPr lang="ru-RU" sz="2400" dirty="0">
                <a:latin typeface="Comic Sans MS" pitchFamily="66" charset="0"/>
              </a:rPr>
              <a:t>быть исправлены или заменены.</a:t>
            </a:r>
            <a:br>
              <a:rPr lang="ru-RU" sz="2400" dirty="0">
                <a:latin typeface="Comic Sans MS" pitchFamily="66" charset="0"/>
              </a:rPr>
            </a:br>
            <a:endParaRPr lang="ru-RU" sz="2400" dirty="0">
              <a:latin typeface="Comic Sans MS" pitchFamily="66" charset="0"/>
            </a:endParaRPr>
          </a:p>
        </p:txBody>
      </p:sp>
      <p:pic>
        <p:nvPicPr>
          <p:cNvPr id="6" name="Рисунок 5" descr="10_04_05_05_13_ruflexi04a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117"/>
          <a:stretch>
            <a:fillRect/>
          </a:stretch>
        </p:blipFill>
        <p:spPr>
          <a:xfrm>
            <a:off x="3069346" y="2924944"/>
            <a:ext cx="6074654" cy="364502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 descr="PVC_Classic-1.jpg"/>
          <p:cNvPicPr>
            <a:picLocks noChangeAspect="1"/>
          </p:cNvPicPr>
          <p:nvPr/>
        </p:nvPicPr>
        <p:blipFill>
          <a:blip r:embed="rId3" cstate="print"/>
          <a:srcRect l="24401" r="25199"/>
          <a:stretch>
            <a:fillRect/>
          </a:stretch>
        </p:blipFill>
        <p:spPr>
          <a:xfrm>
            <a:off x="323528" y="3284984"/>
            <a:ext cx="2520280" cy="3125391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3528392"/>
          </a:xfrm>
        </p:spPr>
        <p:txBody>
          <a:bodyPr>
            <a:normAutofit/>
          </a:bodyPr>
          <a:lstStyle/>
          <a:p>
            <a:pPr marL="0" indent="180000">
              <a:spcBef>
                <a:spcPts val="0"/>
              </a:spcBef>
              <a:buNone/>
            </a:pPr>
            <a:r>
              <a:rPr lang="ru-RU" sz="2400" dirty="0" smtClean="0">
                <a:latin typeface="Comic Sans MS" pitchFamily="66" charset="0"/>
              </a:rPr>
              <a:t>При приемке работ по устройству безрулонных мастичных кровель качество гидроизоляции проверяют после ее высыхания и затвердения.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  Толщина изоляции должна соответствовать проектной, отклонения от заданной толщины допускаются в пределах ±10%. Необходимо, чтобы сцепление изоляции с основанием было прочным. Вздутия, потеки, наплывы допускаться не должны. Места с такими дефектами необходимо вырубить и заделать вновь.</a:t>
            </a:r>
          </a:p>
        </p:txBody>
      </p:sp>
      <p:pic>
        <p:nvPicPr>
          <p:cNvPr id="4" name="Рисунок 3" descr="1eb4a995ed14bb42e1880656e03936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483006"/>
            <a:ext cx="4499992" cy="337499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mastika-gidroizolyaciya.jpg"/>
          <p:cNvPicPr>
            <a:picLocks noChangeAspect="1"/>
          </p:cNvPicPr>
          <p:nvPr/>
        </p:nvPicPr>
        <p:blipFill>
          <a:blip r:embed="rId3" cstate="print"/>
          <a:srcRect l="22077" r="4078" b="8972"/>
          <a:stretch>
            <a:fillRect/>
          </a:stretch>
        </p:blipFill>
        <p:spPr>
          <a:xfrm>
            <a:off x="0" y="3482758"/>
            <a:ext cx="4573016" cy="337524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3528392"/>
          </a:xfrm>
        </p:spPr>
        <p:txBody>
          <a:bodyPr>
            <a:noAutofit/>
          </a:bodyPr>
          <a:lstStyle/>
          <a:p>
            <a:pPr marL="0" indent="180000">
              <a:spcBef>
                <a:spcPts val="0"/>
              </a:spcBef>
              <a:buNone/>
            </a:pP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Кровля из асбестоцементных листов должна удовлетворять следующим основным требованиям:</a:t>
            </a:r>
            <a:r>
              <a:rPr lang="ru-RU" sz="2400" dirty="0">
                <a:latin typeface="Comic Sans MS" pitchFamily="66" charset="0"/>
              </a:rPr>
              <a:t/>
            </a:r>
            <a:br>
              <a:rPr lang="ru-RU" sz="2400" dirty="0">
                <a:latin typeface="Comic Sans MS" pitchFamily="66" charset="0"/>
              </a:rPr>
            </a:br>
            <a:endParaRPr lang="ru-RU" sz="2400" dirty="0" smtClean="0">
              <a:latin typeface="Comic Sans MS" pitchFamily="66" charset="0"/>
            </a:endParaRPr>
          </a:p>
          <a:p>
            <a:pPr marL="0" indent="180000">
              <a:spcBef>
                <a:spcPts val="0"/>
              </a:spcBef>
              <a:buNone/>
            </a:pPr>
            <a:r>
              <a:rPr lang="ru-RU" sz="2400" dirty="0" smtClean="0">
                <a:latin typeface="Comic Sans MS" pitchFamily="66" charset="0"/>
              </a:rPr>
              <a:t>а</a:t>
            </a:r>
            <a:r>
              <a:rPr lang="ru-RU" sz="2400" dirty="0">
                <a:latin typeface="Comic Sans MS" pitchFamily="66" charset="0"/>
              </a:rPr>
              <a:t>) кровля должна иметь уклон, соответствующий проектному;</a:t>
            </a:r>
            <a:br>
              <a:rPr lang="ru-RU" sz="2400" dirty="0">
                <a:latin typeface="Comic Sans MS" pitchFamily="66" charset="0"/>
              </a:rPr>
            </a:br>
            <a:endParaRPr lang="ru-RU" sz="2400" dirty="0" smtClean="0">
              <a:latin typeface="Comic Sans MS" pitchFamily="66" charset="0"/>
            </a:endParaRPr>
          </a:p>
          <a:p>
            <a:pPr marL="0" indent="180000">
              <a:spcBef>
                <a:spcPts val="0"/>
              </a:spcBef>
              <a:buNone/>
            </a:pPr>
            <a:r>
              <a:rPr lang="ru-RU" sz="2400" dirty="0" smtClean="0">
                <a:latin typeface="Comic Sans MS" pitchFamily="66" charset="0"/>
              </a:rPr>
              <a:t>б</a:t>
            </a:r>
            <a:r>
              <a:rPr lang="ru-RU" sz="2400" dirty="0">
                <a:latin typeface="Comic Sans MS" pitchFamily="66" charset="0"/>
              </a:rPr>
              <a:t>) </a:t>
            </a:r>
            <a:r>
              <a:rPr lang="ru-RU" sz="2400" dirty="0" smtClean="0">
                <a:latin typeface="Comic Sans MS" pitchFamily="66" charset="0"/>
              </a:rPr>
              <a:t>волны </a:t>
            </a:r>
            <a:r>
              <a:rPr lang="ru-RU" sz="2400" dirty="0">
                <a:latin typeface="Comic Sans MS" pitchFamily="66" charset="0"/>
              </a:rPr>
              <a:t>листов должны совпадать одна с другой; уложенные листы не должны иметь трещин, наплывов, искажения профилей, сквозных отверстий и т. д</a:t>
            </a:r>
            <a:r>
              <a:rPr lang="ru-RU" sz="2400" dirty="0" smtClean="0">
                <a:latin typeface="Comic Sans MS" pitchFamily="66" charset="0"/>
              </a:rPr>
              <a:t>.;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" name="Рисунок 3" descr="1343409618_16-05-krysha.jpg"/>
          <p:cNvPicPr>
            <a:picLocks noChangeAspect="1"/>
          </p:cNvPicPr>
          <p:nvPr/>
        </p:nvPicPr>
        <p:blipFill>
          <a:blip r:embed="rId2" cstate="print"/>
          <a:srcRect b="29521"/>
          <a:stretch>
            <a:fillRect/>
          </a:stretch>
        </p:blipFill>
        <p:spPr>
          <a:xfrm>
            <a:off x="923049" y="3429000"/>
            <a:ext cx="7297902" cy="3429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1"/>
            <a:ext cx="8784976" cy="2376264"/>
          </a:xfrm>
        </p:spPr>
        <p:txBody>
          <a:bodyPr>
            <a:normAutofit/>
          </a:bodyPr>
          <a:lstStyle/>
          <a:p>
            <a:pPr marL="0" indent="180000">
              <a:spcBef>
                <a:spcPts val="0"/>
              </a:spcBef>
              <a:buNone/>
            </a:pPr>
            <a:r>
              <a:rPr lang="ru-RU" sz="2400" dirty="0" smtClean="0">
                <a:latin typeface="Comic Sans MS" pitchFamily="66" charset="0"/>
              </a:rPr>
              <a:t>в) листы должны быть перекрыты с нахлесткой не менее 190 мм.</a:t>
            </a:r>
            <a:br>
              <a:rPr lang="ru-RU" sz="2400" dirty="0" smtClean="0">
                <a:latin typeface="Comic Sans MS" pitchFamily="66" charset="0"/>
              </a:rPr>
            </a:br>
            <a:endParaRPr lang="ru-RU" sz="2400" dirty="0" smtClean="0">
              <a:latin typeface="Comic Sans MS" pitchFamily="66" charset="0"/>
            </a:endParaRPr>
          </a:p>
          <a:p>
            <a:pPr marL="0" indent="180000">
              <a:spcBef>
                <a:spcPts val="0"/>
              </a:spcBef>
              <a:buNone/>
            </a:pPr>
            <a:r>
              <a:rPr lang="ru-RU" sz="2400" dirty="0" smtClean="0">
                <a:latin typeface="Comic Sans MS" pitchFamily="66" charset="0"/>
              </a:rPr>
              <a:t>г) асбестоцементные листы по прогонам должны крепиться крюками, а по обрешетке — шиферными гвоздями, шурупами или скобами (по проекту);</a:t>
            </a:r>
            <a:endParaRPr lang="ru-RU" sz="2400" dirty="0"/>
          </a:p>
        </p:txBody>
      </p:sp>
      <p:pic>
        <p:nvPicPr>
          <p:cNvPr id="4" name="Рисунок 3" descr="1355527214_1355394513_kreplenie-shifera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4283968" y="3356992"/>
            <a:ext cx="4698716" cy="227978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 descr="232.jpg"/>
          <p:cNvPicPr>
            <a:picLocks noChangeAspect="1"/>
          </p:cNvPicPr>
          <p:nvPr/>
        </p:nvPicPr>
        <p:blipFill>
          <a:blip r:embed="rId3" cstate="print"/>
          <a:srcRect r="7143"/>
          <a:stretch>
            <a:fillRect/>
          </a:stretch>
        </p:blipFill>
        <p:spPr>
          <a:xfrm>
            <a:off x="206562" y="2924944"/>
            <a:ext cx="4005397" cy="2911615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3"/>
            <a:ext cx="8928992" cy="3456383"/>
          </a:xfrm>
        </p:spPr>
        <p:txBody>
          <a:bodyPr>
            <a:normAutofit/>
          </a:bodyPr>
          <a:lstStyle/>
          <a:p>
            <a:pPr marL="0" indent="180000">
              <a:spcBef>
                <a:spcPts val="0"/>
              </a:spcBef>
              <a:buNone/>
            </a:pPr>
            <a:r>
              <a:rPr lang="ru-RU" sz="2400" dirty="0" smtClean="0">
                <a:latin typeface="Comic Sans MS" pitchFamily="66" charset="0"/>
              </a:rPr>
              <a:t>д) места установки крепежных приборов в асбестоцементных листах должны быть промазаны суриковой замазкой или холодной битумной мастикой.</a:t>
            </a:r>
          </a:p>
          <a:p>
            <a:pPr marL="0" indent="180000">
              <a:spcBef>
                <a:spcPts val="0"/>
              </a:spcBef>
              <a:buNone/>
            </a:pPr>
            <a:r>
              <a:rPr lang="ru-RU" sz="2400" dirty="0" smtClean="0">
                <a:latin typeface="Comic Sans MS" pitchFamily="66" charset="0"/>
              </a:rPr>
              <a:t>е) в пониженных местах пересечения листы рядового покрытия должны быть уложены на мастике или с прокладкой уплотнительного шнура из пластического материала, мастику наносят также в местах примыканий асбестоцементной кровли к стенам, шахтам, трубопроводам, и т.п.</a:t>
            </a:r>
          </a:p>
        </p:txBody>
      </p:sp>
      <p:pic>
        <p:nvPicPr>
          <p:cNvPr id="4" name="Рисунок 3" descr="06labgi0l1317097520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5525" t="3218" r="2632" b="24481"/>
          <a:stretch>
            <a:fillRect/>
          </a:stretch>
        </p:blipFill>
        <p:spPr>
          <a:xfrm>
            <a:off x="3275856" y="3861048"/>
            <a:ext cx="5868144" cy="28529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nau4im-xobbi429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6663" r="6663"/>
          <a:stretch>
            <a:fillRect/>
          </a:stretch>
        </p:blipFill>
        <p:spPr>
          <a:xfrm>
            <a:off x="0" y="3933056"/>
            <a:ext cx="3145937" cy="270892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0" indent="180000">
              <a:spcBef>
                <a:spcPts val="0"/>
              </a:spcBef>
              <a:buNone/>
            </a:pPr>
            <a:r>
              <a:rPr lang="ru-RU" sz="2400" dirty="0">
                <a:latin typeface="Comic Sans MS" pitchFamily="66" charset="0"/>
              </a:rPr>
              <a:t>При приемке выполненных работ необходимо учитывать данные лабораторного контроля о качестве исходных материалов, пасты и мастики.</a:t>
            </a:r>
          </a:p>
          <a:p>
            <a:pPr marL="0" indent="180000">
              <a:spcBef>
                <a:spcPts val="0"/>
              </a:spcBef>
              <a:buNone/>
            </a:pPr>
            <a:r>
              <a:rPr lang="ru-RU" sz="2400" dirty="0" smtClean="0">
                <a:latin typeface="Comic Sans MS" pitchFamily="66" charset="0"/>
              </a:rPr>
              <a:t>Предварительную и окончательную приемку кровли производит комиссия с участием технического надзора застройщика и представителей строительной организации.</a:t>
            </a:r>
          </a:p>
          <a:p>
            <a:pPr marL="0" indent="180000">
              <a:spcBef>
                <a:spcPts val="0"/>
              </a:spcBef>
              <a:buNone/>
            </a:pPr>
            <a:r>
              <a:rPr lang="ru-RU" sz="2400" dirty="0" smtClean="0">
                <a:latin typeface="Comic Sans MS" pitchFamily="66" charset="0"/>
              </a:rPr>
              <a:t>Акты приемки предъявляют государственной комиссии при приемке всего здания.</a:t>
            </a:r>
          </a:p>
          <a:p>
            <a:endParaRPr lang="ru-RU" sz="2800" dirty="0"/>
          </a:p>
        </p:txBody>
      </p:sp>
      <p:pic>
        <p:nvPicPr>
          <p:cNvPr id="4" name="Рисунок 3" descr="k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501008"/>
            <a:ext cx="2704525" cy="321297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 descr="14820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127075"/>
            <a:ext cx="3854890" cy="3730925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ль\Pictures\ПРЕЗЕНТАЦИЯ\01.09.09.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5184576" cy="6309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5228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052736"/>
            <a:ext cx="849694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lvl="0" indent="-384048">
              <a:spcBef>
                <a:spcPct val="20000"/>
              </a:spcBef>
              <a:buClr>
                <a:srgbClr val="6EA0B0"/>
              </a:buClr>
              <a:buSzPct val="80000"/>
              <a:buFont typeface="Wingdings 2"/>
              <a:buChar char=""/>
            </a:pPr>
            <a:r>
              <a:rPr lang="ru-RU" sz="2400" dirty="0">
                <a:latin typeface="Arial"/>
              </a:rPr>
              <a:t/>
            </a:r>
            <a:br>
              <a:rPr lang="ru-RU" sz="2400" dirty="0">
                <a:latin typeface="Arial"/>
              </a:rPr>
            </a:br>
            <a:r>
              <a:rPr lang="ru-RU" sz="2000" dirty="0">
                <a:latin typeface="Arial"/>
              </a:rPr>
              <a:t>Это тот вид работ который нельзя проверить визуально.</a:t>
            </a:r>
            <a:br>
              <a:rPr lang="ru-RU" sz="2000" dirty="0">
                <a:latin typeface="Arial"/>
              </a:rPr>
            </a:br>
            <a:r>
              <a:rPr lang="ru-RU" sz="2000" dirty="0">
                <a:latin typeface="Arial"/>
              </a:rPr>
              <a:t>Для каждого вида строительства он свой, и перечень видов работ, на которые необходимо составление актов, обычно указывается в проекте.</a:t>
            </a:r>
            <a:br>
              <a:rPr lang="ru-RU" sz="2000" dirty="0">
                <a:latin typeface="Arial"/>
              </a:rPr>
            </a:br>
            <a:r>
              <a:rPr lang="ru-RU" sz="2000" dirty="0">
                <a:latin typeface="Arial"/>
              </a:rPr>
              <a:t>К примеру при строительстве различных наружных трубопроводов, составляются следующие акты:</a:t>
            </a:r>
            <a:br>
              <a:rPr lang="ru-RU" sz="2000" dirty="0">
                <a:latin typeface="Arial"/>
              </a:rPr>
            </a:br>
            <a:r>
              <a:rPr lang="ru-RU" sz="2000" dirty="0">
                <a:latin typeface="Arial"/>
              </a:rPr>
              <a:t>Акт на разработку грунта.</a:t>
            </a:r>
          </a:p>
          <a:p>
            <a:pPr marL="420624" lvl="0" indent="-384048">
              <a:spcBef>
                <a:spcPct val="20000"/>
              </a:spcBef>
              <a:buClr>
                <a:srgbClr val="6EA0B0"/>
              </a:buClr>
              <a:buSzPct val="80000"/>
              <a:buFont typeface="Wingdings 2"/>
              <a:buChar char=""/>
            </a:pPr>
            <a:r>
              <a:rPr lang="ru-RU" sz="2000" dirty="0">
                <a:latin typeface="Arial"/>
              </a:rPr>
              <a:t>Подготовка основания под трубопровод.</a:t>
            </a:r>
          </a:p>
          <a:p>
            <a:pPr marL="420624" lvl="0" indent="-384048">
              <a:spcBef>
                <a:spcPct val="20000"/>
              </a:spcBef>
              <a:buClr>
                <a:srgbClr val="6EA0B0"/>
              </a:buClr>
              <a:buSzPct val="80000"/>
              <a:buFont typeface="Wingdings 2"/>
              <a:buChar char=""/>
            </a:pPr>
            <a:r>
              <a:rPr lang="ru-RU" sz="2000" dirty="0">
                <a:latin typeface="Arial"/>
              </a:rPr>
              <a:t>Грунтовка и покраска (если она требуется) труб.</a:t>
            </a:r>
          </a:p>
          <a:p>
            <a:pPr marL="420624" lvl="0" indent="-384048">
              <a:spcBef>
                <a:spcPct val="20000"/>
              </a:spcBef>
              <a:buClr>
                <a:srgbClr val="6EA0B0"/>
              </a:buClr>
              <a:buSzPct val="80000"/>
              <a:buFont typeface="Wingdings 2"/>
              <a:buChar char=""/>
            </a:pPr>
            <a:r>
              <a:rPr lang="ru-RU" sz="2000" dirty="0">
                <a:latin typeface="Arial"/>
              </a:rPr>
              <a:t>Монтаж трубопроводов.</a:t>
            </a:r>
          </a:p>
          <a:p>
            <a:pPr marL="420624" lvl="0" indent="-384048">
              <a:spcBef>
                <a:spcPct val="20000"/>
              </a:spcBef>
              <a:buClr>
                <a:srgbClr val="6EA0B0"/>
              </a:buClr>
              <a:buSzPct val="80000"/>
              <a:buFont typeface="Wingdings 2"/>
              <a:buChar char=""/>
            </a:pPr>
            <a:r>
              <a:rPr lang="ru-RU" sz="2000" dirty="0">
                <a:latin typeface="Arial"/>
              </a:rPr>
              <a:t>Присыпка трубы</a:t>
            </a:r>
            <a:r>
              <a:rPr lang="ru-RU" sz="2000" dirty="0" smtClean="0">
                <a:latin typeface="Arial"/>
              </a:rPr>
              <a:t>.</a:t>
            </a:r>
            <a:r>
              <a:rPr lang="ru-RU" sz="2000" dirty="0">
                <a:latin typeface="Arial"/>
              </a:rPr>
              <a:t/>
            </a:r>
            <a:br>
              <a:rPr lang="ru-RU" sz="2000" dirty="0">
                <a:latin typeface="Arial"/>
              </a:rPr>
            </a:br>
            <a:r>
              <a:rPr lang="ru-RU" sz="2000" dirty="0">
                <a:latin typeface="Arial"/>
              </a:rPr>
              <a:t>При монтаже внутренних систем трубопроводов, акты на скрытые работы пишутся только на то, что скрыто в стенах, каналах и т.п</a:t>
            </a:r>
            <a:r>
              <a:rPr lang="ru-RU" sz="2000" dirty="0" smtClean="0">
                <a:latin typeface="Arial"/>
              </a:rPr>
              <a:t>.</a:t>
            </a:r>
            <a:endParaRPr lang="ru-RU" sz="2000" dirty="0">
              <a:solidFill>
                <a:prstClr val="white"/>
              </a:solidFill>
              <a:latin typeface="Arial"/>
            </a:endParaRPr>
          </a:p>
          <a:p>
            <a:pPr marL="420624" lvl="0" indent="-384048">
              <a:spcBef>
                <a:spcPct val="20000"/>
              </a:spcBef>
              <a:buClr>
                <a:srgbClr val="6EA0B0"/>
              </a:buClr>
              <a:buSzPct val="80000"/>
              <a:buFont typeface="Wingdings 2"/>
              <a:buChar char=""/>
            </a:pPr>
            <a:r>
              <a:rPr lang="ru-RU" sz="2000" dirty="0">
                <a:latin typeface="Arial"/>
              </a:rPr>
              <a:t>К актам в обязательном порядке прикладываются все исполнительные схемы, сертификаты качества, паспорта </a:t>
            </a:r>
            <a:r>
              <a:rPr lang="ru-RU" sz="2000" dirty="0" err="1">
                <a:latin typeface="Arial"/>
              </a:rPr>
              <a:t>и.т.п</a:t>
            </a:r>
            <a:r>
              <a:rPr lang="ru-RU" sz="2000" dirty="0">
                <a:latin typeface="Arial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76672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Book"/>
                <a:ea typeface="+mj-ea"/>
                <a:cs typeface="+mj-cs"/>
              </a:rPr>
              <a:t>На какие виды работ заполняется акт?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71779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84976" cy="543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800" b="1" i="1" dirty="0">
                <a:solidFill>
                  <a:srgbClr val="002060"/>
                </a:solidFill>
                <a:latin typeface="Bookman Old Style" pitchFamily="18" charset="0"/>
              </a:rPr>
              <a:t>Цель урока:</a:t>
            </a:r>
            <a:r>
              <a:rPr lang="ru-RU" sz="2800" b="1" dirty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Bookman Old Style" pitchFamily="18" charset="0"/>
              </a:rPr>
              <a:t>ознакомить студентов с темой   </a:t>
            </a:r>
            <a:r>
              <a:rPr lang="ru-RU" sz="2800" b="1" dirty="0" smtClean="0">
                <a:solidFill>
                  <a:prstClr val="black"/>
                </a:solidFill>
                <a:latin typeface="Bookman Old Style" pitchFamily="18" charset="0"/>
              </a:rPr>
              <a:t>«</a:t>
            </a:r>
            <a:r>
              <a:rPr lang="ru-RU" sz="3600" b="1" dirty="0">
                <a:ln w="12700">
                  <a:solidFill>
                    <a:prstClr val="black"/>
                  </a:solidFill>
                </a:ln>
                <a:solidFill>
                  <a:srgbClr val="9BBB59">
                    <a:lumMod val="50000"/>
                  </a:srgbClr>
                </a:solidFill>
                <a:latin typeface="Comic Sans MS" pitchFamily="66" charset="0"/>
                <a:ea typeface="+mj-ea"/>
                <a:cs typeface="+mj-cs"/>
              </a:rPr>
              <a:t>Оценка качества кровельных работ. </a:t>
            </a:r>
            <a:br>
              <a:rPr lang="ru-RU" sz="3600" b="1" dirty="0">
                <a:ln w="12700">
                  <a:solidFill>
                    <a:prstClr val="black"/>
                  </a:solidFill>
                </a:ln>
                <a:solidFill>
                  <a:srgbClr val="9BBB59">
                    <a:lumMod val="50000"/>
                  </a:srgbClr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600" b="1" dirty="0">
                <a:ln w="12700">
                  <a:solidFill>
                    <a:prstClr val="black"/>
                  </a:solidFill>
                </a:ln>
                <a:solidFill>
                  <a:srgbClr val="9BBB59">
                    <a:lumMod val="50000"/>
                  </a:srgbClr>
                </a:solidFill>
                <a:latin typeface="Comic Sans MS" pitchFamily="66" charset="0"/>
                <a:ea typeface="+mj-ea"/>
                <a:cs typeface="+mj-cs"/>
              </a:rPr>
              <a:t>Оформление актов на скрытые работы</a:t>
            </a:r>
            <a:r>
              <a:rPr lang="ru-RU" sz="2800" b="1" dirty="0" smtClean="0">
                <a:solidFill>
                  <a:prstClr val="black"/>
                </a:solidFill>
                <a:latin typeface="Lucida Sans Unicode"/>
              </a:rPr>
              <a:t>».</a:t>
            </a:r>
            <a:r>
              <a:rPr lang="ru-RU" sz="2800" b="1" dirty="0">
                <a:solidFill>
                  <a:prstClr val="black"/>
                </a:solidFill>
                <a:latin typeface="Bookman Old Style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Bookman Old Style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Задачи урока: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изучить основные понятия   по </a:t>
            </a:r>
            <a:r>
              <a:rPr lang="ru-RU" sz="2400" b="1" dirty="0">
                <a:ln w="12700">
                  <a:solidFill>
                    <a:prstClr val="black"/>
                  </a:solidFill>
                </a:ln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+mj-cs"/>
              </a:rPr>
              <a:t>Оценка качества кровельных работ. </a:t>
            </a:r>
            <a:br>
              <a:rPr lang="ru-RU" sz="2400" b="1" dirty="0">
                <a:ln w="12700">
                  <a:solidFill>
                    <a:prstClr val="black"/>
                  </a:solidFill>
                </a:ln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lang="ru-RU" sz="2400" b="1" dirty="0">
                <a:ln w="12700">
                  <a:solidFill>
                    <a:prstClr val="black"/>
                  </a:solidFill>
                </a:ln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+mj-cs"/>
              </a:rPr>
              <a:t>Оформление актов на скрытые работы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prstClr val="black"/>
                </a:solidFill>
                <a:latin typeface="Bookman Old Style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Bookman Old Style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Закрепить материал с помощью контрольных вопросов.</a:t>
            </a:r>
          </a:p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Привить интерес к дисциплине и специальности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281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0" indent="180000">
              <a:spcBef>
                <a:spcPts val="0"/>
              </a:spcBef>
              <a:buNone/>
            </a:pP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При сдаче-приемке государственной комиссии всего объекта обязательному предъявлению подлежит следующая документация на конструкции и выполненные работы:</a:t>
            </a:r>
            <a:r>
              <a:rPr lang="ru-RU" sz="2400" dirty="0">
                <a:latin typeface="Comic Sans MS" pitchFamily="66" charset="0"/>
              </a:rPr>
              <a:t/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а) рабочие чертежи покрытия, в том числе и рабочие чертежи железобетонных конструкций или армированных конструкций из ячеистых бетонов и акты по их приемке;</a:t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б) акты на скрытые и законченные работы по кровле, включая акты на устройство деформационных швов и на нивелировку кровли;</a:t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в) паспортные и другие данные о результатах испытаний всех материалов, применяемых для устройства основания, </a:t>
            </a:r>
            <a:r>
              <a:rPr lang="ru-RU" sz="2400" dirty="0" err="1">
                <a:latin typeface="Comic Sans MS" pitchFamily="66" charset="0"/>
              </a:rPr>
              <a:t>паро</a:t>
            </a:r>
            <a:r>
              <a:rPr lang="ru-RU" sz="2400" dirty="0">
                <a:latin typeface="Comic Sans MS" pitchFamily="66" charset="0"/>
              </a:rPr>
              <a:t>-, </a:t>
            </a:r>
            <a:r>
              <a:rPr lang="ru-RU" sz="2400" dirty="0" smtClean="0">
                <a:latin typeface="Comic Sans MS" pitchFamily="66" charset="0"/>
              </a:rPr>
              <a:t>тепло- </a:t>
            </a:r>
            <a:r>
              <a:rPr lang="ru-RU" sz="2400" dirty="0">
                <a:latin typeface="Comic Sans MS" pitchFamily="66" charset="0"/>
              </a:rPr>
              <a:t>и гидроизоляционных слоев</a:t>
            </a:r>
            <a:r>
              <a:rPr lang="ru-RU" sz="2400" dirty="0" smtClean="0">
                <a:latin typeface="Comic Sans MS" pitchFamily="66" charset="0"/>
              </a:rPr>
              <a:t>.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35292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Контрольные работы: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 При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промежуточной приемке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проверяют..?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На какие виды кровельных работ оформляют акты на скрытые работы?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  <a:r>
              <a:rPr lang="ru-RU" sz="2400" dirty="0">
                <a:ln w="3175">
                  <a:solidFill>
                    <a:prstClr val="black"/>
                  </a:solidFill>
                </a:ln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ln w="3175">
                  <a:solidFill>
                    <a:prstClr val="black"/>
                  </a:solidFill>
                </a:ln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</a:rPr>
              <a:t>Каким требованиям </a:t>
            </a:r>
            <a:r>
              <a:rPr lang="ru-RU" sz="2400" dirty="0">
                <a:ln w="3175">
                  <a:solidFill>
                    <a:prstClr val="black"/>
                  </a:solidFill>
                </a:ln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</a:rPr>
              <a:t>должны удовлетворять </a:t>
            </a:r>
            <a:r>
              <a:rPr lang="ru-RU" sz="2400" dirty="0" smtClean="0">
                <a:ln w="3175">
                  <a:solidFill>
                    <a:prstClr val="black"/>
                  </a:solidFill>
                </a:ln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</a:rPr>
              <a:t>  основания </a:t>
            </a:r>
            <a:r>
              <a:rPr lang="ru-RU" sz="2400" dirty="0">
                <a:ln w="3175">
                  <a:solidFill>
                    <a:prstClr val="black"/>
                  </a:solidFill>
                </a:ln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</a:rPr>
              <a:t>под </a:t>
            </a:r>
            <a:r>
              <a:rPr lang="ru-RU" sz="2400" dirty="0" err="1">
                <a:ln w="3175">
                  <a:solidFill>
                    <a:prstClr val="black"/>
                  </a:solidFill>
                </a:ln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</a:rPr>
              <a:t>пароизоляцию</a:t>
            </a:r>
            <a:r>
              <a:rPr lang="ru-RU" sz="2400" dirty="0">
                <a:ln w="3175">
                  <a:solidFill>
                    <a:prstClr val="black"/>
                  </a:solidFill>
                </a:ln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</a:rPr>
              <a:t> и гидроизоляцию рулонных и мастичных кровель </a:t>
            </a:r>
            <a:r>
              <a:rPr lang="ru-RU" sz="2400" dirty="0" smtClean="0">
                <a:ln w="3175">
                  <a:solidFill>
                    <a:prstClr val="black"/>
                  </a:solidFill>
                </a:ln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</a:rPr>
              <a:t>?</a:t>
            </a:r>
          </a:p>
          <a:p>
            <a:r>
              <a:rPr lang="ru-RU" sz="2400" dirty="0" smtClean="0">
                <a:ln w="3175">
                  <a:solidFill>
                    <a:prstClr val="black"/>
                  </a:solidFill>
                </a:ln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</a:rPr>
              <a:t>4</a:t>
            </a:r>
            <a:r>
              <a:rPr lang="ru-RU" sz="2400" dirty="0">
                <a:ln w="3175">
                  <a:solidFill>
                    <a:sysClr val="windowText" lastClr="000000"/>
                  </a:solidFill>
                </a:ln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ln w="3175">
                  <a:solidFill>
                    <a:prstClr val="black"/>
                  </a:solidFill>
                </a:ln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</a:rPr>
              <a:t>Каким требованиям должны удовлетворять </a:t>
            </a:r>
            <a:r>
              <a:rPr lang="ru-RU" sz="2400" dirty="0" smtClean="0">
                <a:ln w="3175">
                  <a:solidFill>
                    <a:sysClr val="windowText" lastClr="000000"/>
                  </a:solidFill>
                </a:ln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</a:rPr>
              <a:t>пароизоляционный </a:t>
            </a:r>
            <a:r>
              <a:rPr lang="ru-RU" sz="2400" dirty="0">
                <a:ln w="3175">
                  <a:solidFill>
                    <a:sysClr val="windowText" lastClr="000000"/>
                  </a:solidFill>
                </a:ln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</a:rPr>
              <a:t>слой и гидроизоляционный </a:t>
            </a:r>
            <a:r>
              <a:rPr lang="ru-RU" sz="2400" dirty="0" smtClean="0">
                <a:ln w="3175">
                  <a:solidFill>
                    <a:sysClr val="windowText" lastClr="000000"/>
                  </a:solidFill>
                </a:ln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</a:rPr>
              <a:t>ковер? </a:t>
            </a:r>
          </a:p>
          <a:p>
            <a:r>
              <a:rPr lang="ru-RU" sz="2400" dirty="0" smtClean="0">
                <a:ln w="3175">
                  <a:solidFill>
                    <a:sysClr val="windowText" lastClr="000000"/>
                  </a:solidFill>
                </a:ln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</a:rPr>
              <a:t>5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ln w="3175">
                  <a:solidFill>
                    <a:prstClr val="black"/>
                  </a:solidFill>
                </a:ln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</a:rPr>
              <a:t>Каким требованиям </a:t>
            </a:r>
            <a:r>
              <a:rPr lang="ru-RU" sz="2400" dirty="0" smtClean="0">
                <a:ln w="3175">
                  <a:solidFill>
                    <a:prstClr val="black"/>
                  </a:solidFill>
                </a:ln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</a:rPr>
              <a:t>должна </a:t>
            </a:r>
            <a:r>
              <a:rPr lang="ru-RU" sz="2400" dirty="0">
                <a:ln w="3175">
                  <a:solidFill>
                    <a:prstClr val="black"/>
                  </a:solidFill>
                </a:ln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</a:rPr>
              <a:t>удовлетворять 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</a:rPr>
              <a:t>кровля 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</a:rPr>
              <a:t>из асбестоцементных листов 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</a:rPr>
              <a:t>?</a:t>
            </a:r>
          </a:p>
          <a:p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</a:rPr>
              <a:t>6</a:t>
            </a:r>
            <a:r>
              <a:rPr lang="ru-RU" sz="2400" dirty="0">
                <a:ln w="3175">
                  <a:solidFill>
                    <a:prstClr val="black"/>
                  </a:solidFill>
                </a:ln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ln w="3175">
                  <a:solidFill>
                    <a:prstClr val="black"/>
                  </a:solidFill>
                </a:ln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</a:rPr>
              <a:t>Кто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производит предварительную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и окончательную приемку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кровли?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7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</a:rPr>
              <a:t> При сдаче-приемке государственной комиссии всего объекта обязательному предъявлению подлежит следующая документация на конструкции и выполненные 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</a:rPr>
              <a:t>работы..?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414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87129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AutoNum type="arabicPeriod"/>
            </a:pP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Д.П.Волков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В.Я.Крикун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«Строительные машины и средства малой механизации», 2002г.;</a:t>
            </a:r>
          </a:p>
          <a:p>
            <a:pPr marL="342900" lvl="0" indent="-342900">
              <a:buFontTx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google.ru/url?sa=t&amp;rct=j&amp;q=&amp;esrc=s&amp;source=web&amp;cd=2&amp;ved=0ahUKEwi_rvCescnPAhWH2ywKHep2BcwQFgglMAE&amp;url=http%3A%2F%2Fwww.tehnofond.ru%2Finfo%2Farticles%2Fsredstva-maloi-mehanizacii&amp;usg=AFQjCNHRsg7l2GxNv1tPLorWN7SMX0n7zA&amp;bvm=bv.135258522,d.bGg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marL="342900" lvl="0" indent="-342900">
              <a:buFontTx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google.ru/url?sa=t&amp;rct=j&amp;q=&amp;esrc=s&amp;source=web&amp;cd=1&amp;cad=rja&amp;uact=8&amp;ved=0ahUKEwi_rvCescnPAhWH2ywKHep2BcwQFggfMAA&amp;url=http%3A%2F%2Fpstu.ru%2Ffiles%2Ffile%2FCTF%2Fsp%2Fvopr_i_otv%2Frazd09.html&amp;usg=AFQjCNEMuQ5eVYqhAA6CDKl2c34ldU92zA&amp;bvm=bv.135258522,d.bGg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Tx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http://www.stroyverno.ru/encycl/12_m/01.php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Tx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google.ru/url?sa=t&amp;rct=j&amp;q=&amp;esrc=s&amp;source=web&amp;cd=5&amp;cad=rja&amp;uact=8&amp;ved=0ahUKEwj48dbt1MnPAhUChywKHRi5BiIQFgg2MAQ&amp;url=http%3A%2F%2Fstroy-technics.ru%2Farticle%2Fsredstva-maloi-mekhanizatsii-dlya-bnutripostroechnogo-transporta&amp;usg=AFQjCNG2QFFWsBce5WD5tIXHqyqnpuw-7Q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Tx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https://www.google.ru/url?sa=t&amp;rct=j&amp;q=&amp;esrc=s&amp;source=web&amp;cd=7&amp;cad=rja&amp;uact=8&amp;ved=0ahUKEwj48dbt1MnPAhUChywKHRi5BiIQFghCMAY&amp;url=http%3A%2F%2Fwww.stroyverno.ru%2Fencycl%2F12_m%2F01.php&amp;usg=AFQjCNEAv3g2HX9momAYYIfxrKFSxA2LDw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88640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Список используемой литературы: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252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6561.jpg"/>
          <p:cNvPicPr>
            <a:picLocks noChangeAspect="1"/>
          </p:cNvPicPr>
          <p:nvPr/>
        </p:nvPicPr>
        <p:blipFill>
          <a:blip r:embed="rId2" cstate="print"/>
          <a:srcRect b="14720"/>
          <a:stretch>
            <a:fillRect/>
          </a:stretch>
        </p:blipFill>
        <p:spPr>
          <a:xfrm>
            <a:off x="1801298" y="3313739"/>
            <a:ext cx="5541404" cy="354426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80120"/>
          </a:xfrm>
          <a:noFill/>
          <a:ln>
            <a:noFill/>
          </a:ln>
        </p:spPr>
        <p:txBody>
          <a:bodyPr anchor="t">
            <a:noAutofit/>
          </a:bodyPr>
          <a:lstStyle/>
          <a:p>
            <a:r>
              <a:rPr lang="ru-RU" sz="3200" b="1" dirty="0" smtClean="0">
                <a:ln w="952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</a:rPr>
              <a:t>Правила приемки кровельных работ и оценка их качества.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</a:rPr>
            </a:br>
            <a:endParaRPr lang="ru-RU" sz="2800" dirty="0"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2088232"/>
          </a:xfrm>
          <a:noFill/>
        </p:spPr>
        <p:txBody>
          <a:bodyPr anchor="t">
            <a:normAutofit/>
          </a:bodyPr>
          <a:lstStyle/>
          <a:p>
            <a:pPr marL="0" indent="180000">
              <a:spcBef>
                <a:spcPts val="0"/>
              </a:spcBef>
              <a:buNone/>
            </a:pPr>
            <a:r>
              <a:rPr lang="ru-RU" sz="2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400" dirty="0" smtClean="0">
                <a:effectLst/>
                <a:latin typeface="Comic Sans MS" pitchFamily="66" charset="0"/>
              </a:rPr>
              <a:t>Приемку </a:t>
            </a:r>
            <a:r>
              <a:rPr lang="ru-RU" sz="2400" dirty="0">
                <a:effectLst/>
                <a:latin typeface="Comic Sans MS" pitchFamily="66" charset="0"/>
              </a:rPr>
              <a:t>кровельных работ производят как в процессе их выполнения (промежуточная приемка), так и после окончания. При этом проверяют качество работ, а также соответствие выполненных конструктивных частей кровель и примененных материалов требованиям проекта.</a:t>
            </a:r>
          </a:p>
          <a:p>
            <a:pPr>
              <a:buNone/>
            </a:pPr>
            <a:endParaRPr lang="ru-RU" sz="2400" dirty="0"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3744416"/>
          </a:xfrm>
          <a:noFill/>
        </p:spPr>
        <p:txBody>
          <a:bodyPr>
            <a:normAutofit/>
          </a:bodyPr>
          <a:lstStyle/>
          <a:p>
            <a:pPr marL="0" indent="18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latin typeface="Comic Sans MS" pitchFamily="66" charset="0"/>
              </a:rPr>
              <a:t>При промежуточной приемке проверяют качество работ и соответствие конструктивных элементов покрытия и материалов требованиям проекта, требованиям </a:t>
            </a:r>
            <a:r>
              <a:rPr lang="ru-RU" sz="2400" dirty="0" smtClean="0">
                <a:latin typeface="Comic Sans MS" pitchFamily="66" charset="0"/>
              </a:rPr>
              <a:t>ТУ на </a:t>
            </a:r>
            <a:r>
              <a:rPr lang="ru-RU" sz="2400" dirty="0">
                <a:latin typeface="Comic Sans MS" pitchFamily="66" charset="0"/>
              </a:rPr>
              <a:t>производство и приемку строительных и монтажных работ, затем составляют акт на скрытые </a:t>
            </a:r>
            <a:r>
              <a:rPr lang="ru-RU" sz="2400" dirty="0" smtClean="0">
                <a:latin typeface="Comic Sans MS" pitchFamily="66" charset="0"/>
              </a:rPr>
              <a:t>работы и дают оценку качества работ по устройству:</a:t>
            </a:r>
          </a:p>
          <a:p>
            <a:pPr marL="0" indent="1800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Comic Sans MS" pitchFamily="66" charset="0"/>
              </a:rPr>
              <a:t> Несущих конструкций покрытия с проверкой качества заполнения стыков между панелями (плитами); </a:t>
            </a:r>
          </a:p>
          <a:p>
            <a:pPr marL="0" indent="1800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Comic Sans MS" pitchFamily="66" charset="0"/>
              </a:rPr>
              <a:t> Пароизоляционного слоя;</a:t>
            </a:r>
          </a:p>
        </p:txBody>
      </p:sp>
      <p:pic>
        <p:nvPicPr>
          <p:cNvPr id="7" name="Рисунок 6" descr="ploskaya_krovl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3213" y="3717032"/>
            <a:ext cx="5240787" cy="314096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 descr="14-21.jpg"/>
          <p:cNvPicPr>
            <a:picLocks noChangeAspect="1"/>
          </p:cNvPicPr>
          <p:nvPr/>
        </p:nvPicPr>
        <p:blipFill>
          <a:blip r:embed="rId3" cstate="print"/>
          <a:srcRect l="18522" t="1971" r="17238" b="38034"/>
          <a:stretch>
            <a:fillRect/>
          </a:stretch>
        </p:blipFill>
        <p:spPr>
          <a:xfrm>
            <a:off x="0" y="3861048"/>
            <a:ext cx="3764226" cy="299695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576064"/>
          </a:xfrm>
        </p:spPr>
        <p:txBody>
          <a:bodyPr>
            <a:normAutofit/>
          </a:bodyPr>
          <a:lstStyle/>
          <a:p>
            <a:pPr marL="0" indent="18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Comic Sans MS" pitchFamily="66" charset="0"/>
              </a:rPr>
              <a:t>3.Теплоизоляционного слоя;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429000"/>
            <a:ext cx="5196256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>
              <a:lnSpc>
                <a:spcPct val="110000"/>
              </a:lnSpc>
            </a:pPr>
            <a:r>
              <a:rPr lang="ru-RU" sz="2800" dirty="0" smtClean="0">
                <a:latin typeface="Comic Sans MS" pitchFamily="66" charset="0"/>
              </a:rPr>
              <a:t>4. Основания (стяжки);</a:t>
            </a:r>
          </a:p>
        </p:txBody>
      </p:sp>
      <p:pic>
        <p:nvPicPr>
          <p:cNvPr id="5" name="Рисунок 4" descr="теплоизол.jpg"/>
          <p:cNvPicPr>
            <a:picLocks noChangeAspect="1"/>
          </p:cNvPicPr>
          <p:nvPr/>
        </p:nvPicPr>
        <p:blipFill>
          <a:blip r:embed="rId2" cstate="print"/>
          <a:srcRect l="4886" b="13251"/>
          <a:stretch>
            <a:fillRect/>
          </a:stretch>
        </p:blipFill>
        <p:spPr>
          <a:xfrm>
            <a:off x="534065" y="764704"/>
            <a:ext cx="3894930" cy="26642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plosk_krovli.png"/>
          <p:cNvPicPr>
            <a:picLocks noChangeAspect="1"/>
          </p:cNvPicPr>
          <p:nvPr/>
        </p:nvPicPr>
        <p:blipFill>
          <a:blip r:embed="rId3" cstate="print"/>
          <a:srcRect l="1963" t="1764"/>
          <a:stretch>
            <a:fillRect/>
          </a:stretch>
        </p:blipFill>
        <p:spPr>
          <a:xfrm>
            <a:off x="4788024" y="620688"/>
            <a:ext cx="3960440" cy="285069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стяжка.jpg"/>
          <p:cNvPicPr>
            <a:picLocks noChangeAspect="1"/>
          </p:cNvPicPr>
          <p:nvPr/>
        </p:nvPicPr>
        <p:blipFill>
          <a:blip r:embed="rId4" cstate="print"/>
          <a:srcRect r="21205" b="39793"/>
          <a:stretch>
            <a:fillRect/>
          </a:stretch>
        </p:blipFill>
        <p:spPr>
          <a:xfrm>
            <a:off x="179512" y="4005064"/>
            <a:ext cx="4680520" cy="268229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стяжжж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771038"/>
            <a:ext cx="3932205" cy="294915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1584176"/>
          </a:xfrm>
        </p:spPr>
        <p:txBody>
          <a:bodyPr/>
          <a:lstStyle/>
          <a:p>
            <a:pPr marL="0" indent="18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Comic Sans MS" pitchFamily="66" charset="0"/>
              </a:rPr>
              <a:t>5. Рулонного гидроизоляционного ковра, его примыканий к выступающим элементам и внутренним водостокам;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717032"/>
            <a:ext cx="368434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000">
              <a:lnSpc>
                <a:spcPct val="110000"/>
              </a:lnSpc>
            </a:pPr>
            <a:r>
              <a:rPr lang="ru-RU" sz="2800" dirty="0" smtClean="0">
                <a:latin typeface="Comic Sans MS" pitchFamily="66" charset="0"/>
              </a:rPr>
              <a:t>6. Защитного слоя;</a:t>
            </a:r>
          </a:p>
        </p:txBody>
      </p:sp>
      <p:pic>
        <p:nvPicPr>
          <p:cNvPr id="5" name="Рисунок 4" descr="49083_1_s2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t="28632" b="29116"/>
          <a:stretch>
            <a:fillRect/>
          </a:stretch>
        </p:blipFill>
        <p:spPr>
          <a:xfrm>
            <a:off x="467544" y="1556792"/>
            <a:ext cx="8208912" cy="22322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защитный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5796136" y="4014192"/>
            <a:ext cx="2843808" cy="284380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33767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t="3381" b="14720"/>
          <a:stretch>
            <a:fillRect/>
          </a:stretch>
        </p:blipFill>
        <p:spPr>
          <a:xfrm>
            <a:off x="539552" y="4221088"/>
            <a:ext cx="4427984" cy="263691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3888432"/>
          </a:xfrm>
          <a:noFill/>
        </p:spPr>
        <p:txBody>
          <a:bodyPr>
            <a:normAutofit/>
          </a:bodyPr>
          <a:lstStyle/>
          <a:p>
            <a:pPr marL="0" indent="180000">
              <a:spcBef>
                <a:spcPts val="0"/>
              </a:spcBef>
              <a:buNone/>
            </a:pPr>
            <a:r>
              <a:rPr lang="ru-RU" sz="2400" dirty="0" smtClean="0">
                <a:latin typeface="Comic Sans MS" pitchFamily="66" charset="0"/>
              </a:rPr>
              <a:t>Промежуточную </a:t>
            </a:r>
            <a:r>
              <a:rPr lang="ru-RU" sz="2400" dirty="0">
                <a:latin typeface="Comic Sans MS" pitchFamily="66" charset="0"/>
              </a:rPr>
              <a:t>приемку каждого конструктивного элемента покрытия производят до устройства вышележащего элемента</a:t>
            </a:r>
            <a:r>
              <a:rPr lang="ru-RU" sz="2400" dirty="0" smtClean="0">
                <a:latin typeface="Comic Sans MS" pitchFamily="66" charset="0"/>
              </a:rPr>
              <a:t>.</a:t>
            </a:r>
            <a:endParaRPr lang="ru-RU" sz="2400" dirty="0">
              <a:latin typeface="Comic Sans MS" pitchFamily="66" charset="0"/>
            </a:endParaRPr>
          </a:p>
          <a:p>
            <a:pPr marL="0" indent="180000">
              <a:spcBef>
                <a:spcPts val="0"/>
              </a:spcBef>
              <a:buNone/>
            </a:pPr>
            <a:r>
              <a:rPr lang="ru-RU" sz="2400" dirty="0">
                <a:latin typeface="Comic Sans MS" pitchFamily="66" charset="0"/>
              </a:rPr>
              <a:t>Все элементы покрытия при обнаружении в них отклонений от проекта или производственных дефектов должны быть исправлены или заменены</a:t>
            </a:r>
            <a:r>
              <a:rPr lang="ru-RU" sz="2400" dirty="0" smtClean="0">
                <a:latin typeface="Comic Sans MS" pitchFamily="66" charset="0"/>
              </a:rPr>
              <a:t>.</a:t>
            </a:r>
            <a:endParaRPr lang="ru-RU" sz="2400" dirty="0">
              <a:latin typeface="Comic Sans MS" pitchFamily="66" charset="0"/>
            </a:endParaRPr>
          </a:p>
          <a:p>
            <a:pPr marL="0" indent="180000">
              <a:spcBef>
                <a:spcPts val="0"/>
              </a:spcBef>
              <a:buNone/>
            </a:pPr>
            <a:r>
              <a:rPr lang="ru-RU" sz="2400" dirty="0">
                <a:latin typeface="Comic Sans MS" pitchFamily="66" charset="0"/>
              </a:rPr>
              <a:t>При окончательной приемке работ проверяют: качество укладки и прочность материалов, плотность прилегания к нижележащему слою; правильность примыкания к стенам, парапетам и т. п</a:t>
            </a:r>
            <a:r>
              <a:rPr lang="ru-RU" sz="2400" dirty="0" smtClean="0">
                <a:latin typeface="Comic Sans MS" pitchFamily="66" charset="0"/>
              </a:rPr>
              <a:t>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5" name="Рисунок 4" descr="video-naplavlyaemaya-krovlya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987824" y="3429000"/>
            <a:ext cx="5688632" cy="3429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3168352"/>
          </a:xfrm>
          <a:noFill/>
        </p:spPr>
        <p:txBody>
          <a:bodyPr>
            <a:normAutofit/>
          </a:bodyPr>
          <a:lstStyle/>
          <a:p>
            <a:pPr marL="180000" indent="180000">
              <a:spcBef>
                <a:spcPts val="0"/>
              </a:spcBef>
              <a:buNone/>
            </a:pPr>
            <a:r>
              <a:rPr lang="ru-RU" sz="2400" dirty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Основания под пароизоляцию и гидроизоляцию рулонных и мастичных кровель должны удовлетворять следующим требованиям:</a:t>
            </a:r>
            <a:r>
              <a:rPr lang="ru-RU" sz="2400" dirty="0">
                <a:latin typeface="Comic Sans MS" pitchFamily="66" charset="0"/>
              </a:rPr>
              <a:t/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а) быть прочными и жесткими;</a:t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б) иметь ровную поверхность; </a:t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в) иметь в местах примыканий к выступающим конструкциям плавный переход от одной плоскости к другой</a:t>
            </a:r>
            <a:r>
              <a:rPr lang="ru-RU" sz="2400" dirty="0" smtClean="0">
                <a:latin typeface="Comic Sans MS" pitchFamily="66" charset="0"/>
              </a:rPr>
              <a:t>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4" name="Рисунок 3" descr="m-12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4572000" y="2798063"/>
            <a:ext cx="4572000" cy="40599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rulonnaya_krovlya3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131377" y="3259483"/>
            <a:ext cx="4440624" cy="333787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нструкция крыши.png"/>
          <p:cNvPicPr>
            <a:picLocks noChangeAspect="1"/>
          </p:cNvPicPr>
          <p:nvPr/>
        </p:nvPicPr>
        <p:blipFill>
          <a:blip r:embed="rId2" cstate="print"/>
          <a:srcRect l="844" r="2104" b="1823"/>
          <a:stretch>
            <a:fillRect/>
          </a:stretch>
        </p:blipFill>
        <p:spPr>
          <a:xfrm>
            <a:off x="0" y="692696"/>
            <a:ext cx="9144000" cy="61653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92088"/>
          </a:xfrm>
        </p:spPr>
        <p:txBody>
          <a:bodyPr anchor="t">
            <a:normAutofit/>
          </a:bodyPr>
          <a:lstStyle/>
          <a:p>
            <a:r>
              <a:rPr lang="ru-RU" dirty="0" smtClean="0">
                <a:ln w="1270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Конструкция скатной крыши.</a:t>
            </a:r>
            <a:endParaRPr lang="ru-RU" dirty="0">
              <a:ln w="12700"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625</Words>
  <Application>Microsoft Office PowerPoint</Application>
  <PresentationFormat>Экран (4:3)</PresentationFormat>
  <Paragraphs>58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Bookman Old Style</vt:lpstr>
      <vt:lpstr>Calibri</vt:lpstr>
      <vt:lpstr>Comic Sans MS</vt:lpstr>
      <vt:lpstr>Franklin Gothic Book</vt:lpstr>
      <vt:lpstr>Georgia</vt:lpstr>
      <vt:lpstr>Lucida Sans Unicode</vt:lpstr>
      <vt:lpstr>Times New Roman</vt:lpstr>
      <vt:lpstr>Wingdings 2</vt:lpstr>
      <vt:lpstr>Wingdings 3</vt:lpstr>
      <vt:lpstr>Тема Office</vt:lpstr>
      <vt:lpstr>«Оценка качества кровельных работ.  Оформление актов на скрытые работы»</vt:lpstr>
      <vt:lpstr>Презентация PowerPoint</vt:lpstr>
      <vt:lpstr>Правила приемки кровельных работ и оценка их качества.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Конструкция скатной крыши.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«Оценка качества кровельных работ.  Оформление актов на скрытые работы»</dc:title>
  <dc:creator>Пользователь</dc:creator>
  <cp:lastModifiedBy>екатерина недильская</cp:lastModifiedBy>
  <cp:revision>76</cp:revision>
  <dcterms:created xsi:type="dcterms:W3CDTF">2014-04-09T15:32:08Z</dcterms:created>
  <dcterms:modified xsi:type="dcterms:W3CDTF">2018-11-07T18:53:14Z</dcterms:modified>
</cp:coreProperties>
</file>