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327"/>
            <a:ext cx="7846640" cy="4608511"/>
          </a:xfrm>
        </p:spPr>
        <p:txBody>
          <a:bodyPr>
            <a:noAutofit/>
          </a:bodyPr>
          <a:lstStyle/>
          <a:p>
            <a:r>
              <a:rPr lang="ru-RU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процедуры внутреннего контроля хозяйственной деятельности организации; составляющие внутреннего контроля</a:t>
            </a:r>
          </a:p>
        </p:txBody>
      </p:sp>
    </p:spTree>
    <p:extLst>
      <p:ext uri="{BB962C8B-B14F-4D97-AF65-F5344CB8AC3E}">
        <p14:creationId xmlns:p14="http://schemas.microsoft.com/office/powerpoint/2010/main" xmlns="" val="213721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525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система мер, организованных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 и осуществляемых на предприятии с целью наиболее эффективного выполнения всеми работниками своих обязанностей при совершении хозяйственных операций. Внутренний контроль определяет законность этих операций и их экономическую целесообразность для предприятия.</a:t>
            </a:r>
          </a:p>
          <a:p>
            <a:pPr indent="4572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Целями организации системы внутреннего контроля на предприятии являются:</a:t>
            </a:r>
          </a:p>
          <a:p>
            <a:pPr indent="4572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осуществление упорядоченной и эффективной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4572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обеспечение соблюдения политики руководства каждым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предприятия;</a:t>
            </a:r>
          </a:p>
          <a:p>
            <a:pPr indent="4572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обеспечение сохранности имущества предприятия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внутреннего контроля состоит непосредственно из органов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контроля. Это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службы внутреннего аудита, контрольно-ревизионный отдел, инвентаризационное бюро или даже сторонняя организация, призванная осуществлять постоянный внутренний контроль на фирме на договорных началах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indent="457200"/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Объектами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внутреннего контроля являются циклы деятельности организации — циклы снабжения, производства и реализации.</a:t>
            </a:r>
          </a:p>
          <a:p>
            <a:pPr indent="45720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5" y="4134588"/>
            <a:ext cx="3635896" cy="272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532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осуществления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разнообразны и включают элементы таких методов, как:</a:t>
            </a:r>
          </a:p>
          <a:p>
            <a:pPr indent="4572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бухгалтерский финансовый учет (счета и двойная запись,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инвентаризация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документация, балансовое обобщение);</a:t>
            </a:r>
          </a:p>
          <a:p>
            <a:pPr indent="457200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бухгалтерский управленческий учет (выделение центров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нормирование издержек);</a:t>
            </a:r>
          </a:p>
          <a:p>
            <a:pPr indent="457200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ревизия, контроль,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аудит;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теория управления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Государством регламентируются только основные направления внутреннего контроля — порядок проведения инвентаризаций, правила организации документооборота, рекомендации по организации аналитического учета, определение должностных обязанностей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другие. При организации и осуществлении внутреннего контроля используются денежные и неденежные измерители.</a:t>
            </a:r>
          </a:p>
          <a:p>
            <a:pPr indent="4572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контроль осуществляется непрерывно. Отдельные контрольные мероприятия проводятся по мере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надобности. Руководство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 самостоятельно устанавливает состав, сроки, периодичность контрольных процедур.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0072" y="4758795"/>
            <a:ext cx="3923928" cy="2089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570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"/>
            <a:ext cx="9324528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Критерием эффективности системы внутреннего контроля служит соблюдение принципов внутреннего контроля организации:</a:t>
            </a:r>
          </a:p>
          <a:p>
            <a:pPr lvl="0" indent="457200"/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Принцип ответственности.</a:t>
            </a:r>
          </a:p>
          <a:p>
            <a:pPr lvl="0" indent="457200"/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Принцип сбалансированности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(субъекту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предписывать контрольные функции, не обеспеченные средствами для их выполнения).</a:t>
            </a:r>
          </a:p>
          <a:p>
            <a:pPr lvl="0" indent="457200"/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Принцип подконтрольности каждого </a:t>
            </a:r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 внутреннего контроля.</a:t>
            </a:r>
            <a:endParaRPr lang="ru-RU" sz="2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/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Принцип своевременного сообщения об отклонениях.</a:t>
            </a:r>
          </a:p>
          <a:p>
            <a:pPr lvl="0" indent="457200"/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Принцип ущемления интересов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(нужно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отклонения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ставят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невыгодное положение и побуждают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урегулированию проблем).</a:t>
            </a:r>
          </a:p>
          <a:p>
            <a:pPr lvl="0" indent="457200"/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Принцип интеграции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 решении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создаваться надлежащие условия для тесного взаимодействия работников функциональных различных направлений).</a:t>
            </a:r>
          </a:p>
          <a:p>
            <a:pPr lvl="0" indent="457200"/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Принцип заинтересованности администрации.</a:t>
            </a:r>
          </a:p>
          <a:p>
            <a:pPr lvl="0" indent="457200"/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Принцип компетентности, добросовестности и честности субъектов внутреннего контроля. </a:t>
            </a:r>
            <a:endParaRPr lang="ru-RU" sz="20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/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Принцип соответствия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(степень сложности системы внутреннего контроля должна соответствовать степени сложности подконтрольной системы).</a:t>
            </a:r>
          </a:p>
          <a:p>
            <a:pPr lvl="0" indent="457200"/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Принцип постоянства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indent="457200"/>
            <a:endParaRPr lang="ru-RU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52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525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Принцип приемлемости методологии внутреннего контроля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(целесообразное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контрольных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функций и программ контроля,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применяемых методов).</a:t>
            </a:r>
          </a:p>
          <a:p>
            <a:pPr indent="457200"/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Принцип непрерывности развития и </a:t>
            </a:r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совершенствования.</a:t>
            </a:r>
            <a:endParaRPr lang="ru-RU" sz="2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Принцип </a:t>
            </a:r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приоритетности.</a:t>
            </a:r>
            <a:endParaRPr lang="ru-RU" sz="2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Принцип </a:t>
            </a:r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комплексности.</a:t>
            </a:r>
            <a:endParaRPr lang="ru-RU" sz="2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 Принцип согласованности пропускных способностей различных звеньев системы внутреннего контроля.</a:t>
            </a:r>
          </a:p>
          <a:p>
            <a:pPr indent="457200"/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 Принцип оптимальной централизации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(устойчивость системы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обусловливаются единством и оптимальным уровнем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централизации оргструктуры).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 Принцип единичной </a:t>
            </a:r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ответственности.</a:t>
            </a:r>
            <a:endParaRPr lang="ru-RU" sz="2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 Принцип функциональных потенциальных имитаций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(временное выбытие отдельных субъектов внутреннего контроля не должно прерывать контрольных процессов).</a:t>
            </a:r>
          </a:p>
          <a:p>
            <a:pPr indent="457200"/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 Принцип регламента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(эффективность функционирования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 контроля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связана с тем, насколько подчинена регламенту контрольная деятельность в организации).</a:t>
            </a:r>
          </a:p>
          <a:p>
            <a:pPr indent="457200"/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 Принцип разделения обязанностей.</a:t>
            </a:r>
          </a:p>
          <a:p>
            <a:pPr indent="457200"/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 Принцип разрешения и одобрения.</a:t>
            </a:r>
          </a:p>
          <a:p>
            <a:pPr indent="457200"/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 Принцип взаимодействия и координации. </a:t>
            </a:r>
          </a:p>
        </p:txBody>
      </p:sp>
    </p:spTree>
    <p:extLst>
      <p:ext uri="{BB962C8B-B14F-4D97-AF65-F5344CB8AC3E}">
        <p14:creationId xmlns:p14="http://schemas.microsoft.com/office/powerpoint/2010/main" xmlns="" val="18040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"/>
            <a:ext cx="92525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Составляющие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 контроля:</a:t>
            </a:r>
          </a:p>
          <a:p>
            <a:pPr indent="457200"/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Внутренний аудит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решает следующие задачи:</a:t>
            </a:r>
          </a:p>
          <a:p>
            <a:pPr indent="4572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контроль над состоянием активов и недопущение убытков;</a:t>
            </a:r>
          </a:p>
          <a:p>
            <a:pPr indent="4572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подтверждение выполнения внутрисистемных контрольных процедур;</a:t>
            </a:r>
          </a:p>
          <a:p>
            <a:pPr indent="4572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анализ эффективности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 контроля и обработки информации;</a:t>
            </a:r>
          </a:p>
          <a:p>
            <a:pPr indent="45720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оценка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информации, выдаваемой управленческой информационной системой.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/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Управленческий контроль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процесс влияния менеджеров на работников предприятия для эффективной реализации организационной стратегии. При этом его главной задачей является контроль по центрам ответственности. 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/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 несколько центров ответственности:</a:t>
            </a:r>
          </a:p>
          <a:p>
            <a:pPr lvl="0" indent="45720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центр доходов, где формируется информация об объеме выпуска продукции, в денежной оценке – доходе предприятия;</a:t>
            </a:r>
          </a:p>
          <a:p>
            <a:pPr lvl="0" indent="45720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центр затрат, где осуществляется измерение затрат;</a:t>
            </a:r>
          </a:p>
          <a:p>
            <a:pPr lvl="0" indent="45720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центр нормативной себестоимости – разновидность центра затрат, где установлены нормативы по элементам затрат;</a:t>
            </a:r>
          </a:p>
          <a:p>
            <a:pPr lvl="0" indent="45720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центр прибыли, где измеряется соотношение между доходами, получаемыми центром, и его затратами. </a:t>
            </a:r>
          </a:p>
          <a:p>
            <a:pPr indent="45720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6" y="4867599"/>
            <a:ext cx="2979262" cy="199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0034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Финансовый контроль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совокупность действий и операций по проверке финансовых и связанных с ними вопросов деятельности субъектов хозяйствования и управления с применением специфических форм и методов его организации.</a:t>
            </a:r>
          </a:p>
          <a:p>
            <a:pPr indent="4572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финансовый контроль в данных условиях сводится к изучению хозяйственно-технологических связей, потоков ресурсов от предприятия к подразделению и наоборот, отслеживанию оценки этих ресурсов и продукции от подразделения к предприятию, контролю нормативных показателей, отслеживанию отклонений от норм с выяснением причин, влияющих на эти отклонения, анализу номенклатуры затрат, которая не должна противоречить действующему законодательству.</a:t>
            </a:r>
          </a:p>
          <a:p>
            <a:pPr indent="4572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Финансовому контролю подвергается документооборот между подразделениями и предприятием, проверке подвергается определение валового дохода подразделения исходя из стоимости произведенной продукции, работ, услуг в оценке по учетным ценам за вычетом стоимости ресурсов, отчислений в фонды, обязательных платежей. Остаток дохода и есть хозрасчетный доход, который направляется на выплату зарплаты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0496" y="4437112"/>
            <a:ext cx="3303504" cy="242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41198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чтобы правильно, тщательно проконтролировать, необходимо понять специфику подразделения, т. е. прежде чем приступить к осуществлению финансового контроля, нужно проработать всю документацию, регламентирующую деятельность такого подразделения, это могут быть решения, распоряжения, положения, внутренние локальные нормативные акты.</a:t>
            </a:r>
          </a:p>
          <a:p>
            <a:pPr lvl="0" indent="45720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финансового контроля руководство предприятия может осуществлять эффективное финансово-хозяйственное управление, а собственники — следить за управляющими их капиталов, что позволяет предоставить определенные гарантии для привлечения в экономику частных инвестиций и личных средств граждан. Осуществление финансового контроля на предприятии также связано с обнаружением отклонений от принятых стандартов и нарушений принципов законности, эффективности и экономии расходования материальных ресурсов на возможно более ранней стадии. Это позволяет принять корректирующие меры, привлечь виновных к ответственности, получить компенсацию за причиненный ущерб, осуществить мероприятия, направленные на предотвращение таких нарушений в будущем.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4109078"/>
            <a:ext cx="4139952" cy="272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611439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964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Тема1</vt:lpstr>
      <vt:lpstr>Цели и процедуры внутреннего контроля хозяйственной деятельности организации; составляющие внутреннего контроля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и процедуры внутреннего контроля хозяйственной деятельности организации; составляющие внутреннего контроля</dc:title>
  <dc:creator>USER</dc:creator>
  <cp:lastModifiedBy>Lutceva</cp:lastModifiedBy>
  <cp:revision>7</cp:revision>
  <dcterms:created xsi:type="dcterms:W3CDTF">2016-11-27T10:58:34Z</dcterms:created>
  <dcterms:modified xsi:type="dcterms:W3CDTF">2017-10-04T12:48:07Z</dcterms:modified>
</cp:coreProperties>
</file>