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4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79" r:id="rId9"/>
    <p:sldId id="262" r:id="rId10"/>
    <p:sldId id="280" r:id="rId11"/>
    <p:sldId id="276" r:id="rId12"/>
    <p:sldId id="263" r:id="rId13"/>
    <p:sldId id="265" r:id="rId14"/>
    <p:sldId id="267" r:id="rId15"/>
    <p:sldId id="266" r:id="rId16"/>
    <p:sldId id="264" r:id="rId17"/>
    <p:sldId id="268" r:id="rId18"/>
    <p:sldId id="272" r:id="rId19"/>
    <p:sldId id="271" r:id="rId20"/>
    <p:sldId id="270" r:id="rId21"/>
    <p:sldId id="278" r:id="rId22"/>
    <p:sldId id="273" r:id="rId23"/>
    <p:sldId id="281" r:id="rId24"/>
    <p:sldId id="283" r:id="rId25"/>
    <p:sldId id="282" r:id="rId26"/>
  </p:sldIdLst>
  <p:sldSz cx="12192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14="http://schemas.microsoft.com/office/powerpoint/2010/main" xmlns:pr="smNativeData" dt="1638252607" val="982" revOS="4"/>
      <pr:smFileRevision xmlns="" xmlns:p14="http://schemas.microsoft.com/office/powerpoint/2010/main" xmlns:pr="smNativeData" dt="1638252607" val="101"/>
      <pr:guideOptions xmlns="" xmlns:p14="http://schemas.microsoft.com/office/powerpoint/2010/main" xmlns:pr="smNativeData" dt="1638252607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1836" y="762"/>
      </p:cViewPr>
      <p:guideLst>
        <p:guide orient="horz" pos="2160"/>
        <p:guide pos="384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" d="100"/>
        <a:sy n="9" d="100"/>
      </p:scale>
      <p:origin x="0" y="0"/>
    </p:cViewPr>
  </p:sorterViewPr>
  <p:notesViewPr>
    <p:cSldViewPr snapToGrid="0">
      <p:cViewPr>
        <p:scale>
          <a:sx n="40" d="100"/>
          <a:sy n="40" d="100"/>
        </p:scale>
        <p:origin x="378" y="1423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5E2047-09D2-0BD6-9CE6-FF836EA86AAA}" type="datetime1">
              <a:rPr lang="ru-RU" smtClean="0"/>
              <a:pPr>
                <a:defRPr lang="en-US"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5E4CFA-B4D2-0BBA-9CE6-42EF02A86A17}" type="slidenum">
              <a:rPr lang="ru-RU" smtClean="0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5E4CFB-B5D2-0BBA-9CE6-43EF02A86A16}" type="datetime1">
              <a:rPr lang="ru-RU" smtClean="0"/>
              <a:pPr>
                <a:defRPr lang="en-US"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5E4709-47D2-0BB1-9CE6-B1E409A86AE4}" type="slidenum">
              <a:rPr lang="ru-RU" smtClean="0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5E67C2-8CD2-0B91-9CE6-7AC429A86A2F}" type="datetime1">
              <a:rPr lang="ru-RU" smtClean="0"/>
              <a:pPr>
                <a:defRPr lang="en-US"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5E2D40-0ED2-0BDB-9CE6-F88E63A86AAD}" type="slidenum">
              <a:rPr lang="ru-RU" smtClean="0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5E034C-02D2-0BF5-9CE6-F4A04DA86AA1}" type="datetime1">
              <a:rPr lang="ru-RU" smtClean="0"/>
              <a:pPr>
                <a:defRPr lang="en-US"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5E044D-03D2-0BF2-9CE6-F5A74AA86AA0}" type="slidenum">
              <a:rPr lang="ru-RU" smtClean="0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5E7FDD-93D2-0B89-9CE6-65DC31A86A30}" type="datetime1">
              <a:rPr lang="ru-RU" smtClean="0"/>
              <a:pPr>
                <a:defRPr lang="en-US"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5E7084-CAD2-0B86-9CE6-3CD33EA86A69}" type="slidenum">
              <a:rPr lang="ru-RU" smtClean="0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5E39B1-FFD2-0BCF-9CE6-099A77A86A5C}" type="datetime1">
              <a:rPr lang="ru-RU" smtClean="0"/>
              <a:pPr>
                <a:defRPr lang="en-US"/>
              </a:pPr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5E1E1E-50D2-0BE8-9CE6-A6BD50A86AF3}" type="slidenum">
              <a:rPr lang="ru-RU" smtClean="0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5E2BD3-9DD2-0BDD-9CE6-6B8865A86A3E}" type="datetime1">
              <a:rPr lang="ru-RU" smtClean="0"/>
              <a:pPr>
                <a:defRPr lang="en-US"/>
              </a:pPr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5E52CA-84D2-0BA4-9CE6-72F11CA86A27}" type="slidenum">
              <a:rPr lang="ru-RU" smtClean="0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5E1910-5ED2-0BEF-9CE6-A8BA57A86AFD}" type="datetime1">
              <a:rPr lang="ru-RU" smtClean="0"/>
              <a:pPr>
                <a:defRPr lang="en-US"/>
              </a:pPr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5E338B-C5D2-0BC5-9CE6-33907DA86A66}" type="slidenum">
              <a:rPr lang="ru-RU" smtClean="0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5E7F63-2DD2-0B89-9CE6-DBDC31A86A8E}" type="datetime1">
              <a:rPr lang="ru-RU" smtClean="0"/>
              <a:pPr>
                <a:defRPr lang="en-US"/>
              </a:pPr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5E14A5-EBD2-0BE2-9CE6-1DB75AA86A48}" type="slidenum">
              <a:rPr lang="ru-RU" smtClean="0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5E3B44-0AD2-0BCD-9CE6-FC9875A86AA9}" type="datetime1">
              <a:rPr lang="ru-RU" smtClean="0"/>
              <a:pPr>
                <a:defRPr lang="en-US"/>
              </a:pPr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5E4C39-77D2-0BBA-9CE6-81EF02A86AD4}" type="slidenum">
              <a:rPr lang="ru-RU" smtClean="0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F5E00E4-AAD2-0BF6-9CE6-5CA34EA86A09}" type="datetime1">
              <a:rPr lang="ru-RU" smtClean="0"/>
              <a:pPr>
                <a:defRPr lang="en-US"/>
              </a:pPr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5E3BA2-ECD2-0BCD-9CE6-1A9875A86A4F}" type="slidenum">
              <a:rPr lang="ru-RU" smtClean="0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 lang="ru-RU"/>
            </a:pPr>
            <a:fld id="{3F5E77F4-BAD2-0B81-9CE6-4CD439A86A19}" type="datetime1">
              <a:rPr lang="ru-RU" smtClean="0"/>
              <a:pPr>
                <a:defRPr lang="ru-RU"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 lang="ru-RU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 lang="ru-RU"/>
            </a:pPr>
            <a:fld id="{3F5E7FFF-B1D2-0B89-9CE6-47DC31A86A12}" type="slidenum">
              <a:rPr lang="ru-RU" smtClean="0"/>
              <a:pPr>
                <a:defRPr lang="ru-RU"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&#1092;&#1086;&#1090;&#1086;+&#1095;&#1072;&#1088;&#1083;&#1080;+&#1095;&#1072;&#1087;&#1083;&#1080;&#1085;&#1072;&amp;img_url=https://sun9-48.userapi.com/impf/c854024/v854024129/25144/F8tiWmuP1OE.jpg?size=604x403&amp;quality=96&amp;sign=6b6e794df144f56c056065bfd5626b9b&amp;type=album&amp;pos=10&amp;rpt=simage&amp;stype=image&amp;lr=121562&amp;parent-reqid=1637254172094947-12697928999970119019-sas3-0632-00e-sas-l7-balancer-8080-BAL-7648&amp;source=wi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C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CjBwAAegMAAOM/AAAqEgAAEAAAACYAAAAIAAAAASAAAAAAAAA="/>
              </a:ext>
            </a:extLst>
          </p:cNvSpPr>
          <p:nvPr>
            <p:ph type="title"/>
          </p:nvPr>
        </p:nvSpPr>
        <p:spPr>
          <a:xfrm>
            <a:off x="609600" y="1336430"/>
            <a:ext cx="10517945" cy="2855741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  <a:normAutofit fontScale="90000"/>
          </a:bodyPr>
          <a:lstStyle/>
          <a:p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Преподаватель :Р.А.Андреева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экспансии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Россию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BJKgAA3RUAAEVJAAAmIgAAEAAAACYAAAAIAAAAASAAAAAAAAA="/>
              </a:ext>
            </a:extLst>
          </p:cNvSpPr>
          <p:nvPr>
            <p:ph idx="1"/>
          </p:nvPr>
        </p:nvSpPr>
        <p:spPr>
          <a:xfrm>
            <a:off x="177553" y="478302"/>
            <a:ext cx="11765917" cy="6379698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ctr">
              <a:buNone/>
              <a:defRPr lang="ru-RU"/>
            </a:pP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Государственное профессиональное автономное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Образовательное учреждение Краснодарского края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«Новороссийский колледж строительства и экономики» для специальностей  « Социально – экономических дисциплин»</a:t>
            </a:r>
          </a:p>
        </p:txBody>
      </p:sp>
      <p:pic>
        <p:nvPicPr>
          <p:cNvPr id="5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P8ClYRMAAAAlAAAAEQAAAC8B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B3////DAAAABAAAACFQOAf5NjpPzEIrBxaZNe/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kAIAAEgUAACDJwAAwiYAAB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5397" y="4268036"/>
            <a:ext cx="4445391" cy="23114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ratova\Desktop\лит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1"/>
          <p:cNvPicPr>
            <a:extLst>
              <a:ext uri="smNativeData">
                <pr:smNativeData xmlns="" xmlns:p14="http://schemas.microsoft.com/office/powerpoint/2010/main" xmlns:pr="smNativeData" val="SMDATA_15_P8ClYRMAAAAlAAAAEQAAAA8B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XRMAAAAAAAAbNgAAhi8AAA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3027" y="0"/>
            <a:ext cx="6246056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P8ClYRMAAAAlAAAAEQAAAC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BnAGgADAAAABAAAAAAAAAAAAAAAAAAAAAAAAAA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AAAAAAAAAAAASwAAMCoAAB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BuBQAAgQEAAB5GAABAJgAAEAAAACYAAAAIAAAAASAAAAAAAAA="/>
              </a:ext>
            </a:extLst>
          </p:cNvSpPr>
          <p:nvPr>
            <p:ph idx="1"/>
          </p:nvPr>
        </p:nvSpPr>
        <p:spPr>
          <a:xfrm>
            <a:off x="882650" y="244475"/>
            <a:ext cx="10515600" cy="597344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  <a:defRPr lang="ru-RU"/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Занимательность.</a:t>
            </a:r>
          </a:p>
          <a:p>
            <a:pPr marL="0" indent="0">
              <a:lnSpc>
                <a:spcPct val="80000"/>
              </a:lnSpc>
              <a:buNone/>
              <a:defRPr lang="ru-RU">
                <a:solidFill>
                  <a:srgbClr val="000000"/>
                </a:solidFill>
              </a:defRPr>
            </a:pPr>
            <a:r>
              <a:rPr sz="3600" dirty="0" err="1">
                <a:latin typeface="Times New Roman" pitchFamily="18" charset="0"/>
                <a:cs typeface="Times New Roman" pitchFamily="18" charset="0"/>
              </a:rPr>
              <a:t>обращение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сторонам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эмоциям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вызывают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неизменный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интерес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понятны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большинству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людей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любовь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семейные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приключения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насилие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ужасы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  <a:defRPr lang="ru-RU">
                <a:solidFill>
                  <a:srgbClr val="000000"/>
                </a:solidFill>
              </a:defRPr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3. Серийность,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тиражируемость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  <a:defRPr lang="ru-RU">
                <a:solidFill>
                  <a:srgbClr val="000000"/>
                </a:solidFill>
              </a:defRPr>
            </a:pPr>
            <a:r>
              <a:rPr sz="3600" dirty="0" err="1">
                <a:latin typeface="Times New Roman" pitchFamily="18" charset="0"/>
                <a:cs typeface="Times New Roman" pitchFamily="18" charset="0"/>
              </a:rPr>
              <a:t>продукты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массовой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выпускаются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больших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количествах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рассчитанных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потребление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действительно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массой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людей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  <a:defRPr lang="ru-RU">
                <a:solidFill>
                  <a:srgbClr val="000000"/>
                </a:solidFill>
              </a:defRPr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4. Пассивность восприятия.</a:t>
            </a:r>
          </a:p>
          <a:p>
            <a:pPr marL="0" indent="0">
              <a:lnSpc>
                <a:spcPct val="80000"/>
              </a:lnSpc>
              <a:buNone/>
              <a:defRPr lang="ru-RU">
                <a:solidFill>
                  <a:srgbClr val="000000"/>
                </a:solidFill>
              </a:defRPr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не требуется интеллектуальных или эмоциональных усилий для своего восприятия. Развитие визуальных жанров (кино, телевидение, комиксы, клипы, презентации) только усилило пассивность восприятия.</a:t>
            </a:r>
          </a:p>
          <a:p>
            <a:pPr marL="0" indent="0">
              <a:lnSpc>
                <a:spcPct val="80000"/>
              </a:lnSpc>
              <a:buNone/>
              <a:defRPr lang="ru-RU">
                <a:solidFill>
                  <a:srgbClr val="000000"/>
                </a:solidFill>
              </a:defRPr>
            </a:pPr>
            <a:endParaRPr lang="ru-RU" sz="3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DU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AoBQAAOwsAANhFAAAAJg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pic>
        <p:nvPicPr>
          <p:cNvPr id="3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P8ClYRMAAAAlAAAAEQAAAC8B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D///8ADAAAABAAAAAAAAAAAAAAAAAAAAAAAAAA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oQEAAHr6//9HTAAAeDIAAA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795" y="-897890"/>
            <a:ext cx="12134850" cy="91020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CgAAAAvgoAAABLAAAQHQAAEAAAACYAAAAIAAAAASAAAAAAAAA="/>
              </a:ext>
            </a:extLst>
          </p:cNvSpPr>
          <p:nvPr>
            <p:ph idx="1"/>
          </p:nvPr>
        </p:nvSpPr>
        <p:spPr>
          <a:xfrm>
            <a:off x="101600" y="436098"/>
            <a:ext cx="12090400" cy="4288302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  <a:normAutofit fontScale="47500" lnSpcReduction="20000"/>
          </a:bodyPr>
          <a:lstStyle/>
          <a:p>
            <a:pPr marL="0" indent="0">
              <a:buNone/>
              <a:defRPr lang="ru-RU">
                <a:solidFill>
                  <a:srgbClr val="000000"/>
                </a:solidFill>
              </a:defRPr>
            </a:pPr>
            <a:r>
              <a:rPr lang="ru-RU" sz="8700" dirty="0">
                <a:latin typeface="Times New Roman" pitchFamily="18" charset="0"/>
                <a:cs typeface="Times New Roman" pitchFamily="18" charset="0"/>
              </a:rPr>
              <a:t>5. Ориентированность на гомогенную( однородную) аудиторию,</a:t>
            </a:r>
          </a:p>
          <a:p>
            <a:pPr marL="0" indent="0">
              <a:buNone/>
              <a:defRPr lang="ru-RU">
                <a:solidFill>
                  <a:srgbClr val="000000"/>
                </a:solidFill>
              </a:defRPr>
            </a:pPr>
            <a:r>
              <a:rPr sz="8700" dirty="0" err="1">
                <a:latin typeface="Times New Roman" pitchFamily="18" charset="0"/>
                <a:cs typeface="Times New Roman" pitchFamily="18" charset="0"/>
              </a:rPr>
              <a:t>опора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коллективное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бессознательное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помощью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телевидения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, СМИ,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Интернета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рекламы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игрушек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происходит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унификация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стирается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индивидуальность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национальность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Во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многих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странах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мира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этим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явлением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пытаются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вести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8700" dirty="0" err="1">
                <a:latin typeface="Times New Roman" pitchFamily="18" charset="0"/>
                <a:cs typeface="Times New Roman" pitchFamily="18" charset="0"/>
              </a:rPr>
              <a:t>борьбу</a:t>
            </a:r>
            <a:r>
              <a:rPr sz="8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  <a:defRPr lang="ru-RU">
                <a:solidFill>
                  <a:srgbClr val="000000"/>
                </a:solidFill>
              </a:defRPr>
            </a:pPr>
            <a:endParaRPr lang="ru-RU" sz="3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P8ClYRMAAAAlAAAAEQAAAC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D8AAAADAAAABAAAAAAAAAAAAAAAAAAAAAAAAAA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AAAAAAAAAAAFSgAAMCoAAB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32615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B1AQAAQAsAALVIAAA7HAAAEAAAACYAAAAIAAAAASAAAAAAAAA="/>
              </a:ext>
            </a:extLst>
          </p:cNvSpPr>
          <p:nvPr>
            <p:ph idx="1"/>
          </p:nvPr>
        </p:nvSpPr>
        <p:spPr>
          <a:xfrm>
            <a:off x="247135" y="889686"/>
            <a:ext cx="11572120" cy="3699459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  <a:noAutofit/>
          </a:bodyPr>
          <a:lstStyle/>
          <a:p>
            <a:pPr marL="0" indent="0">
              <a:buNone/>
              <a:defRPr lang="ru-RU">
                <a:solidFill>
                  <a:srgbClr val="000000"/>
                </a:solidFill>
              </a:defRPr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6. Коммерческий характер</a:t>
            </a:r>
          </a:p>
          <a:p>
            <a:pPr marL="0" indent="0" algn="just">
              <a:buNone/>
              <a:defRPr lang="ru-RU">
                <a:solidFill>
                  <a:srgbClr val="000000"/>
                </a:solidFill>
              </a:defRPr>
            </a:pPr>
            <a:r>
              <a:rPr sz="3600" dirty="0" err="1">
                <a:latin typeface="Times New Roman" pitchFamily="18" charset="0"/>
                <a:cs typeface="Times New Roman" pitchFamily="18" charset="0"/>
              </a:rPr>
              <a:t>Продукт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массовой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товар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предназначенный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массовой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продажи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этого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товар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должен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 err="1">
                <a:latin typeface="Times New Roman" pitchFamily="18" charset="0"/>
                <a:cs typeface="Times New Roman" pitchFamily="18" charset="0"/>
              </a:rPr>
              <a:t>демократичным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, т. е. подходить, нравиться большинству людей 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 lang="ru-RU">
                <a:solidFill>
                  <a:srgbClr val="000000"/>
                </a:solidFill>
              </a:defRPr>
            </a:pPr>
            <a:r>
              <a:rPr sz="3600" dirty="0">
                <a:latin typeface="Times New Roman" pitchFamily="18" charset="0"/>
                <a:cs typeface="Times New Roman" pitchFamily="18" charset="0"/>
              </a:rPr>
              <a:t> Коммерческий характер проявляется и в безответственности производителей за последствия выпускаемой ими продукции.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P8ClYRMAAAAlAAAAEQAAAC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AAAAAAAAAAAASwAAMCoAAB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C1BAAA6wEAAGVFAACwHAAAEAAAACYAAAAIAAAAAQAAAAAAAAA="/>
              </a:ext>
            </a:extLst>
          </p:cNvSpPr>
          <p:nvPr>
            <p:ph idx="1"/>
          </p:nvPr>
        </p:nvSpPr>
        <p:spPr>
          <a:xfrm>
            <a:off x="765175" y="311785"/>
            <a:ext cx="10515600" cy="4351655"/>
          </a:xfrm>
        </p:spPr>
        <p:txBody>
          <a:bodyPr/>
          <a:lstStyle/>
          <a:p>
            <a:pPr>
              <a:defRPr lang="ru-RU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«Массовая культура» в основном строится на ценностях денег, эгоистическом интересе. Российское общество переживает серьезную трансформацию в сторону западных ценностей. В нашей жизни возросла роль материальных ценностей: денег и богатства, уменьшилось значение ценностей нематериальных. </a:t>
            </a:r>
          </a:p>
        </p:txBody>
      </p:sp>
      <p:pic>
        <p:nvPicPr>
          <p:cNvPr id="3" name="Изображение1"/>
          <p:cNvPicPr>
            <a:extLst>
              <a:ext uri="smNativeData">
                <pr:smNativeData xmlns="" xmlns:p14="http://schemas.microsoft.com/office/powerpoint/2010/main" xmlns:pr="smNativeData" val="SMDATA_15_P8ClYRMAAAAlAAAAEQAAAA8B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AbAAAADAAAABAAAAAAAAAAAAAAAAAAAAAAAAAA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lREAAI8RAACeMwAA1igAAB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4886" y="3727938"/>
            <a:ext cx="4466004" cy="291035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AoBQAAOwsAANhFAAAAJgAAEAAAACYAAAAIAAAAAAAAAAAAAAA="/>
              </a:ext>
            </a:extLst>
          </p:cNvSpPr>
          <p:nvPr>
            <p:ph idx="4294967295"/>
          </p:nvPr>
        </p:nvSpPr>
        <p:spPr>
          <a:xfrm>
            <a:off x="281354" y="295422"/>
            <a:ext cx="11648048" cy="5830741"/>
          </a:xfrm>
        </p:spPr>
        <p:txBody>
          <a:bodyPr>
            <a:normAutofit/>
          </a:bodyPr>
          <a:lstStyle/>
          <a:p>
            <a:pPr marL="0" indent="0">
              <a:buNone/>
              <a:defRPr lang="ru-RU"/>
            </a:pPr>
            <a:r>
              <a:rPr lang="ru-RU" dirty="0">
                <a:solidFill>
                  <a:srgbClr val="F49F00"/>
                </a:solidFill>
              </a:rPr>
              <a:t>   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Экспансия - это территориальное ,географическое или иное расширение зоны обитания , или зоны влияния отдельного государства , народа, культуры или биологического.</a:t>
            </a:r>
          </a:p>
          <a:p>
            <a:pPr marL="0" indent="0">
              <a:buNone/>
              <a:defRPr lang="ru-RU">
                <a:solidFill>
                  <a:srgbClr val="000000"/>
                </a:solidFill>
              </a:defRPr>
            </a:pPr>
            <a:r>
              <a:rPr dirty="0">
                <a:latin typeface="Times New Roman" pitchFamily="18" charset="0"/>
                <a:cs typeface="Times New Roman" pitchFamily="18" charset="0"/>
              </a:rPr>
              <a:t>    Культурная экспансия — комплексный, системный и многогранный процесс, детерминированный,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 lang="ru-RU">
                <a:solidFill>
                  <a:srgbClr val="000000"/>
                </a:solidFill>
              </a:defRPr>
            </a:pPr>
            <a:r>
              <a:rPr dirty="0">
                <a:latin typeface="Times New Roman" pitchFamily="18" charset="0"/>
                <a:cs typeface="Times New Roman" pitchFamily="18" charset="0"/>
              </a:rPr>
              <a:t>во-первых, расширением области влияния доминирующей культуры за её исторически сложившиеся первоначальные пределы;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 lang="ru-RU">
                <a:solidFill>
                  <a:srgbClr val="000000"/>
                </a:solidFill>
              </a:defRPr>
            </a:pPr>
            <a:r>
              <a:rPr dirty="0">
                <a:latin typeface="Times New Roman" pitchFamily="18" charset="0"/>
                <a:cs typeface="Times New Roman" pitchFamily="18" charset="0"/>
              </a:rPr>
              <a:t>во-вторых, последовательной расширяющейся практикой использования на новых, ранее не задействованных, территориях символических объектов, смыслов, средств их выражения</a:t>
            </a:r>
          </a:p>
          <a:p>
            <a:pPr marL="0" indent="0">
              <a:buNone/>
              <a:defRPr lang="ru-RU">
                <a:solidFill>
                  <a:srgbClr val="000000"/>
                </a:solidFill>
              </a:defRPr>
            </a:pP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AoBQAAOwsAANhFAAAAJgAAEAAAACYAAAAIAAAAAAAAAAAAAAA="/>
              </a:ext>
            </a:extLst>
          </p:cNvSpPr>
          <p:nvPr>
            <p:ph idx="4294967295"/>
          </p:nvPr>
        </p:nvSpPr>
        <p:spPr>
          <a:xfrm>
            <a:off x="568411" y="531341"/>
            <a:ext cx="10651524" cy="5832389"/>
          </a:xfrm>
        </p:spPr>
        <p:txBody>
          <a:bodyPr>
            <a:noAutofit/>
          </a:bodyPr>
          <a:lstStyle/>
          <a:p>
            <a:pPr marL="0" indent="0">
              <a:buNone/>
              <a:defRPr lang="ru-RU">
                <a:solidFill>
                  <a:srgbClr val="000000"/>
                </a:solidFill>
              </a:defRPr>
            </a:pP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Массовая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это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феномен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современности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порожденный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определенными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социальными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культурными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сдвигами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выполняющий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ряд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достаточно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важных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функций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 lang="ru-RU">
                <a:solidFill>
                  <a:srgbClr val="000000"/>
                </a:solidFill>
              </a:defRPr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Массовая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имеет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негативные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аспекты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высокий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ее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продукции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коммерческий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критерий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оценки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произведений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позитивные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аспекты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предоставляет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человеку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невиданное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ранее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изобилие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символических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форм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образов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делает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восприятие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мира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многообразным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оставляя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потребителем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выбора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потребляемого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продукта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".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ratova\Desktop\иллюстрация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871" y="852257"/>
            <a:ext cx="9966664" cy="5606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AVAgAACwEAAJ1HAACwJwAAEAAAACYAAAAIAAAAASAAAAAAAAA="/>
              </a:ext>
            </a:extLst>
          </p:cNvSpPr>
          <p:nvPr>
            <p:ph idx="1"/>
          </p:nvPr>
        </p:nvSpPr>
        <p:spPr>
          <a:xfrm>
            <a:off x="338455" y="169545"/>
            <a:ext cx="11303000" cy="628205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>
              <a:buNone/>
              <a:defRPr lang="ru-RU">
                <a:solidFill>
                  <a:srgbClr val="000000"/>
                </a:solidFill>
              </a:defRPr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Проблемы развития социально-культурной сферы российского общества:</a:t>
            </a:r>
          </a:p>
          <a:p>
            <a:pPr>
              <a:defRPr lang="ru-RU">
                <a:solidFill>
                  <a:srgbClr val="000000"/>
                </a:solidFill>
              </a:defRPr>
            </a:pPr>
            <a:r>
              <a:rPr dirty="0">
                <a:latin typeface="Times New Roman" pitchFamily="18" charset="0"/>
                <a:cs typeface="Times New Roman" pitchFamily="18" charset="0"/>
              </a:rPr>
              <a:t>падение демографических показателей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 lang="ru-RU">
                <a:solidFill>
                  <a:srgbClr val="000000"/>
                </a:solidFill>
              </a:defRPr>
            </a:pPr>
            <a:r>
              <a:rPr dirty="0">
                <a:latin typeface="Times New Roman" pitchFamily="18" charset="0"/>
                <a:cs typeface="Times New Roman" pitchFamily="18" charset="0"/>
              </a:rPr>
              <a:t>ухудшение уровня жизни на фоне роста цен и снижения заработной платы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 lang="ru-RU">
                <a:solidFill>
                  <a:srgbClr val="000000"/>
                </a:solidFill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социальная незащищенность бедных слоев населения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 lang="ru-RU">
                <a:solidFill>
                  <a:srgbClr val="000000"/>
                </a:solidFill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роль олигархов в политической и экономической жизни страны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 lang="ru-RU">
                <a:solidFill>
                  <a:srgbClr val="000000"/>
                </a:solidFill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бюрократизм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 lang="ru-RU">
                <a:solidFill>
                  <a:srgbClr val="000000"/>
                </a:solidFill>
              </a:defRPr>
            </a:pPr>
            <a:r>
              <a:rPr dirty="0">
                <a:latin typeface="Times New Roman" pitchFamily="18" charset="0"/>
                <a:cs typeface="Times New Roman" pitchFamily="18" charset="0"/>
              </a:rPr>
              <a:t>экологическая ситуация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2C1BF-B596-4C17-A5A2-A6C49F56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Выберите верные суждения о массовой культуре и запишите цифры, под которыми они указаны.</a:t>
            </a:r>
            <a:b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53E7DE-DEBB-4A70-962A-2C9BB72F1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1) Массовая культура зародилась с переходом к постиндустриальному обществу.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2) Одним из признаков массовой культуры является ее коммерческая направленность.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3) Продукты массовой культуры даже по прошествии времени не могут стать частью народной культуры.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4) В массовой культуре могут использоваться идеи, художественные приемы элитарной культуры.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5) В современном обществе массовая культура преобладает.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602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F16F5-EA3A-4881-9212-54A64B66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приведён ряд терминов. Все они, за исключением двух, представляют черты массовой культуры.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BD306-A4B5-45F4-9225-699A3F215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коммерческий характер</a:t>
            </a:r>
          </a:p>
          <a:p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доступность </a:t>
            </a:r>
          </a:p>
          <a:p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использование спецэффектов</a:t>
            </a:r>
          </a:p>
          <a:p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 развлекательный характер </a:t>
            </a:r>
          </a:p>
          <a:p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сложность формы и содержания </a:t>
            </a:r>
          </a:p>
          <a:p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узкий круг потребителей</a:t>
            </a:r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365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A6793-71CF-40CF-87BC-C520B4C6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Взаимопроникновение новых национальных культур.</a:t>
            </a:r>
            <a:b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Культурное развитие России на современном этапе.</a:t>
            </a:r>
            <a:b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46D52B-CEB8-40E2-9A72-166CE6E09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1.Какие фильмы были сняты в 2000-е годы: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 «Остров», «9 рота», «Идиот»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б) «Война и мир», «Калина Красная», «В бой идут одни старики»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в) «Семнадцать мгновений весны», «Три тополя на Плющихе»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г) «Москва слезам не верит», «Завтра была война»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2.В каком городе проходит ежегодный фестиваль «Кинотавр»: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а) Москва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б) Сочи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в) Санкт-Петербург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Ялта</a:t>
            </a:r>
          </a:p>
        </p:txBody>
      </p:sp>
    </p:spTree>
    <p:extLst>
      <p:ext uri="{BB962C8B-B14F-4D97-AF65-F5344CB8AC3E}">
        <p14:creationId xmlns:p14="http://schemas.microsoft.com/office/powerpoint/2010/main" val="69045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uratova\Desktop\эксп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32"/>
            <a:ext cx="12192000" cy="6877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CgAwAABgMAAFBEAACTFQAAEAAAACYAAAAIAAAAAQAAAAAAAAA="/>
              </a:ext>
            </a:extLst>
          </p:cNvSpPr>
          <p:nvPr>
            <p:ph idx="1"/>
          </p:nvPr>
        </p:nvSpPr>
        <p:spPr>
          <a:xfrm>
            <a:off x="1" y="0"/>
            <a:ext cx="11577710" cy="3507105"/>
          </a:xfrm>
        </p:spPr>
        <p:txBody>
          <a:bodyPr>
            <a:noAutofit/>
          </a:bodyPr>
          <a:lstStyle/>
          <a:p>
            <a:pPr>
              <a:defRPr lang="ru-RU">
                <a:solidFill>
                  <a:srgbClr val="000000"/>
                </a:solidFill>
              </a:defRPr>
            </a:pPr>
            <a:r>
              <a:rPr sz="2800" dirty="0" err="1">
                <a:latin typeface="Times New Roman" pitchFamily="18" charset="0"/>
                <a:cs typeface="Times New Roman" pitchFamily="18" charset="0"/>
              </a:rPr>
              <a:t>Вступление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эпоху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либеральных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реформ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Конституция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РФ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признает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идеологическое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многообразие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” «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никакая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идеология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устанавливаться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качестве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государственной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обязательной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Культурно-духовное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пространство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культурный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облик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нового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российского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общества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формировались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процессе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разрушения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российского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культурно-духовного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пространства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натиском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западной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ценностей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P8ClYRMAAAAlAAAAEQAAAC8B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BMwAIADAAAABAAAAAAAAAAAAAAAAAAAAAAAAAA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7RIAACYWAADtMAAAMCoAAB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6575" y="3600450"/>
            <a:ext cx="4876800" cy="32575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AoBQAAoQEAANhFAABlHAAAEAAAACYAAAAIAAAAAQAAAAAAAAA="/>
              </a:ext>
            </a:extLst>
          </p:cNvSpPr>
          <p:nvPr>
            <p:ph idx="1"/>
          </p:nvPr>
        </p:nvSpPr>
        <p:spPr>
          <a:xfrm>
            <a:off x="211015" y="264795"/>
            <a:ext cx="11142785" cy="4351020"/>
          </a:xfrm>
        </p:spPr>
        <p:txBody>
          <a:bodyPr>
            <a:noAutofit/>
          </a:bodyPr>
          <a:lstStyle/>
          <a:p>
            <a:pPr>
              <a:defRPr lang="ru-RU">
                <a:solidFill>
                  <a:srgbClr val="000000"/>
                </a:solidFill>
              </a:defRPr>
            </a:pPr>
            <a:r>
              <a:rPr sz="2800" b="1" dirty="0">
                <a:latin typeface="Times New Roman" pitchFamily="18" charset="0"/>
                <a:cs typeface="Times New Roman" pitchFamily="18" charset="0"/>
              </a:rPr>
              <a:t>Россия – </a:t>
            </a:r>
            <a:r>
              <a:rPr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многонациональная страна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 lang="ru-RU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Россия является светским государством, где никакая религия не может быть установлена в качестве государственной или обязательной. А свобода совести и вероисповедания гарантируется Конституцией. Всем гражданам дано право на исповедание любой религии и право быть атеистом. По данным переписи населения в РФ в 2010 г. Население страны распределяется по религиям в следующем процентном соотношении: ПРАВОСЛАВИЕ -75% ИСЛАМ – 5% АТЕИСТЫ -8% КАТОЛИЦИЗМ, ПРОТЕСТАНТИЗМ, ИУДАИЗМ БУДИЗМ – по 1%</a:t>
            </a:r>
          </a:p>
        </p:txBody>
      </p:sp>
      <p:pic>
        <p:nvPicPr>
          <p:cNvPr id="3" name="Изображение1"/>
          <p:cNvPicPr>
            <a:extLst>
              <a:ext uri="smNativeData">
                <pr:smNativeData xmlns="" xmlns:p14="http://schemas.microsoft.com/office/powerpoint/2010/main" xmlns:pr="smNativeData" val="SMDATA_15_P8ClYRMAAAAlAAAAEQAAAA8B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D0AQAADAAAABAAAABzBJuKlnYZPzh0zB+5iy4/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JREAAG0ZAABcOQAAMCoAAB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9003" y="4314548"/>
            <a:ext cx="8345010" cy="227865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3"/>
          <p:cNvSpPr>
            <a:extLst>
              <a:ext uri="smNativeData">
                <pr:smNativeData xmlns="" xmlns:p14="http://schemas.microsoft.com/office/powerpoint/2010/main" xmlns:pr="smNativeData" val="SMDATA_13_P8ClYRMAAAAlAAAAZQAAAA0AAAAAkAAAAEgAAACQAAAASAAAAAAAAAABAAAAAAAAAAEAAABQAAAAhbacS3FV1T8AAAAAAAAAAAAAAAAAAOA/AAAAAAAA4D8AAAAAAADgPwAAAAAAAOA/AAAAAAAA4D8AAAAAAADgPwAAAAAAAOA/AAAAAAAA4D8CAAAAjAAAAAEAAAAAAAAAjXCaA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NcJoAndvaAQAAAAAAAAAAAAAAAAAAAAAAAAAAAAAAAAAAAAAAAAAArDgZAH9/fwBQUEYDzMzMAMDA/wB/f38AAAAAAAAAAAAAAAAAAAAAAAAAAAAhAAAAGAAAABQAAADXHgAA3ggAABAsAAALEgAAEAAAACYAAAAIAAAA//////////8="/>
              </a:ext>
            </a:extLst>
          </p:cNvSpPr>
          <p:nvPr/>
        </p:nvSpPr>
        <p:spPr>
          <a:xfrm>
            <a:off x="5013325" y="1441450"/>
            <a:ext cx="2149475" cy="1491615"/>
          </a:xfrm>
          <a:prstGeom prst="roundRect">
            <a:avLst>
              <a:gd name="adj" fmla="val 16667"/>
            </a:avLst>
          </a:prstGeom>
          <a:solidFill>
            <a:srgbClr val="8D709A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ru-RU" sz="3600"/>
              <a:t>Культура России</a:t>
            </a:r>
          </a:p>
        </p:txBody>
      </p:sp>
      <p:sp>
        <p:nvSpPr>
          <p:cNvPr id="3" name="Скругленный прямоугольник 4"/>
          <p:cNvSpPr>
            <a:extLst>
              <a:ext uri="smNativeData">
                <pr:smNativeData xmlns="" xmlns:p14="http://schemas.microsoft.com/office/powerpoint/2010/main" xmlns:pr="smNativeData" val="SMDATA_13_P8ClYRMAAAAlAAAAZQAAAA0AAAAAkAAAAEgAAACQAAAASAAAAAAAAAABAAAAAAAAAAEAAABQAAAAhbacS3FV1T8AAAAAAAAAAAAAAAAAAOA/AAAAAAAA4D8AAAAAAADgPwAAAAAAAOA/AAAAAAAA4D8AAAAAAADgPwAAAAAAAOA/AAAAAAAA4D8CAAAAjAAAAAEAAAAAAAAA6EwiD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rDgZAH9/fwBQUEYDzMzMAMDA/wB/f38AAAAAAAAAAAAAAAAAAAAAAAAAAAAhAAAAGAAAABQAAAAYNQAApgIAAA1HAADeCAAAEAAAACYAAAAIAAAA//////////8="/>
              </a:ext>
            </a:extLst>
          </p:cNvSpPr>
          <p:nvPr/>
        </p:nvSpPr>
        <p:spPr>
          <a:xfrm>
            <a:off x="8630920" y="430530"/>
            <a:ext cx="2919095" cy="10109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ru-RU" sz="3200"/>
              <a:t>Национальная культура</a:t>
            </a:r>
          </a:p>
        </p:txBody>
      </p:sp>
      <p:sp>
        <p:nvSpPr>
          <p:cNvPr id="4" name="Рамка 8"/>
          <p:cNvSpPr>
            <a:extLst>
              <a:ext uri="smNativeData">
                <pr:smNativeData xmlns="" xmlns:p14="http://schemas.microsoft.com/office/powerpoint/2010/main" xmlns:pr="smNativeData" val="SMDATA_13_P8ClYRMAAAAlAAAAiQAAAA0AAAAAkAAAAEgAAACQAAAASAAAAAAAAAABAAAAAAAAAAEAAABQAAAAAAAAAAAA0D8AAAAAAADgPwAAAAAAAOA/AAAAAAAA4D8AAAAAAADgPwAAAAAAAOA/AAAAAAAA4D8AAAAAAADgPwAAAAAAAOA/AAAAAAAA4D8CAAAAjAAAAAEAAAAAAAAAALDwA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sPAAndvaAQAAAAAAAAAAAAAAAAAAAAAAAAAAAAAAAAAAAAAAAAAArDgZAH9/fwBQUEYDzMzMAMDA/wB/f38AAAAAAAAAAAAAAAAAAAAAAAAAAAAhAAAAGAAAABQAAABdCgAAfh4AAKc/AAC2JAAAEAAAACYAAAAIAAAA//////////8="/>
              </a:ext>
            </a:extLst>
          </p:cNvSpPr>
          <p:nvPr/>
        </p:nvSpPr>
        <p:spPr>
          <a:xfrm>
            <a:off x="1684655" y="4956810"/>
            <a:ext cx="8662670" cy="1010920"/>
          </a:xfrm>
          <a:prstGeom prst="frame">
            <a:avLst>
              <a:gd name="adj1" fmla="val 107114"/>
            </a:avLst>
          </a:prstGeom>
          <a:solidFill>
            <a:srgbClr val="00B0F0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ru-RU" sz="4800">
                <a:solidFill>
                  <a:schemeClr val="tx1"/>
                </a:solidFill>
              </a:rPr>
              <a:t>Массовая культура</a:t>
            </a:r>
          </a:p>
        </p:txBody>
      </p:sp>
      <p:sp>
        <p:nvSpPr>
          <p:cNvPr id="5" name="Скругленный прямоугольник 11"/>
          <p:cNvSpPr>
            <a:extLst>
              <a:ext uri="smNativeData">
                <pr:smNativeData xmlns="" xmlns:p14="http://schemas.microsoft.com/office/powerpoint/2010/main" xmlns:pr="smNativeData" val="SMDATA_13_P8ClYRMAAAAlAAAAZQAAAA0AAAAAkAAAAEgAAACQAAAASAAAAAAAAAABAAAAAAAAAAEAAABQAAAAhbacS3FV1T8AAAAAAAAAAAAAAAAAAOA/AAAAAAAA4D8AAAAAAADgPwAAAAAAAOA/AAAAAAAA4D8AAAAAAADgPwAAAAAAAOA/AAAAAAAA4D8CAAAAjAAAAAEAAAAAAAAA6EwiD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rDgZAH9/fwBQUEYDzMzMAMDA/wB/f38AAAAAAAAAAAAAAAAAAAAAAAAAAAAhAAAAGAAAABQAAAAYNQAA7RIAAA1HAAAvGQAAEAAAACYAAAAIAAAA//////////8="/>
              </a:ext>
            </a:extLst>
          </p:cNvSpPr>
          <p:nvPr/>
        </p:nvSpPr>
        <p:spPr>
          <a:xfrm>
            <a:off x="8630920" y="3076575"/>
            <a:ext cx="2919095" cy="101727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ru-RU" sz="3200"/>
              <a:t>Национальная культура</a:t>
            </a:r>
          </a:p>
        </p:txBody>
      </p:sp>
      <p:sp>
        <p:nvSpPr>
          <p:cNvPr id="6" name="Скругленный прямоугольник 12"/>
          <p:cNvSpPr>
            <a:extLst>
              <a:ext uri="smNativeData">
                <pr:smNativeData xmlns="" xmlns:p14="http://schemas.microsoft.com/office/powerpoint/2010/main" xmlns:pr="smNativeData" val="SMDATA_13_P8ClYRMAAAAlAAAAZQAAAA0AAAAAkAAAAEgAAACQAAAASAAAAAAAAAABAAAAAAAAAAEAAABQAAAAhbacS3FV1T8AAAAAAAAAAAAAAAAAAOA/AAAAAAAA4D8AAAAAAADgPwAAAAAAAOA/AAAAAAAA4D8AAAAAAADgPwAAAAAAAOA/AAAAAAAA4D8CAAAAjAAAAAEAAAAAAAAA6EwiD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rDgZAH9/fwBQUEYDzMzMAMDA/wB/f38AAAAAAAAAAAAAAAAAAAAAAAAAAAAhAAAAGAAAABQAAADZAwAApgIAAM8VAADeCAAAEAAAACYAAAAIAAAA//////////8="/>
              </a:ext>
            </a:extLst>
          </p:cNvSpPr>
          <p:nvPr/>
        </p:nvSpPr>
        <p:spPr>
          <a:xfrm>
            <a:off x="625475" y="430530"/>
            <a:ext cx="2919730" cy="10109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ru-RU" sz="3200"/>
              <a:t>Национальная культура</a:t>
            </a:r>
          </a:p>
        </p:txBody>
      </p:sp>
      <p:sp>
        <p:nvSpPr>
          <p:cNvPr id="7" name="Скругленный прямоугольник 13"/>
          <p:cNvSpPr>
            <a:extLst>
              <a:ext uri="smNativeData">
                <pr:smNativeData xmlns="" xmlns:p14="http://schemas.microsoft.com/office/powerpoint/2010/main" xmlns:pr="smNativeData" val="SMDATA_13_P8ClYRMAAAAlAAAAZQAAAA0AAAAAkAAAAEgAAACQAAAASAAAAAAAAAABAAAAAAAAAAEAAABQAAAAhbacS3FV1T8AAAAAAAAAAAAAAAAAAOA/AAAAAAAA4D8AAAAAAADgPwAAAAAAAOA/AAAAAAAA4D8AAAAAAADgPwAAAAAAAOA/AAAAAAAA4D8CAAAAjAAAAAEAAAAAAAAA6EwiD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rDgZAH9/fwBQUEYDzMzMAMDA/wB/f38AAAAAAAAAAAAAAAAAAAAAAAAAAAAhAAAAGAAAABQAAADZAwAAoRIAAM8VAAAvGQAAEAAAACYAAAAIAAAA//////////8="/>
              </a:ext>
            </a:extLst>
          </p:cNvSpPr>
          <p:nvPr/>
        </p:nvSpPr>
        <p:spPr>
          <a:xfrm>
            <a:off x="625475" y="3028315"/>
            <a:ext cx="2919730" cy="106553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ru-RU" sz="3200"/>
              <a:t>Национальная культура</a:t>
            </a:r>
          </a:p>
        </p:txBody>
      </p:sp>
      <p:cxnSp>
        <p:nvCxnSpPr>
          <p:cNvPr id="8" name="Соединительная линия уступом 15"/>
          <p:cNvCxnSpPr>
            <a:stCxn id="6" idx="3"/>
            <a:extLst>
              <a:ext uri="smNativeData">
                <pr:smNativeData xmlns="" xmlns:p14="http://schemas.microsoft.com/office/powerpoint/2010/main" xmlns:pr="smNativeData" val="SMDATA_13_P8ClYRMAAAAlAAAADgAAAA0AAAAAkAAAAEgAAACQAAAASAAAAAAAAAAAAAAAAAAAAAEAAABQAAAAAAAAAAAAAAAAAAAAAAAAAAAAAAAAAPA/AAAAAAAA4D8AAAAAAADgPwAAAAAAAOA/AAAAAAAA4D8AAAAAAADgPwAAAAAAAOA/AAAAAAAA4D8CAAAAjAAAAAAAAAAAAAAA////AAD//wgAAAAAAAAAAAAAAAAAAAAAAAAAAAAAAAAAAAAAeAAAAAEAAABAAAAAAAAAAAAAAABaAAAAAAAAAAAAAAAAAAAAAAAAAAAAAAAAAAAAAAAAAAAAAAAAAAAAAAAAAAAAAAAAAAAAAAAAAAAAAAAAAAAAAAAAAAAAAAAAAAAAFAAAADwAAAABAAAAAAAAAP+9Rw0KAAAAAQAAABQAAAAUAAAAFAAAAAEAAAAAAAAAZAAAAGQAAAAC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ndvaAQAAAAAAAAAAAAAAAAAAAAAAAAAAAAAAAAAAAAAAAAAA/71HBn9/fwBQUEYDzMzMAMDA/wB/f38AAAAAAAAAAAAAAAAAAAAAAAAAAAAhAAAAGAAAABQAAADPFQAAwgUAANceAAB1DQAAEAAAACYAAAAIAAAA//////////8="/>
              </a:ext>
            </a:extLst>
          </p:cNvCxnSpPr>
          <p:nvPr/>
        </p:nvCxnSpPr>
        <p:spPr>
          <a:xfrm>
            <a:off x="3545205" y="935990"/>
            <a:ext cx="1468120" cy="1251585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accent2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9" name="Соединительная линия уступом 17"/>
          <p:cNvCxnSpPr>
            <a:stCxn id="3" idx="1"/>
            <a:endCxn id="2" idx="3"/>
            <a:extLst>
              <a:ext uri="smNativeData">
                <pr:smNativeData xmlns="" xmlns:p14="http://schemas.microsoft.com/office/powerpoint/2010/main" xmlns:pr="smNativeData" val="SMDATA_13_P8ClYRMAAAAlAAAADgAAAA0AAAAAkAAAAEgAAACQAAAASAAAAAAAAAAAAAAAAgAAAAEAAABQAAAAAAAAAAAAAAAAAAAAAAAAAAAAAAAAAPA/AAAAAAAA4D8AAAAAAADgPwAAAAAAAOA/AAAAAAAA4D8AAAAAAADgPwAAAAAAAOA/AAAAAAAA4D8CAAAAjAAAAAAAAAAAAAAA////AAD//wgAAAAAAAAAAAAAAAAAAAAAAAAAAAAAAAAAAAAAeAAAAAEAAABAAAAAAAAAAAAAAABaAAAAAAAAAAAAAAAAAAAAAAAAAAAAAAAAAAAAAAAAAAAAAAAAAAAAAAAAAAAAAAAAAAAAAAAAAAAAAAAAAAAAAAAAAAAAAAAAAAAAFAAAADwAAAABAAAAAAAAAP+9Rw0KAAAAAQAAABQAAAAUAAAAFAAAAAEAAAAAAAAAZAAAAGQAAAAC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ndvaAQAAAAAAAAAAAAAAAAAAAAAAAAAAAAAAAAAAAAAAAAAA/71HBn9/fwBQUEYDzMzMAMDA/wB/f38AAAAAAAAAAAAAAAAAAAAAAAAAAAAhAAAAGAAAABQAAAAQLAAAwgUAABg1AAB0DQAAEAAAACYAAAAIAAAA//////////8="/>
              </a:ext>
            </a:extLst>
          </p:cNvCxnSpPr>
          <p:nvPr/>
        </p:nvCxnSpPr>
        <p:spPr>
          <a:xfrm rot="10800000">
            <a:off x="7162800" y="935990"/>
            <a:ext cx="1468120" cy="125095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accent2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0" name="Соединительная линия уступом 19"/>
          <p:cNvCxnSpPr>
            <a:stCxn id="7" idx="3"/>
            <a:extLst>
              <a:ext uri="smNativeData">
                <pr:smNativeData xmlns="" xmlns:p14="http://schemas.microsoft.com/office/powerpoint/2010/main" xmlns:pr="smNativeData" val="SMDATA_13_P8ClYRMAAAAlAAAADgAAAA0AAAAAkAAAAEgAAACQAAAASAAAAAAAAAAAAAAAAgAAAAEAAABQAAAAAAAAAAAAAAAAAAAAAAAAAAAAAAAAAPA/AAAAAAAA4D8AAAAAAADgPwAAAAAAAOA/AAAAAAAA4D8AAAAAAADgPwAAAAAAAOA/AAAAAAAA4D8CAAAAjAAAAAAAAAAAAAAA////AAD//wgAAAAAAAAAAAAAAAAAAAAAAAAAAAAAAAAAAAAAeAAAAAEAAABAAAAAAAAAAAAAAABaAAAAAAAAAAAAAAAAAAAAAAAAAAAAAAAAAAAAAAAAAAAAAAAAAAAAAAAAAAAAAAAAAAAAAAAAAAAAAAAAAAAAAAAAAAAAAAAAAAAAFAAAADwAAAABAAAAAAAAAP+9Rw0KAAAAAQAAABQAAAAUAAAAFAAAAAEAAAAAAAAAZAAAAGQAAAAC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ndvaAQAAAAAAAAAAAAAAAAAAAAAAAAAAAAAAAAAAAAAAAAAA/71HBn9/fwBQUEYDzMzMAMDA/wB/f38AAAAAAAAAAAAAAAAAAAAAAAAAAAAhAAAAGAAAABQAAADPFQAA6BUAANceAADoFQAAEAAAACYAAAAIAAAA//////////8="/>
              </a:ext>
            </a:extLst>
          </p:cNvCxnSpPr>
          <p:nvPr/>
        </p:nvCxnSpPr>
        <p:spPr>
          <a:xfrm>
            <a:off x="3545205" y="3561080"/>
            <a:ext cx="1468120" cy="1270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accent2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1" name="Соединительная линия уступом 21"/>
          <p:cNvCxnSpPr>
            <a:stCxn id="5" idx="1"/>
            <a:extLst>
              <a:ext uri="smNativeData">
                <pr:smNativeData xmlns="" xmlns:p14="http://schemas.microsoft.com/office/powerpoint/2010/main" xmlns:pr="smNativeData" val="SMDATA_13_P8ClYRMAAAAlAAAADgAAAA0AAAAAkAAAAEgAAACQAAAASAAAAAAAAAAAAAAAAAAAAAEAAABQAAAAAAAAAAAAAAAAAAAAAAAAAAAAAAAAAPA/AAAAAAAA4D8AAAAAAADgPwAAAAAAAOA/AAAAAAAA4D8AAAAAAADgPwAAAAAAAOA/AAAAAAAA4D8CAAAAjAAAAAAAAAAAAAAA////AAD//wgAAAAAAAAAAAAAAAAAAAAAAAAAAAAAAAAAAAAAeAAAAAEAAABAAAAAAAAAAAAAAABaAAAAAAAAAAAAAAAAAAAAAAAAAAAAAAAAAAAAAAAAAAAAAAAAAAAAAAAAAAAAAAAAAAAAAAAAAAAAAAAAAAAAAAAAAAAAAAAAAAAAFAAAADwAAAABAAAAAAAAAP+9Rw0KAAAAAQAAABQAAAAUAAAAFAAAAAEAAAAAAAAAZAAAAGQAAAAC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ndvaAQAAAAAAAAAAAAAAAAAAAAAAAAAAAAAAAAAAAAAAAAAA/71HBn9/fwBQUEYDzMzMAMDA/wB/f38AAAAAAAAAAAAAAAAAAAAAAAAAAAAhAAAAGAAAABQAAAAQLAAAdA8AABg1AAAOFgAAEAAAACYAAAAIAAAA//////////8="/>
              </a:ext>
            </a:extLst>
          </p:cNvCxnSpPr>
          <p:nvPr/>
        </p:nvCxnSpPr>
        <p:spPr>
          <a:xfrm rot="10800000">
            <a:off x="7162800" y="2512060"/>
            <a:ext cx="1468120" cy="107315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accent2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12" name="Стрелка вверх 25"/>
          <p:cNvSpPr>
            <a:extLst>
              <a:ext uri="smNativeData">
                <pr:smNativeData xmlns="" xmlns:p14="http://schemas.microsoft.com/office/powerpoint/2010/main" xmlns:pr="smNativeData" val="SMDATA_13_P8ClYRMAAAAlAAAAygAAAA0AAAAAkAAAAEgAAACQAAAASAAAAAAAAAABAAAAAAAAAAEAAABQAAAAMzMzMzMz5z8AAAAAAADgPwAAAAAAAOA/AAAAAAAA4D8AAAAAAADgPwAAAAAAAOA/AAAAAAAA4D8AAAAAAADgPwAAAAAAAOA/AAAAAAAA4D8CAAAAjAAAAAEAAAAAAAAA6EwiD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rDgZAH9/fwBQUEYDzMzMAMDA/wB/f38AAAAAAAAAAAAAAAAAAAAAAAAAAAAhAAAAGAAAABQAAABYEwAALxkAAMUYAACCHQAAEAAAACYAAAAIAAAA//////////8="/>
              </a:ext>
            </a:extLst>
          </p:cNvSpPr>
          <p:nvPr/>
        </p:nvSpPr>
        <p:spPr>
          <a:xfrm>
            <a:off x="3144520" y="4093845"/>
            <a:ext cx="882015" cy="702945"/>
          </a:xfrm>
          <a:prstGeom prst="upArrow">
            <a:avLst>
              <a:gd name="adj1" fmla="val 50000"/>
              <a:gd name="adj2" fmla="val 27500"/>
            </a:avLst>
          </a:prstGeom>
          <a:solidFill>
            <a:schemeClr val="accent1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Стрелка вверх 26"/>
          <p:cNvSpPr>
            <a:extLst>
              <a:ext uri="smNativeData">
                <pr:smNativeData xmlns="" xmlns:p14="http://schemas.microsoft.com/office/powerpoint/2010/main" xmlns:pr="smNativeData" val="SMDATA_13_P8ClYRMAAAAlAAAAygAAAA0AAAAAkAAAAEgAAACQAAAASAAAAAAAAAABAAAAAAAAAAEAAABQAAAAMzMzMzMz5z8AAAAAAADgPwAAAAAAAOA/AAAAAAAA4D8AAAAAAADgPwAAAAAAAOA/AAAAAAAA4D8AAAAAAADgPwAAAAAAAOA/AAAAAAAA4D8CAAAAjAAAAAEAAAAAAAAA6EwiD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rDgZAH9/fwBQUEYDzMzMAMDA/wB/f38AAAAAAAAAAAAAAAAAAAAAAAAAAAAhAAAAGAAAABQAAABpGQAALxkAANceAACCHQAAEAAAACYAAAAIAAAA//////////8="/>
              </a:ext>
            </a:extLst>
          </p:cNvSpPr>
          <p:nvPr/>
        </p:nvSpPr>
        <p:spPr>
          <a:xfrm>
            <a:off x="4130675" y="4093845"/>
            <a:ext cx="882650" cy="702945"/>
          </a:xfrm>
          <a:prstGeom prst="upArrow">
            <a:avLst>
              <a:gd name="adj1" fmla="val 50000"/>
              <a:gd name="adj2" fmla="val 27500"/>
            </a:avLst>
          </a:prstGeom>
          <a:solidFill>
            <a:schemeClr val="accent1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Стрелка вверх 27"/>
          <p:cNvSpPr>
            <a:extLst>
              <a:ext uri="smNativeData">
                <pr:smNativeData xmlns="" xmlns:p14="http://schemas.microsoft.com/office/powerpoint/2010/main" xmlns:pr="smNativeData" val="SMDATA_13_P8ClYRMAAAAlAAAAygAAAA0AAAAAkAAAAEgAAACQAAAASAAAAAAAAAABAAAAAAAAAAEAAABQAAAAMzMzMzMz5z8AAAAAAADgPwAAAAAAAOA/AAAAAAAA4D8AAAAAAADgPwAAAAAAAOA/AAAAAAAA4D8AAAAAAADgPwAAAAAAAOA/AAAAAAAA4D8CAAAAjAAAAAEAAAAAAAAA6EwiD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rDgZAH9/fwBQUEYDzMzMAMDA/wB/f38AAAAAAAAAAAAAAAAAAAAAAAAAAAAhAAAAGAAAABQAAACUHwAALxkAAAIlAACCHQAAEAAAACYAAAAIAAAA//////////8="/>
              </a:ext>
            </a:extLst>
          </p:cNvSpPr>
          <p:nvPr/>
        </p:nvSpPr>
        <p:spPr>
          <a:xfrm>
            <a:off x="5133340" y="4093845"/>
            <a:ext cx="882650" cy="702945"/>
          </a:xfrm>
          <a:prstGeom prst="upArrow">
            <a:avLst>
              <a:gd name="adj1" fmla="val 50000"/>
              <a:gd name="adj2" fmla="val 27500"/>
            </a:avLst>
          </a:prstGeom>
          <a:solidFill>
            <a:schemeClr val="accent1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Стрелка вверх 28"/>
          <p:cNvSpPr>
            <a:extLst>
              <a:ext uri="smNativeData">
                <pr:smNativeData xmlns="" xmlns:p14="http://schemas.microsoft.com/office/powerpoint/2010/main" xmlns:pr="smNativeData" val="SMDATA_13_P8ClYRMAAAAlAAAAygAAAA0AAAAAkAAAAEgAAACQAAAASAAAAAAAAAABAAAAAAAAAAEAAABQAAAAMzMzMzMz5z8AAAAAAADgPwAAAAAAAOA/AAAAAAAA4D8AAAAAAADgPwAAAAAAAOA/AAAAAAAA4D8AAAAAAADgPwAAAAAAAOA/AAAAAAAA4D8CAAAAjAAAAAEAAAAAAAAA6EwiD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rDgZAH9/fwBQUEYDzMzMAMDA/wB/f38AAAAAAAAAAAAAAAAAAAAAAAAAAAAhAAAAGAAAABQAAACmJQAALxkAABMrAACCHQAAEAAAACYAAAAIAAAA//////////8="/>
              </a:ext>
            </a:extLst>
          </p:cNvSpPr>
          <p:nvPr/>
        </p:nvSpPr>
        <p:spPr>
          <a:xfrm>
            <a:off x="6120130" y="4093845"/>
            <a:ext cx="882015" cy="702945"/>
          </a:xfrm>
          <a:prstGeom prst="upArrow">
            <a:avLst>
              <a:gd name="adj1" fmla="val 50000"/>
              <a:gd name="adj2" fmla="val 27500"/>
            </a:avLst>
          </a:prstGeom>
          <a:solidFill>
            <a:schemeClr val="accent1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Стрелка вверх 29"/>
          <p:cNvSpPr>
            <a:extLst>
              <a:ext uri="smNativeData">
                <pr:smNativeData xmlns="" xmlns:p14="http://schemas.microsoft.com/office/powerpoint/2010/main" xmlns:pr="smNativeData" val="SMDATA_13_P8ClYRMAAAAlAAAAygAAAA0AAAAAkAAAAEgAAACQAAAASAAAAAAAAAABAAAAAAAAAAEAAABQAAAAMzMzMzMz5z8AAAAAAADgPwAAAAAAAOA/AAAAAAAA4D8AAAAAAADgPwAAAAAAAOA/AAAAAAAA4D8AAAAAAADgPwAAAAAAAOA/AAAAAAAA4D8CAAAAjAAAAAEAAAAAAAAA6EwiD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rDgZAH9/fwBQUEYDzMzMAMDA/wB/f38AAAAAAAAAAAAAAAAAAAAAAAAAAAAhAAAAGAAAABQAAADEKwAALxkAADIxAACCHQAAEAAAACYAAAAIAAAA//////////8="/>
              </a:ext>
            </a:extLst>
          </p:cNvSpPr>
          <p:nvPr/>
        </p:nvSpPr>
        <p:spPr>
          <a:xfrm>
            <a:off x="7114540" y="4093845"/>
            <a:ext cx="882650" cy="702945"/>
          </a:xfrm>
          <a:prstGeom prst="upArrow">
            <a:avLst>
              <a:gd name="adj1" fmla="val 50000"/>
              <a:gd name="adj2" fmla="val 27500"/>
            </a:avLst>
          </a:prstGeom>
          <a:solidFill>
            <a:schemeClr val="accent1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Стрелка вверх 30"/>
          <p:cNvSpPr>
            <a:extLst>
              <a:ext uri="smNativeData">
                <pr:smNativeData xmlns="" xmlns:p14="http://schemas.microsoft.com/office/powerpoint/2010/main" xmlns:pr="smNativeData" val="SMDATA_13_P8ClYRMAAAAlAAAAygAAAA0AAAAAkAAAAEgAAACQAAAASAAAAAAAAAABAAAAAAAAAAEAAABQAAAAMzMzMzMz5z8AAAAAAADgPwAAAAAAAOA/AAAAAAAA4D8AAAAAAADgPwAAAAAAAOA/AAAAAAAA4D8AAAAAAADgPwAAAAAAAOA/AAAAAAAA4D8CAAAAjAAAAAEAAAAAAAAA6EwiD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rDgZAH9/fwBQUEYDzMzMAMDA/wB/f38AAAAAAAAAAAAAAAAAAAAAAAAAAAAhAAAAGAAAABQAAADjMQAALxkAAFA3AACCHQAAEAAAACYAAAAIAAAA//////////8="/>
              </a:ext>
            </a:extLst>
          </p:cNvSpPr>
          <p:nvPr/>
        </p:nvSpPr>
        <p:spPr>
          <a:xfrm>
            <a:off x="8109585" y="4093845"/>
            <a:ext cx="882015" cy="702945"/>
          </a:xfrm>
          <a:prstGeom prst="upArrow">
            <a:avLst>
              <a:gd name="adj1" fmla="val 50000"/>
              <a:gd name="adj2" fmla="val 27500"/>
            </a:avLst>
          </a:prstGeom>
          <a:solidFill>
            <a:schemeClr val="accent1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DuBgAAhP3//55HAACsBQAAEAAAACYAAAAIAAAAASAAAAAAAAA="/>
              </a:ext>
            </a:extLst>
          </p:cNvSpPr>
          <p:nvPr>
            <p:ph type="title"/>
          </p:nvPr>
        </p:nvSpPr>
        <p:spPr>
          <a:xfrm>
            <a:off x="1126490" y="-403860"/>
            <a:ext cx="10515600" cy="132588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  <a:normAutofit/>
          </a:bodyPr>
          <a:lstStyle/>
          <a:p>
            <a:pPr>
              <a:defRPr lang="ru-RU">
                <a:solidFill>
                  <a:srgbClr val="000000"/>
                </a:solidFill>
              </a:defRPr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Массовая культура - явление глобализации мира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AAAAAAngUAAMQvAADdIQAAEAAAACYAAAAIAAAAASAAAAAAAAA="/>
              </a:ext>
            </a:extLst>
          </p:cNvSpPr>
          <p:nvPr>
            <p:ph idx="1"/>
          </p:nvPr>
        </p:nvSpPr>
        <p:spPr>
          <a:xfrm>
            <a:off x="0" y="913130"/>
            <a:ext cx="7779434" cy="5389196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defRPr lang="ru-RU">
                <a:solidFill>
                  <a:srgbClr val="000000"/>
                </a:solidFill>
              </a:defRPr>
            </a:pPr>
            <a:r>
              <a:rPr sz="2800" dirty="0" err="1">
                <a:latin typeface="Times New Roman" pitchFamily="18" charset="0"/>
                <a:cs typeface="Times New Roman" pitchFamily="18" charset="0"/>
              </a:rPr>
              <a:t>Появлению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массовой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способствовали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следующие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факторы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становлением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рубеже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XIX-XX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вв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массового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общества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переход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машинному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производству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в XIX в;</a:t>
            </a:r>
          </a:p>
          <a:p>
            <a:pPr>
              <a:lnSpc>
                <a:spcPct val="80000"/>
              </a:lnSpc>
              <a:defRPr lang="ru-RU">
                <a:solidFill>
                  <a:srgbClr val="000000"/>
                </a:solidFill>
              </a:defRPr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процессы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стандартизации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производстве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обществе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духовной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культуре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чётко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обозначились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две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сферы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работающего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досуг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80000"/>
              </a:lnSpc>
              <a:defRPr lang="ru-RU">
                <a:solidFill>
                  <a:srgbClr val="000000"/>
                </a:solidFill>
              </a:defRPr>
            </a:pPr>
            <a:r>
              <a:rPr sz="2800" dirty="0" err="1">
                <a:latin typeface="Times New Roman" pitchFamily="18" charset="0"/>
                <a:cs typeface="Times New Roman" pitchFamily="18" charset="0"/>
              </a:rPr>
              <a:t>спрос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рождает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предложение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появился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рынок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досуга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типовой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культурный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продукт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книги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фильмы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граммофонные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пластинки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интересного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отдыха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монотонного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err="1"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P8ClYRMAAAAlAAAAEQAAAC8B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A7BEIEDAAAABAAAABz2T+mDHPRv+TIkSNHjry/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cDAAAH0OAAAASwAAcyIAAB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4000" y="2355215"/>
            <a:ext cx="4318000" cy="32448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262" y="1614271"/>
            <a:ext cx="10972800" cy="4525963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Новые технологии машинного производства потребовали новых знаний создана система общего начального образования обширная читательская аудитория зародился один из первых жанров массовой культуры массовая литература</a:t>
            </a:r>
            <a:endParaRPr lang="ru-RU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lang="ru-RU">
                <a:solidFill>
                  <a:srgbClr val="000000"/>
                </a:solidFill>
              </a:defRPr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массовой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AoBQAAOwsAANhFAAAAJgAAEAAAACYAAAAIAAAAAAAAAAAAAAA="/>
              </a:ext>
            </a:extLst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Tx/>
              <a:buAutoNum type="arabicPeriod"/>
              <a:defRPr lang="ru-RU">
                <a:solidFill>
                  <a:srgbClr val="000000"/>
                </a:solidFill>
              </a:defRPr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Общедоступность:</a:t>
            </a:r>
          </a:p>
          <a:p>
            <a:pPr marL="0" indent="0">
              <a:buNone/>
              <a:defRPr lang="ru-RU">
                <a:solidFill>
                  <a:srgbClr val="000000"/>
                </a:solidFill>
              </a:defRPr>
            </a:pPr>
            <a:r>
              <a:rPr sz="4800" dirty="0" err="1">
                <a:latin typeface="Times New Roman" pitchFamily="18" charset="0"/>
                <a:cs typeface="Times New Roman" pitchFamily="18" charset="0"/>
              </a:rPr>
              <a:t>легкие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восприятия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развлекательные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представления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фильмы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музыка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песни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публикации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рамках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массовой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работали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выдающиеся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деятели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искусства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такие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актеры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Чарли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Чаплин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Любовь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Орлова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Игорь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Ильинский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всемирно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известные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певцы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Марио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Ланца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Эдит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dirty="0" err="1">
                <a:latin typeface="Times New Roman" pitchFamily="18" charset="0"/>
                <a:cs typeface="Times New Roman" pitchFamily="18" charset="0"/>
              </a:rPr>
              <a:t>Пиаф</a:t>
            </a:r>
            <a:endParaRPr lang="ru-RU" sz="4800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>
              <a:buNone/>
              <a:defRPr lang="ru-RU">
                <a:solidFill>
                  <a:srgbClr val="000000"/>
                </a:solidFill>
              </a:defRPr>
            </a:pPr>
            <a:endParaRPr lang="ru-RU" dirty="0">
              <a:hlinkClick r:id="rId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992</Words>
  <Application>Microsoft Office PowerPoint</Application>
  <PresentationFormat>Широкоэкранный</PresentationFormat>
  <Paragraphs>61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                                                                                                                                         Преподаватель :Р.А.Андреева Проблема экспансии в Россию западной системы ценностей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Массовая культура - явление глобализации мира</vt:lpstr>
      <vt:lpstr>Презентация PowerPoint</vt:lpstr>
      <vt:lpstr>Основные особенности массовой культуры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Выберите верные суждения о массовой культуре и запишите цифры, под которыми они указаны. </vt:lpstr>
      <vt:lpstr>Ниже приведён ряд терминов. Все они, за исключением двух, представляют черты массовой культуры. </vt:lpstr>
      <vt:lpstr>Взаимопроникновение новых национальных культур.  Культурное развитие России на современном этапе.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Admin</dc:creator>
  <cp:keywords/>
  <dc:description/>
  <cp:lastModifiedBy>Андреева Розалия Андреева</cp:lastModifiedBy>
  <cp:revision>22</cp:revision>
  <dcterms:created xsi:type="dcterms:W3CDTF">2021-11-18T15:52:26Z</dcterms:created>
  <dcterms:modified xsi:type="dcterms:W3CDTF">2023-03-29T11:58:46Z</dcterms:modified>
</cp:coreProperties>
</file>