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86" r:id="rId16"/>
    <p:sldId id="277" r:id="rId17"/>
    <p:sldId id="278" r:id="rId18"/>
    <p:sldId id="294" r:id="rId19"/>
    <p:sldId id="285" r:id="rId20"/>
    <p:sldId id="289" r:id="rId21"/>
    <p:sldId id="275" r:id="rId22"/>
    <p:sldId id="287" r:id="rId23"/>
    <p:sldId id="288" r:id="rId24"/>
    <p:sldId id="276" r:id="rId25"/>
    <p:sldId id="273" r:id="rId26"/>
    <p:sldId id="280" r:id="rId27"/>
    <p:sldId id="281" r:id="rId28"/>
    <p:sldId id="291" r:id="rId29"/>
    <p:sldId id="282" r:id="rId30"/>
    <p:sldId id="290" r:id="rId31"/>
    <p:sldId id="298" r:id="rId32"/>
    <p:sldId id="299" r:id="rId33"/>
    <p:sldId id="297" r:id="rId34"/>
    <p:sldId id="300" r:id="rId35"/>
    <p:sldId id="301" r:id="rId36"/>
    <p:sldId id="302" r:id="rId37"/>
    <p:sldId id="303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F56696-F780-4440-ADA1-056BB08026E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7D78E4-96BA-4AFA-B832-D9A28CD51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6696-F780-4440-ADA1-056BB08026E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78E4-96BA-4AFA-B832-D9A28CD51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6696-F780-4440-ADA1-056BB08026E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78E4-96BA-4AFA-B832-D9A28CD51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F56696-F780-4440-ADA1-056BB08026E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7D78E4-96BA-4AFA-B832-D9A28CD51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F56696-F780-4440-ADA1-056BB08026E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7D78E4-96BA-4AFA-B832-D9A28CD51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6696-F780-4440-ADA1-056BB08026E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78E4-96BA-4AFA-B832-D9A28CD51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6696-F780-4440-ADA1-056BB08026E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78E4-96BA-4AFA-B832-D9A28CD51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F56696-F780-4440-ADA1-056BB08026E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7D78E4-96BA-4AFA-B832-D9A28CD51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6696-F780-4440-ADA1-056BB08026E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78E4-96BA-4AFA-B832-D9A28CD51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F56696-F780-4440-ADA1-056BB08026E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7D78E4-96BA-4AFA-B832-D9A28CD51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F56696-F780-4440-ADA1-056BB08026E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7D78E4-96BA-4AFA-B832-D9A28CD51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F56696-F780-4440-ADA1-056BB08026E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7D78E4-96BA-4AFA-B832-D9A28CD51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alfavit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hyperlink" Target="http://www.propro.ru/graphbook/gp/geom/001/geometr_02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43836" cy="271464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ПРЕЗЕНТАЦИЯ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на тему «ВИДЫ, РАЗРЕЗЫ,СЕЧЕНИЯ»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Gomozova\Downloads\разрезы6.jpg"/>
          <p:cNvPicPr/>
          <p:nvPr/>
        </p:nvPicPr>
        <p:blipFill>
          <a:blip r:embed="rId2" cstate="print"/>
          <a:srcRect l="52711" t="6525" b="39042"/>
          <a:stretch>
            <a:fillRect/>
          </a:stretch>
        </p:blipFill>
        <p:spPr bwMode="auto">
          <a:xfrm>
            <a:off x="3419206" y="3356992"/>
            <a:ext cx="5041226" cy="324036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6093296"/>
            <a:ext cx="6534472" cy="57606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Преподаватель: </a:t>
            </a:r>
            <a:r>
              <a:rPr lang="ru-RU" sz="3200" dirty="0" err="1" smtClean="0"/>
              <a:t>Гомозова</a:t>
            </a:r>
            <a:r>
              <a:rPr lang="ru-RU" sz="3200" dirty="0" smtClean="0"/>
              <a:t> </a:t>
            </a:r>
            <a:r>
              <a:rPr lang="ru-RU" sz="3200" dirty="0" smtClean="0"/>
              <a:t>Л.Н.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Местный вид может быть </a:t>
            </a:r>
            <a:r>
              <a:rPr lang="ru-RU" sz="2800" dirty="0" err="1" smtClean="0"/>
              <a:t>огpаничен</a:t>
            </a:r>
            <a:r>
              <a:rPr lang="ru-RU" sz="2800" dirty="0" smtClean="0"/>
              <a:t> линией </a:t>
            </a:r>
            <a:r>
              <a:rPr lang="ru-RU" sz="2800" dirty="0" err="1" smtClean="0"/>
              <a:t>обpыва</a:t>
            </a:r>
            <a:r>
              <a:rPr lang="ru-RU" sz="2800" dirty="0" smtClean="0"/>
              <a:t>, по возможности в наименьшем </a:t>
            </a:r>
            <a:r>
              <a:rPr lang="ru-RU" sz="2800" dirty="0" err="1" smtClean="0"/>
              <a:t>pазмеpе</a:t>
            </a:r>
            <a:r>
              <a:rPr lang="ru-RU" sz="2800" dirty="0" smtClean="0"/>
              <a:t>, или не </a:t>
            </a:r>
            <a:r>
              <a:rPr lang="ru-RU" sz="2800" dirty="0" err="1" smtClean="0"/>
              <a:t>огpаничен</a:t>
            </a:r>
            <a:r>
              <a:rPr lang="ru-RU" sz="2800" dirty="0" smtClean="0"/>
              <a:t>  рис.3</a:t>
            </a:r>
            <a:endParaRPr lang="ru-RU" sz="2800" dirty="0"/>
          </a:p>
        </p:txBody>
      </p:sp>
      <p:pic>
        <p:nvPicPr>
          <p:cNvPr id="1026" name="Picture 2" descr="C:\Users\Gomozova\Downloads\местный ви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536" y="1781174"/>
            <a:ext cx="7432848" cy="4312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0"/>
            <a:ext cx="4857784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Дополнительные виды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изобpажения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получаемые на плоскостях,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непаpаллельных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основным плоскостям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пpоекций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Дополнительные виды выполняются в тех случаях, если какую-либо часть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пpедмета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невозможно показать на основных видах без искажения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фоpмы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pазмеpов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Дополнительный вид отмечается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чеpтеже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надписью типа «А»,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связанного с дополнительным видом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изобpажения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пpедмета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ставится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стpелка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соответствующим буквенным обозначением, указывающая направление взгляда.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 Дополнительный вид, выполненный не в проекционной связи с основны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46"/>
            <a:ext cx="39290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57818" y="4857760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Рис.4 Дополнительный вид, выполненный не в проекционной связи с основным изображением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214290"/>
            <a:ext cx="392909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дополнительный вид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pасположен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непосpедственной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пpоекционной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связи с соответствующим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изобpажением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стpелку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надпись над видом не наносят.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Дополнительный вид можно повернуть, сохраняя при этом положение, принятое для данного предмета на главном изображении. При этом, к надписи «А» добавляется знак      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(«Повернуто»).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5" descr="знак поверну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857892"/>
            <a:ext cx="334963" cy="266700"/>
          </a:xfrm>
          <a:prstGeom prst="rect">
            <a:avLst/>
          </a:prstGeom>
          <a:noFill/>
        </p:spPr>
      </p:pic>
      <p:pic>
        <p:nvPicPr>
          <p:cNvPr id="5" name="Рисунок 4" descr="Дополнительный вид, выполненный в проекционной связи с основны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52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2357430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Рис. 5 Дополнительный вид, выполненный в проекционной связи с основным изображением</a:t>
            </a:r>
            <a:endParaRPr lang="ru-RU" dirty="0"/>
          </a:p>
        </p:txBody>
      </p:sp>
      <p:pic>
        <p:nvPicPr>
          <p:cNvPr id="7" name="Рисунок 6" descr="Дополнительный вид, выполненный не в проекционной связи с основным изображением и повернуты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57620" y="5572140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Рис.6 Дополнительный вид, выполненный не в проекционной связи с основным изображением и повернутый на угол.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Основные, местные и дополнительные виды служат для изображения формы внешних поверхностей предмета. Удачное их сочетание позволяет избежать штриховых линий, или свести их количество до минимума. Для уменьшения количества изображений </a:t>
            </a:r>
            <a:r>
              <a:rPr lang="ru-RU" sz="3200" u="sng" dirty="0" smtClean="0"/>
              <a:t>допускается </a:t>
            </a:r>
            <a:r>
              <a:rPr lang="ru-RU" sz="3200" dirty="0" smtClean="0"/>
              <a:t>на видах показывать необходимые невидимые части поверхности </a:t>
            </a:r>
            <a:r>
              <a:rPr lang="ru-RU" sz="3200" dirty="0" err="1" smtClean="0"/>
              <a:t>пpи</a:t>
            </a:r>
            <a:r>
              <a:rPr lang="ru-RU" sz="3200" dirty="0" smtClean="0"/>
              <a:t> помощи </a:t>
            </a:r>
            <a:r>
              <a:rPr lang="ru-RU" sz="3200" dirty="0" err="1" smtClean="0"/>
              <a:t>штpиховых</a:t>
            </a:r>
            <a:r>
              <a:rPr lang="ru-RU" sz="3200" dirty="0" smtClean="0"/>
              <a:t> линий. 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Невидимые внутренние очертания предметов допускается показывать на чертежах штриховыми линиями. Однако эти линии плохо выявляют форму детали, а иногда перекрываются линиями видимого контура. Кроме того, от штриховых линий не рекомендуется наносить размеры. Чтобы яснее показать внутреннюю форму детали, применяют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разрезы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Gomozova\Downloads\разрез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2636520" cy="1760220"/>
          </a:xfrm>
          <a:prstGeom prst="rect">
            <a:avLst/>
          </a:prstGeom>
          <a:noFill/>
        </p:spPr>
      </p:pic>
      <p:pic>
        <p:nvPicPr>
          <p:cNvPr id="11267" name="Picture 3" descr="C:\Users\Gomozova\Downloads\АП детали разрез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2016224" cy="1798320"/>
          </a:xfrm>
          <a:prstGeom prst="rect">
            <a:avLst/>
          </a:prstGeom>
          <a:noFill/>
        </p:spPr>
      </p:pic>
      <p:pic>
        <p:nvPicPr>
          <p:cNvPr id="11268" name="Picture 4" descr="C:\Users\Gomozova\Downloads\разрез5 +.jpg"/>
          <p:cNvPicPr>
            <a:picLocks noChangeAspect="1" noChangeArrowheads="1"/>
          </p:cNvPicPr>
          <p:nvPr/>
        </p:nvPicPr>
        <p:blipFill>
          <a:blip r:embed="rId4" cstate="print"/>
          <a:srcRect t="2524"/>
          <a:stretch>
            <a:fillRect/>
          </a:stretch>
        </p:blipFill>
        <p:spPr bwMode="auto">
          <a:xfrm>
            <a:off x="5753932" y="4149080"/>
            <a:ext cx="2346460" cy="18002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19519" y="6093296"/>
            <a:ext cx="5176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7 Построение фронтального разреза детали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omozova\Downloads\разрез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848872" cy="52565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Классификация разрезов </a:t>
            </a:r>
            <a:r>
              <a:rPr lang="ru-RU" sz="2800" b="1" dirty="0" smtClean="0">
                <a:solidFill>
                  <a:srgbClr val="002060"/>
                </a:solidFill>
              </a:rPr>
              <a:t>рис.8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Разрез</a:t>
            </a:r>
            <a:r>
              <a:rPr lang="ru-RU" sz="3200" dirty="0" smtClean="0"/>
              <a:t> - изображение предмета, мысленно рассеченного одной или несколькими плоскостями, при этом мысленное рассечение предмета относится только к данному разрезу и не влечет за собой изменения других изображений того же предмета. На разрезе показывается то, что получается в секущей плоскости и что расположено за ней.</a:t>
            </a:r>
          </a:p>
          <a:p>
            <a:pPr algn="just"/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071942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9225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зависимости от числа секущих плоскостей разрезы разделяются на: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49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ростые</a:t>
            </a:r>
            <a:r>
              <a:rPr lang="ru-RU" sz="3200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при одной секущей плоскости</a:t>
            </a:r>
            <a:endParaRPr lang="ru-RU" sz="3200" dirty="0" smtClean="0" bmk="">
              <a:latin typeface="Times New Roman" pitchFamily="18" charset="0"/>
              <a:cs typeface="Times New Roman" pitchFamily="18" charset="0"/>
            </a:endParaRPr>
          </a:p>
          <a:p>
            <a:pPr lvl="0" indent="149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сложные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при нескольких секущих плоскостях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omozova\Downloads\простой разрез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338210" cy="5040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Простой разрез: рис. 9 а) — фронтальный; б) — местный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Gomozova\Downloads\разрезы и обознач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77" y="404664"/>
            <a:ext cx="831339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666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Разрезы разделяются, в зависимости от положения секущей плоскости относительно горизонтальной плоскости проекций, на: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indent="1666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i="1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оризонтальные</a:t>
            </a:r>
            <a:r>
              <a:rPr lang="ru-RU" sz="2800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– секущая плоскость параллельна горизонтальной плоскости проекций.</a:t>
            </a:r>
            <a:endParaRPr lang="ru-RU" sz="2800" dirty="0" smtClean="0" bmk="">
              <a:latin typeface="Arial" pitchFamily="34" charset="0"/>
              <a:cs typeface="Arial" pitchFamily="34" charset="0"/>
            </a:endParaRPr>
          </a:p>
          <a:p>
            <a:pPr lvl="0" indent="1666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строительных чертежах горизонтальным разрезам могут присваиваться другие названия, например, «</a:t>
            </a:r>
            <a:r>
              <a:rPr lang="ru-RU" sz="2800" b="1" i="1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2800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800" dirty="0" smtClean="0" bmk="">
              <a:latin typeface="Arial" pitchFamily="34" charset="0"/>
              <a:cs typeface="Arial" pitchFamily="34" charset="0"/>
            </a:endParaRPr>
          </a:p>
          <a:p>
            <a:pPr lvl="0" indent="1666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вертикальные </a:t>
            </a:r>
            <a:r>
              <a:rPr lang="ru-RU" sz="2800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секущая плоскость перпендикулярна горизонтальной плоскости проекций ;</a:t>
            </a:r>
            <a:endParaRPr lang="ru-RU" sz="2800" dirty="0" smtClean="0" bmk="">
              <a:latin typeface="Arial" pitchFamily="34" charset="0"/>
              <a:cs typeface="Arial" pitchFamily="34" charset="0"/>
            </a:endParaRPr>
          </a:p>
          <a:p>
            <a:pPr lvl="0" indent="1666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наклонные</a:t>
            </a:r>
            <a:r>
              <a:rPr lang="ru-RU" sz="2800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–секущая плоскость составляет с горизонтальной плоскостью проекций угол, отличный от прямого .</a:t>
            </a:r>
            <a:endParaRPr lang="ru-RU" sz="2800" dirty="0" smtClean="0" bmk="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06690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Цель:</a:t>
            </a:r>
            <a:r>
              <a:rPr lang="ru-RU" sz="2400" dirty="0" smtClean="0"/>
              <a:t> изучить разрезы, понять различие между разрезом и сечением.</a:t>
            </a:r>
          </a:p>
          <a:p>
            <a:r>
              <a:rPr lang="ru-RU" sz="2400" b="1" dirty="0" smtClean="0"/>
              <a:t>Задачи: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организация деятельности учащихся, направленная на мотивацию формирования навыков изучения различия между сечением и разрезом; </a:t>
            </a:r>
          </a:p>
          <a:p>
            <a:pPr>
              <a:buFontTx/>
              <a:buChar char="-"/>
            </a:pPr>
            <a:r>
              <a:rPr lang="ru-RU" sz="2400" dirty="0" smtClean="0"/>
              <a:t>формирование навыков построения сечений и разрезов.</a:t>
            </a:r>
          </a:p>
          <a:p>
            <a:r>
              <a:rPr lang="ru-RU" sz="2400" dirty="0" smtClean="0"/>
              <a:t>-развитие пространственного воображения, развитие памяти, развитие навыков работы в программе Компас -3D, развитие творческого потенциала учащихся.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omozova\Downloads\горизонталь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953675" cy="3154732"/>
          </a:xfrm>
          <a:prstGeom prst="rect">
            <a:avLst/>
          </a:prstGeom>
          <a:noFill/>
        </p:spPr>
      </p:pic>
      <p:pic>
        <p:nvPicPr>
          <p:cNvPr id="8195" name="Picture 3" descr="C:\Users\Gomozova\Downloads\горизонт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3411041" cy="2664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Рис.10 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Простой горизонтальный разрез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3"/>
            <a:ext cx="8572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Вертикальный разрез называется </a:t>
            </a:r>
            <a:r>
              <a:rPr lang="ru-RU" sz="2800" b="1" i="1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фронтальным</a:t>
            </a:r>
            <a:r>
              <a:rPr lang="ru-RU" sz="2800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если секущая плоскость параллельна фронтальной плоскости проекций и </a:t>
            </a:r>
            <a:r>
              <a:rPr lang="ru-RU" sz="2800" b="1" i="1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профильным</a:t>
            </a:r>
            <a:r>
              <a:rPr lang="ru-RU" sz="2800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если секущая плоскость параллельна профильной плоскости проекций.</a:t>
            </a:r>
            <a:r>
              <a:rPr lang="ru-RU" b="1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800" dirty="0" smtClean="0" bmk="">
              <a:latin typeface="Arial" pitchFamily="34" charset="0"/>
              <a:cs typeface="Arial" pitchFamily="34" charset="0"/>
            </a:endParaRPr>
          </a:p>
          <a:p>
            <a:pPr lvl="0" indent="1666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Gomozova\Downloads\фронтальный разрез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307275" cy="2592288"/>
          </a:xfrm>
          <a:prstGeom prst="rect">
            <a:avLst/>
          </a:prstGeom>
          <a:noFill/>
        </p:spPr>
      </p:pic>
      <p:pic>
        <p:nvPicPr>
          <p:cNvPr id="5123" name="Picture 3" descr="C:\Users\Gomozova\Downloads\простой фронтальн разре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8060" y="2564904"/>
            <a:ext cx="3990252" cy="2376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22120" y="5229200"/>
            <a:ext cx="450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Рисунок 11. Простой фронтальный разрез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omozova\Downloads\простой профильный разрез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31135"/>
            <a:ext cx="4392489" cy="3455288"/>
          </a:xfrm>
          <a:prstGeom prst="rect">
            <a:avLst/>
          </a:prstGeom>
          <a:noFill/>
        </p:spPr>
      </p:pic>
      <p:pic>
        <p:nvPicPr>
          <p:cNvPr id="6147" name="Picture 3" descr="C:\Users\Gomozova\Downloads\профиль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2857899" cy="20862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Рис. 12.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Простой профильный разрез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omozova\Downloads\наклонный разрез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89598"/>
            <a:ext cx="3456384" cy="3557300"/>
          </a:xfrm>
          <a:prstGeom prst="rect">
            <a:avLst/>
          </a:prstGeom>
          <a:noFill/>
        </p:spPr>
      </p:pic>
      <p:pic>
        <p:nvPicPr>
          <p:cNvPr id="7171" name="Picture 3" descr="C:\Users\Gomozova\Downloads\наклонный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6097"/>
            <a:ext cx="3384376" cy="31466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54868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Рис.13 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Наклонный разрез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504056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Положение секущей плоскости показывают на основном изображении толстой разомкнутой линией (1,5s, где </a:t>
            </a:r>
            <a:r>
              <a:rPr lang="ru-RU" sz="2000" b="1" dirty="0" err="1" smtClean="0"/>
              <a:t>s</a:t>
            </a:r>
            <a:r>
              <a:rPr lang="ru-RU" sz="2000" dirty="0" smtClean="0"/>
              <a:t>– толщина основной линии). Длина каждого штриха от 8 до 20 мм. Направление взгляда показывают стрелками, перпендикулярными штрихам. Стрелки изображают на расстоянии 2-3 мм от наружных концов штрихов. Имя секущей плоскости обозначается прописными буквами русского алфавита. Буквы наносят параллельно горизонтальным линиям основной надписи независимо от положения стрелок .</a:t>
            </a:r>
            <a:br>
              <a:rPr lang="ru-RU" sz="2000" dirty="0" smtClean="0"/>
            </a:br>
            <a:r>
              <a:rPr lang="ru-RU" sz="2000" dirty="0" smtClean="0"/>
              <a:t>Если при выполнении простого разреза, находящегося в проекционной связи с основным изображением, секущая плоскость совпадает с плоскостью симметрии, то секущая плоскость не изображается, а разрез не подписывается. </a:t>
            </a:r>
            <a:endParaRPr lang="ru-RU" sz="2000" dirty="0"/>
          </a:p>
        </p:txBody>
      </p:sp>
      <p:pic>
        <p:nvPicPr>
          <p:cNvPr id="3074" name="Picture 2" descr="C:\Users\Gomozova\Downloads\обозначение разрезов на чертеж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3312368" cy="3109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0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Обозначения разрезов на чертеже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Gomozova\Downloads\обозначение разрезов на чертеже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581128"/>
            <a:ext cx="1965960" cy="1691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ostro\Downloads\наклонный разрез.jpg"/>
          <p:cNvPicPr>
            <a:picLocks noChangeAspect="1" noChangeArrowheads="1"/>
          </p:cNvPicPr>
          <p:nvPr/>
        </p:nvPicPr>
        <p:blipFill>
          <a:blip r:embed="rId2" cstate="print"/>
          <a:srcRect t="8215"/>
          <a:stretch>
            <a:fillRect/>
          </a:stretch>
        </p:blipFill>
        <p:spPr bwMode="auto">
          <a:xfrm>
            <a:off x="357158" y="1000108"/>
            <a:ext cx="8358246" cy="57150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Наклонные</a:t>
            </a:r>
            <a:r>
              <a:rPr lang="ru-RU" sz="2800" dirty="0" smtClean="0"/>
              <a:t> </a:t>
            </a:r>
            <a:r>
              <a:rPr lang="ru-RU" sz="2000" dirty="0" smtClean="0"/>
              <a:t>–секущая плоскость составляет с горизонтальной плоскостью проекций угол, отличный от прямого</a:t>
            </a:r>
            <a:endParaRPr lang="ru-RU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2844" y="142852"/>
            <a:ext cx="85725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Сложный разрез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выполняемый несколькими секущими плоскостями. Сложные разрезы применяются в том случае, когда количество элементов деталей, их форма и расположение не могут быть изображены на простом разрезе одной секущей плоскостью и это вызывает необходимость применения нескольких секущих плоскостей.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Сложные разрезы бывают </a:t>
            </a:r>
            <a:r>
              <a:rPr lang="ru-RU" sz="3200" b="1" i="1" dirty="0" smtClean="0" bmk="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ступенчатые</a:t>
            </a:r>
            <a:r>
              <a:rPr lang="ru-RU" sz="3200" b="1" i="1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 bmk="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если секущие плоскости параллельны, и </a:t>
            </a:r>
            <a:r>
              <a:rPr lang="ru-RU" sz="3200" b="1" i="1" dirty="0" smtClean="0" bmk="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ломанным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если секущие плоскости пересекаются.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Сложный ступенчатый разрез</a:t>
            </a:r>
            <a:r>
              <a:rPr lang="ru-RU" sz="3200" dirty="0" smtClean="0"/>
              <a:t> — если секущие плоскости параллельны друг – другу </a:t>
            </a:r>
            <a:endParaRPr lang="ru-RU" sz="3200" dirty="0"/>
          </a:p>
        </p:txBody>
      </p:sp>
      <p:pic>
        <p:nvPicPr>
          <p:cNvPr id="9218" name="Picture 2" descr="C:\Users\Gomozova\Downloads\сложный разрез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556792"/>
            <a:ext cx="8030044" cy="39604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55892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Сложный ступенчатый </a:t>
            </a:r>
            <a:r>
              <a:rPr lang="ru-RU" dirty="0" err="1" smtClean="0"/>
              <a:t>pазpез</a:t>
            </a:r>
            <a:r>
              <a:rPr lang="ru-RU" dirty="0" smtClean="0"/>
              <a:t> помещают на месте соответствующего основного вида или в любом месте </a:t>
            </a:r>
            <a:r>
              <a:rPr lang="ru-RU" dirty="0" err="1" smtClean="0"/>
              <a:t>чеpтежа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-51914"/>
            <a:ext cx="849694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Сложные разрезы все без исключений обозначаются. Положение секущей плоскости указывают на чертеже разомкнутой линией (двумя штрихами), переход от одной секущей плоскости к другой в ступенчатых разрезах отмечают штрихами, которые образуют прямой угол.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 первого штриха первой секущей плоскости и второго штриха последней секущей плоскости под прямым углом к линии сечения тонкими линиями со стрелками показывают направление взгляда при образовании разреза.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 внешней стороны от стрелок пишут одну и ту же прописную букву русского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  <a:hlinkClick r:id="rId2" tooltip="Алфавит"/>
              </a:rPr>
              <a:t>алфавита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Сам разрез сопровождается надписью типа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А-А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Надпись не подчеркивать!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4296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Сложный ломаный разрез</a:t>
            </a:r>
            <a:r>
              <a:rPr lang="ru-RU" sz="3200" dirty="0" smtClean="0"/>
              <a:t> — если секущие плоскости пересекаются. При ломаных разрезах секущие плоскости, не параллельные плоскости проекций, условно поворачивают до совмещения в одну плоскость, параллельную какой-либо плоскости проекций, при этом направление поворота может не совпадать с направлением взгляда.</a:t>
            </a:r>
            <a:endParaRPr lang="ru-RU" sz="3200" dirty="0"/>
          </a:p>
        </p:txBody>
      </p:sp>
      <p:pic>
        <p:nvPicPr>
          <p:cNvPr id="10242" name="Picture 2" descr="C:\Users\Gomozova\Downloads\лома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741682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61555"/>
            <a:ext cx="81439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Изображения на чертеже в зависимости от их содержания разделяются на виды, сечения, разрезы.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изображение видимой части поверхности предмета, обращённой к наблюдателю,рис1.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исунок 2.1 Образование основных вид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3766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Pазpезы</a:t>
            </a:r>
            <a:r>
              <a:rPr lang="ru-RU" sz="2800" dirty="0" smtClean="0"/>
              <a:t> называются: 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пpодольными</a:t>
            </a:r>
            <a:r>
              <a:rPr lang="ru-RU" sz="2800" dirty="0" smtClean="0"/>
              <a:t>, если секущие плоскости </a:t>
            </a:r>
            <a:r>
              <a:rPr lang="ru-RU" sz="2800" dirty="0" err="1" smtClean="0"/>
              <a:t>напpавлены</a:t>
            </a:r>
            <a:r>
              <a:rPr lang="ru-RU" sz="2800" dirty="0" smtClean="0"/>
              <a:t> вдоль длины или высоты </a:t>
            </a:r>
            <a:r>
              <a:rPr lang="ru-RU" sz="2800" dirty="0" err="1" smtClean="0"/>
              <a:t>пpедмета</a:t>
            </a:r>
            <a:r>
              <a:rPr lang="ru-RU" sz="2800" dirty="0" smtClean="0"/>
              <a:t> и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попеpечными</a:t>
            </a:r>
            <a:r>
              <a:rPr lang="ru-RU" sz="2800" dirty="0" smtClean="0"/>
              <a:t>, если секущие плоскости </a:t>
            </a:r>
            <a:r>
              <a:rPr lang="ru-RU" sz="2800" dirty="0" err="1" smtClean="0"/>
              <a:t>напpавлены</a:t>
            </a:r>
            <a:r>
              <a:rPr lang="ru-RU" sz="2800" dirty="0" smtClean="0"/>
              <a:t> </a:t>
            </a:r>
            <a:r>
              <a:rPr lang="ru-RU" sz="2800" dirty="0" err="1" smtClean="0"/>
              <a:t>пеpпендикуляpно</a:t>
            </a:r>
            <a:r>
              <a:rPr lang="ru-RU" sz="2800" dirty="0" smtClean="0"/>
              <a:t>      длине или высоте </a:t>
            </a:r>
            <a:r>
              <a:rPr lang="ru-RU" sz="2800" dirty="0" err="1" smtClean="0"/>
              <a:t>пpедмета</a:t>
            </a:r>
            <a:endParaRPr lang="ru-R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Gomozova\Downloads\сечение5.jpg"/>
          <p:cNvPicPr>
            <a:picLocks noChangeAspect="1" noChangeArrowheads="1"/>
          </p:cNvPicPr>
          <p:nvPr/>
        </p:nvPicPr>
        <p:blipFill>
          <a:blip r:embed="rId2" cstate="print"/>
          <a:srcRect l="3932" t="21650" r="4818" b="5113"/>
          <a:stretch>
            <a:fillRect/>
          </a:stretch>
        </p:blipFill>
        <p:spPr bwMode="auto">
          <a:xfrm>
            <a:off x="2555776" y="3645024"/>
            <a:ext cx="4838938" cy="30243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"/>
            <a:ext cx="4031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Сечение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Сечение</a:t>
            </a:r>
            <a:r>
              <a:rPr lang="ru-RU" sz="2800" dirty="0" smtClean="0"/>
              <a:t> - изображение фигуры, получающееся при мысленном рассечении предмета одной или несколькими плоскостями. На </a:t>
            </a:r>
            <a:r>
              <a:rPr lang="ru-RU" sz="2800" b="1" dirty="0" smtClean="0"/>
              <a:t>сечении</a:t>
            </a:r>
            <a:r>
              <a:rPr lang="ru-RU" sz="2800" dirty="0" smtClean="0"/>
              <a:t> показывается только то, что получается непосредственно в секущей плоскости. </a:t>
            </a:r>
          </a:p>
          <a:p>
            <a:r>
              <a:rPr lang="ru-RU" sz="2800" b="1" dirty="0" smtClean="0"/>
              <a:t>Сечения</a:t>
            </a:r>
            <a:r>
              <a:rPr lang="ru-RU" sz="2800" dirty="0" smtClean="0"/>
              <a:t> обычно применяют для выявления поперечной формы предмета.</a:t>
            </a:r>
            <a:endParaRPr lang="ru-R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Сечения, не входящие в состав разреза, разделяют на </a:t>
            </a:r>
            <a:r>
              <a:rPr lang="ru-RU" sz="2800" b="1" dirty="0" smtClean="0">
                <a:solidFill>
                  <a:srgbClr val="C00000"/>
                </a:solidFill>
              </a:rPr>
              <a:t>вынесенные</a:t>
            </a:r>
            <a:r>
              <a:rPr lang="ru-RU" sz="2800" dirty="0" smtClean="0"/>
              <a:t> </a:t>
            </a:r>
            <a:r>
              <a:rPr lang="ru-RU" sz="2800" i="1" dirty="0" smtClean="0"/>
              <a:t>— а</a:t>
            </a:r>
            <a:r>
              <a:rPr lang="ru-RU" sz="2800" dirty="0" smtClean="0"/>
              <a:t> и </a:t>
            </a:r>
            <a:r>
              <a:rPr lang="ru-RU" sz="2800" b="1" dirty="0" smtClean="0">
                <a:solidFill>
                  <a:srgbClr val="C00000"/>
                </a:solidFill>
              </a:rPr>
              <a:t>наложенные</a:t>
            </a:r>
            <a:r>
              <a:rPr lang="ru-RU" sz="2800" dirty="0" smtClean="0"/>
              <a:t> — </a:t>
            </a:r>
            <a:r>
              <a:rPr lang="ru-RU" sz="2800" i="1" dirty="0" smtClean="0"/>
              <a:t>б.</a:t>
            </a:r>
            <a:r>
              <a:rPr lang="ru-RU" sz="2800" dirty="0" smtClean="0"/>
              <a:t> Вынесенные сечения являются предпочтительными и их допускается располагать в разрыве между частями одного и того же вида </a:t>
            </a:r>
            <a:endParaRPr lang="ru-RU" sz="2800" dirty="0"/>
          </a:p>
        </p:txBody>
      </p:sp>
      <p:pic>
        <p:nvPicPr>
          <p:cNvPr id="49154" name="Picture 2" descr="C:\Users\Gomozova\Downloads\сеч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76166"/>
            <a:ext cx="5470626" cy="3649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40324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По форме сечения делят на симметричные и несимметричные.</a:t>
            </a:r>
          </a:p>
          <a:p>
            <a:pPr algn="just"/>
            <a:r>
              <a:rPr lang="ru-RU" sz="2800" dirty="0" smtClean="0"/>
              <a:t>Контур вынесенного сечения вычерчивают сплошными основными линиями, а наложенного - сплошными тонкими, причем контур основного изображения в месте расположения наложенного сечения не прерывают.</a:t>
            </a:r>
            <a:endParaRPr lang="ru-RU" sz="2800" dirty="0"/>
          </a:p>
        </p:txBody>
      </p:sp>
      <p:pic>
        <p:nvPicPr>
          <p:cNvPr id="47107" name="Picture 3" descr="C:\Users\Gomozova\Downloads\сеч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84984"/>
            <a:ext cx="2727176" cy="2088333"/>
          </a:xfrm>
          <a:prstGeom prst="rect">
            <a:avLst/>
          </a:prstGeom>
          <a:noFill/>
        </p:spPr>
      </p:pic>
      <p:pic>
        <p:nvPicPr>
          <p:cNvPr id="47108" name="Picture 4" descr="C:\Users\Gomozova\Downloads\сеч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2660619" cy="2160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Обозначение сечений в общем случае аналогично обозначению разрезов, т. е. положение секущей плоскости отображают линии сечения, на которых наносят стрелки, дающие направление взгляда и обозначаемые одинаковыми прописными буквами русского алфавита. Над сечением в этом случае выполняют надпись по типу А-А</a:t>
            </a:r>
            <a:endParaRPr lang="ru-RU" sz="2800" dirty="0"/>
          </a:p>
        </p:txBody>
      </p:sp>
      <p:pic>
        <p:nvPicPr>
          <p:cNvPr id="54274" name="Picture 2" descr="C:\Users\Gomozova\Downloads\сеч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845" y="3356992"/>
            <a:ext cx="299003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Для несимметричных наложенных сечений или выполненных в разрыве основного изображения линию сечения со стрелками проводят, но буквами не обозначают. Наложенное симметричное сечение, симметричное сечение, выполненное в разрыве основного изображения, вынесенное симметричное сечение, выполненное по следу секущей плоскости , оформляют без нанесения линии сечения.</a:t>
            </a:r>
            <a:endParaRPr lang="ru-RU" sz="2400" dirty="0"/>
          </a:p>
        </p:txBody>
      </p:sp>
      <p:pic>
        <p:nvPicPr>
          <p:cNvPr id="55298" name="Picture 2" descr="C:\Users\Gomozova\Downloads\сеч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3429000"/>
            <a:ext cx="2592287" cy="2397529"/>
          </a:xfrm>
          <a:prstGeom prst="rect">
            <a:avLst/>
          </a:prstGeom>
          <a:noFill/>
        </p:spPr>
      </p:pic>
      <p:pic>
        <p:nvPicPr>
          <p:cNvPr id="55299" name="Picture 3" descr="C:\Users\Gomozova\Downloads\224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84538"/>
            <a:ext cx="2160240" cy="2092733"/>
          </a:xfrm>
          <a:prstGeom prst="rect">
            <a:avLst/>
          </a:prstGeom>
          <a:noFill/>
        </p:spPr>
      </p:pic>
      <p:pic>
        <p:nvPicPr>
          <p:cNvPr id="55300" name="Picture 4" descr="C:\Users\Gomozova\Downloads\87_224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717032"/>
            <a:ext cx="2448272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Gomozova\Downloads\87_226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890" y="2420888"/>
            <a:ext cx="4937528" cy="3672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секущая плоскость проходит через ось поверхности вращения, ограничивающей отверстие или углубление, то контур отверстия или углубления вычерчивают полностью</a:t>
            </a:r>
            <a:endParaRPr lang="ru-RU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Gomozova\Downloads\87_226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4997624" cy="35089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620688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секущая плоскость проходит через сквозное некруглое отверстие и сечение получается состоящим из отдельных самостоятельных частей, то следует применять разрезы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  ЛИТЕРАТУРЫ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Томилова С.В. Инженерная графика. Строительство:- М.: «Академия»,2018.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Бродский А.М.,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Фазлулин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Э.М. Практикум по Инженерной графике – М: Академия, 2018г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Бродский А.М. Инженерная графика(металлообработка)-М.: Академия, 2018г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Боголюбов С.К Черчение - М, Машиностроение,2016г.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Чекмарев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 А., Осипов В.К. Инженерная графика. –  М.: КНОРУС, 2016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 «Единая система конструкторской документации» (ЕСКД). Общие правила выполнения чертежей.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ГОСТ «Система проектной документации для строительства» (СПДС).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53975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В.А.Федоренко, А.И. Шошин. Справочник по машиностроительному черчению-Л. Машиностроение,2016г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539750" algn="l"/>
              </a:tabLst>
            </a:pP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539750" algn="l"/>
              </a:tabLs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Интернет-ресурсов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53975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	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http://www.propro.ru/graphbook/gp/geom/001/geometr_02.htm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Справочник по черчению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53975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	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http://fcior.edu.ru/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Федеральный центр информационно-образовательных ресурсов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214290"/>
            <a:ext cx="8286808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разделяются на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основные, местные и дополнительные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виды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изображения получают путем проецирования предмета на плоскости проекций. Всего их шесть, но чаще других для получения информации о предмете использую основные три: </a:t>
            </a:r>
            <a:r>
              <a:rPr lang="ru-RU" sz="4000" dirty="0"/>
              <a:t>горизонтальную </a:t>
            </a:r>
            <a:r>
              <a:rPr lang="ru-RU" sz="4000" dirty="0" smtClean="0"/>
              <a:t>1</a:t>
            </a:r>
            <a:r>
              <a:rPr lang="ru-RU" sz="5400" dirty="0" smtClean="0"/>
              <a:t>π</a:t>
            </a:r>
            <a:r>
              <a:rPr lang="ru-RU" sz="4000" dirty="0" smtClean="0"/>
              <a:t>, </a:t>
            </a:r>
            <a:r>
              <a:rPr lang="ru-RU" sz="4000" dirty="0"/>
              <a:t>фронтальную </a:t>
            </a:r>
            <a:r>
              <a:rPr lang="ru-RU" sz="4000" dirty="0" smtClean="0"/>
              <a:t>2</a:t>
            </a:r>
            <a:r>
              <a:rPr lang="ru-RU" sz="5400" dirty="0" smtClean="0"/>
              <a:t>π</a:t>
            </a:r>
            <a:r>
              <a:rPr lang="ru-RU" sz="4000" dirty="0"/>
              <a:t> и профильную </a:t>
            </a:r>
            <a:r>
              <a:rPr lang="ru-RU" sz="4000" dirty="0" smtClean="0"/>
              <a:t>3</a:t>
            </a:r>
            <a:r>
              <a:rPr lang="ru-RU" sz="5400" dirty="0" smtClean="0"/>
              <a:t>π</a:t>
            </a:r>
            <a:r>
              <a:rPr lang="ru-RU" sz="4000" dirty="0"/>
              <a:t>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2.1 Образование основных вид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5011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основных видов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рис.2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3200" dirty="0" smtClean="0"/>
              <a:t>При таком проецировании получают: вид спереди, вид сверху, вид слева.</a:t>
            </a:r>
          </a:p>
          <a:p>
            <a:pPr algn="just"/>
            <a:r>
              <a:rPr lang="ru-RU" sz="3200" dirty="0" smtClean="0"/>
              <a:t>Названия видов на чертежах не надписываются, если они расположены в проекционной связи. Если же виды </a:t>
            </a:r>
            <a:r>
              <a:rPr lang="ru-RU" sz="3200" dirty="0" err="1" smtClean="0"/>
              <a:t>свеpху</a:t>
            </a:r>
            <a:r>
              <a:rPr lang="ru-RU" sz="3200" dirty="0" smtClean="0"/>
              <a:t>, слева и </a:t>
            </a:r>
            <a:r>
              <a:rPr lang="ru-RU" sz="3200" dirty="0" err="1" smtClean="0"/>
              <a:t>спpава</a:t>
            </a:r>
            <a:r>
              <a:rPr lang="ru-RU" sz="3200" dirty="0" smtClean="0"/>
              <a:t> не находятся в </a:t>
            </a:r>
            <a:r>
              <a:rPr lang="ru-RU" sz="3200" dirty="0" err="1" smtClean="0"/>
              <a:t>пpоекционной</a:t>
            </a:r>
            <a:r>
              <a:rPr lang="ru-RU" sz="3200" dirty="0" smtClean="0"/>
              <a:t> связи с главным </a:t>
            </a:r>
            <a:r>
              <a:rPr lang="ru-RU" sz="3200" dirty="0" err="1" smtClean="0"/>
              <a:t>изобpажением</a:t>
            </a:r>
            <a:r>
              <a:rPr lang="ru-RU" sz="3200" dirty="0" smtClean="0"/>
              <a:t>, то они отмечаются на </a:t>
            </a:r>
            <a:r>
              <a:rPr lang="ru-RU" sz="3200" dirty="0" err="1" smtClean="0"/>
              <a:t>чеpтеже</a:t>
            </a:r>
            <a:r>
              <a:rPr lang="ru-RU" sz="3200" dirty="0" smtClean="0"/>
              <a:t> надписью по типу «А». Направление взгляда указывается стрелкой, обозначаемой прописной буквой русского алфавита. 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Когда отсутствует изображение, на котором может быть показано </a:t>
            </a:r>
            <a:r>
              <a:rPr lang="ru-RU" sz="3200" dirty="0" err="1" smtClean="0"/>
              <a:t>напpавление</a:t>
            </a:r>
            <a:r>
              <a:rPr lang="ru-RU" sz="3200" dirty="0" smtClean="0"/>
              <a:t> взгляда, название вида надписывают.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14" y="1857364"/>
            <a:ext cx="82233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9296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Местный вид</a:t>
            </a:r>
            <a:r>
              <a:rPr lang="ru-RU" sz="3200" dirty="0" smtClean="0"/>
              <a:t> — изображение отдельного ограниченного места поверхности предмета на одной из основных плоскостей </a:t>
            </a:r>
            <a:r>
              <a:rPr lang="ru-RU" sz="3200" dirty="0" err="1" smtClean="0"/>
              <a:t>пpоекций</a:t>
            </a:r>
            <a:r>
              <a:rPr lang="ru-RU" sz="3200" dirty="0" smtClean="0"/>
              <a:t>. Местный вид можно </a:t>
            </a:r>
            <a:r>
              <a:rPr lang="ru-RU" sz="3200" dirty="0" err="1" smtClean="0"/>
              <a:t>pасполагать</a:t>
            </a:r>
            <a:r>
              <a:rPr lang="ru-RU" sz="3200" dirty="0" smtClean="0"/>
              <a:t> на любом свободном месте </a:t>
            </a:r>
            <a:r>
              <a:rPr lang="ru-RU" sz="3200" dirty="0" err="1" smtClean="0"/>
              <a:t>чеpтежа</a:t>
            </a:r>
            <a:r>
              <a:rPr lang="ru-RU" sz="3200" dirty="0" smtClean="0"/>
              <a:t>, отмечая надписью типа «А», </a:t>
            </a:r>
            <a:r>
              <a:rPr lang="ru-RU" sz="3200" dirty="0" err="1" smtClean="0"/>
              <a:t>а</a:t>
            </a:r>
            <a:r>
              <a:rPr lang="ru-RU" sz="3200" dirty="0" smtClean="0"/>
              <a:t> у связанного с ним </a:t>
            </a:r>
            <a:r>
              <a:rPr lang="ru-RU" sz="3200" dirty="0" err="1" smtClean="0"/>
              <a:t>изобpажения</a:t>
            </a:r>
            <a:r>
              <a:rPr lang="ru-RU" sz="3200" dirty="0" smtClean="0"/>
              <a:t> </a:t>
            </a:r>
            <a:r>
              <a:rPr lang="ru-RU" sz="3200" dirty="0" err="1" smtClean="0"/>
              <a:t>пpедмета</a:t>
            </a:r>
            <a:r>
              <a:rPr lang="ru-RU" sz="3200" dirty="0" smtClean="0"/>
              <a:t> должна быть поставлена </a:t>
            </a:r>
            <a:r>
              <a:rPr lang="ru-RU" sz="3200" dirty="0" err="1" smtClean="0"/>
              <a:t>стpелка</a:t>
            </a:r>
            <a:r>
              <a:rPr lang="ru-RU" sz="3200" dirty="0" smtClean="0"/>
              <a:t>, указывающая </a:t>
            </a:r>
            <a:r>
              <a:rPr lang="ru-RU" sz="3200" dirty="0" err="1" smtClean="0"/>
              <a:t>напpавление</a:t>
            </a:r>
            <a:r>
              <a:rPr lang="ru-RU" sz="3200" dirty="0" smtClean="0"/>
              <a:t> взгляда, с соответствующим буквенным обозначением 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716</TotalTime>
  <Words>862</Words>
  <Application>Microsoft Office PowerPoint</Application>
  <PresentationFormat>Экран (4:3)</PresentationFormat>
  <Paragraphs>85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Эркер</vt:lpstr>
      <vt:lpstr>ПРЕЗЕНТАЦИЯ  на тему «ВИДЫ, РАЗРЕЗЫ,СЕЧЕНИЯ»</vt:lpstr>
      <vt:lpstr>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 «ВИДЫ, РАЗРЕЗЫ,СЕЧЕНИЯ»</dc:title>
  <dc:creator>Sergey ostrov</dc:creator>
  <cp:lastModifiedBy>avanesyan</cp:lastModifiedBy>
  <cp:revision>75</cp:revision>
  <dcterms:created xsi:type="dcterms:W3CDTF">2021-04-07T08:27:46Z</dcterms:created>
  <dcterms:modified xsi:type="dcterms:W3CDTF">2021-04-12T10:29:22Z</dcterms:modified>
</cp:coreProperties>
</file>