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BD3E402-AE2D-4042-B15E-4B1083FB30F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3C528-A3A5-426B-A737-51DF54D708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402-AE2D-4042-B15E-4B1083FB30F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C528-A3A5-426B-A737-51DF54D70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402-AE2D-4042-B15E-4B1083FB30F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C528-A3A5-426B-A737-51DF54D708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D3E402-AE2D-4042-B15E-4B1083FB30F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243C528-A3A5-426B-A737-51DF54D708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402-AE2D-4042-B15E-4B1083FB30F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3C528-A3A5-426B-A737-51DF54D708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BD3E402-AE2D-4042-B15E-4B1083FB30F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43C528-A3A5-426B-A737-51DF54D708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BD3E402-AE2D-4042-B15E-4B1083FB30F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243C528-A3A5-426B-A737-51DF54D708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402-AE2D-4042-B15E-4B1083FB30F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3C528-A3A5-426B-A737-51DF54D708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402-AE2D-4042-B15E-4B1083FB30F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3C528-A3A5-426B-A737-51DF54D708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BD3E402-AE2D-4042-B15E-4B1083FB30F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43C528-A3A5-426B-A737-51DF54D708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8BD3E402-AE2D-4042-B15E-4B1083FB30F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243C528-A3A5-426B-A737-51DF54D708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BD3E402-AE2D-4042-B15E-4B1083FB30F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243C528-A3A5-426B-A737-51DF54D7086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060848"/>
            <a:ext cx="4301232" cy="1368152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Современные виды цветочного оформления объектов озеленения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10639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Вопросы </a:t>
            </a:r>
            <a:r>
              <a:rPr lang="ru-RU" sz="3600" dirty="0" smtClean="0"/>
              <a:t>для самоконтроля: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556792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1.Приведите примеры вариантов </a:t>
            </a:r>
            <a:r>
              <a:rPr lang="ru-RU" sz="3200" dirty="0" smtClean="0"/>
              <a:t>современного оформления объектов озеленения?</a:t>
            </a:r>
            <a:endParaRPr lang="ru-RU" sz="3200" dirty="0" smtClean="0"/>
          </a:p>
          <a:p>
            <a:r>
              <a:rPr lang="ru-RU" sz="3200" dirty="0" smtClean="0"/>
              <a:t>2.В чем особенности </a:t>
            </a:r>
            <a:r>
              <a:rPr lang="ru-RU" sz="3200" dirty="0" smtClean="0"/>
              <a:t>каждого из приведенных примеров?</a:t>
            </a:r>
            <a:endParaRPr lang="ru-RU" sz="3200" dirty="0" smtClean="0"/>
          </a:p>
          <a:p>
            <a:r>
              <a:rPr lang="ru-RU" sz="3200" dirty="0" smtClean="0"/>
              <a:t>3. Приведите примеры ассортимента растений для каждого вида цветочного оформления?</a:t>
            </a:r>
            <a:endParaRPr lang="ru-RU" sz="32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836712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Литература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56792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Горбатова, В.И.Основы садово-паркового </a:t>
            </a:r>
            <a:r>
              <a:rPr lang="ru-RU" sz="2400" dirty="0" smtClean="0"/>
              <a:t>искусства</a:t>
            </a:r>
            <a:r>
              <a:rPr lang="ru-RU" sz="2400" dirty="0" smtClean="0"/>
              <a:t>: образования / </a:t>
            </a:r>
            <a:r>
              <a:rPr lang="ru-RU" sz="2400" dirty="0" err="1" smtClean="0"/>
              <a:t>Ермолович</a:t>
            </a:r>
            <a:r>
              <a:rPr lang="ru-RU" sz="2400" dirty="0" smtClean="0"/>
              <a:t> Е.Л., </a:t>
            </a:r>
            <a:r>
              <a:rPr lang="ru-RU" sz="2400" dirty="0" err="1" smtClean="0"/>
              <a:t>Авксентьева</a:t>
            </a:r>
            <a:r>
              <a:rPr lang="ru-RU" sz="2400" dirty="0" smtClean="0"/>
              <a:t> Е.Ю. - М. : </a:t>
            </a:r>
            <a:r>
              <a:rPr lang="ru-RU" sz="2400" dirty="0" err="1" smtClean="0"/>
              <a:t>АкадемияУчебник</a:t>
            </a:r>
            <a:r>
              <a:rPr lang="ru-RU" sz="2400" dirty="0" smtClean="0"/>
              <a:t> для студ. учреждений сред. проф. образования / 3-е изд. стер. - М.: Академия, 2019. - 208 с. </a:t>
            </a:r>
          </a:p>
          <a:p>
            <a:r>
              <a:rPr lang="ru-RU" sz="2400" dirty="0" smtClean="0"/>
              <a:t>2.  </a:t>
            </a:r>
            <a:r>
              <a:rPr lang="ru-RU" sz="2400" dirty="0" err="1" smtClean="0"/>
              <a:t>Гостев</a:t>
            </a:r>
            <a:r>
              <a:rPr lang="ru-RU" sz="2400" dirty="0" smtClean="0"/>
              <a:t>, В.Ф. Проектирование садов и парков: Учебник / </a:t>
            </a:r>
            <a:r>
              <a:rPr lang="ru-RU" sz="2400" dirty="0" smtClean="0"/>
              <a:t>  </a:t>
            </a:r>
            <a:r>
              <a:rPr lang="ru-RU" sz="2400" dirty="0" err="1" smtClean="0"/>
              <a:t>Юскевич</a:t>
            </a:r>
            <a:r>
              <a:rPr lang="ru-RU" sz="2400" dirty="0" smtClean="0"/>
              <a:t> </a:t>
            </a:r>
            <a:r>
              <a:rPr lang="ru-RU" sz="2400" dirty="0" smtClean="0"/>
              <a:t>Н.Н.- 5-е изд., стер. - СПб.: Лань, 2018. - 344 с. </a:t>
            </a:r>
          </a:p>
          <a:p>
            <a:r>
              <a:rPr lang="ru-RU" sz="2400" dirty="0" smtClean="0"/>
              <a:t>3.  Курицына, Т.А.Озеленение и благоустройство различных территорий : Учебник для студ. учреждений сред. проф., 2017. - 240 с. 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2492896"/>
            <a:ext cx="4013200" cy="59944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Спасибо за внимание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26286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Цели изучения темы: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1. </a:t>
            </a:r>
            <a:r>
              <a:rPr lang="ru-RU" sz="2800" dirty="0" smtClean="0"/>
              <a:t>Усвоение </a:t>
            </a:r>
            <a:r>
              <a:rPr lang="ru-RU" sz="2800" dirty="0" smtClean="0"/>
              <a:t>знаний о </a:t>
            </a:r>
            <a:r>
              <a:rPr lang="ru-RU" sz="2800" dirty="0" smtClean="0"/>
              <a:t>современных видах цветочного </a:t>
            </a:r>
            <a:r>
              <a:rPr lang="ru-RU" sz="2800" dirty="0" smtClean="0"/>
              <a:t>оформления объектов озеленения </a:t>
            </a:r>
            <a:br>
              <a:rPr lang="ru-RU" sz="2800" dirty="0" smtClean="0"/>
            </a:br>
            <a:r>
              <a:rPr lang="ru-RU" sz="2800" dirty="0" smtClean="0"/>
              <a:t>2. Формирование интереса к теме </a:t>
            </a:r>
            <a:r>
              <a:rPr lang="ru-RU" sz="2800" dirty="0" smtClean="0"/>
              <a:t>цветочного оформления объектов озеленения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Задачи: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413338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endParaRPr lang="ru-RU" sz="2800" dirty="0" smtClean="0"/>
          </a:p>
          <a:p>
            <a:pPr lvl="0">
              <a:buNone/>
            </a:pPr>
            <a:r>
              <a:rPr lang="ru-RU" sz="2800" dirty="0" smtClean="0"/>
              <a:t>1. Разобрать </a:t>
            </a:r>
            <a:r>
              <a:rPr lang="ru-RU" sz="2800" dirty="0" smtClean="0"/>
              <a:t>примеры вариантов </a:t>
            </a:r>
            <a:r>
              <a:rPr lang="ru-RU" sz="2800" dirty="0" smtClean="0"/>
              <a:t>цветочного оформления объектов озеленения</a:t>
            </a:r>
            <a:endParaRPr lang="ru-RU" sz="2800" dirty="0" smtClean="0"/>
          </a:p>
          <a:p>
            <a:pPr lvl="0">
              <a:buNone/>
            </a:pPr>
            <a:r>
              <a:rPr lang="ru-RU" sz="2800" dirty="0" smtClean="0"/>
              <a:t>2. Выяснить особенности ассортимента растений для </a:t>
            </a:r>
            <a:r>
              <a:rPr lang="ru-RU" sz="2800" dirty="0" smtClean="0"/>
              <a:t>цветочного оформления объектов озеленения</a:t>
            </a:r>
            <a:endParaRPr lang="ru-RU" sz="2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-29267"/>
            <a:ext cx="8229600" cy="1586059"/>
          </a:xfrm>
        </p:spPr>
        <p:txBody>
          <a:bodyPr>
            <a:noAutofit/>
          </a:bodyPr>
          <a:lstStyle/>
          <a:p>
            <a:r>
              <a:rPr lang="ru-RU" sz="2400" dirty="0"/>
              <a:t>Орнаментальный цветник. </a:t>
            </a:r>
            <a:endParaRPr lang="ru-RU" sz="2400" dirty="0" smtClean="0"/>
          </a:p>
          <a:p>
            <a:r>
              <a:rPr lang="ru-RU" sz="2400" dirty="0" err="1" smtClean="0"/>
              <a:t>Цветни́к</a:t>
            </a:r>
            <a:r>
              <a:rPr lang="ru-RU" sz="2400" dirty="0" smtClean="0"/>
              <a:t> </a:t>
            </a:r>
            <a:r>
              <a:rPr lang="ru-RU" sz="2400" dirty="0"/>
              <a:t>— участок (ограниченная территория), на котором выращивают декоративные растения. Чаще всего это травянистые цветковые растения, но могут присутствовать также кустарники и небольшие деревья.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916832"/>
            <a:ext cx="7200801" cy="476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285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1916832"/>
            <a:ext cx="4023360" cy="4005072"/>
          </a:xfrm>
        </p:spPr>
        <p:txBody>
          <a:bodyPr/>
          <a:lstStyle/>
          <a:p>
            <a:r>
              <a:rPr lang="ru-RU" sz="2400" dirty="0"/>
              <a:t>Цветники используют для украшения садов, парков, а также пространства перед входом в здание. В качестве фона для красивоцветущих или других выделяющихся декоративных растений в цветниках нередко используют газон.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988840"/>
            <a:ext cx="4532246" cy="3399184"/>
          </a:xfrm>
        </p:spPr>
      </p:pic>
    </p:spTree>
    <p:extLst>
      <p:ext uri="{BB962C8B-B14F-4D97-AF65-F5344CB8AC3E}">
        <p14:creationId xmlns:p14="http://schemas.microsoft.com/office/powerpoint/2010/main" xmlns="" val="419310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556792"/>
            <a:ext cx="4422297" cy="4824536"/>
          </a:xfrm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716016" y="1556792"/>
            <a:ext cx="4023360" cy="5112568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/>
              <a:t>Растения для цветников подбирают таким образом, чтобы их цветки и вегетативные органы гармонировали друг с другом по окраске, форме и размерам, а сами растения — по срокам развития, времени и продолжительности цветения. В зависимости от растительного состава, характера участка, его геометрии и других факторов выделяют несколько типов цветников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61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1412776"/>
            <a:ext cx="4023360" cy="5256584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err="1" smtClean="0"/>
              <a:t>Альпи́йская</a:t>
            </a:r>
            <a:r>
              <a:rPr lang="ru-RU" sz="2400" dirty="0" smtClean="0"/>
              <a:t> </a:t>
            </a:r>
            <a:r>
              <a:rPr lang="ru-RU" sz="2400" dirty="0" err="1"/>
              <a:t>го́рка</a:t>
            </a:r>
            <a:r>
              <a:rPr lang="ru-RU" sz="2400" dirty="0"/>
              <a:t>, или </a:t>
            </a:r>
            <a:r>
              <a:rPr lang="ru-RU" sz="2400" dirty="0" err="1"/>
              <a:t>альпина́рий</a:t>
            </a:r>
            <a:r>
              <a:rPr lang="ru-RU" sz="2400" dirty="0"/>
              <a:t> — участок, на котором выращивают растения, характерные для альпийского и субальпийского пояса, а также растения-литофиты. Обычно в середине альпийской горки устанавливают крупный камень, символизирующий горную вершину, вокруг размещают камни меньшего размера, между ними высаживают растения. Нередко для альпийских горок используют не только горные, но и другие растения, похожие на горные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484784"/>
            <a:ext cx="3048000" cy="201777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404664"/>
            <a:ext cx="4824536" cy="648072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Альпийская </a:t>
            </a:r>
            <a:r>
              <a:rPr lang="ru-RU" sz="1600" dirty="0"/>
              <a:t>горка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789040"/>
            <a:ext cx="3729492" cy="278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912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581128"/>
            <a:ext cx="3960440" cy="2196244"/>
          </a:xfrm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139952" y="1484784"/>
            <a:ext cx="4824536" cy="4005072"/>
          </a:xfrm>
        </p:spPr>
        <p:txBody>
          <a:bodyPr/>
          <a:lstStyle/>
          <a:p>
            <a:pPr algn="l"/>
            <a:r>
              <a:rPr lang="ru-RU" sz="2400" dirty="0" err="1" smtClean="0"/>
              <a:t>Во́дный</a:t>
            </a:r>
            <a:r>
              <a:rPr lang="ru-RU" sz="2400" dirty="0" smtClean="0"/>
              <a:t> </a:t>
            </a:r>
            <a:r>
              <a:rPr lang="ru-RU" sz="2400" dirty="0" err="1"/>
              <a:t>цветни́к</a:t>
            </a:r>
            <a:r>
              <a:rPr lang="ru-RU" sz="2400" dirty="0"/>
              <a:t> — участок с водоёмом. Обычно состоит из обрамлённого камнями небольшого водоёма, в котором растут водные растения, а также из прибрежных растений, подходящей к водоёму дорожки и скамейки.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1760" y="260648"/>
            <a:ext cx="4464496" cy="839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Водный </a:t>
            </a:r>
            <a:r>
              <a:rPr lang="ru-RU" dirty="0"/>
              <a:t>цветник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937" y="1700808"/>
            <a:ext cx="3912435" cy="293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367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1556792"/>
            <a:ext cx="4023360" cy="489654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Миксбо́рдер</a:t>
            </a:r>
            <a:r>
              <a:rPr lang="ru-RU" dirty="0" smtClean="0"/>
              <a:t> </a:t>
            </a:r>
            <a:r>
              <a:rPr lang="ru-RU" dirty="0"/>
              <a:t>(от англ. </a:t>
            </a:r>
            <a:r>
              <a:rPr lang="ru-RU" dirty="0" err="1"/>
              <a:t>mix</a:t>
            </a:r>
            <a:r>
              <a:rPr lang="ru-RU" dirty="0"/>
              <a:t> — «смешивать» и </a:t>
            </a:r>
            <a:r>
              <a:rPr lang="ru-RU" dirty="0" err="1"/>
              <a:t>border</a:t>
            </a:r>
            <a:r>
              <a:rPr lang="ru-RU" dirty="0"/>
              <a:t> — «граница») — вытянутый цветник, в котором растения подбираются таким образом, чтобы цветник выглядел декоративно большую часть года. В миксбордере присутствуют как древесные растения, так и травянистые. Если миксбордер с одной стороны ограничен дорогой (дорожкой), а с другой — стеной (изгородью), низкорослые растения сажают вдоль дороги, а самые высокие — вдоль стены (самыми высокими могут быть также лианы, обвивающие стену); растения в центре имеют промежуточную высоту. Считается, что ширина миксбордера не должна более чем в полтора раза превышать высоту самого высокого растения.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412776"/>
            <a:ext cx="3744416" cy="249850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1760" y="332656"/>
            <a:ext cx="4114800" cy="701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Миксбордер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4117705"/>
            <a:ext cx="3744416" cy="249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656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72816"/>
            <a:ext cx="4300413" cy="4680519"/>
          </a:xfrm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663440" y="1628800"/>
            <a:ext cx="4301048" cy="5112568"/>
          </a:xfrm>
        </p:spPr>
        <p:txBody>
          <a:bodyPr>
            <a:normAutofit fontScale="62500" lnSpcReduction="20000"/>
          </a:bodyPr>
          <a:lstStyle/>
          <a:p>
            <a:endParaRPr lang="ru-RU" sz="3400" dirty="0" smtClean="0"/>
          </a:p>
          <a:p>
            <a:r>
              <a:rPr lang="ru-RU" sz="3500" dirty="0" err="1" smtClean="0"/>
              <a:t>Рока́рий</a:t>
            </a:r>
            <a:r>
              <a:rPr lang="ru-RU" sz="3500" dirty="0" smtClean="0"/>
              <a:t> </a:t>
            </a:r>
            <a:r>
              <a:rPr lang="ru-RU" sz="3500" dirty="0"/>
              <a:t>(каменистый сад, каменистая горка) — участок, значительную долю поверхности которого занимают относительно крупные камни. В </a:t>
            </a:r>
            <a:r>
              <a:rPr lang="ru-RU" sz="3500" dirty="0" err="1"/>
              <a:t>рокарии</a:t>
            </a:r>
            <a:r>
              <a:rPr lang="ru-RU" sz="3500" dirty="0"/>
              <a:t> выращивают низкорослые растения: кустарнички (особенно из семейства Вересковые), стелющиеся растения, подушковидные растения. Используют обычно только одну породу камня. Камни укладывают или параллельными линиями, или в естественном («хаотичном») стиле.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Рока́рий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408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55</TotalTime>
  <Words>560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BlackTie</vt:lpstr>
      <vt:lpstr>Современные виды цветочного оформления объектов озеленения</vt:lpstr>
      <vt:lpstr>Слайд 2</vt:lpstr>
      <vt:lpstr>Слайд 3</vt:lpstr>
      <vt:lpstr>Слайд 4</vt:lpstr>
      <vt:lpstr>Слайд 5</vt:lpstr>
      <vt:lpstr> Альпийская горка </vt:lpstr>
      <vt:lpstr> Водный цветник </vt:lpstr>
      <vt:lpstr> Миксбордер </vt:lpstr>
      <vt:lpstr>Рока́рий</vt:lpstr>
      <vt:lpstr>Слайд 10</vt:lpstr>
      <vt:lpstr>Слайд 11</vt:lpstr>
      <vt:lpstr>Спасибо за внимание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Орнаментальный цветник</dc:title>
  <dc:creator>User</dc:creator>
  <cp:lastModifiedBy>orekhova</cp:lastModifiedBy>
  <cp:revision>15</cp:revision>
  <dcterms:created xsi:type="dcterms:W3CDTF">2019-04-14T10:09:49Z</dcterms:created>
  <dcterms:modified xsi:type="dcterms:W3CDTF">2022-11-07T06:00:38Z</dcterms:modified>
</cp:coreProperties>
</file>