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16"/>
  </p:notesMasterIdLst>
  <p:sldIdLst>
    <p:sldId id="256" r:id="rId2"/>
    <p:sldId id="267" r:id="rId3"/>
    <p:sldId id="257" r:id="rId4"/>
    <p:sldId id="258" r:id="rId5"/>
    <p:sldId id="264" r:id="rId6"/>
    <p:sldId id="259" r:id="rId7"/>
    <p:sldId id="265" r:id="rId8"/>
    <p:sldId id="262" r:id="rId9"/>
    <p:sldId id="261" r:id="rId10"/>
    <p:sldId id="263" r:id="rId11"/>
    <p:sldId id="260" r:id="rId12"/>
    <p:sldId id="268" r:id="rId13"/>
    <p:sldId id="269" r:id="rId14"/>
    <p:sldId id="266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92C6"/>
    <a:srgbClr val="0E54B2"/>
    <a:srgbClr val="0083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34641B-82CE-472F-A5BE-93572D3E33CB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74D4B9-EA1C-41D1-BE18-C1565EACDFC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18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4D4B9-EA1C-41D1-BE18-C1565EACDFC9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424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74D4B9-EA1C-41D1-BE18-C1565EACDFC9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99099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C421BB-2BAB-9B44-989E-23C089EFB3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CD35BCB-1AC4-F9A1-240F-E8713F08B1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3E57B4-8D3E-F027-0100-6BF836FD9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9AB2-BDF1-41E6-8523-91E0B08D0434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5B4B555-EE58-F5EF-314E-DC1AB04BB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2530565-2A87-4500-0784-7C2B609B2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70FAC-7D65-4CB5-9842-7E2E6A897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3613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F32D1E-A59A-6657-8F72-EFD76E887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7849A2B-B4CB-7D21-68C3-8261E37C97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48C3BDA-D836-62B0-A9CB-6FB3467CA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9AB2-BDF1-41E6-8523-91E0B08D0434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F96DD57-AC34-0854-E6FD-D7E3309EC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58BDC98-951F-B235-4FA8-C2B975740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70FAC-7D65-4CB5-9842-7E2E6A897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5160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0E8BE6D-1B2C-907A-EFE4-6B44F693DC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7F83952-AA1D-77FF-AFB5-69DA9BAA61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B272A7-FE3C-E4F9-A23F-94E228BFF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9AB2-BDF1-41E6-8523-91E0B08D0434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2D7CE97-C30B-9B43-FE72-E55A95E9C2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920AB47-13A2-073E-D257-94C8322B5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70FAC-7D65-4CB5-9842-7E2E6A897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294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224118-D287-6618-DFD5-975A800E1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A3A612C-3E82-B769-2F51-72F4995AB7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12D3E82-EBD9-6BE9-C04B-95A6EDB6D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9AB2-BDF1-41E6-8523-91E0B08D0434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4455FE-2947-3192-A166-7941C49ED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B7B01D-BB4C-E422-FDD3-5E10A49B3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70FAC-7D65-4CB5-9842-7E2E6A897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843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11E5E8-C32D-A732-A015-D5E901862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3ED0531-6AB2-649D-A686-4FA0EBE2E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2062CF-0121-2D97-31A3-E19F4F56E2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9AB2-BDF1-41E6-8523-91E0B08D0434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59A7BA-0070-CB28-4925-9AC4B05E8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4B6958-1EE5-BECB-8422-E9093B286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70FAC-7D65-4CB5-9842-7E2E6A897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844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CC23C7-14C5-6D81-6539-FA5B6B975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05DD45-380E-EB19-6BAB-12D4A3D27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36E868-DE5F-6B42-1A54-AB21FC3ABA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668293F-48DC-19A9-6C36-7D79889CD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9AB2-BDF1-41E6-8523-91E0B08D0434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454DBD8-A502-3A4F-60E3-242DA508B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CAE012D-FBC0-75BD-9F95-0F9051B80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70FAC-7D65-4CB5-9842-7E2E6A897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623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E2EDD5E-8ED5-6A88-28D7-893B6E9C7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F8EED0D-9149-3701-F938-7318D638AC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94AEE65-CCE5-0C5D-1A26-CC7304AEF2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A2D856-BDCA-F1D9-347D-B87557F8E7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9E3608B-FF02-2B56-0927-9DD26C7976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040665B-A8E8-3FEE-E083-E111A37A4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9AB2-BDF1-41E6-8523-91E0B08D0434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EEBDD42-AD9D-DA95-62F9-B956BCB54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81E0F17-7C03-6980-280D-BC0FA38DF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70FAC-7D65-4CB5-9842-7E2E6A897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796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54699B-ACC2-067B-D58A-A80A67561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BBA2324-DDE6-1275-3510-52418F451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9AB2-BDF1-41E6-8523-91E0B08D0434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20DC9F7-0F56-CEC1-952A-27871FBB8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60D78F8-586B-8346-AEBB-E287EA66F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70FAC-7D65-4CB5-9842-7E2E6A897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5869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0E6270F-F2FC-E262-899F-2077DD2FF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9AB2-BDF1-41E6-8523-91E0B08D0434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35AFF5D-55FC-613E-B23F-3C6E613D8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B9D6A05-9BB7-92B4-7BF8-4E3819F05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70FAC-7D65-4CB5-9842-7E2E6A897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770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428739-0AB8-0F4B-A3C0-FED985124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4FCC39-21CB-2186-FAF2-D42BBD89B4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CE7CF37-C77C-5AE0-1B23-D85796CE08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A49FD39-5186-0C6A-00ED-D31254CCF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9AB2-BDF1-41E6-8523-91E0B08D0434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7D8456-6AE8-016C-F6BF-0B6FF1434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763A34-58FB-C45C-B58C-71E40469C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70FAC-7D65-4CB5-9842-7E2E6A897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34719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FE131F-4AF7-B916-6E6C-38B6DDCA1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EA824CC-FE20-EB00-A1DB-F1C2553BE3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81CDC44-924E-CBDF-3D25-55F9896030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56E5B7-873F-7634-5B3E-44BA935DF1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899AB2-BDF1-41E6-8523-91E0B08D0434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93090CD-9A8C-7B95-D4B7-EF38C3A43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D45570-3A91-888F-8DFC-E42367DAE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70FAC-7D65-4CB5-9842-7E2E6A897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1403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DDD887-8951-78BE-8E2D-F9C0456D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50FEC4E-157B-9339-D36D-050D206346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DF8992-E809-1EF5-2201-45C3125117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899AB2-BDF1-41E6-8523-91E0B08D0434}" type="datetimeFigureOut">
              <a:rPr lang="ru-RU" smtClean="0"/>
              <a:t>04.04.2023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DDC801-EEC8-9CE9-773F-910F94F8ED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95D639E-4DF7-544F-C134-9395128DE2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D70FAC-7D65-4CB5-9842-7E2E6A897E8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4009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520CE5-7E79-F54E-E605-D5036448989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00" b="8764"/>
          <a:stretch/>
        </p:blipFill>
        <p:spPr>
          <a:xfrm>
            <a:off x="0" y="-2032"/>
            <a:ext cx="12192000" cy="68600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9DB76D-1DE2-D6C2-B352-8B74FAC688D2}"/>
              </a:ext>
            </a:extLst>
          </p:cNvPr>
          <p:cNvSpPr txBox="1"/>
          <p:nvPr/>
        </p:nvSpPr>
        <p:spPr>
          <a:xfrm>
            <a:off x="7278624" y="338328"/>
            <a:ext cx="425196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chemeClr val="bg1"/>
                </a:solidFill>
              </a:rPr>
              <a:t>Боско Вертикале. </a:t>
            </a:r>
            <a:r>
              <a:rPr lang="ru-RU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Вертикальный</a:t>
            </a:r>
            <a:r>
              <a:rPr lang="ru-RU" sz="4000" b="1" dirty="0">
                <a:solidFill>
                  <a:schemeClr val="bg1"/>
                </a:solidFill>
              </a:rPr>
              <a:t> лес в Милане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365548F-7FC8-4701-BADE-C9D18BA55E68}"/>
              </a:ext>
            </a:extLst>
          </p:cNvPr>
          <p:cNvSpPr/>
          <p:nvPr/>
        </p:nvSpPr>
        <p:spPr>
          <a:xfrm>
            <a:off x="9398000" y="2617680"/>
            <a:ext cx="2905760" cy="1328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Преподаватель </a:t>
            </a:r>
          </a:p>
          <a:p>
            <a:pPr lvl="0" algn="ctr" defTabSz="457200">
              <a:spcBef>
                <a:spcPts val="1000"/>
              </a:spcBef>
              <a:buClr>
                <a:srgbClr val="90C226"/>
              </a:buClr>
              <a:buSzPct val="80000"/>
            </a:pPr>
            <a:r>
              <a:rPr lang="ru-RU" sz="2400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ГАПОУ КК НКСЭ Орехова М.В.</a:t>
            </a:r>
          </a:p>
        </p:txBody>
      </p:sp>
    </p:spTree>
    <p:extLst>
      <p:ext uri="{BB962C8B-B14F-4D97-AF65-F5344CB8AC3E}">
        <p14:creationId xmlns:p14="http://schemas.microsoft.com/office/powerpoint/2010/main" val="14855560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2CBEFEA-7591-BD14-E2BE-579CF5D81994}"/>
              </a:ext>
            </a:extLst>
          </p:cNvPr>
          <p:cNvSpPr txBox="1"/>
          <p:nvPr/>
        </p:nvSpPr>
        <p:spPr>
          <a:xfrm>
            <a:off x="0" y="473016"/>
            <a:ext cx="6233160" cy="67403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Тот факт, что здания одновременно являются еще и лесом, автоматически относит их к элитному жилью. Стоимость квартир в Bosco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Verticale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от 500 000 до 1,7 млн. евро. Аренда квартир в небоскребах Боско Вертикале составляет от 3 до 5 тысяч евро в месяц плюс расходы на содержание кондоминиума от 550 до 700 евро в месяц. Контракт заключается минимум на 2 года.</a:t>
            </a:r>
          </a:p>
          <a:p>
            <a:pPr algn="ctr"/>
            <a:endParaRPr lang="ru-RU" sz="2400" dirty="0"/>
          </a:p>
          <a:p>
            <a:pPr algn="ctr"/>
            <a:endParaRPr lang="ru-RU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CC642D-B279-1508-7AB7-F13C69CEA1BF}"/>
              </a:ext>
            </a:extLst>
          </p:cNvPr>
          <p:cNvSpPr txBox="1"/>
          <p:nvPr/>
        </p:nvSpPr>
        <p:spPr>
          <a:xfrm>
            <a:off x="487680" y="-111759"/>
            <a:ext cx="6233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Стоимость жилья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F71C4D1-F8CD-41A0-9F47-5BA625C2C0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607" r="17630"/>
          <a:stretch/>
        </p:blipFill>
        <p:spPr>
          <a:xfrm>
            <a:off x="6573520" y="0"/>
            <a:ext cx="56184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975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D6303B6-B304-132E-2329-E950B4422E5A}"/>
              </a:ext>
            </a:extLst>
          </p:cNvPr>
          <p:cNvSpPr txBox="1"/>
          <p:nvPr/>
        </p:nvSpPr>
        <p:spPr>
          <a:xfrm>
            <a:off x="4693921" y="254000"/>
            <a:ext cx="7209281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Башни Bosco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Verticale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признали лучшими небоскребами 2014 года. Проект получил премию International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Highrise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Award, присуждаемую раз в два года Музеем архитектуры во Франкфурте. В 2015 году жюри Совета по высотным зданиям и городской среде обитания (CTBUH) выбрало Bosco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Verticale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качестве «Лучшего высотного здания в мире 2015» на 14-м ежегодном симпозиуме, проходившем в Иллинойском технологическом институте в городе Чикаго.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2B1727-7317-E5DD-C470-C31F87F505BF}"/>
              </a:ext>
            </a:extLst>
          </p:cNvPr>
          <p:cNvSpPr txBox="1"/>
          <p:nvPr/>
        </p:nvSpPr>
        <p:spPr>
          <a:xfrm>
            <a:off x="7498080" y="-172719"/>
            <a:ext cx="3383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Награды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7905417-3F89-6FA4-98D0-F9386D0B33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6939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394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C91AFBD-F9C1-4428-BE66-65E6D0180472}"/>
              </a:ext>
            </a:extLst>
          </p:cNvPr>
          <p:cNvSpPr/>
          <p:nvPr/>
        </p:nvSpPr>
        <p:spPr>
          <a:xfrm>
            <a:off x="741680" y="396240"/>
            <a:ext cx="1075944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для самоконтроля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Какова идея создания Вертикального леса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Bosco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Verticale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Какие особенности строительства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Bosco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Verticale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3.Какой ассортимент растений для вертикального озеленения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Bosco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Verticale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4.Назовите основные особенности здания</a:t>
            </a:r>
          </a:p>
        </p:txBody>
      </p:sp>
    </p:spTree>
    <p:extLst>
      <p:ext uri="{BB962C8B-B14F-4D97-AF65-F5344CB8AC3E}">
        <p14:creationId xmlns:p14="http://schemas.microsoft.com/office/powerpoint/2010/main" val="3809091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DAF5532-9569-4B2D-BDAC-C762A0B0FE07}"/>
              </a:ext>
            </a:extLst>
          </p:cNvPr>
          <p:cNvSpPr/>
          <p:nvPr/>
        </p:nvSpPr>
        <p:spPr>
          <a:xfrm>
            <a:off x="325120" y="-142240"/>
            <a:ext cx="11409680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Литература.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Горбатова,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В.И.Основы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садово-паркового искусства: образования /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Ермолович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Е.Л., Авксентьева Е.Ю. - М. :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АкадемияУчебник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студ. учреждений сред. проф. образования / 3-е изд. стер. - М.: Академия, 2019. - 208 с. 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 Гостев, В.Ф. Проектирование садов и парков: Учебник / </a:t>
            </a:r>
            <a:r>
              <a:rPr lang="ru-RU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Юскевич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Н.Н.- 5-е изд., стер. - СПб.: Лань, 2018. - 344 с. </a:t>
            </a:r>
          </a:p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 Курицына, Т.А. Озеленение и благоустройство различных территорий : Учебник для студ. учреждений сред. проф., 2017. </a:t>
            </a:r>
          </a:p>
        </p:txBody>
      </p:sp>
    </p:spTree>
    <p:extLst>
      <p:ext uri="{BB962C8B-B14F-4D97-AF65-F5344CB8AC3E}">
        <p14:creationId xmlns:p14="http://schemas.microsoft.com/office/powerpoint/2010/main" val="2863375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3EE86AA-35E3-7775-C2DC-3CFF1DE99D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088" b="37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8E81075-7A80-A869-2446-C0549638D80B}"/>
              </a:ext>
            </a:extLst>
          </p:cNvPr>
          <p:cNvSpPr txBox="1"/>
          <p:nvPr/>
        </p:nvSpPr>
        <p:spPr>
          <a:xfrm>
            <a:off x="3136392" y="987552"/>
            <a:ext cx="7690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>
                <a:solidFill>
                  <a:schemeClr val="bg1"/>
                </a:solidFill>
                <a:highlight>
                  <a:srgbClr val="808080"/>
                </a:highlight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045094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FDF5630-560B-4FFD-A96C-D4EBF323A3E3}"/>
              </a:ext>
            </a:extLst>
          </p:cNvPr>
          <p:cNvSpPr/>
          <p:nvPr/>
        </p:nvSpPr>
        <p:spPr>
          <a:xfrm>
            <a:off x="558800" y="162561"/>
            <a:ext cx="1050544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Цели изучения темы: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Усвоение знаний о вариантах  вертикального озеленения зданий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Формирование интереса к теме вертикального озеленения</a:t>
            </a:r>
            <a:b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Ознакомиться с идеей создания Вертикального леса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Bosco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Verticale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Ознакомиться с особенностями строительства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Bosco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Verticale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3.Рассмотреть ассортимент растений для вертикального озеленения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Bosco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Verticale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4.Разобрать основные особенности здания</a:t>
            </a:r>
          </a:p>
        </p:txBody>
      </p:sp>
    </p:spTree>
    <p:extLst>
      <p:ext uri="{BB962C8B-B14F-4D97-AF65-F5344CB8AC3E}">
        <p14:creationId xmlns:p14="http://schemas.microsoft.com/office/powerpoint/2010/main" val="3416253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B394D6C-F6EE-5054-F9BD-7641FF70F7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66"/>
          <a:stretch/>
        </p:blipFill>
        <p:spPr>
          <a:xfrm>
            <a:off x="0" y="0"/>
            <a:ext cx="5273040" cy="68590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7F1CBE-4027-66AA-8FFC-C29BF15E0F9D}"/>
              </a:ext>
            </a:extLst>
          </p:cNvPr>
          <p:cNvSpPr txBox="1"/>
          <p:nvPr/>
        </p:nvSpPr>
        <p:spPr>
          <a:xfrm>
            <a:off x="5273040" y="-152400"/>
            <a:ext cx="6654800" cy="69865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Bosco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Verticale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один из крупнейших европейских проектов реконструкции, состоящий из двух жилых башен, самая большая из которых имеет 26 этажей и 110 метров в высоту, а меньшая башня имеет 18 этажей и 76 метров в высоту.</a:t>
            </a:r>
          </a:p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Башни были спроектированы студией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Boeri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Авторы проекта — итальянские архитекторы Стефано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Боэри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Джанандреа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Баррека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Джованни Ла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Варра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этом также участвовали садоводы и ботаники.</a:t>
            </a:r>
          </a:p>
        </p:txBody>
      </p:sp>
    </p:spTree>
    <p:extLst>
      <p:ext uri="{BB962C8B-B14F-4D97-AF65-F5344CB8AC3E}">
        <p14:creationId xmlns:p14="http://schemas.microsoft.com/office/powerpoint/2010/main" val="4108138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CEC4C6C6-56B7-647E-AC23-532EDDB39D91}"/>
              </a:ext>
            </a:extLst>
          </p:cNvPr>
          <p:cNvSpPr txBox="1"/>
          <p:nvPr/>
        </p:nvSpPr>
        <p:spPr>
          <a:xfrm>
            <a:off x="283464" y="746188"/>
            <a:ext cx="5294375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Вертикальный лес – это не просто бетонное здание, украшенное кадками с растениями. А настоящий лес, состоящий из различных пород деревьев. По словам архитектора Стефано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Боери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строительство было вдохновлено романом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Итало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Кальвино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1957 года «Барон на деревьях».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56116EB-092A-F110-7D2A-E624CA9F2543}"/>
              </a:ext>
            </a:extLst>
          </p:cNvPr>
          <p:cNvSpPr txBox="1"/>
          <p:nvPr/>
        </p:nvSpPr>
        <p:spPr>
          <a:xfrm>
            <a:off x="585215" y="110169"/>
            <a:ext cx="4690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Идея создания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425ACFF-0186-3371-AB90-78EB250C0D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88" r="12529"/>
          <a:stretch/>
        </p:blipFill>
        <p:spPr>
          <a:xfrm>
            <a:off x="5843017" y="4131"/>
            <a:ext cx="6348984" cy="685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560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634D094-6E77-EC1B-4CB4-7227BD82A8DC}"/>
              </a:ext>
            </a:extLst>
          </p:cNvPr>
          <p:cNvSpPr txBox="1"/>
          <p:nvPr/>
        </p:nvSpPr>
        <p:spPr>
          <a:xfrm>
            <a:off x="4663440" y="874454"/>
            <a:ext cx="7388352" cy="6278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/>
              <a:t>Строительство башен началось в конце 2009 и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начале</a:t>
            </a:r>
            <a:r>
              <a:rPr lang="ru-RU" sz="3200" dirty="0"/>
              <a:t> 2010 года, в нем приняли участие 6000 строителей. Строительство продолжалось в течение 2011 года, и к началу 2012 года строительство было завершено, а 13 июня 2012 года началось возведение фасадов и установка растений. Здание было открыто в октябре 2014 года. </a:t>
            </a:r>
          </a:p>
          <a:p>
            <a:r>
              <a:rPr lang="ru-RU" sz="3200" dirty="0"/>
              <a:t>Интересный факт - озеленение увеличило стоимость проекта всего лишь на 5%. </a:t>
            </a: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A1D8A57-1A6E-0823-0818-E4719F2B5F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747" t="7178" r="18371" b="4518"/>
          <a:stretch/>
        </p:blipFill>
        <p:spPr>
          <a:xfrm>
            <a:off x="140208" y="1700784"/>
            <a:ext cx="4452112" cy="498998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C4D86F6-C48D-6715-C4C5-3AA69A8B6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3920" y="289679"/>
            <a:ext cx="2204720" cy="39965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88597D-CC99-2875-A359-970C47A62EB9}"/>
              </a:ext>
            </a:extLst>
          </p:cNvPr>
          <p:cNvSpPr txBox="1"/>
          <p:nvPr/>
        </p:nvSpPr>
        <p:spPr>
          <a:xfrm>
            <a:off x="6096000" y="-2709"/>
            <a:ext cx="44836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</a:t>
            </a:r>
          </a:p>
        </p:txBody>
      </p:sp>
    </p:spTree>
    <p:extLst>
      <p:ext uri="{BB962C8B-B14F-4D97-AF65-F5344CB8AC3E}">
        <p14:creationId xmlns:p14="http://schemas.microsoft.com/office/powerpoint/2010/main" val="1028688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317778-A1EE-0BA5-23BE-B6ED470D2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1919"/>
            <a:ext cx="12324080" cy="700072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DC00D4-F287-64C1-490E-5B043FC5E623}"/>
              </a:ext>
            </a:extLst>
          </p:cNvPr>
          <p:cNvSpPr txBox="1"/>
          <p:nvPr/>
        </p:nvSpPr>
        <p:spPr>
          <a:xfrm>
            <a:off x="320040" y="584775"/>
            <a:ext cx="6300216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Для воплощения планов специалистам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понадобились</a:t>
            </a:r>
            <a:r>
              <a:rPr lang="ru-RU" sz="3200" dirty="0"/>
              <a:t> деревья, имеющие различную высоту и жизненный цикл. В общей сложности были высажены на балконах и крыше более 800 деревьев. Всего здесь более 90 видов растений. Подсчитано, что в башнях водятся около 1600 видов птиц и  насекомых – в основном бабочек.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39D0FE-9212-B245-A37B-5992DA7D67EE}"/>
              </a:ext>
            </a:extLst>
          </p:cNvPr>
          <p:cNvSpPr txBox="1"/>
          <p:nvPr/>
        </p:nvSpPr>
        <p:spPr>
          <a:xfrm>
            <a:off x="1664208" y="20805"/>
            <a:ext cx="6300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Растительность</a:t>
            </a:r>
          </a:p>
        </p:txBody>
      </p:sp>
    </p:spTree>
    <p:extLst>
      <p:ext uri="{BB962C8B-B14F-4D97-AF65-F5344CB8AC3E}">
        <p14:creationId xmlns:p14="http://schemas.microsoft.com/office/powerpoint/2010/main" val="17733955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BF368468-FCCB-AA52-8F63-781610AE5A99}"/>
              </a:ext>
            </a:extLst>
          </p:cNvPr>
          <p:cNvSpPr txBox="1"/>
          <p:nvPr/>
        </p:nvSpPr>
        <p:spPr>
          <a:xfrm>
            <a:off x="6197600" y="432375"/>
            <a:ext cx="5833872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видов и их распределение в зависимости от ориентации и высоты фасадов является результатом трехлетних исследований. Растения, которые используются в здании, были предварительно выращены в питомнике, чтобы они привыкли к условиям, аналогичным тем, которые они найдут на балконах.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5E0D815-7F25-9C38-9973-28835AC2EE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019" r="16667"/>
          <a:stretch/>
        </p:blipFill>
        <p:spPr>
          <a:xfrm>
            <a:off x="0" y="0"/>
            <a:ext cx="6197600" cy="6865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280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CCDC271-D949-6C5E-E5F8-967BDCEC6A0B}"/>
              </a:ext>
            </a:extLst>
          </p:cNvPr>
          <p:cNvSpPr txBox="1"/>
          <p:nvPr/>
        </p:nvSpPr>
        <p:spPr>
          <a:xfrm>
            <a:off x="172720" y="457200"/>
            <a:ext cx="6390639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Конструкция была протестирована в аэродинамической трубе, чтобы гарантировать, что деревья не будут падать от порывов ветра. Команда инженеров проконсультировалась с ботаниками и садоводами, чтобы убедиться, что конструкция выдержит нагрузку, создаваемую растениями. Балконы из железобетона спроектированы так, чтобы их толщина составляла 28 см, а парапеты - 1,30 метра.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4A3470-4D5A-4B04-6E3F-205CBFE6E905}"/>
              </a:ext>
            </a:extLst>
          </p:cNvPr>
          <p:cNvSpPr txBox="1"/>
          <p:nvPr/>
        </p:nvSpPr>
        <p:spPr>
          <a:xfrm>
            <a:off x="444052" y="1"/>
            <a:ext cx="5651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Устойчивость конструкции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4219173-F08D-4BB0-2CE2-D273E7DA50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18" b="11462"/>
          <a:stretch/>
        </p:blipFill>
        <p:spPr>
          <a:xfrm>
            <a:off x="6248663" y="3757034"/>
            <a:ext cx="4974767" cy="27889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53BE1CF-F1D2-AE91-9005-B492BF8685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7238"/>
          <a:stretch/>
        </p:blipFill>
        <p:spPr>
          <a:xfrm>
            <a:off x="6563359" y="172898"/>
            <a:ext cx="5455921" cy="3531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1055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10F2888-A6F7-3B3A-2E3F-9253614DAAE4}"/>
              </a:ext>
            </a:extLst>
          </p:cNvPr>
          <p:cNvSpPr txBox="1"/>
          <p:nvPr/>
        </p:nvSpPr>
        <p:spPr>
          <a:xfrm>
            <a:off x="4779141" y="284480"/>
            <a:ext cx="7284843" cy="6494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Зеленый массив имеет не только эстетические  преимущества. Ученым из студии Стефано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Боери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также удалось реализовать следующие функции: воспроизведение кислорода, очистка воздуха от грязи и пыли, естественный контроль освещения и влажности помещений, снижение силы ветра и минимизация радиационного фона. Оснащены солнечными батареями и генераторами электричества, основанные на использовании силы ветра.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698894-719D-3C6C-57E5-82442603E495}"/>
              </a:ext>
            </a:extLst>
          </p:cNvPr>
          <p:cNvSpPr txBox="1"/>
          <p:nvPr/>
        </p:nvSpPr>
        <p:spPr>
          <a:xfrm>
            <a:off x="5161280" y="-152400"/>
            <a:ext cx="6750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Экологические преимущества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9B9137D-55BB-56A1-6F4C-C92BCC9F3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296" y="0"/>
            <a:ext cx="4783736" cy="319125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E91C201-4BEF-614C-1050-7F5384FA9B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69"/>
          <a:stretch/>
        </p:blipFill>
        <p:spPr>
          <a:xfrm>
            <a:off x="-2296" y="3429000"/>
            <a:ext cx="4781437" cy="3424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5324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214</TotalTime>
  <Words>772</Words>
  <Application>Microsoft Office PowerPoint</Application>
  <PresentationFormat>Широкоэкранный</PresentationFormat>
  <Paragraphs>39</Paragraphs>
  <Slides>14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Darina</dc:creator>
  <cp:lastModifiedBy>Орехова Мария Викторовна</cp:lastModifiedBy>
  <cp:revision>15</cp:revision>
  <dcterms:created xsi:type="dcterms:W3CDTF">2023-01-29T10:24:41Z</dcterms:created>
  <dcterms:modified xsi:type="dcterms:W3CDTF">2023-04-04T14:27:35Z</dcterms:modified>
</cp:coreProperties>
</file>