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64" r:id="rId6"/>
    <p:sldId id="269" r:id="rId7"/>
    <p:sldId id="265" r:id="rId8"/>
    <p:sldId id="263" r:id="rId9"/>
    <p:sldId id="262" r:id="rId10"/>
    <p:sldId id="261" r:id="rId11"/>
    <p:sldId id="267" r:id="rId12"/>
    <p:sldId id="260" r:id="rId13"/>
    <p:sldId id="268" r:id="rId14"/>
    <p:sldId id="270"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384008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336533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78350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4457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12890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9B7999B-3291-41B4-92DE-A61C5415920E}"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36916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9B7999B-3291-41B4-92DE-A61C5415920E}" type="datetimeFigureOut">
              <a:rPr lang="ru-RU" smtClean="0"/>
              <a:t>05.10.2023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28587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9B7999B-3291-41B4-92DE-A61C5415920E}" type="datetimeFigureOut">
              <a:rPr lang="ru-RU" smtClean="0"/>
              <a:t>05.10.2023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372781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B7999B-3291-41B4-92DE-A61C5415920E}" type="datetimeFigureOut">
              <a:rPr lang="ru-RU" smtClean="0"/>
              <a:t>05.10.2023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41404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9B7999B-3291-41B4-92DE-A61C5415920E}"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5810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9B7999B-3291-41B4-92DE-A61C5415920E}"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4CFFF-6286-43E5-B47A-9200174D4407}" type="slidenum">
              <a:rPr lang="ru-RU" smtClean="0"/>
              <a:t>‹#›</a:t>
            </a:fld>
            <a:endParaRPr lang="ru-RU"/>
          </a:p>
        </p:txBody>
      </p:sp>
    </p:spTree>
    <p:extLst>
      <p:ext uri="{BB962C8B-B14F-4D97-AF65-F5344CB8AC3E}">
        <p14:creationId xmlns:p14="http://schemas.microsoft.com/office/powerpoint/2010/main" val="5933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999B-3291-41B4-92DE-A61C5415920E}" type="datetimeFigureOut">
              <a:rPr lang="ru-RU" smtClean="0"/>
              <a:t>05.10.2023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4CFFF-6286-43E5-B47A-9200174D4407}" type="slidenum">
              <a:rPr lang="ru-RU" smtClean="0"/>
              <a:t>‹#›</a:t>
            </a:fld>
            <a:endParaRPr lang="ru-RU"/>
          </a:p>
        </p:txBody>
      </p:sp>
    </p:spTree>
    <p:extLst>
      <p:ext uri="{BB962C8B-B14F-4D97-AF65-F5344CB8AC3E}">
        <p14:creationId xmlns:p14="http://schemas.microsoft.com/office/powerpoint/2010/main" val="88571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dstat.ru/indicator/31452"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xn--80az8a.xn--d1aqf.xn--p1ai/site/binaries/content/gallery/2022060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4097" y="3371205"/>
            <a:ext cx="9685538" cy="461665"/>
          </a:xfrm>
          <a:prstGeom prst="rect">
            <a:avLst/>
          </a:prstGeom>
          <a:solidFill>
            <a:schemeClr val="accent1">
              <a:lumMod val="75000"/>
            </a:schemeClr>
          </a:solidFill>
        </p:spPr>
        <p:txBody>
          <a:bodyPr wrap="square" rtlCol="0">
            <a:spAutoFit/>
          </a:bodyPr>
          <a:lstStyle/>
          <a:p>
            <a:pPr algn="ct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Аналитика рынка </a:t>
            </a:r>
            <a:r>
              <a:rPr lang="ru-RU"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недвижимости в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России</a:t>
            </a:r>
          </a:p>
        </p:txBody>
      </p:sp>
    </p:spTree>
    <p:extLst>
      <p:ext uri="{BB962C8B-B14F-4D97-AF65-F5344CB8AC3E}">
        <p14:creationId xmlns:p14="http://schemas.microsoft.com/office/powerpoint/2010/main" val="421094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97688" y="630361"/>
            <a:ext cx="4481420" cy="400110"/>
          </a:xfrm>
          <a:prstGeom prst="rect">
            <a:avLst/>
          </a:prstGeom>
          <a:noFill/>
        </p:spPr>
        <p:txBody>
          <a:bodyPr wrap="none" rtlCol="0">
            <a:spAutoFit/>
          </a:bodyPr>
          <a:lstStyle/>
          <a:p>
            <a:pPr algn="ctr"/>
            <a:r>
              <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Стоимость квадратного метра в России</a:t>
            </a:r>
          </a:p>
        </p:txBody>
      </p:sp>
      <p:sp>
        <p:nvSpPr>
          <p:cNvPr id="5" name="TextBox 4"/>
          <p:cNvSpPr txBox="1"/>
          <p:nvPr/>
        </p:nvSpPr>
        <p:spPr>
          <a:xfrm>
            <a:off x="838200" y="1806453"/>
            <a:ext cx="10378414" cy="2246769"/>
          </a:xfrm>
          <a:prstGeom prst="rect">
            <a:avLst/>
          </a:prstGeom>
          <a:noFill/>
        </p:spPr>
        <p:txBody>
          <a:bodyPr wrap="square" rtlCol="0">
            <a:spAutoFit/>
          </a:bodyPr>
          <a:lstStyle/>
          <a:p>
            <a:pPr algn="ctr" fontAlgn="base"/>
            <a:r>
              <a:rPr lang="ru-RU" sz="2000" dirty="0">
                <a:latin typeface="Times New Roman" panose="02020603050405020304" pitchFamily="18" charset="0"/>
                <a:cs typeface="Times New Roman" panose="02020603050405020304" pitchFamily="18" charset="0"/>
              </a:rPr>
              <a:t>При этом стоимость квадратного метра жилья очень отличается в разных регионах России. Согласно </a:t>
            </a:r>
            <a:r>
              <a:rPr lang="ru-RU" sz="2000" u="sng" dirty="0">
                <a:latin typeface="Times New Roman" panose="02020603050405020304" pitchFamily="18" charset="0"/>
                <a:cs typeface="Times New Roman" panose="02020603050405020304" pitchFamily="18" charset="0"/>
                <a:hlinkClick r:id="rId3"/>
              </a:rPr>
              <a:t>ЕМИСС</a:t>
            </a:r>
            <a:r>
              <a:rPr lang="ru-RU" sz="2000" dirty="0">
                <a:latin typeface="Times New Roman" panose="02020603050405020304" pitchFamily="18" charset="0"/>
                <a:cs typeface="Times New Roman" panose="02020603050405020304" pitchFamily="18" charset="0"/>
              </a:rPr>
              <a:t> (Единая межведомственная информационно-статистическая система) в ТОП самых дорогих городов РФ по недвижимости входят Москва (средняя стоимость квартиры за квадрат на текущий момент 311 324 рублей), Санкт-Петербург 187 273 рублей/м2, Краснодарский край — 156 924 рублей/м2, в Сахалинской области придется отдать 141 260 рублей/м2, в Приморском крае — 134 241 рублей/м2.</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38200" y="4168987"/>
            <a:ext cx="10187354" cy="1323439"/>
          </a:xfrm>
          <a:prstGeom prst="rect">
            <a:avLst/>
          </a:prstGeom>
          <a:noFill/>
          <a:ln w="38100">
            <a:solidFill>
              <a:srgbClr val="FF0000"/>
            </a:solidFill>
          </a:ln>
        </p:spPr>
        <p:txBody>
          <a:bodyPr wrap="square" rtlCol="0">
            <a:spAutoFit/>
          </a:bodyPr>
          <a:lstStyle/>
          <a:p>
            <a:pPr algn="ctr" fontAlgn="base"/>
            <a:r>
              <a:rPr lang="ru-RU" sz="2000" i="1" dirty="0">
                <a:latin typeface="Times New Roman" panose="02020603050405020304" pitchFamily="18" charset="0"/>
                <a:cs typeface="Times New Roman" panose="02020603050405020304" pitchFamily="18" charset="0"/>
              </a:rPr>
              <a:t>Особо стоит отметить,</a:t>
            </a:r>
            <a:r>
              <a:rPr lang="ru-RU" sz="2000" dirty="0">
                <a:latin typeface="Times New Roman" panose="02020603050405020304" pitchFamily="18" charset="0"/>
                <a:cs typeface="Times New Roman" panose="02020603050405020304" pitchFamily="18" charset="0"/>
              </a:rPr>
              <a:t> рост спроса на недвижимость в Краснодарском крае (многие люди убеждены, что жизнь на Юге гораздо комфортнее), следствием этого стало увеличение стоимости жилья в этом регионе: на вторичном рынке стоимость квадратного метра в первом квартале 2022 года увеличилась практически в 3 раза до 202 111 рублей/м2.</a:t>
            </a:r>
          </a:p>
        </p:txBody>
      </p:sp>
    </p:spTree>
    <p:extLst>
      <p:ext uri="{BB962C8B-B14F-4D97-AF65-F5344CB8AC3E}">
        <p14:creationId xmlns:p14="http://schemas.microsoft.com/office/powerpoint/2010/main" val="276121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62426" y="575983"/>
            <a:ext cx="4302781" cy="461665"/>
          </a:xfrm>
          <a:prstGeom prst="rect">
            <a:avLst/>
          </a:prstGeom>
          <a:noFill/>
        </p:spPr>
        <p:txBody>
          <a:bodyPr wrap="none" rtlCol="0">
            <a:spAutoFit/>
          </a:bodyPr>
          <a:lstStyle/>
          <a:p>
            <a:pPr fontAlgn="base"/>
            <a:r>
              <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«Спрос рождает предложение»</a:t>
            </a:r>
          </a:p>
        </p:txBody>
      </p:sp>
      <p:sp>
        <p:nvSpPr>
          <p:cNvPr id="5" name="TextBox 4"/>
          <p:cNvSpPr txBox="1"/>
          <p:nvPr/>
        </p:nvSpPr>
        <p:spPr>
          <a:xfrm>
            <a:off x="838200" y="1645122"/>
            <a:ext cx="10378414" cy="2800767"/>
          </a:xfrm>
          <a:prstGeom prst="rect">
            <a:avLst/>
          </a:prstGeom>
          <a:noFill/>
        </p:spPr>
        <p:txBody>
          <a:bodyPr wrap="square" rtlCol="0">
            <a:spAutoFit/>
          </a:bodyPr>
          <a:lstStyle/>
          <a:p>
            <a:pPr algn="ctr" fontAlgn="base"/>
            <a:r>
              <a:rPr lang="ru-RU" sz="2000" dirty="0">
                <a:latin typeface="Times New Roman" panose="02020603050405020304" pitchFamily="18" charset="0"/>
                <a:cs typeface="Times New Roman" panose="02020603050405020304" pitchFamily="18" charset="0"/>
              </a:rPr>
              <a:t>С 2017 года по 2021 год количество заключенных договоров долевого участия выросло практически на треть, в то время как сделки на вторичном рынке увеличились на 78%.</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a:p>
            <a:pPr algn="ctr" fontAlgn="base"/>
            <a:r>
              <a:rPr lang="ru-RU" sz="2000" dirty="0">
                <a:latin typeface="Times New Roman" panose="02020603050405020304" pitchFamily="18" charset="0"/>
                <a:cs typeface="Times New Roman" panose="02020603050405020304" pitchFamily="18" charset="0"/>
              </a:rPr>
              <a:t>В начале первого полугодия 2022 года наметилась положительная динамика, март стал самым ажиотажным в плане спроса месяцем. Желание сохранить свои сбережения, вложив их в недвижимость, временное сохранение ипотечной ставки и стоимости жилья на прежнем уровне подтолкнули людей заключить как можно больше договоров.</a:t>
            </a:r>
          </a:p>
          <a:p>
            <a:pPr algn="ctr" fontAlgn="base"/>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9220" name="Picture 4" descr="https://avatars.mds.yandex.net/i?id=7808fab8670021c23b7bd36dd1f7307c_l-3311063-images-thumbs&amp;ref=rim&amp;n=13&amp;w=900&amp;h=90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78" b="97333" l="4556" r="90000">
                        <a14:backgroundMark x1="32667" y1="76556" x2="29222" y2="79111"/>
                      </a14:backgroundRemoval>
                    </a14:imgEffect>
                  </a14:imgLayer>
                </a14:imgProps>
              </a:ext>
              <a:ext uri="{28A0092B-C50C-407E-A947-70E740481C1C}">
                <a14:useLocalDpi xmlns:a14="http://schemas.microsoft.com/office/drawing/2010/main" val="0"/>
              </a:ext>
            </a:extLst>
          </a:blip>
          <a:srcRect/>
          <a:stretch>
            <a:fillRect/>
          </a:stretch>
        </p:blipFill>
        <p:spPr bwMode="auto">
          <a:xfrm>
            <a:off x="8595130" y="3847918"/>
            <a:ext cx="2927016" cy="292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AutoShape 2" descr="null"/>
          <p:cNvSpPr>
            <a:spLocks noChangeAspect="1" noChangeArrowheads="1"/>
          </p:cNvSpPr>
          <p:nvPr/>
        </p:nvSpPr>
        <p:spPr bwMode="auto">
          <a:xfrm>
            <a:off x="155575" y="-3290888"/>
            <a:ext cx="6858000" cy="685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8" name="Picture 6"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083" y="365125"/>
            <a:ext cx="5985871" cy="598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3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078868" y="2246968"/>
            <a:ext cx="10034264" cy="2246769"/>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Каким же будет второе полугодие 2022 года? За счет роста цен на недвижимость, ухудшения экономической ситуации в стране, волатильности ипотечных ставок ожидается снижение спроса на первичном рынке на уровне 15-20%. Однако с учетом рекордных показателей сделок в первом полугодии 2022 года снижение продаж за текущий год составит порядка 10-15%, при этом в денежном выражении объем рынка останется на уровне 2021 года. На вторичном рынке, по мнению риелторов, ждать каких-то серьезных изменений не стоит: +/- 1-2%.</a:t>
            </a:r>
          </a:p>
        </p:txBody>
      </p:sp>
    </p:spTree>
    <p:extLst>
      <p:ext uri="{BB962C8B-B14F-4D97-AF65-F5344CB8AC3E}">
        <p14:creationId xmlns:p14="http://schemas.microsoft.com/office/powerpoint/2010/main" val="413711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34108" y="425957"/>
            <a:ext cx="4642338" cy="984885"/>
          </a:xfrm>
          <a:prstGeom prst="rect">
            <a:avLst/>
          </a:prstGeom>
          <a:noFill/>
        </p:spPr>
        <p:txBody>
          <a:bodyPr wrap="square" rtlCol="0">
            <a:spAutoFit/>
          </a:bodyPr>
          <a:lstStyle/>
          <a:p>
            <a:pPr algn="ctr"/>
            <a:r>
              <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можно сделать для выравнивания цен на жилье в РФ</a:t>
            </a:r>
          </a:p>
          <a:p>
            <a:pPr algn="ct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34108" y="1673701"/>
            <a:ext cx="9945134" cy="2246769"/>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Дисбаланс на рынке недвижимости в России можно устранить только через строительство жилья и повышение реальных доходов населения, дальнейшее снижение ипотечных ставок не исправит ситуацию. Недоступность ипотеки сейчас определяется не ставками, а тем, что реальные доходы населения упали после кризисного года, поэтому ключевым фактором в развитии рынка недвижимости в России станет экономическое восстановление страны, которое "будет способствовать восстановлению реальных доходов населения</a:t>
            </a:r>
            <a:r>
              <a:rPr lang="ru-RU"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5956615" y="4512072"/>
            <a:ext cx="5536223" cy="1754326"/>
          </a:xfrm>
          <a:prstGeom prst="rect">
            <a:avLst/>
          </a:prstGeom>
          <a:noFill/>
          <a:ln w="38100">
            <a:solidFill>
              <a:srgbClr val="FF0000"/>
            </a:solidFill>
          </a:ln>
        </p:spPr>
        <p:txBody>
          <a:bodyPr wrap="square" rtlCol="0">
            <a:spAutoFit/>
          </a:bodyPr>
          <a:lstStyle/>
          <a:p>
            <a:pPr algn="ctr"/>
            <a:r>
              <a:rPr lang="ru-RU" dirty="0">
                <a:latin typeface="Times New Roman" panose="02020603050405020304" pitchFamily="18" charset="0"/>
                <a:cs typeface="Times New Roman" panose="02020603050405020304" pitchFamily="18" charset="0"/>
              </a:rPr>
              <a:t>Снижать ставку по ипотеке достаточно бессмысленно, будет только хуже, это все равно, что залить в пожар керосин. Можно стимулировать строительство, для этого есть разные способы, можно просто подождать, когда рынок построится и отреагирует. Если расширится строительство, расширится предложение</a:t>
            </a:r>
          </a:p>
        </p:txBody>
      </p:sp>
      <p:pic>
        <p:nvPicPr>
          <p:cNvPr id="11266" name="Picture 2" descr="https://avatars.mds.yandex.net/i?id=a84ce54572ed38402f1f546293048861_l-5232859-images-thumbs&amp;n=1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974" r="89853">
                        <a14:foregroundMark x1="36774" y1="2941" x2="42498" y2="3476"/>
                        <a14:foregroundMark x1="24718" y1="16711" x2="26453" y2="11364"/>
                        <a14:foregroundMark x1="34432" y1="3476" x2="37034" y2="1337"/>
                        <a14:foregroundMark x1="43712" y1="2139" x2="42411" y2="1070"/>
                        <a14:foregroundMark x1="31396" y1="72059" x2="30703" y2="75535"/>
                        <a14:backgroundMark x1="28187" y1="23396" x2="27060" y2="16176"/>
                        <a14:backgroundMark x1="44666" y1="1203" x2="39462" y2="134"/>
                        <a14:backgroundMark x1="35559" y1="1203" x2="39549" y2="134"/>
                        <a14:backgroundMark x1="28014" y1="88369" x2="25585" y2="95321"/>
                        <a14:backgroundMark x1="42324" y1="98930" x2="37467" y2="87299"/>
                        <a14:backgroundMark x1="39896" y1="94652" x2="40156" y2="98930"/>
                        <a14:backgroundMark x1="40243" y1="97995" x2="38855" y2="99866"/>
                        <a14:backgroundMark x1="44406" y1="99064" x2="42064" y2="97594"/>
                        <a14:backgroundMark x1="28968" y1="37567" x2="27580" y2="40642"/>
                        <a14:backgroundMark x1="32090" y1="72995" x2="31396" y2="75535"/>
                        <a14:backgroundMark x1="31483" y1="77005" x2="31483" y2="75802"/>
                      </a14:backgroundRemoval>
                    </a14:imgEffect>
                  </a14:imgLayer>
                </a14:imgProps>
              </a:ext>
              <a:ext uri="{28A0092B-C50C-407E-A947-70E740481C1C}">
                <a14:useLocalDpi xmlns:a14="http://schemas.microsoft.com/office/drawing/2010/main" val="0"/>
              </a:ext>
            </a:extLst>
          </a:blip>
          <a:srcRect/>
          <a:stretch>
            <a:fillRect/>
          </a:stretch>
        </p:blipFill>
        <p:spPr bwMode="auto">
          <a:xfrm>
            <a:off x="395215" y="3867286"/>
            <a:ext cx="4268674" cy="276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2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5D8CCC4-5197-428A-B494-2AD62D64A685}"/>
              </a:ext>
            </a:extLst>
          </p:cNvPr>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a:solidFill>
                  <a:schemeClr val="tx2">
                    <a:lumMod val="50000"/>
                  </a:schemeClr>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59692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314635" y="1330929"/>
            <a:ext cx="9351713" cy="2554545"/>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Уже около полугода россияне живут в условиях новой реальности. Специальная военная операция оказала существенное влияние на многие сферы жизнедеятельности. Турбулентность на рынке недвижимости также является следствием сложной экономической и политической ситуации в стране. Поведение покупателей и застройщиков изменяется под действием новых обстоятельств, прогнозы по рынку составляются чуть ли не на ежедневной основе. Но прежде, чем загадывать по поводу будущего, аналитики решили разобраться в настоящем, «осмотрев» рынок недвижимости со всех сторон.</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126" y="3525715"/>
            <a:ext cx="3531978" cy="3924420"/>
          </a:xfrm>
          <a:prstGeom prst="rect">
            <a:avLst/>
          </a:prstGeom>
        </p:spPr>
      </p:pic>
    </p:spTree>
    <p:extLst>
      <p:ext uri="{BB962C8B-B14F-4D97-AF65-F5344CB8AC3E}">
        <p14:creationId xmlns:p14="http://schemas.microsoft.com/office/powerpoint/2010/main" val="34625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5" name="TextBox 4"/>
          <p:cNvSpPr txBox="1"/>
          <p:nvPr/>
        </p:nvSpPr>
        <p:spPr>
          <a:xfrm>
            <a:off x="617116" y="575983"/>
            <a:ext cx="3973011" cy="461665"/>
          </a:xfrm>
          <a:prstGeom prst="rect">
            <a:avLst/>
          </a:prstGeom>
          <a:noFill/>
        </p:spPr>
        <p:txBody>
          <a:bodyPr wrap="none" rtlCol="0">
            <a:spAutoFit/>
          </a:bodyPr>
          <a:lstStyle/>
          <a:p>
            <a:pPr algn="ctr"/>
            <a:r>
              <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Рынок жилой недвижимости</a:t>
            </a:r>
          </a:p>
        </p:txBody>
      </p:sp>
      <p:pic>
        <p:nvPicPr>
          <p:cNvPr id="2050" name="Picture 2"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62" y="1514841"/>
            <a:ext cx="7499142" cy="5076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71704" y="2655631"/>
            <a:ext cx="4540955" cy="2308324"/>
          </a:xfrm>
          <a:prstGeom prst="rect">
            <a:avLst/>
          </a:prstGeom>
          <a:noFill/>
        </p:spPr>
        <p:txBody>
          <a:bodyPr wrap="square" rtlCol="0">
            <a:spAutoFit/>
          </a:bodyPr>
          <a:lstStyle/>
          <a:p>
            <a:pPr algn="ctr" fontAlgn="base"/>
            <a:r>
              <a:rPr lang="ru-RU" dirty="0">
                <a:latin typeface="Times New Roman" panose="02020603050405020304" pitchFamily="18" charset="0"/>
                <a:cs typeface="Times New Roman" panose="02020603050405020304" pitchFamily="18" charset="0"/>
              </a:rPr>
              <a:t> Динамика изменения средней стоимости одного квадратного метра квартиры на рынке недвижимости в России в разрезе первичного и вторичного секторов жилой недвижимости за последние 5 лет.</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62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7937"/>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8034" y="436977"/>
            <a:ext cx="11475932" cy="3139321"/>
          </a:xfrm>
          <a:prstGeom prst="rect">
            <a:avLst/>
          </a:prstGeom>
          <a:noFill/>
        </p:spPr>
        <p:txBody>
          <a:bodyPr wrap="square" rtlCol="0">
            <a:spAutoFit/>
          </a:bodyPr>
          <a:lstStyle/>
          <a:p>
            <a:pPr algn="ctr" fontAlgn="base"/>
            <a:r>
              <a:rPr lang="ru-RU" dirty="0">
                <a:latin typeface="Times New Roman" panose="02020603050405020304" pitchFamily="18" charset="0"/>
                <a:cs typeface="Times New Roman" panose="02020603050405020304" pitchFamily="18" charset="0"/>
              </a:rPr>
              <a:t>До 2019 года рынок находился в довольно спокойном состоянии, средняя стоимость одного квадратного метра росла небольшими темпами в диапазоне от 2% до 7%. С переходом в 2019 российских девелоперов от долевого строительства к проектному финансированию с использованием счетов </a:t>
            </a:r>
            <a:r>
              <a:rPr lang="ru-RU" dirty="0" err="1">
                <a:latin typeface="Times New Roman" panose="02020603050405020304" pitchFamily="18" charset="0"/>
                <a:cs typeface="Times New Roman" panose="02020603050405020304" pitchFamily="18" charset="0"/>
              </a:rPr>
              <a:t>эскроу</a:t>
            </a:r>
            <a:r>
              <a:rPr lang="ru-RU" dirty="0">
                <a:latin typeface="Times New Roman" panose="02020603050405020304" pitchFamily="18" charset="0"/>
                <a:cs typeface="Times New Roman" panose="02020603050405020304" pitchFamily="18" charset="0"/>
              </a:rPr>
              <a:t> средняя цена за квадратный метр стала расти большими темпами. Новый механизм повлек за собой необходимость кредитования застройщиков, соответственно несение дополнительных расходов и как следствие увеличение цен на недвижимость.</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fontAlgn="base"/>
            <a:r>
              <a:rPr lang="ru-RU" dirty="0">
                <a:latin typeface="Times New Roman" panose="02020603050405020304" pitchFamily="18" charset="0"/>
                <a:cs typeface="Times New Roman" panose="02020603050405020304" pitchFamily="18" charset="0"/>
              </a:rPr>
              <a:t>Смысл нового закона в переводе на простой и понятный язык означает следующее: застройщик не заберет денежные средства с </a:t>
            </a:r>
            <a:r>
              <a:rPr lang="ru-RU" dirty="0" err="1">
                <a:latin typeface="Times New Roman" panose="02020603050405020304" pitchFamily="18" charset="0"/>
                <a:cs typeface="Times New Roman" panose="02020603050405020304" pitchFamily="18" charset="0"/>
              </a:rPr>
              <a:t>эскроу</a:t>
            </a:r>
            <a:r>
              <a:rPr lang="ru-RU" dirty="0">
                <a:latin typeface="Times New Roman" panose="02020603050405020304" pitchFamily="18" charset="0"/>
                <a:cs typeface="Times New Roman" panose="02020603050405020304" pitchFamily="18" charset="0"/>
              </a:rPr>
              <a:t>-счета, пока не выполнит свои обязательства. При этом ему же нужны деньги на строительство дома. А где он их возьмет? Пойдет в банк, оформит кредит, проценты по которому заложит в стоимость будущей квартиры — стоимость жилья как соответственно пойдет вверх.</a:t>
            </a:r>
          </a:p>
          <a:p>
            <a:pPr algn="ctr"/>
            <a:endParaRPr lang="ru-RU" dirty="0">
              <a:latin typeface="Times New Roman" panose="02020603050405020304" pitchFamily="18" charset="0"/>
              <a:cs typeface="Times New Roman" panose="02020603050405020304" pitchFamily="18" charset="0"/>
            </a:endParaRPr>
          </a:p>
        </p:txBody>
      </p:sp>
      <p:pic>
        <p:nvPicPr>
          <p:cNvPr id="3074" name="Picture 2" descr="https://pravx.ru/wp-content/uploads/2018/03/kuplya-prodazh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18" y="3701331"/>
            <a:ext cx="3496798" cy="233411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https://st3.depositphotos.com/3276065/12516/i/950/depositphotos_125165432-stock-photo-the-word-mortgage-in-th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https://st3.depositphotos.com/3276065/12516/i/950/depositphotos_125165432-stock-photo-the-word-mortgage-in-th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8" descr="https://st3.depositphotos.com/3276065/12516/i/950/depositphotos_125165432-stock-photo-the-word-mortgage-in-th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4" name="Picture 12" descr="https://admnvrsk.ru/upload/iblock/6cd/pia3krrpjrmo0dqsxgkxnloyhj6d7ngt.jpg"/>
          <p:cNvPicPr>
            <a:picLocks noChangeAspect="1" noChangeArrowheads="1"/>
          </p:cNvPicPr>
          <p:nvPr/>
        </p:nvPicPr>
        <p:blipFill rotWithShape="1">
          <a:blip r:embed="rId4">
            <a:extLst>
              <a:ext uri="{28A0092B-C50C-407E-A947-70E740481C1C}">
                <a14:useLocalDpi xmlns:a14="http://schemas.microsoft.com/office/drawing/2010/main" val="0"/>
              </a:ext>
            </a:extLst>
          </a:blip>
          <a:srcRect l="3627" t="7470" r="36387" b="7134"/>
          <a:stretch/>
        </p:blipFill>
        <p:spPr bwMode="auto">
          <a:xfrm>
            <a:off x="8407545" y="4758549"/>
            <a:ext cx="3373315" cy="1957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8190" y="3576298"/>
            <a:ext cx="4522385" cy="3139321"/>
          </a:xfrm>
          <a:prstGeom prst="rect">
            <a:avLst/>
          </a:prstGeom>
          <a:noFill/>
          <a:ln w="38100">
            <a:solidFill>
              <a:srgbClr val="FF0000"/>
            </a:solidFill>
          </a:ln>
        </p:spPr>
        <p:txBody>
          <a:bodyPr wrap="square" rtlCol="0">
            <a:spAutoFit/>
          </a:bodyPr>
          <a:lstStyle/>
          <a:p>
            <a:pPr algn="ctr"/>
            <a:r>
              <a:rPr lang="ru-RU" b="1" i="1" dirty="0" err="1">
                <a:latin typeface="Times New Roman" panose="02020603050405020304" pitchFamily="18" charset="0"/>
                <a:cs typeface="Times New Roman" panose="02020603050405020304" pitchFamily="18" charset="0"/>
              </a:rPr>
              <a:t>Эскроу</a:t>
            </a:r>
            <a:r>
              <a:rPr lang="ru-RU" b="1" i="1" dirty="0">
                <a:latin typeface="Times New Roman" panose="02020603050405020304" pitchFamily="18" charset="0"/>
                <a:cs typeface="Times New Roman" panose="02020603050405020304" pitchFamily="18" charset="0"/>
              </a:rPr>
              <a:t>-счет</a:t>
            </a:r>
            <a:r>
              <a:rPr lang="ru-RU" dirty="0">
                <a:latin typeface="Times New Roman" panose="02020603050405020304" pitchFamily="18" charset="0"/>
                <a:cs typeface="Times New Roman" panose="02020603050405020304" pitchFamily="18" charset="0"/>
              </a:rPr>
              <a:t> – это </a:t>
            </a:r>
            <a:r>
              <a:rPr lang="ru-RU" u="sng" dirty="0">
                <a:latin typeface="Times New Roman" panose="02020603050405020304" pitchFamily="18" charset="0"/>
                <a:cs typeface="Times New Roman" panose="02020603050405020304" pitchFamily="18" charset="0"/>
              </a:rPr>
              <a:t>специальный банковский счет, на котором размещаются денежные средства дольщиков до момента окончания строительства</a:t>
            </a:r>
            <a:r>
              <a:rPr lang="ru-RU" dirty="0">
                <a:latin typeface="Times New Roman" panose="02020603050405020304" pitchFamily="18" charset="0"/>
                <a:cs typeface="Times New Roman" panose="02020603050405020304" pitchFamily="18" charset="0"/>
              </a:rPr>
              <a:t>. Ни покупатель жилья, ни застройщик не могут использовать их до передачи готового жилья или расторжения договора ДДУ.</a:t>
            </a:r>
          </a:p>
          <a:p>
            <a:pPr algn="ctr"/>
            <a:r>
              <a:rPr lang="ru-RU" dirty="0">
                <a:latin typeface="Times New Roman" panose="02020603050405020304" pitchFamily="18" charset="0"/>
                <a:cs typeface="Times New Roman" panose="02020603050405020304" pitchFamily="18" charset="0"/>
              </a:rPr>
              <a:t>Все строительные работы проводятся на собственные средства застройщика или кредитные средства, которые он получает в банке.</a:t>
            </a:r>
          </a:p>
        </p:txBody>
      </p:sp>
    </p:spTree>
    <p:extLst>
      <p:ext uri="{BB962C8B-B14F-4D97-AF65-F5344CB8AC3E}">
        <p14:creationId xmlns:p14="http://schemas.microsoft.com/office/powerpoint/2010/main" val="184704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275208" y="978931"/>
            <a:ext cx="5820792" cy="5016758"/>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Аналитики прогнозировали в 2022 году рост стоимости недвижимости +10-15%, однако специальная военная операция (СВО) поменяла все планы: стоимость одного квадратного метра в первом полугодии 2022 года увеличилась почти на 25% до 92 114 и до 111 927 на вторичном и первичном рынках соответственно. Во втором полугодии, по оценке экспертов, рост продолжится и составит по итогам 2022 года 25-28% к уровню цен 2021 года. Однако, можно предположить, что к 2023 году, когда «надувшийся пузырь» от последствий экономического кризиса постепенно начнет сдуваться, стоимость недвижимости может упасть на 10-12% и составить около 81 000 рублей за квадрат на вторичном рынке и около 98 000 рублей на рынке нового жилья.</a:t>
            </a:r>
          </a:p>
        </p:txBody>
      </p:sp>
      <p:pic>
        <p:nvPicPr>
          <p:cNvPr id="4100" name="Picture 4" descr="https://expert-otsenka.ru/wp-content/uploads/2022/01/1280-840-kredit-lihv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4922">
                        <a14:foregroundMark x1="59297" y1="38095" x2="59219" y2="67143"/>
                        <a14:foregroundMark x1="60156" y1="73333" x2="60078" y2="64405"/>
                        <a14:foregroundMark x1="63359" y1="72857" x2="56250" y2="71905"/>
                        <a14:foregroundMark x1="70234" y1="73810" x2="70156" y2="41786"/>
                        <a14:foregroundMark x1="73281" y1="73452" x2="66094" y2="72857"/>
                        <a14:foregroundMark x1="80469" y1="73810" x2="76563" y2="73810"/>
                        <a14:foregroundMark x1="85625" y1="75119" x2="92969" y2="71071"/>
                        <a14:foregroundMark x1="91719" y1="56905" x2="86250" y2="56905"/>
                        <a14:foregroundMark x1="86328" y1="57619" x2="86328" y2="61429"/>
                        <a14:foregroundMark x1="83125" y1="53452" x2="83125" y2="59167"/>
                        <a14:foregroundMark x1="51641" y1="50238" x2="51875" y2="64762"/>
                        <a14:foregroundMark x1="30234" y1="34167" x2="21797" y2="49524"/>
                        <a14:foregroundMark x1="52109" y1="53690" x2="51875" y2="65476"/>
                        <a14:foregroundMark x1="82578" y1="73810" x2="80547" y2="73929"/>
                        <a14:backgroundMark x1="84531" y1="55119" x2="84766" y2="59881"/>
                        <a14:backgroundMark x1="84609" y1="63095" x2="84766" y2="64524"/>
                        <a14:backgroundMark x1="84219" y1="72381" x2="84141" y2="68571"/>
                        <a14:backgroundMark x1="74844" y1="69881" x2="74844" y2="68452"/>
                        <a14:backgroundMark x1="68750" y1="75833" x2="68828" y2="74881"/>
                        <a14:backgroundMark x1="68047" y1="75000" x2="70391" y2="74643"/>
                        <a14:backgroundMark x1="73750" y1="75238" x2="73906" y2="74762"/>
                        <a14:backgroundMark x1="79531" y1="75714" x2="78047" y2="75595"/>
                      </a14:backgroundRemoval>
                    </a14:imgEffect>
                  </a14:imgLayer>
                </a14:imgProps>
              </a:ext>
              <a:ext uri="{28A0092B-C50C-407E-A947-70E740481C1C}">
                <a14:useLocalDpi xmlns:a14="http://schemas.microsoft.com/office/drawing/2010/main" val="0"/>
              </a:ext>
            </a:extLst>
          </a:blip>
          <a:srcRect/>
          <a:stretch>
            <a:fillRect/>
          </a:stretch>
        </p:blipFill>
        <p:spPr bwMode="auto">
          <a:xfrm>
            <a:off x="4639152" y="-952024"/>
            <a:ext cx="8043368" cy="5435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freepngimg.com/thumb/money/76123-united-money-into-bill-dollar-factoring-folded.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3240" y1="22265" x2="23240" y2="22265"/>
                        <a14:foregroundMark x1="28600" y1="21975" x2="24840" y2="21781"/>
                        <a14:foregroundMark x1="26600" y1="20813" x2="23760" y2="20668"/>
                        <a14:foregroundMark x1="22440" y1="20668" x2="27680" y2="19361"/>
                        <a14:foregroundMark x1="25920" y1="19361" x2="20800" y2="20329"/>
                        <a14:foregroundMark x1="30200" y1="21152" x2="28200" y2="18199"/>
                        <a14:backgroundMark x1="22440" y1="46031" x2="22440" y2="43611"/>
                        <a14:backgroundMark x1="19600" y1="21297" x2="21760" y2="19506"/>
                        <a14:backgroundMark x1="30080" y1="19990" x2="26840" y2="18538"/>
                        <a14:backgroundMark x1="26840" y1="18732" x2="22040" y2="19216"/>
                        <a14:backgroundMark x1="31160" y1="20813" x2="28200" y2="17570"/>
                        <a14:backgroundMark x1="26320" y1="17570" x2="31440" y2="19506"/>
                        <a14:backgroundMark x1="32240" y1="21975" x2="28880" y2="17909"/>
                      </a14:backgroundRemoval>
                    </a14:imgEffect>
                  </a14:imgLayer>
                </a14:imgProps>
              </a:ext>
              <a:ext uri="{28A0092B-C50C-407E-A947-70E740481C1C}">
                <a14:useLocalDpi xmlns:a14="http://schemas.microsoft.com/office/drawing/2010/main" val="0"/>
              </a:ext>
            </a:extLst>
          </a:blip>
          <a:srcRect/>
          <a:stretch>
            <a:fillRect/>
          </a:stretch>
        </p:blipFill>
        <p:spPr bwMode="auto">
          <a:xfrm>
            <a:off x="5716329" y="1942635"/>
            <a:ext cx="6542170" cy="540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8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83578" y="484713"/>
            <a:ext cx="4334607" cy="984885"/>
          </a:xfrm>
          <a:prstGeom prst="rect">
            <a:avLst/>
          </a:prstGeom>
          <a:noFill/>
        </p:spPr>
        <p:txBody>
          <a:bodyPr wrap="square" rtlCol="0">
            <a:spAutoFit/>
          </a:bodyPr>
          <a:lstStyle/>
          <a:p>
            <a:pPr algn="ctr"/>
            <a:r>
              <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Рынок индивидуального жилищного строительства</a:t>
            </a:r>
          </a:p>
          <a:p>
            <a:pPr algn="ct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625830" y="2251659"/>
            <a:ext cx="5566170" cy="2862322"/>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В 2021 году рост объектов ИЖС составил более 25% (с 299 тыс. шт. (39,1 млн м2) до 373 тыс. шт. (49,1 млн м2)). Дачная амнистия тоже внесла свой ощутимый вклад —многолетние дачные строения оформляются и приравниваются к вновь построенным домам. В 2021 году таких домов было оформлено в два раза больше (261 тыс. шт.) в сравнении с предыдущим периодом (114,3 тыс. шт.)</a:t>
            </a:r>
          </a:p>
        </p:txBody>
      </p:sp>
      <p:pic>
        <p:nvPicPr>
          <p:cNvPr id="12290" name="Picture 2"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71" y="1383445"/>
            <a:ext cx="6066052" cy="527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6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двумя скругленными противолежащими углами 7"/>
          <p:cNvSpPr/>
          <p:nvPr/>
        </p:nvSpPr>
        <p:spPr>
          <a:xfrm>
            <a:off x="334108" y="365125"/>
            <a:ext cx="4484077" cy="883383"/>
          </a:xfrm>
          <a:prstGeom prst="round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96158" y="575983"/>
            <a:ext cx="4359976" cy="461665"/>
          </a:xfrm>
          <a:prstGeom prst="rect">
            <a:avLst/>
          </a:prstGeom>
          <a:noFill/>
        </p:spPr>
        <p:txBody>
          <a:bodyPr wrap="none" rtlCol="0">
            <a:spAutoFit/>
          </a:bodyPr>
          <a:lstStyle/>
          <a:p>
            <a:pPr algn="ctr"/>
            <a:r>
              <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Первичный и вторичный рынок</a:t>
            </a:r>
          </a:p>
        </p:txBody>
      </p:sp>
      <p:sp>
        <p:nvSpPr>
          <p:cNvPr id="5" name="TextBox 4"/>
          <p:cNvSpPr txBox="1"/>
          <p:nvPr/>
        </p:nvSpPr>
        <p:spPr>
          <a:xfrm>
            <a:off x="577050" y="1466571"/>
            <a:ext cx="11218792" cy="535531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Под первичным рынком недвижимости принято понимать совокупность сделок, совершаемых со вновь созданными объектами, т.е. это квартиры в новостройках и строящихся домах, а также приватизированными объектами, которые раннее не проходили гос. регистрацию. Он обеспечивает передачу недвижимости в экономический оборот.</a:t>
            </a: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Под вторичным рынком недвижимости - сделки, совершаемые с уже созданными объектами, находящимися в эксплуатации и связанные с перепродажей или с другими формами перехода поступивших на рынок объектов от одного владельца к другому.</a:t>
            </a:r>
          </a:p>
          <a:p>
            <a:pPr algn="ctr"/>
            <a:r>
              <a:rPr lang="ru-RU" dirty="0">
                <a:latin typeface="Times New Roman" panose="02020603050405020304" pitchFamily="18" charset="0"/>
                <a:cs typeface="Times New Roman" panose="02020603050405020304" pitchFamily="18" charset="0"/>
              </a:rPr>
              <a:t>Первичный и вторичный рынки, выступая двумя частями единого рынка недвижимости, взаимно влияют друг на друга. Например, цены вторичного рынка представляют собой особый ориентир, который показывает, насколько рентабельным является новое строительство при существующем уровне затрат.</a:t>
            </a:r>
          </a:p>
          <a:p>
            <a:pPr algn="ctr"/>
            <a:endParaRPr lang="ru-RU" dirty="0">
              <a:latin typeface="Times New Roman" panose="02020603050405020304" pitchFamily="18" charset="0"/>
              <a:cs typeface="Times New Roman" panose="02020603050405020304" pitchFamily="18" charset="0"/>
            </a:endParaRPr>
          </a:p>
        </p:txBody>
      </p:sp>
      <p:pic>
        <p:nvPicPr>
          <p:cNvPr id="5122" name="Picture 2" descr="https://avatars.mds.yandex.net/i?id=d0e06efc8d7115cdbdbaa5e5988802e3_l-5547244-images-thumbs&amp;n=1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49" b="98758" l="10000" r="90000">
                        <a14:foregroundMark x1="39054" y1="78054" x2="46351" y2="90683"/>
                        <a14:backgroundMark x1="57973" y1="37267" x2="59459" y2="36853"/>
                        <a14:backgroundMark x1="67703" y1="33954" x2="65811" y2="34161"/>
                      </a14:backgroundRemoval>
                    </a14:imgEffect>
                  </a14:imgLayer>
                </a14:imgProps>
              </a:ext>
              <a:ext uri="{28A0092B-C50C-407E-A947-70E740481C1C}">
                <a14:useLocalDpi xmlns:a14="http://schemas.microsoft.com/office/drawing/2010/main" val="0"/>
              </a:ext>
            </a:extLst>
          </a:blip>
          <a:srcRect/>
          <a:stretch>
            <a:fillRect/>
          </a:stretch>
        </p:blipFill>
        <p:spPr bwMode="auto">
          <a:xfrm>
            <a:off x="4456003" y="2707689"/>
            <a:ext cx="3074579" cy="200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3" y="365125"/>
            <a:ext cx="6034088" cy="62818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632" y="365125"/>
            <a:ext cx="5723426" cy="628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1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898" y="1825625"/>
            <a:ext cx="3916204" cy="4351338"/>
          </a:xfrm>
        </p:spPr>
      </p:pic>
      <p:sp>
        <p:nvSpPr>
          <p:cNvPr id="4" name="Прямоугольник 3"/>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07817" y="788661"/>
            <a:ext cx="11430861" cy="1938992"/>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На вторичном рынке стоимость на квартиры низкого качества до 2022 года могла опускаться на 10-12 %, в то время как элитные квартиры пользовались большим спросом и их стоимость, наоборот, росла вверх — покупатели выбирали комфортное жилье для себя. Наибольший прирост стоимости же в первом полугодии 2022 года, наоборот, наблюдается в сегменте квартир низкого качества: люди захотели просто сберечь свои накопления, инвестируя в недвижимость, акцент был сделан не на качестве покупаемого жилья, а на возможности сохранить сбережения.</a:t>
            </a:r>
          </a:p>
        </p:txBody>
      </p:sp>
      <p:pic>
        <p:nvPicPr>
          <p:cNvPr id="7170" name="Picture 2" descr="https://fb.ru/media/i/3/6/9/7/5/0/i/369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077" y="3292980"/>
            <a:ext cx="5099886" cy="339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000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1355</Words>
  <Application>Microsoft Office PowerPoint</Application>
  <PresentationFormat>Широкоэкранный</PresentationFormat>
  <Paragraphs>37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Купреева Ангелина Сергеевна</cp:lastModifiedBy>
  <cp:revision>14</cp:revision>
  <dcterms:created xsi:type="dcterms:W3CDTF">2023-02-02T23:28:27Z</dcterms:created>
  <dcterms:modified xsi:type="dcterms:W3CDTF">2023-10-05T12:41:48Z</dcterms:modified>
</cp:coreProperties>
</file>