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8" r:id="rId11"/>
    <p:sldId id="269" r:id="rId12"/>
    <p:sldId id="270" r:id="rId13"/>
    <p:sldId id="271" r:id="rId14"/>
    <p:sldId id="272" r:id="rId15"/>
    <p:sldId id="277" r:id="rId16"/>
    <p:sldId id="273" r:id="rId17"/>
    <p:sldId id="274" r:id="rId18"/>
    <p:sldId id="278" r:id="rId19"/>
    <p:sldId id="275" r:id="rId20"/>
    <p:sldId id="279" r:id="rId21"/>
    <p:sldId id="276" r:id="rId22"/>
    <p:sldId id="263" r:id="rId23"/>
    <p:sldId id="265" r:id="rId24"/>
    <p:sldId id="266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Поперечные и продольные профили улиц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преподаватель Недильская И.И.</a:t>
            </a:r>
          </a:p>
          <a:p>
            <a:r>
              <a:rPr lang="ru-RU" dirty="0" smtClean="0"/>
              <a:t>Учебная дисциплина «Инженерное </a:t>
            </a:r>
            <a:r>
              <a:rPr lang="ru-RU" smtClean="0"/>
              <a:t>оборудование территории»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6661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Вертикальная планировка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0854" y="2618764"/>
            <a:ext cx="104702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Вертикальная планировка является одним из основных элементов инженерной подготовки территории населенных мест и представляет собой процесс искусственного изменения естественного рельефа для приспособления его к требованиям градостроительства.</a:t>
            </a:r>
          </a:p>
          <a:p>
            <a:endParaRPr lang="ru-RU" sz="2400" dirty="0"/>
          </a:p>
          <a:p>
            <a:r>
              <a:rPr lang="ru-RU" sz="2400" dirty="0"/>
              <a:t>В результате вертикальной планировки городских территорий изменяется естественный рельеф местности путем срезки и подсыпки грунта, смягчения уклонов применительно к требованиям застройки городов. Рельеф готовят к строительству города, комплекса сооружений или отдельного объекта.</a:t>
            </a:r>
          </a:p>
        </p:txBody>
      </p:sp>
    </p:spTree>
    <p:extLst>
      <p:ext uri="{BB962C8B-B14F-4D97-AF65-F5344CB8AC3E}">
        <p14:creationId xmlns="" xmlns:p14="http://schemas.microsoft.com/office/powerpoint/2010/main" val="16946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5588" y="1139040"/>
            <a:ext cx="103467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Мероприятия по вертикальной планировке зависят от рельефа, который делят на благоприятный и неблагоприятный.</a:t>
            </a:r>
          </a:p>
          <a:p>
            <a:endParaRPr lang="ru-RU" sz="2400" dirty="0"/>
          </a:p>
          <a:p>
            <a:r>
              <a:rPr lang="ru-RU" sz="2400" dirty="0"/>
              <a:t>Благоприятный рельеф:</a:t>
            </a:r>
          </a:p>
          <a:p>
            <a:endParaRPr lang="ru-RU" sz="2400" dirty="0"/>
          </a:p>
          <a:p>
            <a:r>
              <a:rPr lang="ru-RU" sz="2400" dirty="0"/>
              <a:t>- спокойный – 0 … 0,4%;</a:t>
            </a:r>
          </a:p>
          <a:p>
            <a:endParaRPr lang="ru-RU" sz="2400" dirty="0"/>
          </a:p>
          <a:p>
            <a:r>
              <a:rPr lang="ru-RU" sz="2400" dirty="0"/>
              <a:t>- ровный – 0,4 … 3%;</a:t>
            </a:r>
          </a:p>
          <a:p>
            <a:endParaRPr lang="ru-RU" sz="2400" dirty="0"/>
          </a:p>
          <a:p>
            <a:r>
              <a:rPr lang="ru-RU" sz="2400" dirty="0"/>
              <a:t>- слабопересеченный – 3 … 6%.</a:t>
            </a:r>
          </a:p>
          <a:p>
            <a:endParaRPr lang="ru-RU" sz="2400" dirty="0"/>
          </a:p>
          <a:p>
            <a:r>
              <a:rPr lang="ru-RU" sz="2400" dirty="0"/>
              <a:t>При таком рельефе не требуется значительной вертикальной планировки.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950" y="1795997"/>
            <a:ext cx="4773827" cy="321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80711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780" y="914051"/>
            <a:ext cx="102890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 благоприятный рельеф:</a:t>
            </a:r>
          </a:p>
          <a:p>
            <a:endParaRPr lang="ru-RU" sz="2400" dirty="0"/>
          </a:p>
          <a:p>
            <a:r>
              <a:rPr lang="ru-RU" sz="2400" dirty="0"/>
              <a:t>- пересеченный – 6 … 10%;</a:t>
            </a:r>
          </a:p>
          <a:p>
            <a:endParaRPr lang="ru-RU" sz="2400" dirty="0"/>
          </a:p>
          <a:p>
            <a:r>
              <a:rPr lang="ru-RU" sz="2400" dirty="0"/>
              <a:t>- сильнопересеченный – 10 … 20%;</a:t>
            </a:r>
          </a:p>
          <a:p>
            <a:endParaRPr lang="ru-RU" sz="2400" dirty="0"/>
          </a:p>
          <a:p>
            <a:r>
              <a:rPr lang="ru-RU" sz="2400" dirty="0"/>
              <a:t>- очень сильнопересеченный – 20% и горный.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146" y="914051"/>
            <a:ext cx="5288692" cy="219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96780" y="3761255"/>
            <a:ext cx="10289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Обычно стоимость вертикальной планировки составляет 2…3% от общей стоимости любого строительства. Вертикальную планировку местности включают в состав любого проекта и выполняют в начальный период проектирования, так и строительства.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2684339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2681" y="1039668"/>
            <a:ext cx="10239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Задача вертикальной планировки заключается в придании проектируемой поверхности уклонов обеспечивающих:</a:t>
            </a:r>
          </a:p>
          <a:p>
            <a:endParaRPr lang="ru-RU" sz="2400" dirty="0"/>
          </a:p>
          <a:p>
            <a:r>
              <a:rPr lang="ru-RU" sz="2400" dirty="0"/>
              <a:t>- отвод дождевых и талых вод;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благоприятные и безопасные условия движения транспорта и пешеходов;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подготовку осваиваемой территории для застройки;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прокладку подземных сетей;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организацию рельефа при наличии неблагоприятных физико-геологических процессов на местности (затопление территории, подтопление ее грунтовыми водами, образование оврагов, и т.д.);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придание рельефу наибольшей архитектурно-композиционный выразительности.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113220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923" y="688529"/>
            <a:ext cx="104291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Важным условием проектирования вертикальной планировки является достижение наименьшего объема земляных работ и возможного баланса перемещения масс грунта, т.е. равенство объемов насыпей и выемок, с тем чтобы сократить транспортные расходы на доставку или вывоз грунта. При разработке проектов вертикальной планировки надо стремиться к максимально возможному сохранению сложившегося природного рельефа местности, существующих зеленых насаждений и растительного почвенного слоя.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55195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369" y="721895"/>
            <a:ext cx="97455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Разработке вертикальной планировки территории городов, отдельных районов и участков предшествует вертикальная планировка сети улиц и дорог, при которой устанавливают проектные (красные) отметки на «красных» линиях. Вертикальная планировка прилегающей к «красным» линиям территории для ее застройки и благоустройству разрабатывают с обязательной привязкой к проектным (красным) отметкам, являющимся руководящими.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вертикальной планировки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902808"/>
            <a:ext cx="4572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08222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0302" y="806440"/>
            <a:ext cx="100995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Метод продольных и поперечных профилей – на плане местности через 20 … 200м (в зависимости от размеров участка и степени необходимой конкретности) наносят сетку, по которой в обоих направлениях выполняют условные сечения – профили. На профилях наносят существующий рельеф поверхности земли (черные отметки) и основные уклоны.</a:t>
            </a:r>
          </a:p>
          <a:p>
            <a:endParaRPr lang="ru-RU" sz="2400" dirty="0"/>
          </a:p>
          <a:p>
            <a:r>
              <a:rPr lang="ru-RU" sz="2400" dirty="0"/>
              <a:t>Вертикальная планировка улиц – сетка профилей проходящих по осям улиц (продольный профиль) Или через пикеты (поперечные профили). Пикеты устанавливают через каждые 20 … 50м и нумеруют от ПК-0; ПК-1; ПК-2 …</a:t>
            </a:r>
          </a:p>
        </p:txBody>
      </p:sp>
    </p:spTree>
    <p:extLst>
      <p:ext uri="{BB962C8B-B14F-4D97-AF65-F5344CB8AC3E}">
        <p14:creationId xmlns="" xmlns:p14="http://schemas.microsoft.com/office/powerpoint/2010/main" val="3096771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15" y="1467853"/>
            <a:ext cx="10695515" cy="4784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827" y="787732"/>
            <a:ext cx="10272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Метод проектных (красных) горизонталей - используют непосредственно на плане местности (</a:t>
            </a:r>
            <a:r>
              <a:rPr lang="ru-RU" sz="2800" dirty="0" err="1"/>
              <a:t>геоподоснове</a:t>
            </a:r>
            <a:r>
              <a:rPr lang="ru-RU" sz="2800" dirty="0"/>
              <a:t>) с нанесенным планировочном решением. Существующий рельеф отображают черные отметки и горизонтали. Проектируемый рельеф наносится при помощи расчетного расположения красных отметок и горизонталей. Как правило, красные горизонтали состоят </a:t>
            </a:r>
            <a:r>
              <a:rPr lang="ru-RU" sz="2800" dirty="0" smtClean="0"/>
              <a:t>из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4873" y="3465095"/>
            <a:ext cx="99260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прямолинейных участков, отображающих простые формы проектируемой поверхности земли. Этот метод проектирования имеет преимущество перед 1, он составлен на 1 чертеже. Красные горизонтали наглядно показывают изменения существующего рельефа.</a:t>
            </a:r>
          </a:p>
        </p:txBody>
      </p:sp>
    </p:spTree>
    <p:extLst>
      <p:ext uri="{BB962C8B-B14F-4D97-AF65-F5344CB8AC3E}">
        <p14:creationId xmlns="" xmlns:p14="http://schemas.microsoft.com/office/powerpoint/2010/main" val="2882338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621" y="1118937"/>
            <a:ext cx="10395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Цель урока: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</a:rPr>
              <a:t>ознакомить студентов с работами по </a:t>
            </a:r>
            <a:r>
              <a:rPr lang="ru-RU" sz="2800" b="1" dirty="0" smtClean="0">
                <a:latin typeface="Bookman Old Style" pitchFamily="18" charset="0"/>
              </a:rPr>
              <a:t>поперечным и продольным профилям улиц и дорог и по вертикальной планировке территорий. </a:t>
            </a: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Задачи урока:</a:t>
            </a:r>
            <a:r>
              <a:rPr lang="ru-RU" sz="2800" b="1" dirty="0" smtClean="0">
                <a:latin typeface="Bookman Old Style" pitchFamily="18" charset="0"/>
              </a:rPr>
              <a:t> изучить основные понятия   по вертикальной планировке</a:t>
            </a:r>
            <a:r>
              <a:rPr lang="ru-RU" sz="2800" b="1" dirty="0" smtClean="0">
                <a:latin typeface="Bookman Old Style" pitchFamily="18" charset="0"/>
              </a:rPr>
              <a:t>. </a:t>
            </a:r>
            <a:r>
              <a:rPr lang="ru-RU" sz="2800" b="1" dirty="0" smtClean="0">
                <a:latin typeface="Bookman Old Style" pitchFamily="18" charset="0"/>
              </a:rPr>
              <a:t>Закрепить материал с помощью контрольных вопросов.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Привить интерес к дисциплине и специальности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37" y="755868"/>
            <a:ext cx="9533348" cy="5142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96779"/>
            <a:ext cx="10338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Графоаналитический метод проектирования вертикальной планировки имеет много разновидностей. Их смысл сводится к тому, что с помощью математики строится аналитическая модель существующего и проектируемого рельефов. Исходным условием является нулевой баланс земельных масс.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30" y="2802667"/>
            <a:ext cx="5229225" cy="2686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586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Продольные профили улиц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615" y="2510316"/>
            <a:ext cx="5256770" cy="3637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898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0304" y="813134"/>
            <a:ext cx="103714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Продольные профили улицы проектируют в основном по осям проезжих частей.</a:t>
            </a:r>
          </a:p>
          <a:p>
            <a:endParaRPr lang="ru-RU" sz="2400" dirty="0"/>
          </a:p>
          <a:p>
            <a:r>
              <a:rPr lang="ru-RU" sz="2400" dirty="0"/>
              <a:t>Масштаб горизонтальный 1:1000, вертикальный 1:100. Для удобства учета гидрогеологических условий и сокращения числа чертежей продольные профили обычно совмещают с геологическими разрезами.</a:t>
            </a:r>
          </a:p>
          <a:p>
            <a:endParaRPr lang="ru-RU" sz="2400" dirty="0"/>
          </a:p>
          <a:p>
            <a:r>
              <a:rPr lang="ru-RU" sz="2400" dirty="0"/>
              <a:t>Проектирование продольного профиля начинается с разбивки пикетажа по его трассе на плане улицы, определения черных отметок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Пикет </a:t>
            </a:r>
            <a:r>
              <a:rPr lang="ru-RU" sz="2400" dirty="0"/>
              <a:t>(кол) – точка на местности (обозначенная колышком) служащая ориентиром для установки рейки при нивелировании и для закрепления трассы на местности.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7412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3254" y="1119086"/>
            <a:ext cx="51939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продольном профиле должны быть нанесены: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отметки поверхности земли (черные отметки);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проектные (красные) отметки;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уклоны проектных линий (</a:t>
            </a:r>
            <a:r>
              <a:rPr lang="ru-RU" sz="2400" dirty="0" smtClean="0"/>
              <a:t>профиля</a:t>
            </a:r>
            <a:r>
              <a:rPr lang="ru-RU" sz="2400" dirty="0"/>
              <a:t>) и протяженность линий;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расстояния, м (между пикетами и отметками);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пикеты;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гидрогеологические данные по результатам бурения.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211" y="923894"/>
            <a:ext cx="5255422" cy="4719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27547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42921"/>
          </a:xfrm>
        </p:spPr>
        <p:txBody>
          <a:bodyPr/>
          <a:lstStyle/>
          <a:p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3948" y="2502568"/>
            <a:ext cx="9865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1 На поперечном профиле должны быть нанесены…?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5505" y="3080084"/>
            <a:ext cx="86747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2 </a:t>
            </a:r>
            <a:r>
              <a:rPr lang="ru-RU" sz="2800" dirty="0" smtClean="0">
                <a:latin typeface="Times New Roman" pitchFamily="18" charset="0"/>
              </a:rPr>
              <a:t>Рабочим профилем  называется- ?</a:t>
            </a:r>
          </a:p>
          <a:p>
            <a:r>
              <a:rPr lang="ru-RU" sz="2800" dirty="0" smtClean="0">
                <a:latin typeface="Times New Roman" pitchFamily="18" charset="0"/>
              </a:rPr>
              <a:t>  3 Какие очертания могут иметь поперечные профили дороги с односторонним  и двусторонним движением а также пешеходные дорожки ?</a:t>
            </a:r>
          </a:p>
          <a:p>
            <a:r>
              <a:rPr lang="ru-RU" sz="2800" dirty="0" smtClean="0">
                <a:latin typeface="Times New Roman" pitchFamily="18" charset="0"/>
              </a:rPr>
              <a:t>   4 Какие вы знаете типы рельефа?</a:t>
            </a:r>
          </a:p>
          <a:p>
            <a:r>
              <a:rPr lang="ru-RU" sz="2800" dirty="0" smtClean="0">
                <a:latin typeface="Times New Roman" pitchFamily="18" charset="0"/>
              </a:rPr>
              <a:t>   5 Что называется вертикальной планировкой?</a:t>
            </a:r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Поперечный </a:t>
            </a:r>
            <a:r>
              <a:rPr lang="ru-RU" dirty="0" smtClean="0"/>
              <a:t>профиль улиц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594" y="2557463"/>
            <a:ext cx="4976812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30496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2724" y="783271"/>
            <a:ext cx="100666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Поперечный профиль, отражающий все его составные элементы, называют типовым конструктивным. На нем должны быть нанесены:</a:t>
            </a:r>
          </a:p>
          <a:p>
            <a:endParaRPr lang="ru-RU" sz="2400" dirty="0"/>
          </a:p>
          <a:p>
            <a:r>
              <a:rPr lang="ru-RU" sz="2400" dirty="0"/>
              <a:t>- конструкция дорожных одежд и толщина из слоев;</a:t>
            </a:r>
          </a:p>
          <a:p>
            <a:endParaRPr lang="ru-RU" sz="2400" dirty="0"/>
          </a:p>
          <a:p>
            <a:r>
              <a:rPr lang="ru-RU" sz="2400" dirty="0"/>
              <a:t>- проезжая часть;</a:t>
            </a:r>
          </a:p>
          <a:p>
            <a:endParaRPr lang="ru-RU" sz="2400" dirty="0"/>
          </a:p>
          <a:p>
            <a:r>
              <a:rPr lang="ru-RU" sz="2400" dirty="0"/>
              <a:t>- тротуары</a:t>
            </a:r>
            <a:r>
              <a:rPr lang="ru-RU" sz="2400" dirty="0" smtClean="0"/>
              <a:t>; 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- полосы озеленения;</a:t>
            </a:r>
          </a:p>
          <a:p>
            <a:endParaRPr lang="ru-RU" sz="2400" dirty="0"/>
          </a:p>
          <a:p>
            <a:r>
              <a:rPr lang="ru-RU" sz="2400" dirty="0"/>
              <a:t>- ширина улиц, тротуаров, полос озеленения и т.д.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486" y="3173986"/>
            <a:ext cx="2047875" cy="2133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41795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822" y="966566"/>
            <a:ext cx="101243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Профиль, устанавливающий высотные отметки всех его переломных точек – рабочим профилем. На нем должны быть нанесены:</a:t>
            </a:r>
          </a:p>
          <a:p>
            <a:endParaRPr lang="ru-RU" sz="2400" dirty="0"/>
          </a:p>
          <a:p>
            <a:r>
              <a:rPr lang="ru-RU" sz="2400" dirty="0"/>
              <a:t>- черные отметки;</a:t>
            </a:r>
          </a:p>
          <a:p>
            <a:endParaRPr lang="ru-RU" sz="2400" dirty="0"/>
          </a:p>
          <a:p>
            <a:r>
              <a:rPr lang="ru-RU" sz="2400" dirty="0"/>
              <a:t>- красные отметки;</a:t>
            </a:r>
          </a:p>
          <a:p>
            <a:endParaRPr lang="ru-RU" sz="2400" dirty="0"/>
          </a:p>
          <a:p>
            <a:r>
              <a:rPr lang="ru-RU" sz="2400" dirty="0"/>
              <a:t>- расстояния между отметками.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366" y="1960279"/>
            <a:ext cx="3848872" cy="426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84088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2108" y="945459"/>
            <a:ext cx="10322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Проектные профили улиц и дорог проектируют в соответствии с установленными элементами, входящими в их состав, в том числе с проезжей частью, центральной разделительной полосой, полосами озеленения (газоны), тротуарами, велодорожками, а также обочинами и кюветами для дорог с открытой системой водоотвода.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57978"/>
          <a:stretch/>
        </p:blipFill>
        <p:spPr>
          <a:xfrm>
            <a:off x="2463113" y="3356661"/>
            <a:ext cx="7620000" cy="18331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0655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6205" y="750838"/>
            <a:ext cx="10256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Тротуарам и газонам придают односкатную поверхность с поперечным уклоном в сторону проезжей части. Проезжим частям придают односкатную </a:t>
            </a:r>
            <a:r>
              <a:rPr lang="ru-RU" sz="2400" dirty="0" smtClean="0"/>
              <a:t>   ( </a:t>
            </a:r>
            <a:r>
              <a:rPr lang="ru-RU" sz="2400" dirty="0"/>
              <a:t>с односторонним движением шириной до 10,5м) или двухскатную поверхность. Проезжим частям с двухсторонним движением придают двухскатный профиль, а при значительной ширине – полигональный. Пешеходные дорожки обычно имеют параболические очертания.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05">
            <a:off x="3709993" y="3673417"/>
            <a:ext cx="4706112" cy="1883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3282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303" y="593801"/>
            <a:ext cx="103714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Магистральные улицы:</a:t>
            </a:r>
          </a:p>
          <a:p>
            <a:r>
              <a:rPr lang="ru-RU" sz="2400" dirty="0" smtClean="0"/>
              <a:t>а—общегородского </a:t>
            </a:r>
            <a:r>
              <a:rPr lang="ru-RU" sz="2400" dirty="0"/>
              <a:t>значения с непрерывным движением; б—то же, с</a:t>
            </a:r>
          </a:p>
          <a:p>
            <a:r>
              <a:rPr lang="ru-RU" sz="2400" dirty="0" smtClean="0"/>
              <a:t>регулируемым </a:t>
            </a:r>
            <a:r>
              <a:rPr lang="ru-RU" sz="2400" dirty="0"/>
              <a:t>движением; в—районного значения;</a:t>
            </a:r>
          </a:p>
          <a:p>
            <a:r>
              <a:rPr lang="ru-RU" sz="2400" dirty="0" smtClean="0"/>
              <a:t>1—расстояние </a:t>
            </a:r>
            <a:r>
              <a:rPr lang="ru-RU" sz="2400" dirty="0"/>
              <a:t>от застройки до красной линии; 2—тротуар; 3—разделительная полоса между тротуаром и местным проездом; 4—местный проезд; 5— защитное озеленение; 6—проезжая часть; 7—центральная разделительная полоса.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3" y="3825455"/>
            <a:ext cx="4102443" cy="1847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02" y="3819359"/>
            <a:ext cx="3988514" cy="1859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33" y="4049145"/>
            <a:ext cx="2731008" cy="1560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1969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740" y="1527935"/>
            <a:ext cx="4802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Схема построения уличной сети города: 1—городская скоростная дорога; 2—магистральная улица общегородского значения; 3—то же, районного значения; 4—жилая улица; 5—пешеходная аллея; 6— остановка общественного транспорта; 7—автостоянка общего пользования; 8— общественный </a:t>
            </a:r>
            <a:r>
              <a:rPr lang="ru-RU" sz="2400" dirty="0" smtClean="0"/>
              <a:t>центр.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0963" b="12189"/>
          <a:stretch/>
        </p:blipFill>
        <p:spPr>
          <a:xfrm>
            <a:off x="6122773" y="907383"/>
            <a:ext cx="4817076" cy="5026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74546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1078</Words>
  <Application>Microsoft Office PowerPoint</Application>
  <PresentationFormat>Произвольный</PresentationFormat>
  <Paragraphs>97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Натуральные материалы</vt:lpstr>
      <vt:lpstr>Поперечные и продольные профили улиц</vt:lpstr>
      <vt:lpstr>Слайд 2</vt:lpstr>
      <vt:lpstr>Поперечный профиль улиц</vt:lpstr>
      <vt:lpstr>Слайд 4</vt:lpstr>
      <vt:lpstr>Слайд 5</vt:lpstr>
      <vt:lpstr>Слайд 6</vt:lpstr>
      <vt:lpstr>Слайд 7</vt:lpstr>
      <vt:lpstr>Слайд 8</vt:lpstr>
      <vt:lpstr>Слайд 9</vt:lpstr>
      <vt:lpstr>Вертикальная планировка</vt:lpstr>
      <vt:lpstr>Слайд 11</vt:lpstr>
      <vt:lpstr>Слайд 12</vt:lpstr>
      <vt:lpstr>Слайд 13</vt:lpstr>
      <vt:lpstr>Слайд 14</vt:lpstr>
      <vt:lpstr>Слайд 15</vt:lpstr>
      <vt:lpstr>Методы вертикальной планировки</vt:lpstr>
      <vt:lpstr>Слайд 17</vt:lpstr>
      <vt:lpstr>Слайд 18</vt:lpstr>
      <vt:lpstr>Слайд 19</vt:lpstr>
      <vt:lpstr>Слайд 20</vt:lpstr>
      <vt:lpstr>Слайд 21</vt:lpstr>
      <vt:lpstr>Продольные профили улиц</vt:lpstr>
      <vt:lpstr>Слайд 23</vt:lpstr>
      <vt:lpstr>Слайд 24</vt:lpstr>
      <vt:lpstr>Контрольные вопросы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Поперечные и продольные профили улиц</dc:title>
  <dc:creator>Андрей</dc:creator>
  <cp:lastModifiedBy>nedilskaja</cp:lastModifiedBy>
  <cp:revision>20</cp:revision>
  <dcterms:created xsi:type="dcterms:W3CDTF">2015-03-15T13:13:02Z</dcterms:created>
  <dcterms:modified xsi:type="dcterms:W3CDTF">2015-04-01T13:21:16Z</dcterms:modified>
</cp:coreProperties>
</file>