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76" r:id="rId4"/>
    <p:sldId id="277" r:id="rId5"/>
    <p:sldId id="278" r:id="rId6"/>
    <p:sldId id="260" r:id="rId7"/>
    <p:sldId id="259" r:id="rId8"/>
    <p:sldId id="274" r:id="rId9"/>
    <p:sldId id="261" r:id="rId10"/>
    <p:sldId id="279" r:id="rId11"/>
    <p:sldId id="262" r:id="rId12"/>
    <p:sldId id="280" r:id="rId13"/>
    <p:sldId id="263" r:id="rId14"/>
    <p:sldId id="281" r:id="rId15"/>
    <p:sldId id="264" r:id="rId16"/>
    <p:sldId id="282" r:id="rId17"/>
    <p:sldId id="265" r:id="rId18"/>
    <p:sldId id="257" r:id="rId19"/>
    <p:sldId id="283" r:id="rId20"/>
    <p:sldId id="284" r:id="rId21"/>
    <p:sldId id="273" r:id="rId22"/>
    <p:sldId id="27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53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53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77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70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282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90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55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3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21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5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3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69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0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01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2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8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C9C-AC64-4911-B908-AA7F7C405D3E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8E7E57-C510-43E4-AA5E-74FFD21B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3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CC2BB4-8A24-42EA-B8C4-8943E6BAC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312"/>
            <a:ext cx="9144000" cy="2522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Дилеры и брокеры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ценных бумаг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20650-F712-4DB7-936B-19CE4EDD0E1D}"/>
              </a:ext>
            </a:extLst>
          </p:cNvPr>
          <p:cNvSpPr txBox="1"/>
          <p:nvPr/>
        </p:nvSpPr>
        <p:spPr>
          <a:xfrm>
            <a:off x="2522290" y="369116"/>
            <a:ext cx="7147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ОБРАЗОВАНИЯ,НАУКИ И МОЛОДЕЖНОЙ ПОЛИТИКИ КРАСНОДАРСКОГО КРАЯ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колледж строительства и экономики»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32524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6F2425-9E82-49D9-A8BA-73DA7B08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21" y="98593"/>
            <a:ext cx="2620206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31BFEF0-8474-4CC2-8090-1B4F9ABF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284" y="1224564"/>
            <a:ext cx="5559699" cy="4671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11A2CF-32B5-48EE-BCE0-46AF85654DFE}"/>
              </a:ext>
            </a:extLst>
          </p:cNvPr>
          <p:cNvSpPr txBox="1"/>
          <p:nvPr/>
        </p:nvSpPr>
        <p:spPr>
          <a:xfrm>
            <a:off x="7134407" y="1224564"/>
            <a:ext cx="4677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БКС(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брокеркредитсервис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первым среди крупных российских брокеров предоставил доступ своим клиентам к торгам ценными бумагами Гонконг их и китайских компаний с первичный листингом на Гонконгской бирже.</a:t>
            </a:r>
          </a:p>
        </p:txBody>
      </p:sp>
    </p:spTree>
    <p:extLst>
      <p:ext uri="{BB962C8B-B14F-4D97-AF65-F5344CB8AC3E}">
        <p14:creationId xmlns="" xmlns:p14="http://schemas.microsoft.com/office/powerpoint/2010/main" val="251894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D2A699-2A50-479C-8B56-886408D7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17" t="48563" r="1940" b="14250"/>
          <a:stretch/>
        </p:blipFill>
        <p:spPr>
          <a:xfrm>
            <a:off x="163283" y="1219201"/>
            <a:ext cx="5469318" cy="459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2A5A7E-CD0B-490D-BB25-979390053157}"/>
              </a:ext>
            </a:extLst>
          </p:cNvPr>
          <p:cNvSpPr txBox="1"/>
          <p:nvPr/>
        </p:nvSpPr>
        <p:spPr>
          <a:xfrm>
            <a:off x="5632601" y="199753"/>
            <a:ext cx="237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F863EE-E7D1-496E-81FD-3CD6C75426A9}"/>
              </a:ext>
            </a:extLst>
          </p:cNvPr>
          <p:cNvSpPr txBox="1"/>
          <p:nvPr/>
        </p:nvSpPr>
        <p:spPr>
          <a:xfrm>
            <a:off x="7378487" y="1219201"/>
            <a:ext cx="3972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АКБФ (ранее - АК БАРС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)учреждена в 2004 году. Уже 18 лет они занимаются финансовыми операциями, а их сотрудники больше 25 лет работают в сфере инвестиций.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77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EDF51B-5CFF-4AAE-ACA9-ADE3ED9D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917" y="182676"/>
            <a:ext cx="5626165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C6E38F8-D71B-4499-A53A-26497311E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22" t="18960" r="1940" b="43731"/>
          <a:stretch/>
        </p:blipFill>
        <p:spPr>
          <a:xfrm>
            <a:off x="171912" y="1240220"/>
            <a:ext cx="5424223" cy="4532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D32989-EA2C-459A-8658-389BBF9A69CD}"/>
              </a:ext>
            </a:extLst>
          </p:cNvPr>
          <p:cNvSpPr txBox="1"/>
          <p:nvPr/>
        </p:nvSpPr>
        <p:spPr>
          <a:xfrm>
            <a:off x="6894786" y="1240220"/>
            <a:ext cx="5297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в России (по состоянию на 2013 год) розничный брокер, а также инвестиционная группа, специализирующаяся на оказании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трейдерских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инвестиционных банковских услуг, доверительном управлении денежными средствами и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бумагами.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A63F9EE-32F3-4888-BDC6-DD150A5A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2" t="10152" r="1941" b="52661"/>
          <a:stretch/>
        </p:blipFill>
        <p:spPr>
          <a:xfrm>
            <a:off x="183810" y="1208690"/>
            <a:ext cx="5491776" cy="459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431222-C255-4B34-A71B-C9BB6B24C3E4}"/>
              </a:ext>
            </a:extLst>
          </p:cNvPr>
          <p:cNvSpPr txBox="1"/>
          <p:nvPr/>
        </p:nvSpPr>
        <p:spPr>
          <a:xfrm>
            <a:off x="5623531" y="130389"/>
            <a:ext cx="213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место: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8B8490-6ECA-4CA9-AB98-303FD2C063EA}"/>
              </a:ext>
            </a:extLst>
          </p:cNvPr>
          <p:cNvSpPr txBox="1"/>
          <p:nvPr/>
        </p:nvSpPr>
        <p:spPr>
          <a:xfrm>
            <a:off x="7426393" y="1208690"/>
            <a:ext cx="3950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«Тинькофф Инвестиции» представляют собой сервис по покупке ценных бумаг и валюты. По сути, это максимально упрощенный вариант торгового терминала, который позволяет проводить сделки на Московской бирже и зарубежных площадках — NASDAQ и Нью-Йоркской бирже.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59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A99FCD-B595-40B9-9B1D-1B3B35CB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214" y="203696"/>
            <a:ext cx="5531572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место: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3DFB528-13A9-4C73-8AA7-E739E827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902" y="1194012"/>
            <a:ext cx="5674477" cy="4754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C7313D-7981-4E1D-9F27-155B6F9AE6C3}"/>
              </a:ext>
            </a:extLst>
          </p:cNvPr>
          <p:cNvSpPr txBox="1"/>
          <p:nvPr/>
        </p:nvSpPr>
        <p:spPr>
          <a:xfrm>
            <a:off x="6357624" y="1194012"/>
            <a:ext cx="5674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Инвестиции – брокер, который функционирует с 2000 года и предоставляет свои услуги частным лицам. Благодаря большому количеству лиц, пользующихся услугами Сбербанка, многие пользователи выбирают услуги именно этого брокера. Это связано с тем. Что для открытия брокерского счета, а также использования всех возможностей инвестиционной платформы не нужно посещать офис или предоставлять дополнительные документы. Все можно сделать дистанционно.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52612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FBAE11-83C2-48E0-8488-84BF32E50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22" t="10275" r="1941" b="52538"/>
          <a:stretch/>
        </p:blipFill>
        <p:spPr>
          <a:xfrm>
            <a:off x="194078" y="1245032"/>
            <a:ext cx="5644082" cy="4700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502992-09AA-45E1-AC18-119E81F2D0E8}"/>
              </a:ext>
            </a:extLst>
          </p:cNvPr>
          <p:cNvSpPr txBox="1"/>
          <p:nvPr/>
        </p:nvSpPr>
        <p:spPr>
          <a:xfrm>
            <a:off x="4854429" y="265813"/>
            <a:ext cx="248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место: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20B967-D17F-4DDD-AFB8-E1473636B244}"/>
              </a:ext>
            </a:extLst>
          </p:cNvPr>
          <p:cNvSpPr txBox="1"/>
          <p:nvPr/>
        </p:nvSpPr>
        <p:spPr>
          <a:xfrm>
            <a:off x="6978869" y="1245032"/>
            <a:ext cx="5286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Альфа-Инвестиции – это проект от Альфа-Банка, с помощью которого можно приумножить свой капитал. Основой проекта является фонд банка, который инвестирует в различные компании и занимается продажей собственных акций на бирже. Клиенты могут приобрести долю этого фонда, инвестируя деньги в готовый набор облигаций и акций.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69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9FDC6-0363-40BD-BC16-6F92AE01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379" y="98592"/>
            <a:ext cx="2147241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место: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C028B94-26A4-448F-AC8D-1481C2C8E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70" t="47613" r="859" b="14993"/>
          <a:stretch/>
        </p:blipFill>
        <p:spPr>
          <a:xfrm>
            <a:off x="180008" y="1219200"/>
            <a:ext cx="5540705" cy="4624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1051E9-430A-4736-83F7-930579404642}"/>
              </a:ext>
            </a:extLst>
          </p:cNvPr>
          <p:cNvSpPr txBox="1"/>
          <p:nvPr/>
        </p:nvSpPr>
        <p:spPr>
          <a:xfrm>
            <a:off x="6693757" y="1219200"/>
            <a:ext cx="5318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«Открытие» входит в Группу ВТБ и внесен в перечень системообразующих кредитных организаций, утвержденный Банком России. «Открытие» развивает все основные направления бизнеса классического универсального банка: корпоративный, инвестиционный, розничный, СМБ 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1466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5832168-B88A-430E-BC10-57EE902CC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2" t="47829" r="1676" b="15107"/>
          <a:stretch/>
        </p:blipFill>
        <p:spPr>
          <a:xfrm>
            <a:off x="152544" y="1219583"/>
            <a:ext cx="5780015" cy="4811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03A5A4-FA74-4775-9FAD-80C5E075A50A}"/>
              </a:ext>
            </a:extLst>
          </p:cNvPr>
          <p:cNvSpPr txBox="1"/>
          <p:nvPr/>
        </p:nvSpPr>
        <p:spPr>
          <a:xfrm>
            <a:off x="4619537" y="172312"/>
            <a:ext cx="29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место: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CD7B86-1698-40A2-839E-CF84B5C4ED92}"/>
              </a:ext>
            </a:extLst>
          </p:cNvPr>
          <p:cNvSpPr txBox="1"/>
          <p:nvPr/>
        </p:nvSpPr>
        <p:spPr>
          <a:xfrm>
            <a:off x="6642537" y="1219583"/>
            <a:ext cx="513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Брокер» — инвестиционная компания, зарегистрированная в Москве (дата начала действия лицензии - 13.03.2001). Компания осуществляет деятельность по брокерскому и депозитарному обслуживанию, а также доверительному управлению.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199076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A415AB-8E92-4A58-885A-471C3D4E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дилер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7A209-75E0-4EC2-BCA0-DE382B0C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41" y="1426128"/>
            <a:ext cx="5819838" cy="2002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 на рынке ценных бумаг -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участник рынка ценных бумаг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совершающий операции с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бумагами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своего имени и за свой счёт.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B64375-3AC6-491B-ADD3-19B90B093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3456" b="23801"/>
          <a:stretch/>
        </p:blipFill>
        <p:spPr>
          <a:xfrm>
            <a:off x="7076651" y="1426128"/>
            <a:ext cx="4846121" cy="4479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768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AA24CC-BE89-4233-8D83-5D94013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6" y="3833648"/>
            <a:ext cx="6018759" cy="2634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Дилером по российскому законодательству может быть только юридическое лицо. Дилерская деятельность является лицензируемым видом деятельности. В Российской Федерации лицензия на осуществление дилерской деятельности выдаётся ЦБ РФ. Без лицензии на осуществление дилерской деятельности юридическое лицо не может быть участником торгов на бирже.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520BCE-57F0-4DEA-BC02-479DA03D91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26" y="390196"/>
            <a:ext cx="4727686" cy="315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86384C-86B5-42E2-9D20-5612E1089419}"/>
              </a:ext>
            </a:extLst>
          </p:cNvPr>
          <p:cNvSpPr txBox="1"/>
          <p:nvPr/>
        </p:nvSpPr>
        <p:spPr>
          <a:xfrm>
            <a:off x="7357241" y="390196"/>
            <a:ext cx="4834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гарантий исполнения сделок дилер должен обладать достаточным собственным капиталом, минимальная величина которого устанавливается законодательно. Дилер может совмещать свою деятельность на рынке ценных бумаг с брокерской деятельностью.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0C475D-2C83-4485-99E4-5095E4E4F0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0689"/>
          <a:stretch/>
        </p:blipFill>
        <p:spPr>
          <a:xfrm>
            <a:off x="8198069" y="3278935"/>
            <a:ext cx="3738014" cy="3534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74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914A7-A9A3-4F6D-8A93-C1869D85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брокер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DF188-A3E9-462A-8FEC-D3156082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06" y="1191845"/>
            <a:ext cx="55261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юридическое лицо, выполняющее посреднические функции между продавцом и покупателем (на фондовой, товарной, валютной биржах),между страховщиком и страхователем (страховой брокер), между судовладельцем и фрахтователем.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B21AE0-A39E-442B-A093-76FD02B8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9150"/>
          <a:stretch/>
        </p:blipFill>
        <p:spPr>
          <a:xfrm>
            <a:off x="7325710" y="1191845"/>
            <a:ext cx="4685083" cy="5084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172CB3-DFE0-4C87-9309-01C2C9BD6F49}"/>
              </a:ext>
            </a:extLst>
          </p:cNvPr>
          <p:cNvSpPr txBox="1"/>
          <p:nvPr/>
        </p:nvSpPr>
        <p:spPr>
          <a:xfrm>
            <a:off x="790807" y="4085439"/>
            <a:ext cx="573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брокеру называется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брокериджем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— процент от суммы операции, выполненной при помощи брокерских услуг.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47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9FB78-45DD-4127-8DC2-8268B684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дилера: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EC270D-1E2E-4AB9-BE2E-D068AED4579D}"/>
              </a:ext>
            </a:extLst>
          </p:cNvPr>
          <p:cNvSpPr txBox="1"/>
          <p:nvPr/>
        </p:nvSpPr>
        <p:spPr>
          <a:xfrm>
            <a:off x="809839" y="1587223"/>
            <a:ext cx="43402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Дилер обязан: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действовать исключительно в интересах клиентов;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доводить до клиентов всю необходимую информацию о состоянии рынка эмитентов, в целях спроса и предложения, рисков и т.д.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отражать во внутренней отчётности все сделки с ценными бумагами.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9C02E4-9D4E-4CC5-8030-1D6BD61704B8}"/>
              </a:ext>
            </a:extLst>
          </p:cNvPr>
          <p:cNvSpPr txBox="1"/>
          <p:nvPr/>
        </p:nvSpPr>
        <p:spPr>
          <a:xfrm>
            <a:off x="6779172" y="1587223"/>
            <a:ext cx="54128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Дилер имеет право: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консультировать по вопросам приобретения ценных бумаг;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выступать андеррайтером (андеррайтер - осуществляет руководство процессом выпуска ценных бумаг и их распределения), при первичном размещении ценных бумаг.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347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1F3108-1473-4898-8272-80AD8A3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писок самых популярных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374253-A8E8-405D-9022-3F5AFE788A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33" y="1702525"/>
            <a:ext cx="2636543" cy="1759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05A61D-0501-42BF-88D8-0C057174CB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930" y="1909061"/>
            <a:ext cx="3949125" cy="9872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273769-79C1-48C0-A0BD-6C9322477A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7083" y="1523171"/>
            <a:ext cx="2748996" cy="1759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745154-A781-47FD-AB76-EE30E1BE28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679" y="3923495"/>
            <a:ext cx="2756097" cy="1765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BA44E1-2376-44CE-A076-CABDD2A619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2657" y="3820294"/>
            <a:ext cx="3489673" cy="1765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0DC3AB-387C-4F20-80A5-D4FD2343B28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61963" y="3553865"/>
            <a:ext cx="2819236" cy="2504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22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72EB0-95F8-4993-96DB-EC85577E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B92CF2-9667-4EEE-B395-6D233384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5" y="1128465"/>
            <a:ext cx="11669086" cy="5387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https://journal.tinkoff.ru/pro/invest/2-choose-your-fighter/#:~:text=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БКС.%20ВТБ.%20«Открытие-брокер».%20Сбербанк.%20«Финам».,этом%20он%20не%20под%20санкциями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https://journal.tinkoff.ru/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finam.ru/landings/open-order-new/?utm_source=yandex_direct_POISK&amp;utm_medium=cpc&amp;utm_content=ad_14941463919%7Ccampid_57589283%7Cph_42965603228%7Cpst_premium%7Cps_1%7Cdev_desktop&amp;utm_campaign=open_accaunt_new&amp;utm_term=ooo_finam&amp;agent=0d8ab212-1184-4343-b818-40e01a7daf11&amp;yclid=9533935693172572159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https://www.finam.ru/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https://finance.rambler.ru/markets/41762000-posledniy-lohotron-foreks-zakryvayut-dlya-lyubiteley-bystroy-nazhivy/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https://bcs.ru/gift?utm_content=9gmZ20WbWVZwFvU&amp;utm_campaign=EloLQk&amp;utm_source=cityads&amp;utm_medium=affiliates_promo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https://www.klerk.ru/blogs/Klerk_invest/538732/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https://en.wikipedia.org/wiki/Broker-dealer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https://www.sravni.ru/invest/brokerskoe-obsluzhivanie/rating/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https://bcs.ru/gift?utm_content=9gmZ20WaXSZFvne&amp;utm_campaign=EloLQk&amp;utm_source=cityads&amp;utm_medium=affiliates_promo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40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4C226-448B-4E0B-9721-50DC328A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3186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03299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D7084E-01DC-4689-81A4-0DDE08C4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4" y="3942227"/>
            <a:ext cx="4855779" cy="448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Брокерская деятельность на рынке ценных бумаг является лицензируемым видом деятельности. В Российской Федерации с 1 сентября 2013 года лицензия на осуществление брокерской деятельности выдаётся Центральным банком Российской Федерации.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997913-D9A3-4E60-BA79-3D6CE0B7242B}"/>
              </a:ext>
            </a:extLst>
          </p:cNvPr>
          <p:cNvSpPr txBox="1"/>
          <p:nvPr/>
        </p:nvSpPr>
        <p:spPr>
          <a:xfrm>
            <a:off x="7346730" y="541263"/>
            <a:ext cx="4666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брокером может быть только юридическое лицо. А сотрудников брокерских компаний, которые могут консультировать клиентов, называют индивидуальными инвестиционными консультантами.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75D886-12E3-4C0A-BAC4-544EB8A002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883" y="272447"/>
            <a:ext cx="5976012" cy="35846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D278AD6-2E21-4FC4-920B-DFB7DB2C98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730" y="3803696"/>
            <a:ext cx="4737367" cy="293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95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EEFB6D-8449-4A42-AA97-5C709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1145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брокера: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ECF0B5-635D-4AEB-925D-C6588CEC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10095"/>
            <a:ext cx="11866180" cy="559676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и продавать партии товара на аукционах, рынках наличного товара или срочного рынка товаров, а также ценных бумаг и финансовых документов, в том числе иностранной валюты, коммерческих услуг.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деловые контакты между покупателями и продавцами товаров, заказчиками и оказывающими услуги.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своевременную и на наиболее выгодных условиях продажу или покупку товара, заключать договора на оказание услуг.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конъюнктуру внутреннего и внешнего рынка, потребительские свойства товаров, надежность ценных бумаг, требования участников сделки при покупке или продаже товаров.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Вести переговоры о покупке или продаже по частному соглашению не проданных на аукционе товаров.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транспортировку товара, устанавливать стоимость доставки и оформлять взимание ее стоимости с клиента.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Выполнять расчетно-аналитические операции и работы по регистрации и оформлению биржевых документов, формулировать содержание заявки.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Консультировать клиентов по вопросам, относящимся к его компетенции.</a:t>
            </a:r>
          </a:p>
          <a:p>
            <a:pPr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940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2F37B3-E658-4F28-AC40-13BF51E3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285" y="216148"/>
            <a:ext cx="6536891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брокера: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EF69CE-A760-43AA-9150-F3F21AB54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40" y="1692165"/>
            <a:ext cx="5135891" cy="430924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от своего имени гражданско-правовые сделки.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и регистрировать биржевые документы, связанные с проведенными операциями.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Давать поручения, задания и распоряжения подчиненным агентам.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на торгах и аукционах.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F269AB-52D1-43A2-AAE8-FFAC626DEC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41433"/>
            <a:ext cx="5953374" cy="3175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8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A832C-E2A4-44A9-ABD2-98A6D71F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5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брокера и дилера: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D33A4B-440D-4282-BC47-3353DEDE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53" y="1540189"/>
            <a:ext cx="5559454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Зарабатывает на комиссии;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интересы клиента;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возникновения задолженности;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доступ к бирже.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A985DA-7477-40BC-AE16-5D999613D56A}"/>
              </a:ext>
            </a:extLst>
          </p:cNvPr>
          <p:cNvSpPr txBox="1"/>
          <p:nvPr/>
        </p:nvSpPr>
        <p:spPr>
          <a:xfrm>
            <a:off x="6736360" y="1540189"/>
            <a:ext cx="5251508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Дилер:</a:t>
            </a:r>
          </a:p>
          <a:p>
            <a:pPr marL="342000" indent="-3420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Зарабатывает на убытке клиента; </a:t>
            </a:r>
          </a:p>
          <a:p>
            <a:pPr marL="342000" indent="-3420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в собственных интересах; </a:t>
            </a:r>
          </a:p>
          <a:p>
            <a:pPr marL="342000" indent="-3420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только доходы либо убытки; </a:t>
            </a:r>
          </a:p>
          <a:p>
            <a:pPr marL="342000" indent="-3420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торговля без доступа к бирже.</a:t>
            </a:r>
          </a:p>
        </p:txBody>
      </p:sp>
    </p:spTree>
    <p:extLst>
      <p:ext uri="{BB962C8B-B14F-4D97-AF65-F5344CB8AC3E}">
        <p14:creationId xmlns="" xmlns:p14="http://schemas.microsoft.com/office/powerpoint/2010/main" val="337121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B3631A-4B8E-4E70-8096-D688693B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8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дилер отличается от брокера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52BDDE-73F6-4E4A-8D81-559EF475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5" y="1522831"/>
            <a:ext cx="5719195" cy="50121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брокера — предоставить доступ к фондовому рынку, связать покупателя и продавца. За посредничество он взимает установленную комиссию от суммы сделки. В то же время дилер на рынке ценных бумаг сам торгует сначала с продавцом, а затем с покупателем. При этом доступа к бирже он не предоставляет, да и сам выход на него не обязателен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2BCCA5-AC2C-44A9-A41A-3CCF18E6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30" r="20031"/>
          <a:stretch/>
        </p:blipFill>
        <p:spPr>
          <a:xfrm>
            <a:off x="6582698" y="1522831"/>
            <a:ext cx="5484168" cy="3812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8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BB5AF2-4DBC-40F3-9978-16FDD607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59" y="367588"/>
            <a:ext cx="10120429" cy="68348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 при выборе брокеров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91CF5D-04B7-4C22-8A38-3C16932A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47" y="154018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Фондовый рынок привлекает внимание новичков, но вначале стоит определиться с выбором брокера.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Надежный брокер обеспечит вам: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удобному приложению для осуществления операций;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нужный список бумаг для эффективной торговли;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объем необходимой информации;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подходящий вариант без опыта в инвестициях тяжело, поэтому нужно вникать в детали.</a:t>
            </a:r>
          </a:p>
        </p:txBody>
      </p:sp>
    </p:spTree>
    <p:extLst>
      <p:ext uri="{BB962C8B-B14F-4D97-AF65-F5344CB8AC3E}">
        <p14:creationId xmlns="" xmlns:p14="http://schemas.microsoft.com/office/powerpoint/2010/main" val="13681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BEA7B-6C89-4B53-B058-2E02B481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3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брокеров: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EEFDF9-AC7B-4D92-8738-49159D00E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82" t="14067" r="1410" b="48624"/>
          <a:stretch/>
        </p:blipFill>
        <p:spPr>
          <a:xfrm>
            <a:off x="554421" y="1885651"/>
            <a:ext cx="5113072" cy="4296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75A56B-F8CA-4F12-95A5-980CF08995E0}"/>
              </a:ext>
            </a:extLst>
          </p:cNvPr>
          <p:cNvSpPr txBox="1"/>
          <p:nvPr/>
        </p:nvSpPr>
        <p:spPr>
          <a:xfrm>
            <a:off x="838200" y="1300876"/>
            <a:ext cx="166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442933-14F6-4304-8AFB-B74DD1A9965F}"/>
              </a:ext>
            </a:extLst>
          </p:cNvPr>
          <p:cNvSpPr txBox="1"/>
          <p:nvPr/>
        </p:nvSpPr>
        <p:spPr>
          <a:xfrm>
            <a:off x="6620038" y="1885651"/>
            <a:ext cx="5487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 ВТБ считается одним из лучших вариантом, чтобы начать долгосрочное инвестирование, а также местом для открытия инвестиционного портфеля на фондовом рынке.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приложение ВТБ мои инвестиции можно покупать на бирже ценные бумаги как отечественного, так и зарубежного типа. </a:t>
            </a:r>
          </a:p>
        </p:txBody>
      </p:sp>
    </p:spTree>
    <p:extLst>
      <p:ext uri="{BB962C8B-B14F-4D97-AF65-F5344CB8AC3E}">
        <p14:creationId xmlns="" xmlns:p14="http://schemas.microsoft.com/office/powerpoint/2010/main" val="41844833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743</Words>
  <Application>Microsoft Office PowerPoint</Application>
  <PresentationFormat>Произвольный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Дилеры и брокеры  на рынке ценных бумаг</vt:lpstr>
      <vt:lpstr>Кто такой брокер</vt:lpstr>
      <vt:lpstr>Слайд 3</vt:lpstr>
      <vt:lpstr> Обязанности брокера: </vt:lpstr>
      <vt:lpstr>Права брокера:</vt:lpstr>
      <vt:lpstr>Сравнение брокера и дилера:</vt:lpstr>
      <vt:lpstr>Чем дилер отличается от брокера</vt:lpstr>
      <vt:lpstr>На что обратить внимание при выборе брокеров</vt:lpstr>
      <vt:lpstr>Рейтинг брокеров:</vt:lpstr>
      <vt:lpstr>2 место:</vt:lpstr>
      <vt:lpstr>Слайд 11</vt:lpstr>
      <vt:lpstr>4 место: </vt:lpstr>
      <vt:lpstr>Слайд 13</vt:lpstr>
      <vt:lpstr>6 место: </vt:lpstr>
      <vt:lpstr>Слайд 15</vt:lpstr>
      <vt:lpstr>8 место: </vt:lpstr>
      <vt:lpstr>Слайд 17</vt:lpstr>
      <vt:lpstr>Кто такой дилер</vt:lpstr>
      <vt:lpstr>Слайд 19</vt:lpstr>
      <vt:lpstr>Права и обязанности дилера:</vt:lpstr>
      <vt:lpstr>Список самых популярных дилеров:</vt:lpstr>
      <vt:lpstr>Список использованной литературы: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Дилеры и брокеры на РЦБ</dc:title>
  <dc:creator>mamasanovr@gmail.com</dc:creator>
  <cp:lastModifiedBy>polusmak</cp:lastModifiedBy>
  <cp:revision>32</cp:revision>
  <dcterms:created xsi:type="dcterms:W3CDTF">2023-12-12T16:01:01Z</dcterms:created>
  <dcterms:modified xsi:type="dcterms:W3CDTF">2024-01-11T07:43:40Z</dcterms:modified>
</cp:coreProperties>
</file>