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35" r:id="rId1"/>
    <p:sldMasterId id="2147483747" r:id="rId2"/>
  </p:sldMasterIdLst>
  <p:notesMasterIdLst>
    <p:notesMasterId r:id="rId18"/>
  </p:notesMasterIdLst>
  <p:handoutMasterIdLst>
    <p:handoutMasterId r:id="rId19"/>
  </p:handoutMasterIdLst>
  <p:sldIdLst>
    <p:sldId id="348" r:id="rId3"/>
    <p:sldId id="1043" r:id="rId4"/>
    <p:sldId id="1044" r:id="rId5"/>
    <p:sldId id="1052" r:id="rId6"/>
    <p:sldId id="1054" r:id="rId7"/>
    <p:sldId id="1053" r:id="rId8"/>
    <p:sldId id="1055" r:id="rId9"/>
    <p:sldId id="1056" r:id="rId10"/>
    <p:sldId id="1057" r:id="rId11"/>
    <p:sldId id="827" r:id="rId12"/>
    <p:sldId id="1058" r:id="rId13"/>
    <p:sldId id="1046" r:id="rId14"/>
    <p:sldId id="1049" r:id="rId15"/>
    <p:sldId id="1050" r:id="rId16"/>
    <p:sldId id="1051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99"/>
    <a:srgbClr val="0000CC"/>
    <a:srgbClr val="009242"/>
    <a:srgbClr val="00823B"/>
    <a:srgbClr val="FBF5E9"/>
    <a:srgbClr val="9BB7D9"/>
    <a:srgbClr val="33CC33"/>
    <a:srgbClr val="FF6600"/>
    <a:srgbClr val="FC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 autoAdjust="0"/>
    <p:restoredTop sz="94541" autoAdjust="0"/>
  </p:normalViewPr>
  <p:slideViewPr>
    <p:cSldViewPr>
      <p:cViewPr varScale="1">
        <p:scale>
          <a:sx n="53" d="100"/>
          <a:sy n="53" d="100"/>
        </p:scale>
        <p:origin x="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3128"/>
        <p:guide pos="2141"/>
        <p:guide orient="horz" pos="3110"/>
        <p:guide pos="2142"/>
        <p:guide orient="horz"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val>
            <c:numRef>
              <c:f>'13050'!$AB$27:$AU$27</c:f>
              <c:numCache>
                <c:formatCode>_(* #,##0_);_(* \(#,##0\);_(* "-"_);_(@_)</c:formatCode>
                <c:ptCount val="2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16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26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377912"/>
        <c:axId val="292378304"/>
      </c:areaChart>
      <c:catAx>
        <c:axId val="292377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92378304"/>
        <c:crosses val="autoZero"/>
        <c:auto val="1"/>
        <c:lblAlgn val="ctr"/>
        <c:lblOffset val="100"/>
        <c:noMultiLvlLbl val="0"/>
      </c:catAx>
      <c:valAx>
        <c:axId val="292378304"/>
        <c:scaling>
          <c:orientation val="minMax"/>
          <c:max val="27"/>
          <c:min val="1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crossAx val="292377912"/>
        <c:crosses val="autoZero"/>
        <c:crossBetween val="midCat"/>
        <c:majorUnit val="2"/>
        <c:minorUnit val="2"/>
      </c:valAx>
    </c:plotArea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6ABA3D-AE10-4EDA-B3A2-82E0B44E3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4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2"/>
            <a:ext cx="5438775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BE5698-1E2B-47ED-8609-F7B6C5CCDA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7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6058-391C-4C35-A3B2-D23E73961D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A75-893A-4AB2-98A6-55E79AB0C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F1EF-EC86-4B52-9840-DE3498784D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2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C6058-391C-4C35-A3B2-D23E73961D6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63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18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949A2-80F5-479F-A19E-DE966F61A8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441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01C45-98E5-4B0B-A5F6-E291315B9CB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000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1567D-2D3A-4238-8D59-863AADF62FA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3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214C8-2265-4EDE-9162-D5F91AF99F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616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5152D-0074-41A8-B637-A393AD0C29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944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E80AA-4906-4C04-9AFE-1A1E1095AC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80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721E-FD57-4065-A2A2-12CE202D0B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22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5256-730B-4205-B726-59823BF13F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491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A9A75-893A-4AB2-98A6-55E79AB0CF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038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F1EF-EC86-4B52-9840-DE3498784D7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94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49A2-80F5-479F-A19E-DE966F61A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1C45-98E5-4B0B-A5F6-E291315B9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67D-2D3A-4238-8D59-863AADF62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14C8-2265-4EDE-9162-D5F91AF99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152D-0074-41A8-B637-A393AD0C2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80AA-4906-4C04-9AFE-1A1E1095A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5256-730B-4205-B726-59823BF13F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0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D0B2A1-BB73-47AD-AE3F-D427A7FFA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D0B2A1-BB73-47AD-AE3F-D427A7FFABC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uzlit.ru/1121097/postroenie_grafika_dvizheniya_rabochey_sily" TargetMode="External"/><Relationship Id="rId2" Type="http://schemas.openxmlformats.org/officeDocument/2006/relationships/hyperlink" Target="https://webcache.googleusercontent.com/search?q=cache:Ms2vKMX6enMJ:https://studopedia.org/2-91603.html+&amp;cd=1&amp;hl=ru&amp;ct=clnk&amp;gl=ru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studopedia.su/20_30730_grafik-dvizheniya-rabochih.html" TargetMode="External"/><Relationship Id="rId4" Type="http://schemas.openxmlformats.org/officeDocument/2006/relationships/hyperlink" Target="https://lektsii.org/13-8194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CEC86E2-E47F-4892-AA7C-54616FF511AF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dirty="0">
              <a:latin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76396"/>
              </p:ext>
            </p:extLst>
          </p:nvPr>
        </p:nvGraphicFramePr>
        <p:xfrm>
          <a:off x="323528" y="548680"/>
          <a:ext cx="8568952" cy="2016224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0162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ОБРАЗОВАНИЯ, НАУКИ И МОЛОДЕЖНОЙ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ПОЛИТИКИ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КРАСНОДАРСКОГО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Государственное автономное профессиональное образовательное учреждение  Краснодарского края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«Новороссийский колледж строительства и экономики»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(ГАПОУ  КК «НКСЭ»)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31765"/>
              </p:ext>
            </p:extLst>
          </p:nvPr>
        </p:nvGraphicFramePr>
        <p:xfrm>
          <a:off x="755576" y="2132856"/>
          <a:ext cx="7840488" cy="3960440"/>
        </p:xfrm>
        <a:graphic>
          <a:graphicData uri="http://schemas.openxmlformats.org/drawingml/2006/table">
            <a:tbl>
              <a:tblPr/>
              <a:tblGrid>
                <a:gridCol w="7840488"/>
              </a:tblGrid>
              <a:tr h="39604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Специальность: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08.02.01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 Строительство и эксплуатация зданий и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сооружений»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</a:rPr>
                        <a:t>ПРЕЗЕНТАЦИЯ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4F81BD"/>
                        </a:solidFill>
                        <a:effectLst/>
                        <a:latin typeface="Cambria"/>
                      </a:endParaRPr>
                    </a:p>
                    <a:p>
                      <a:pPr marL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ТЕМУ: </a:t>
                      </a:r>
                      <a:r>
                        <a:rPr lang="ru-RU" sz="105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ГРАФИК ДВИЖЕНИЯ РАБОЧИХ</a:t>
                      </a:r>
                    </a:p>
                    <a:p>
                      <a:pPr marL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Преподаватель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Недильская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И.И.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algn="l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491880" y="6093297"/>
            <a:ext cx="2307478" cy="4320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algn="ctr" fontAlgn="auto">
              <a:spcAft>
                <a:spcPts val="0"/>
              </a:spcAft>
            </a:pPr>
            <a:r>
              <a:rPr lang="ru-RU" sz="1400" dirty="0" smtClean="0">
                <a:ln w="6350">
                  <a:solidFill>
                    <a:srgbClr val="4E67C8">
                      <a:shade val="43000"/>
                    </a:srgbClr>
                  </a:solidFill>
                </a:ln>
                <a:solidFill>
                  <a:srgbClr val="4E67C8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Новороссийск 2021 год</a:t>
            </a:r>
            <a:endParaRPr lang="ru-RU" sz="1400" dirty="0">
              <a:ln w="6350">
                <a:solidFill>
                  <a:srgbClr val="4E67C8">
                    <a:shade val="43000"/>
                  </a:srgbClr>
                </a:solidFill>
              </a:ln>
              <a:solidFill>
                <a:srgbClr val="4E67C8">
                  <a:tint val="83000"/>
                  <a:satMod val="15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-108520" y="44624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2">
            <a:extLst>
              <a:ext uri="{FF2B5EF4-FFF2-40B4-BE49-F238E27FC236}">
                <a16:creationId xmlns="" xmlns:a16="http://schemas.microsoft.com/office/drawing/2014/main" id="{519B7556-35AC-47B6-8E67-2B4E76C859F9}"/>
              </a:ext>
            </a:extLst>
          </p:cNvPr>
          <p:cNvSpPr txBox="1">
            <a:spLocks/>
          </p:cNvSpPr>
          <p:nvPr/>
        </p:nvSpPr>
        <p:spPr>
          <a:xfrm>
            <a:off x="-12231" y="161088"/>
            <a:ext cx="9144000" cy="530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Составление графика движения рабочих</a:t>
            </a: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703652"/>
            <a:ext cx="9144000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График движения рабочих размещают под графической частью календарного плана в соответствующем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масштабе.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Для построения календарного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плана строго соблюдать технологическую последовательность и организационную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взаимоувязку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работ на основе прогрессивных методов производства работ и использования современного оборудования, приспособлений и инструмента: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 выполнением отдельных работ необходимо предусмотреть организационные и технологические перерывы (твердение бетона при заделке стыков, сушка штукатурки и т.д.).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 обеспечить беспрерывность выполнения отдельных видов работ на основе правильного подбора квалификационного и количественного состава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бригад.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Производство специальных работ (санитарно-технических, электромонтажных и т.д.) должно быть организационно и технологически увязано с выполнением общестроительных работ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-108520" y="44624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9266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Все работы, подлежащие выполнению, группируются в комплексы с обязательным условием, что они будут выполняться одной бригадой (например, монтаж каркаса, отделочные работы и т.д.). Нельзя объединять работы, выполняемые разными организациями (например, сантехнические и электротехнические)малярные работы – после штукатурных, по сухой поверхности.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основании календарного плана производства работ по объекту, составляется сводный график движения рабочих и график движения рабочих по профессиям.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Строится он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виде эпюры движения людских ресурсов с определением ежедневной потребности в трудовых ресурсах.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рабочих по всем процессам складывается в каждый рабочий день, график имеет ступенчатую форму. Из-за резкого колебания числа рабочих появляются перепады и пики. Оптимально, когда эти колебания незначительны.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Выравнивание потребности в рабочих кадрах достигается путем перераспределения сроков начала и окончания работ, не нарушая при этом технологической последовательности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Объективным показателем качества свободного графика движения рабочих является коэффициент неравномерности движения рабочих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E377CC9-7998-8B46-A8A1-9B46EDEE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60040" cy="404663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21867"/>
              </p:ext>
            </p:extLst>
          </p:nvPr>
        </p:nvGraphicFramePr>
        <p:xfrm>
          <a:off x="683568" y="3861048"/>
          <a:ext cx="1512168" cy="177165"/>
        </p:xfrm>
        <a:graphic>
          <a:graphicData uri="http://schemas.openxmlformats.org/drawingml/2006/table">
            <a:tbl>
              <a:tblPr/>
              <a:tblGrid>
                <a:gridCol w="1512168"/>
              </a:tblGrid>
              <a:tr h="4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рабочих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65964"/>
              </p:ext>
            </p:extLst>
          </p:nvPr>
        </p:nvGraphicFramePr>
        <p:xfrm>
          <a:off x="3131840" y="6597352"/>
          <a:ext cx="576064" cy="190500"/>
        </p:xfrm>
        <a:graphic>
          <a:graphicData uri="http://schemas.openxmlformats.org/drawingml/2006/table">
            <a:tbl>
              <a:tblPr/>
              <a:tblGrid>
                <a:gridCol w="57606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дни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77925"/>
              </p:ext>
            </p:extLst>
          </p:nvPr>
        </p:nvGraphicFramePr>
        <p:xfrm>
          <a:off x="2123728" y="3789040"/>
          <a:ext cx="5770984" cy="267138"/>
        </p:xfrm>
        <a:graphic>
          <a:graphicData uri="http://schemas.openxmlformats.org/drawingml/2006/table">
            <a:tbl>
              <a:tblPr/>
              <a:tblGrid>
                <a:gridCol w="5770984"/>
              </a:tblGrid>
              <a:tr h="2312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график движения рабочих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46886"/>
              </p:ext>
            </p:extLst>
          </p:nvPr>
        </p:nvGraphicFramePr>
        <p:xfrm>
          <a:off x="107504" y="44624"/>
          <a:ext cx="8856992" cy="3647325"/>
        </p:xfrm>
        <a:graphic>
          <a:graphicData uri="http://schemas.openxmlformats.org/drawingml/2006/table">
            <a:tbl>
              <a:tblPr/>
              <a:tblGrid>
                <a:gridCol w="326884"/>
                <a:gridCol w="2895254"/>
                <a:gridCol w="342450"/>
                <a:gridCol w="251000"/>
                <a:gridCol w="251000"/>
                <a:gridCol w="251000"/>
                <a:gridCol w="251000"/>
                <a:gridCol w="319101"/>
                <a:gridCol w="319101"/>
                <a:gridCol w="251000"/>
                <a:gridCol w="251000"/>
                <a:gridCol w="251000"/>
                <a:gridCol w="251000"/>
                <a:gridCol w="319101"/>
                <a:gridCol w="319101"/>
                <a:gridCol w="251000"/>
                <a:gridCol w="251000"/>
                <a:gridCol w="251000"/>
                <a:gridCol w="251000"/>
                <a:gridCol w="251000"/>
                <a:gridCol w="251000"/>
                <a:gridCol w="251000"/>
                <a:gridCol w="251000"/>
              </a:tblGrid>
              <a:tr h="265471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ru-RU" sz="1800" b="1" i="0" dirty="0" smtClean="0">
                          <a:solidFill>
                            <a:srgbClr val="42424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Календарный план производства работ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работ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рабочих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Обследование строительных конструкций, подготовительные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Общестроительные работы: монтаж сэндвич-панелей кровли,  заполнение проемов, отделочные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Системы водоснабжения и водоотведения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Система отопления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Система вентиляции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систем электроснабжения и электроосвещения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слаботочных систем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Кабельная линия 0,4 кВ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проездов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Наружное водоснабжение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Наружные тепловые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системы наружного водоотведения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Подпорные стены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Технологическое оборудование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Пуско-наладочные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156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Задействовано людских ресурсов: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5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5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31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726446"/>
              </p:ext>
            </p:extLst>
          </p:nvPr>
        </p:nvGraphicFramePr>
        <p:xfrm>
          <a:off x="1979712" y="4005064"/>
          <a:ext cx="6120680" cy="2750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7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6955" y="7151"/>
            <a:ext cx="4578955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движения рабочих оценивается коэффициентом неравномерности движения рабочих кадров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который должен быть меньше или равен 1,5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r>
              <a:rPr lang="ru-RU" sz="2700" dirty="0" smtClean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 smtClean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r>
              <a:rPr lang="ru-RU" sz="2700" dirty="0" smtClean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 smtClean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917528"/>
            <a:ext cx="45053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79968" y="25678"/>
            <a:ext cx="4211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Просчитаем коэффициент неравномерности представленного графика.</a:t>
            </a:r>
          </a:p>
          <a:p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Общие трудозатраты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W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= 351, всего работы ведутся 20 дней, значит: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372" y="2221503"/>
            <a:ext cx="3672408" cy="77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984112" y="2852936"/>
            <a:ext cx="4159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число рабочих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 по графику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112" y="4221088"/>
            <a:ext cx="4073596" cy="6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959237" y="4831435"/>
            <a:ext cx="4168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Коэффициент неравномерности получился меньше 1,5 (в пределах допустимого). График разработан рентабельно.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16632"/>
            <a:ext cx="9150955" cy="613537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 smtClean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r>
              <a:rPr lang="ru-RU" sz="2700" dirty="0" smtClean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 smtClean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r>
              <a:rPr lang="ru-RU" sz="2700" dirty="0">
                <a:solidFill>
                  <a:srgbClr val="424242"/>
                </a:solidFill>
                <a:latin typeface="Verdana"/>
              </a:rPr>
              <a:t/>
            </a:r>
            <a:br>
              <a:rPr lang="ru-RU" sz="2700" dirty="0">
                <a:solidFill>
                  <a:srgbClr val="424242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Контрольные вопросы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39852"/>
            <a:ext cx="91440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Что такое график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+mn-cs"/>
              </a:rPr>
              <a:t>движения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рабочих?</a:t>
            </a:r>
            <a:endParaRPr lang="ru-R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Для чего составляется график?</a:t>
            </a:r>
            <a:endParaRPr lang="ru-R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Принципы оптимизации графика.</a:t>
            </a:r>
            <a:endParaRPr lang="ru-R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  <a:cs typeface="+mn-cs"/>
              </a:rPr>
              <a:t>Виды графиков движения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рабочих.</a:t>
            </a:r>
            <a:endParaRPr lang="ru-R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Как составляется график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+mn-cs"/>
              </a:rPr>
              <a:t>движения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cs typeface="+mn-cs"/>
              </a:rPr>
              <a:t>рабочих?</a:t>
            </a:r>
            <a:endParaRPr lang="ru-RU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2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741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Список литературы: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63843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2"/>
              </a:rPr>
              <a:t>https://webcache.googleusercontent.com/search?q=cache:Ms2vKMX6enMJ:https://studopedia.org/2-91603.html+&amp;</a:t>
            </a:r>
            <a:r>
              <a:rPr lang="en-US" dirty="0" smtClean="0">
                <a:hlinkClick r:id="rId2"/>
              </a:rPr>
              <a:t>cd=1&amp;hl=ru&amp;ct=clnk&amp;gl=ru</a:t>
            </a:r>
            <a:r>
              <a:rPr lang="ru-RU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vuzlit.ru/1121097/postroenie_grafika_dvizheniya_rabochey_sily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lektsii.org/13-81942.html</a:t>
            </a:r>
            <a:r>
              <a:rPr lang="ru-RU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studopedia.su/20_30730_grafik-dvizheniya-rabochih.html</a:t>
            </a:r>
            <a:r>
              <a:rPr lang="ru-RU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В. И. </a:t>
            </a:r>
            <a:r>
              <a:rPr lang="ru-RU" dirty="0" smtClean="0"/>
              <a:t>Карпов «Оптимизация </a:t>
            </a:r>
            <a:r>
              <a:rPr lang="ru-RU" dirty="0"/>
              <a:t>календарного плана выполнения комплекса взаимосвязанных работ в </a:t>
            </a:r>
            <a:r>
              <a:rPr lang="ru-RU" dirty="0" smtClean="0"/>
              <a:t>системе» 2014 г.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Б.Ф. Белецкий </a:t>
            </a:r>
            <a:r>
              <a:rPr lang="ru-RU" dirty="0" smtClean="0"/>
              <a:t>«Технология </a:t>
            </a:r>
            <a:r>
              <a:rPr lang="ru-RU" dirty="0"/>
              <a:t>и механизация строительного </a:t>
            </a:r>
            <a:r>
              <a:rPr lang="ru-RU" dirty="0" smtClean="0"/>
              <a:t>производства» Учебник </a:t>
            </a:r>
            <a:r>
              <a:rPr lang="ru-RU" dirty="0"/>
              <a:t>Издание третье. Ростов-на-Дону: Феникс 2004 г.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96" y="4437112"/>
            <a:ext cx="8892989" cy="235520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Понятие графика движения рабочих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Цель составления графика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Принципы оптимизации графика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Виды графиков движения рабочих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Составление графика движения рабочих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32048" cy="40466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3AE3F0BF-EE9A-49D6-B22A-9471AFDCF838}"/>
              </a:ext>
            </a:extLst>
          </p:cNvPr>
          <p:cNvSpPr txBox="1">
            <a:spLocks/>
          </p:cNvSpPr>
          <p:nvPr/>
        </p:nvSpPr>
        <p:spPr bwMode="auto">
          <a:xfrm>
            <a:off x="149082" y="83725"/>
            <a:ext cx="8892989" cy="6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st24.stpulscen.ru/images/product/220/197/227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9891"/>
            <a:ext cx="698477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7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>
            <a:extLst>
              <a:ext uri="{FF2B5EF4-FFF2-40B4-BE49-F238E27FC236}">
                <a16:creationId xmlns=""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55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Понятие графика движения рабочих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8" y="1196752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График движения рабочих на строительной площадке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специальный график, который разрабатывают, чтобы понимать реальное 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человек, работающих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строительной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площадке.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График движения рабочих является одним из самостоятельных разделов проекта производства работ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является производным от календарного плана и строится в том же масштабе времени, что и календарный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>
            <a:extLst>
              <a:ext uri="{FF2B5EF4-FFF2-40B4-BE49-F238E27FC236}">
                <a16:creationId xmlns=""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51"/>
            <a:ext cx="9144000" cy="855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Цель составления графика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4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9269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движения рабочих разрабатывается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целью получения исходных данных для расчета элементов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стройгенплана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(по максимальному количеству рабочих в сутки или в смену рассчитываются временные здания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устройства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обслуживания рабочих — раздевалки, душ и т. 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Рассчитывается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целью оценки качества календарного плана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s://files.stroyinf.ru/Data2/1/4293785/4293785119.files/x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727134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5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Заголовок 2">
            <a:extLst>
              <a:ext uri="{FF2B5EF4-FFF2-40B4-BE49-F238E27FC236}">
                <a16:creationId xmlns="" xmlns:a16="http://schemas.microsoft.com/office/drawing/2014/main" id="{519B7556-35AC-47B6-8E67-2B4E76C859F9}"/>
              </a:ext>
            </a:extLst>
          </p:cNvPr>
          <p:cNvSpPr txBox="1">
            <a:spLocks/>
          </p:cNvSpPr>
          <p:nvPr/>
        </p:nvSpPr>
        <p:spPr>
          <a:xfrm>
            <a:off x="17748" y="675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Принципы оптимизации  графика</a:t>
            </a: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47" y="576739"/>
            <a:ext cx="91085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Оптимизация по времени осуществляется в том случае, если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производства работ превышает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нормативы или директивный срок возведения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путем увеличения количества рабочих или машин;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организацией работ в 2 или 3 смены;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применением прогрессивных технологических процессов;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применение более производительных машин.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эпюры движения рабочих осуществляется в том случае, если существуют «пики» и «впадины» или вычисленный коэффициент  выходит за нормируемые пределы. Эта операция производится за счет: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передвижки работ в пределах резервов времени для уменьшения пиковых значений графика движения рабочих;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уменьшения количества рабочих на отдельных работах за счет использования резервов времени и удлинения времени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2130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>
            <a:extLst>
              <a:ext uri="{FF2B5EF4-FFF2-40B4-BE49-F238E27FC236}">
                <a16:creationId xmlns=""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51"/>
            <a:ext cx="9144000" cy="6741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Виды графиков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движения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рабочих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6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0" y="692696"/>
            <a:ext cx="9142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теоретической точки зрения можно выделить несколько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видов графиков движения рабочих: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konspekta.net/studopediaorg/baza2/54936518148.files/image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5859149" cy="303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20" y="4941168"/>
            <a:ext cx="9142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«+»: постепенное увеличение рабочих на объекте способствует лучшей организации работ, обеспечению материалами, оснасткой на строительной площадке.</a:t>
            </a:r>
          </a:p>
          <a:p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«–»: нерационально используются зданий и сооружений.</a:t>
            </a:r>
            <a:endParaRPr lang="ru-RU" sz="2400" b="0" i="0" dirty="0"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/>
              </a:rPr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4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konspekta.net/studopediaorg/baza2/54936518148.files/image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128792" cy="36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134" y="4509120"/>
            <a:ext cx="9136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«+»: временные здания не простаивают.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«–»:трудно обеспечить загруженность все рабочих одновременно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023" y="33141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arial"/>
              </a:rPr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7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8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023" y="33141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arial"/>
              </a:rPr>
              <a:t>3.</a:t>
            </a:r>
            <a:endParaRPr lang="ru-RU" dirty="0"/>
          </a:p>
        </p:txBody>
      </p:sp>
      <p:pic>
        <p:nvPicPr>
          <p:cNvPr id="5122" name="Picture 2" descr="https://konspekta.net/studopediaorg/baza2/54936518148.files/image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272808" cy="362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5696" y="37402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данному виду графика нужно стремиться, т.к. он оптимален. Однако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трудно реализовать.</a:t>
            </a:r>
          </a:p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Оптимизацию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счет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изменения интенсивности выполнения работ, т.е. увеличением или уменьшением количества рабочих в бригаде;</a:t>
            </a:r>
          </a:p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осознанного смещения сроков начала отдельных видов работ;</a:t>
            </a:r>
          </a:p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возможна корректировка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неучтенных и прочих работ.</a:t>
            </a:r>
          </a:p>
        </p:txBody>
      </p:sp>
    </p:spTree>
    <p:extLst>
      <p:ext uri="{BB962C8B-B14F-4D97-AF65-F5344CB8AC3E}">
        <p14:creationId xmlns:p14="http://schemas.microsoft.com/office/powerpoint/2010/main" val="28042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9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023" y="33141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arial"/>
              </a:rPr>
              <a:t>4.</a:t>
            </a:r>
            <a:endParaRPr lang="ru-RU" dirty="0"/>
          </a:p>
        </p:txBody>
      </p:sp>
      <p:pic>
        <p:nvPicPr>
          <p:cNvPr id="6146" name="Picture 2" descr="https://konspekta.net/studopediaorg/baza2/54936518148.files/image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1413"/>
            <a:ext cx="7848872" cy="364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2930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Корректировка ГДР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неучтенных и прочих работ</a:t>
            </a:r>
          </a:p>
        </p:txBody>
      </p:sp>
    </p:spTree>
    <p:extLst>
      <p:ext uri="{BB962C8B-B14F-4D97-AF65-F5344CB8AC3E}">
        <p14:creationId xmlns:p14="http://schemas.microsoft.com/office/powerpoint/2010/main" val="20663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46846</TotalTime>
  <Words>1076</Words>
  <Application>Microsoft Office PowerPoint</Application>
  <PresentationFormat>Экран (4:3)</PresentationFormat>
  <Paragraphs>526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</vt:lpstr>
      <vt:lpstr>Calibri</vt:lpstr>
      <vt:lpstr>Cambria</vt:lpstr>
      <vt:lpstr>Times New Roman</vt:lpstr>
      <vt:lpstr>Verdana</vt:lpstr>
      <vt:lpstr>Wingdings</vt:lpstr>
      <vt:lpstr>Тема Office</vt:lpstr>
      <vt:lpstr>1_Тема Office</vt:lpstr>
      <vt:lpstr>Презентация PowerPoint</vt:lpstr>
      <vt:lpstr>Презентация PowerPoint</vt:lpstr>
      <vt:lpstr>1. Понятие графика движения рабочих </vt:lpstr>
      <vt:lpstr>2. Цель составления графика </vt:lpstr>
      <vt:lpstr>Презентация PowerPoint</vt:lpstr>
      <vt:lpstr>4. Виды графиков движения рабочих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График движения рабочих оценивается коэффициентом неравномерности движения рабочих кадров Кн, который должен быть меньше или равен 1,5.           </vt:lpstr>
      <vt:lpstr>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Презентации</dc:title>
  <dc:creator>А.А. Черных</dc:creator>
  <cp:lastModifiedBy>екатерина недильская</cp:lastModifiedBy>
  <cp:revision>3394</cp:revision>
  <cp:lastPrinted>2019-01-31T05:39:12Z</cp:lastPrinted>
  <dcterms:created xsi:type="dcterms:W3CDTF">2005-12-08T07:50:42Z</dcterms:created>
  <dcterms:modified xsi:type="dcterms:W3CDTF">2021-05-13T18:36:07Z</dcterms:modified>
</cp:coreProperties>
</file>