
<file path=[Content_Types].xml><?xml version="1.0" encoding="utf-8"?>
<Types xmlns="http://schemas.openxmlformats.org/package/2006/content-types">
  <Default Extension="wmf" ContentType="image/x-wmf"/>
  <Default Extension="png" ContentType="image/pn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24.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s/slide22.xml" ContentType="application/vnd.openxmlformats-officedocument.presentationml.slide+xml"/>
  <Override PartName="/ppt/slideLayouts/slideLayout6.xml" ContentType="application/vnd.openxmlformats-officedocument.presentationml.slideLayout+xml"/>
  <Override PartName="/docProps/app.xml" ContentType="application/vnd.openxmlformats-officedocument.extended-properties+xml"/>
  <Override PartName="/ppt/slides/slide8.xml" ContentType="application/vnd.openxmlformats-officedocument.presentationml.slide+xml"/>
  <Override PartName="/ppt/slideLayouts/slideLayout5.xml" ContentType="application/vnd.openxmlformats-officedocument.presentationml.slideLayout+xml"/>
  <Override PartName="/ppt/slides/slide21.xml" ContentType="application/vnd.openxmlformats-officedocument.presentationml.slide+xml"/>
  <Override PartName="/docProps/core.xml" ContentType="application/vnd.openxmlformats-package.core-properties+xml"/>
  <Override PartName="/ppt/slides/slide4.xml" ContentType="application/vnd.openxmlformats-officedocument.presentationml.slide+xml"/>
  <Override PartName="/ppt/slides/slide19.xml" ContentType="application/vnd.openxmlformats-officedocument.presentationml.slide+xml"/>
  <Override PartName="/ppt/viewProps.xml" ContentType="application/vnd.openxmlformats-officedocument.presentationml.viewProps+xml"/>
  <Override PartName="/ppt/presProps.xml" ContentType="application/vnd.openxmlformats-officedocument.presentationml.presProps+xml"/>
  <Override PartName="/ppt/slides/slide7.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s/slide5.xml" ContentType="application/vnd.openxmlformats-officedocument.presentationml.slide+xml"/>
  <Override PartName="/ppt/tableStyles.xml" ContentType="application/vnd.openxmlformats-officedocument.presentationml.tableStyles+xml"/>
  <Override PartName="/ppt/presentation.xml" ContentType="application/vnd.openxmlformats-officedocument.presentationml.presentation.main+xml"/>
  <Override PartName="/ppt/theme/theme1.xml" ContentType="application/vnd.openxmlformats-officedocument.them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12192000" cy="6858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presProps" Target="presProps.xml" /><Relationship Id="rId29" Type="http://schemas.openxmlformats.org/officeDocument/2006/relationships/tableStyles" Target="tableStyles.xml" /><Relationship Id="rId30"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Титульный слайд">
    <p:spTree>
      <p:nvGrpSpPr>
        <p:cNvPr id="1" name="" hidden="0"/>
        <p:cNvGrpSpPr/>
        <p:nvPr isPhoto="0" userDrawn="0"/>
      </p:nvGrpSpPr>
      <p:grpSpPr bwMode="auto">
        <a:xfrm>
          <a:off x="0" y="0"/>
          <a:ext cx="0" cy="0"/>
          <a:chOff x="0" y="0"/>
          <a:chExt cx="0" cy="0"/>
        </a:xfrm>
      </p:grpSpPr>
      <p:sp>
        <p:nvSpPr>
          <p:cNvPr id="2" name="Заголовок 1" hidden="0"/>
          <p:cNvSpPr>
            <a:spLocks noGrp="1"/>
          </p:cNvSpPr>
          <p:nvPr isPhoto="0" userDrawn="0">
            <p:ph type="ctrTitle" hasCustomPrompt="0"/>
          </p:nvPr>
        </p:nvSpPr>
        <p:spPr bwMode="auto">
          <a:xfrm>
            <a:off x="1524000" y="1122363"/>
            <a:ext cx="9144000" cy="2387600"/>
          </a:xfrm>
        </p:spPr>
        <p:txBody>
          <a:bodyPr anchor="b"/>
          <a:lstStyle>
            <a:lvl1pPr algn="ctr">
              <a:defRPr sz="6000"/>
            </a:lvl1pPr>
          </a:lstStyle>
          <a:p>
            <a:pPr>
              <a:defRPr/>
            </a:pPr>
            <a:r>
              <a:rPr lang="ru-RU"/>
              <a:t>Образец заголовка</a:t>
            </a:r>
            <a:endParaRPr lang="ru-RU"/>
          </a:p>
        </p:txBody>
      </p:sp>
      <p:sp>
        <p:nvSpPr>
          <p:cNvPr id="3" name="Подзаголовок 2" hidden="0"/>
          <p:cNvSpPr>
            <a:spLocks noGrp="1"/>
          </p:cNvSpPr>
          <p:nvPr isPhoto="0" userDrawn="0">
            <p:ph type="subTitle" idx="1" hasCustomPrompt="0"/>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Образец подзаголовка</a:t>
            </a:r>
            <a:endParaRPr lang="ru-RU"/>
          </a:p>
        </p:txBody>
      </p:sp>
      <p:sp>
        <p:nvSpPr>
          <p:cNvPr id="4" name="Дата 3"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5" name="Нижний колонтитул 4" hidden="0"/>
          <p:cNvSpPr>
            <a:spLocks noGrp="1"/>
          </p:cNvSpPr>
          <p:nvPr isPhoto="0" userDrawn="0">
            <p:ph type="ftr" sz="quarter" idx="11" hasCustomPrompt="0"/>
          </p:nvPr>
        </p:nvSpPr>
        <p:spPr bwMode="auto"/>
        <p:txBody>
          <a:bodyPr/>
          <a:lstStyle/>
          <a:p>
            <a:pPr>
              <a:defRPr/>
            </a:pPr>
            <a:endParaRPr lang="ru-RU"/>
          </a:p>
        </p:txBody>
      </p:sp>
      <p:sp>
        <p:nvSpPr>
          <p:cNvPr id="6" name="Номер слайда 5"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Заголовок и вертикальный текст">
    <p:spTree>
      <p:nvGrpSpPr>
        <p:cNvPr id="1" name="" hidden="0"/>
        <p:cNvGrpSpPr/>
        <p:nvPr isPhoto="0" userDrawn="0"/>
      </p:nvGrpSpPr>
      <p:grpSpPr bwMode="auto">
        <a:xfrm>
          <a:off x="0" y="0"/>
          <a:ext cx="0" cy="0"/>
          <a:chOff x="0" y="0"/>
          <a:chExt cx="0" cy="0"/>
        </a:xfrm>
      </p:grpSpPr>
      <p:sp>
        <p:nvSpPr>
          <p:cNvPr id="2" name="Заголовок 1" hidden="0"/>
          <p:cNvSpPr>
            <a:spLocks noGrp="1"/>
          </p:cNvSpPr>
          <p:nvPr isPhoto="0" userDrawn="0">
            <p:ph type="title" hasCustomPrompt="0"/>
          </p:nvPr>
        </p:nvSpPr>
        <p:spPr bwMode="auto"/>
        <p:txBody>
          <a:bodyPr/>
          <a:lstStyle/>
          <a:p>
            <a:pPr>
              <a:defRPr/>
            </a:pPr>
            <a:r>
              <a:rPr lang="ru-RU"/>
              <a:t>Образец заголовка</a:t>
            </a:r>
            <a:endParaRPr lang="ru-RU"/>
          </a:p>
        </p:txBody>
      </p:sp>
      <p:sp>
        <p:nvSpPr>
          <p:cNvPr id="3" name="Вертикальный текст 2" hidden="0"/>
          <p:cNvSpPr>
            <a:spLocks noGrp="1"/>
          </p:cNvSpPr>
          <p:nvPr isPhoto="0" userDrawn="0">
            <p:ph type="body" orient="vert" idx="1" hasCustomPrompt="0"/>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ru-RU"/>
          </a:p>
        </p:txBody>
      </p:sp>
      <p:sp>
        <p:nvSpPr>
          <p:cNvPr id="4" name="Дата 3"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5" name="Нижний колонтитул 4" hidden="0"/>
          <p:cNvSpPr>
            <a:spLocks noGrp="1"/>
          </p:cNvSpPr>
          <p:nvPr isPhoto="0" userDrawn="0">
            <p:ph type="ftr" sz="quarter" idx="11" hasCustomPrompt="0"/>
          </p:nvPr>
        </p:nvSpPr>
        <p:spPr bwMode="auto"/>
        <p:txBody>
          <a:bodyPr/>
          <a:lstStyle/>
          <a:p>
            <a:pPr>
              <a:defRPr/>
            </a:pPr>
            <a:endParaRPr lang="ru-RU"/>
          </a:p>
        </p:txBody>
      </p:sp>
      <p:sp>
        <p:nvSpPr>
          <p:cNvPr id="6" name="Номер слайда 5"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Вертикальный заголовок и текст">
    <p:spTree>
      <p:nvGrpSpPr>
        <p:cNvPr id="1" name="" hidden="0"/>
        <p:cNvGrpSpPr/>
        <p:nvPr isPhoto="0" userDrawn="0"/>
      </p:nvGrpSpPr>
      <p:grpSpPr bwMode="auto">
        <a:xfrm>
          <a:off x="0" y="0"/>
          <a:ext cx="0" cy="0"/>
          <a:chOff x="0" y="0"/>
          <a:chExt cx="0" cy="0"/>
        </a:xfrm>
      </p:grpSpPr>
      <p:sp>
        <p:nvSpPr>
          <p:cNvPr id="2" name="Вертикальный заголовок 1" hidden="0"/>
          <p:cNvSpPr>
            <a:spLocks noGrp="1"/>
          </p:cNvSpPr>
          <p:nvPr isPhoto="0" userDrawn="0">
            <p:ph type="title" orient="vert" hasCustomPrompt="0"/>
          </p:nvPr>
        </p:nvSpPr>
        <p:spPr bwMode="auto">
          <a:xfrm>
            <a:off x="8724900" y="365125"/>
            <a:ext cx="2628900" cy="5811838"/>
          </a:xfrm>
        </p:spPr>
        <p:txBody>
          <a:bodyPr vert="eaVert"/>
          <a:lstStyle/>
          <a:p>
            <a:pPr>
              <a:defRPr/>
            </a:pPr>
            <a:r>
              <a:rPr lang="ru-RU"/>
              <a:t>Образец заголовка</a:t>
            </a:r>
            <a:endParaRPr lang="ru-RU"/>
          </a:p>
        </p:txBody>
      </p:sp>
      <p:sp>
        <p:nvSpPr>
          <p:cNvPr id="3" name="Вертикальный текст 2" hidden="0"/>
          <p:cNvSpPr>
            <a:spLocks noGrp="1"/>
          </p:cNvSpPr>
          <p:nvPr isPhoto="0" userDrawn="0">
            <p:ph type="body" orient="vert" idx="1" hasCustomPrompt="0"/>
          </p:nvPr>
        </p:nvSpPr>
        <p:spPr bwMode="auto">
          <a:xfrm>
            <a:off x="838200" y="365125"/>
            <a:ext cx="7734300" cy="5811838"/>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Fifth level</a:t>
            </a:r>
            <a:endParaRPr lang="ru-RU"/>
          </a:p>
        </p:txBody>
      </p:sp>
      <p:sp>
        <p:nvSpPr>
          <p:cNvPr id="4" name="Дата 3"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5" name="Нижний колонтитул 4" hidden="0"/>
          <p:cNvSpPr>
            <a:spLocks noGrp="1"/>
          </p:cNvSpPr>
          <p:nvPr isPhoto="0" userDrawn="0">
            <p:ph type="ftr" sz="quarter" idx="11" hasCustomPrompt="0"/>
          </p:nvPr>
        </p:nvSpPr>
        <p:spPr bwMode="auto"/>
        <p:txBody>
          <a:bodyPr/>
          <a:lstStyle/>
          <a:p>
            <a:pPr>
              <a:defRPr/>
            </a:pPr>
            <a:endParaRPr lang="ru-RU"/>
          </a:p>
        </p:txBody>
      </p:sp>
      <p:sp>
        <p:nvSpPr>
          <p:cNvPr id="6" name="Номер слайда 5"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Заголовок и объект">
    <p:spTree>
      <p:nvGrpSpPr>
        <p:cNvPr id="1" name="" hidden="0"/>
        <p:cNvGrpSpPr/>
        <p:nvPr isPhoto="0" userDrawn="0"/>
      </p:nvGrpSpPr>
      <p:grpSpPr bwMode="auto">
        <a:xfrm>
          <a:off x="0" y="0"/>
          <a:ext cx="0" cy="0"/>
          <a:chOff x="0" y="0"/>
          <a:chExt cx="0" cy="0"/>
        </a:xfrm>
      </p:grpSpPr>
      <p:sp>
        <p:nvSpPr>
          <p:cNvPr id="2" name="Заголовок 1" hidden="0"/>
          <p:cNvSpPr>
            <a:spLocks noGrp="1"/>
          </p:cNvSpPr>
          <p:nvPr isPhoto="0" userDrawn="0">
            <p:ph type="title" hasCustomPrompt="0"/>
          </p:nvPr>
        </p:nvSpPr>
        <p:spPr bwMode="auto"/>
        <p:txBody>
          <a:bodyPr/>
          <a:lstStyle/>
          <a:p>
            <a:pPr>
              <a:defRPr/>
            </a:pPr>
            <a:r>
              <a:rPr lang="ru-RU"/>
              <a:t>Образец заголовка</a:t>
            </a:r>
            <a:endParaRPr lang="ru-RU"/>
          </a:p>
        </p:txBody>
      </p:sp>
      <p:sp>
        <p:nvSpPr>
          <p:cNvPr id="3" name="Объект 2" hidden="0"/>
          <p:cNvSpPr>
            <a:spLocks noGrp="1"/>
          </p:cNvSpPr>
          <p:nvPr isPhoto="0" userDrawn="0">
            <p:ph idx="1" hasCustomPrompt="0"/>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Fifth level</a:t>
            </a:r>
            <a:endParaRPr lang="ru-RU"/>
          </a:p>
        </p:txBody>
      </p:sp>
      <p:sp>
        <p:nvSpPr>
          <p:cNvPr id="4" name="Дата 3"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5" name="Нижний колонтитул 4" hidden="0"/>
          <p:cNvSpPr>
            <a:spLocks noGrp="1"/>
          </p:cNvSpPr>
          <p:nvPr isPhoto="0" userDrawn="0">
            <p:ph type="ftr" sz="quarter" idx="11" hasCustomPrompt="0"/>
          </p:nvPr>
        </p:nvSpPr>
        <p:spPr bwMode="auto"/>
        <p:txBody>
          <a:bodyPr/>
          <a:lstStyle/>
          <a:p>
            <a:pPr>
              <a:defRPr/>
            </a:pPr>
            <a:endParaRPr lang="ru-RU"/>
          </a:p>
        </p:txBody>
      </p:sp>
      <p:sp>
        <p:nvSpPr>
          <p:cNvPr id="6" name="Номер слайда 5"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Заголовок раздела">
    <p:spTree>
      <p:nvGrpSpPr>
        <p:cNvPr id="1" name="" hidden="0"/>
        <p:cNvGrpSpPr/>
        <p:nvPr isPhoto="0" userDrawn="0"/>
      </p:nvGrpSpPr>
      <p:grpSpPr bwMode="auto">
        <a:xfrm>
          <a:off x="0" y="0"/>
          <a:ext cx="0" cy="0"/>
          <a:chOff x="0" y="0"/>
          <a:chExt cx="0" cy="0"/>
        </a:xfrm>
      </p:grpSpPr>
      <p:sp>
        <p:nvSpPr>
          <p:cNvPr id="2" name="Заголовок 1" hidden="0"/>
          <p:cNvSpPr>
            <a:spLocks noGrp="1"/>
          </p:cNvSpPr>
          <p:nvPr isPhoto="0" userDrawn="0">
            <p:ph type="title" hasCustomPrompt="0"/>
          </p:nvPr>
        </p:nvSpPr>
        <p:spPr bwMode="auto">
          <a:xfrm>
            <a:off x="831850" y="1709738"/>
            <a:ext cx="10515600" cy="2852737"/>
          </a:xfrm>
        </p:spPr>
        <p:txBody>
          <a:bodyPr anchor="b"/>
          <a:lstStyle>
            <a:lvl1pPr>
              <a:defRPr sz="6000"/>
            </a:lvl1pPr>
          </a:lstStyle>
          <a:p>
            <a:pPr>
              <a:defRPr/>
            </a:pPr>
            <a:r>
              <a:rPr lang="ru-RU"/>
              <a:t>Образец заголовка</a:t>
            </a:r>
            <a:endParaRPr lang="ru-RU"/>
          </a:p>
        </p:txBody>
      </p:sp>
      <p:sp>
        <p:nvSpPr>
          <p:cNvPr id="3" name="Текст 2" hidden="0"/>
          <p:cNvSpPr>
            <a:spLocks noGrp="1"/>
          </p:cNvSpPr>
          <p:nvPr isPhoto="0" userDrawn="0">
            <p:ph type="body" idx="1" hasCustomPrompt="0"/>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ru-RU"/>
              <a:t>Образец текста</a:t>
            </a:r>
            <a:endParaRPr/>
          </a:p>
        </p:txBody>
      </p:sp>
      <p:sp>
        <p:nvSpPr>
          <p:cNvPr id="4" name="Дата 3"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5" name="Нижний колонтитул 4" hidden="0"/>
          <p:cNvSpPr>
            <a:spLocks noGrp="1"/>
          </p:cNvSpPr>
          <p:nvPr isPhoto="0" userDrawn="0">
            <p:ph type="ftr" sz="quarter" idx="11" hasCustomPrompt="0"/>
          </p:nvPr>
        </p:nvSpPr>
        <p:spPr bwMode="auto"/>
        <p:txBody>
          <a:bodyPr/>
          <a:lstStyle/>
          <a:p>
            <a:pPr>
              <a:defRPr/>
            </a:pPr>
            <a:endParaRPr lang="ru-RU"/>
          </a:p>
        </p:txBody>
      </p:sp>
      <p:sp>
        <p:nvSpPr>
          <p:cNvPr id="6" name="Номер слайда 5"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Два объекта">
    <p:spTree>
      <p:nvGrpSpPr>
        <p:cNvPr id="1" name="" hidden="0"/>
        <p:cNvGrpSpPr/>
        <p:nvPr isPhoto="0" userDrawn="0"/>
      </p:nvGrpSpPr>
      <p:grpSpPr bwMode="auto">
        <a:xfrm>
          <a:off x="0" y="0"/>
          <a:ext cx="0" cy="0"/>
          <a:chOff x="0" y="0"/>
          <a:chExt cx="0" cy="0"/>
        </a:xfrm>
      </p:grpSpPr>
      <p:sp>
        <p:nvSpPr>
          <p:cNvPr id="2" name="Заголовок 1" hidden="0"/>
          <p:cNvSpPr>
            <a:spLocks noGrp="1"/>
          </p:cNvSpPr>
          <p:nvPr isPhoto="0" userDrawn="0">
            <p:ph type="title" hasCustomPrompt="0"/>
          </p:nvPr>
        </p:nvSpPr>
        <p:spPr bwMode="auto"/>
        <p:txBody>
          <a:bodyPr/>
          <a:lstStyle/>
          <a:p>
            <a:pPr>
              <a:defRPr/>
            </a:pPr>
            <a:r>
              <a:rPr lang="ru-RU"/>
              <a:t>Образец заголовка</a:t>
            </a:r>
            <a:endParaRPr lang="ru-RU"/>
          </a:p>
        </p:txBody>
      </p:sp>
      <p:sp>
        <p:nvSpPr>
          <p:cNvPr id="3" name="Объект 2" hidden="0"/>
          <p:cNvSpPr>
            <a:spLocks noGrp="1"/>
          </p:cNvSpPr>
          <p:nvPr isPhoto="0" userDrawn="0">
            <p:ph sz="half" idx="1" hasCustomPrompt="0"/>
          </p:nvPr>
        </p:nvSpPr>
        <p:spPr bwMode="auto">
          <a:xfrm>
            <a:off x="838200" y="1825625"/>
            <a:ext cx="5181600"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ru-RU"/>
          </a:p>
        </p:txBody>
      </p:sp>
      <p:sp>
        <p:nvSpPr>
          <p:cNvPr id="4" name="Объект 3" hidden="0"/>
          <p:cNvSpPr>
            <a:spLocks noGrp="1"/>
          </p:cNvSpPr>
          <p:nvPr isPhoto="0" userDrawn="0">
            <p:ph sz="half" idx="2" hasCustomPrompt="0"/>
          </p:nvPr>
        </p:nvSpPr>
        <p:spPr bwMode="auto">
          <a:xfrm>
            <a:off x="6172200" y="1825625"/>
            <a:ext cx="5181600"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ru-RU"/>
          </a:p>
        </p:txBody>
      </p:sp>
      <p:sp>
        <p:nvSpPr>
          <p:cNvPr id="5" name="Дата 4"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6" name="Нижний колонтитул 5" hidden="0"/>
          <p:cNvSpPr>
            <a:spLocks noGrp="1"/>
          </p:cNvSpPr>
          <p:nvPr isPhoto="0" userDrawn="0">
            <p:ph type="ftr" sz="quarter" idx="11" hasCustomPrompt="0"/>
          </p:nvPr>
        </p:nvSpPr>
        <p:spPr bwMode="auto"/>
        <p:txBody>
          <a:bodyPr/>
          <a:lstStyle/>
          <a:p>
            <a:pPr>
              <a:defRPr/>
            </a:pPr>
            <a:endParaRPr lang="ru-RU"/>
          </a:p>
        </p:txBody>
      </p:sp>
      <p:sp>
        <p:nvSpPr>
          <p:cNvPr id="7" name="Номер слайда 6"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Сравнение">
    <p:spTree>
      <p:nvGrpSpPr>
        <p:cNvPr id="1" name="" hidden="0"/>
        <p:cNvGrpSpPr/>
        <p:nvPr isPhoto="0" userDrawn="0"/>
      </p:nvGrpSpPr>
      <p:grpSpPr bwMode="auto">
        <a:xfrm>
          <a:off x="0" y="0"/>
          <a:ext cx="0" cy="0"/>
          <a:chOff x="0" y="0"/>
          <a:chExt cx="0" cy="0"/>
        </a:xfrm>
      </p:grpSpPr>
      <p:sp>
        <p:nvSpPr>
          <p:cNvPr id="2" name="Заголовок 1" hidden="0"/>
          <p:cNvSpPr>
            <a:spLocks noGrp="1"/>
          </p:cNvSpPr>
          <p:nvPr isPhoto="0" userDrawn="0">
            <p:ph type="title" hasCustomPrompt="0"/>
          </p:nvPr>
        </p:nvSpPr>
        <p:spPr bwMode="auto">
          <a:xfrm>
            <a:off x="839788" y="365125"/>
            <a:ext cx="10515600" cy="1325563"/>
          </a:xfrm>
        </p:spPr>
        <p:txBody>
          <a:bodyPr/>
          <a:lstStyle/>
          <a:p>
            <a:pPr>
              <a:defRPr/>
            </a:pPr>
            <a:r>
              <a:rPr lang="ru-RU"/>
              <a:t>Образец заголовка</a:t>
            </a:r>
            <a:endParaRPr lang="ru-RU"/>
          </a:p>
        </p:txBody>
      </p:sp>
      <p:sp>
        <p:nvSpPr>
          <p:cNvPr id="3" name="Текст 2" hidden="0"/>
          <p:cNvSpPr>
            <a:spLocks noGrp="1"/>
          </p:cNvSpPr>
          <p:nvPr isPhoto="0" userDrawn="0">
            <p:ph type="body" idx="1" hasCustomPrompt="0"/>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4" name="Объект 3" hidden="0"/>
          <p:cNvSpPr>
            <a:spLocks noGrp="1"/>
          </p:cNvSpPr>
          <p:nvPr isPhoto="0" userDrawn="0">
            <p:ph sz="half" idx="2" hasCustomPrompt="0"/>
          </p:nvPr>
        </p:nvSpPr>
        <p:spPr bwMode="auto">
          <a:xfrm>
            <a:off x="839788" y="2505074"/>
            <a:ext cx="5157787" cy="3684588"/>
          </a:xfrm>
        </p:spPr>
        <p:txBody>
          <a:bodyPr/>
          <a:lstStyle/>
          <a:p>
            <a:pPr lvl="0">
              <a:defRPr/>
            </a:pPr>
            <a:r>
              <a:rPr lang="ru-RU"/>
              <a:t>Click to edit Master text styles</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ru-RU"/>
          </a:p>
        </p:txBody>
      </p:sp>
      <p:sp>
        <p:nvSpPr>
          <p:cNvPr id="5" name="Текст 4" hidden="0"/>
          <p:cNvSpPr>
            <a:spLocks noGrp="1"/>
          </p:cNvSpPr>
          <p:nvPr isPhoto="0" userDrawn="0">
            <p:ph type="body" sz="quarter" idx="3" hasCustomPrompt="0"/>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Объект 5" hidden="0"/>
          <p:cNvSpPr>
            <a:spLocks noGrp="1"/>
          </p:cNvSpPr>
          <p:nvPr isPhoto="0" userDrawn="0">
            <p:ph sz="quarter" idx="4" hasCustomPrompt="0"/>
          </p:nvPr>
        </p:nvSpPr>
        <p:spPr bwMode="auto">
          <a:xfrm>
            <a:off x="6172200" y="2505074"/>
            <a:ext cx="5183188" cy="368458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ru-RU"/>
          </a:p>
        </p:txBody>
      </p:sp>
      <p:sp>
        <p:nvSpPr>
          <p:cNvPr id="7" name="Дата 6"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8" name="Нижний колонтитул 7" hidden="0"/>
          <p:cNvSpPr>
            <a:spLocks noGrp="1"/>
          </p:cNvSpPr>
          <p:nvPr isPhoto="0" userDrawn="0">
            <p:ph type="ftr" sz="quarter" idx="11" hasCustomPrompt="0"/>
          </p:nvPr>
        </p:nvSpPr>
        <p:spPr bwMode="auto"/>
        <p:txBody>
          <a:bodyPr/>
          <a:lstStyle/>
          <a:p>
            <a:pPr>
              <a:defRPr/>
            </a:pPr>
            <a:endParaRPr lang="ru-RU"/>
          </a:p>
        </p:txBody>
      </p:sp>
      <p:sp>
        <p:nvSpPr>
          <p:cNvPr id="9" name="Номер слайда 8"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Только заголовок">
    <p:spTree>
      <p:nvGrpSpPr>
        <p:cNvPr id="1" name="" hidden="0"/>
        <p:cNvGrpSpPr/>
        <p:nvPr isPhoto="0" userDrawn="0"/>
      </p:nvGrpSpPr>
      <p:grpSpPr bwMode="auto">
        <a:xfrm>
          <a:off x="0" y="0"/>
          <a:ext cx="0" cy="0"/>
          <a:chOff x="0" y="0"/>
          <a:chExt cx="0" cy="0"/>
        </a:xfrm>
      </p:grpSpPr>
      <p:sp>
        <p:nvSpPr>
          <p:cNvPr id="2" name="Заголовок 1" hidden="0"/>
          <p:cNvSpPr>
            <a:spLocks noGrp="1"/>
          </p:cNvSpPr>
          <p:nvPr isPhoto="0" userDrawn="0">
            <p:ph type="title" hasCustomPrompt="0"/>
          </p:nvPr>
        </p:nvSpPr>
        <p:spPr bwMode="auto"/>
        <p:txBody>
          <a:bodyPr/>
          <a:lstStyle/>
          <a:p>
            <a:pPr>
              <a:defRPr/>
            </a:pPr>
            <a:r>
              <a:rPr lang="ru-RU"/>
              <a:t>Образец заголовка</a:t>
            </a:r>
            <a:endParaRPr lang="ru-RU"/>
          </a:p>
        </p:txBody>
      </p:sp>
      <p:sp>
        <p:nvSpPr>
          <p:cNvPr id="3" name="Дата 2"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4" name="Нижний колонтитул 3" hidden="0"/>
          <p:cNvSpPr>
            <a:spLocks noGrp="1"/>
          </p:cNvSpPr>
          <p:nvPr isPhoto="0" userDrawn="0">
            <p:ph type="ftr" sz="quarter" idx="11" hasCustomPrompt="0"/>
          </p:nvPr>
        </p:nvSpPr>
        <p:spPr bwMode="auto"/>
        <p:txBody>
          <a:bodyPr/>
          <a:lstStyle/>
          <a:p>
            <a:pPr>
              <a:defRPr/>
            </a:pPr>
            <a:endParaRPr lang="ru-RU"/>
          </a:p>
        </p:txBody>
      </p:sp>
      <p:sp>
        <p:nvSpPr>
          <p:cNvPr id="5" name="Номер слайда 4"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Пустой слайд">
    <p:spTree>
      <p:nvGrpSpPr>
        <p:cNvPr id="1" name="" hidden="0"/>
        <p:cNvGrpSpPr/>
        <p:nvPr isPhoto="0" userDrawn="0"/>
      </p:nvGrpSpPr>
      <p:grpSpPr bwMode="auto">
        <a:xfrm>
          <a:off x="0" y="0"/>
          <a:ext cx="0" cy="0"/>
          <a:chOff x="0" y="0"/>
          <a:chExt cx="0" cy="0"/>
        </a:xfrm>
      </p:grpSpPr>
      <p:sp>
        <p:nvSpPr>
          <p:cNvPr id="2" name="Дата 1"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3" name="Нижний колонтитул 2" hidden="0"/>
          <p:cNvSpPr>
            <a:spLocks noGrp="1"/>
          </p:cNvSpPr>
          <p:nvPr isPhoto="0" userDrawn="0">
            <p:ph type="ftr" sz="quarter" idx="11" hasCustomPrompt="0"/>
          </p:nvPr>
        </p:nvSpPr>
        <p:spPr bwMode="auto"/>
        <p:txBody>
          <a:bodyPr/>
          <a:lstStyle/>
          <a:p>
            <a:pPr>
              <a:defRPr/>
            </a:pPr>
            <a:endParaRPr lang="ru-RU"/>
          </a:p>
        </p:txBody>
      </p:sp>
      <p:sp>
        <p:nvSpPr>
          <p:cNvPr id="4" name="Номер слайда 3"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Объект с подписью">
    <p:spTree>
      <p:nvGrpSpPr>
        <p:cNvPr id="1" name="" hidden="0"/>
        <p:cNvGrpSpPr/>
        <p:nvPr isPhoto="0" userDrawn="0"/>
      </p:nvGrpSpPr>
      <p:grpSpPr bwMode="auto">
        <a:xfrm>
          <a:off x="0" y="0"/>
          <a:ext cx="0" cy="0"/>
          <a:chOff x="0" y="0"/>
          <a:chExt cx="0" cy="0"/>
        </a:xfrm>
      </p:grpSpPr>
      <p:sp>
        <p:nvSpPr>
          <p:cNvPr id="2" name="Заголовок 1" hidden="0"/>
          <p:cNvSpPr>
            <a:spLocks noGrp="1"/>
          </p:cNvSpPr>
          <p:nvPr isPhoto="0" userDrawn="0">
            <p:ph type="title" hasCustomPrompt="0"/>
          </p:nvPr>
        </p:nvSpPr>
        <p:spPr bwMode="auto">
          <a:xfrm>
            <a:off x="839788" y="457200"/>
            <a:ext cx="3932237" cy="1600200"/>
          </a:xfrm>
        </p:spPr>
        <p:txBody>
          <a:bodyPr anchor="b"/>
          <a:lstStyle>
            <a:lvl1pPr>
              <a:defRPr sz="3200"/>
            </a:lvl1pPr>
          </a:lstStyle>
          <a:p>
            <a:pPr>
              <a:defRPr/>
            </a:pPr>
            <a:r>
              <a:rPr lang="ru-RU"/>
              <a:t>Образец заголовка</a:t>
            </a:r>
            <a:endParaRPr lang="ru-RU"/>
          </a:p>
        </p:txBody>
      </p:sp>
      <p:sp>
        <p:nvSpPr>
          <p:cNvPr id="3" name="Объект 2" hidden="0"/>
          <p:cNvSpPr>
            <a:spLocks noGrp="1"/>
          </p:cNvSpPr>
          <p:nvPr isPhoto="0" userDrawn="0">
            <p:ph idx="1" hasCustomPrompt="0"/>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ru-RU"/>
          </a:p>
        </p:txBody>
      </p:sp>
      <p:sp>
        <p:nvSpPr>
          <p:cNvPr id="4" name="Текст 3" hidden="0"/>
          <p:cNvSpPr>
            <a:spLocks noGrp="1"/>
          </p:cNvSpPr>
          <p:nvPr isPhoto="0" userDrawn="0">
            <p:ph type="body" sz="half" idx="2" hasCustomPrompt="0"/>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Дата 4"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6" name="Нижний колонтитул 5" hidden="0"/>
          <p:cNvSpPr>
            <a:spLocks noGrp="1"/>
          </p:cNvSpPr>
          <p:nvPr isPhoto="0" userDrawn="0">
            <p:ph type="ftr" sz="quarter" idx="11" hasCustomPrompt="0"/>
          </p:nvPr>
        </p:nvSpPr>
        <p:spPr bwMode="auto"/>
        <p:txBody>
          <a:bodyPr/>
          <a:lstStyle/>
          <a:p>
            <a:pPr>
              <a:defRPr/>
            </a:pPr>
            <a:endParaRPr lang="ru-RU"/>
          </a:p>
        </p:txBody>
      </p:sp>
      <p:sp>
        <p:nvSpPr>
          <p:cNvPr id="7" name="Номер слайда 6"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Рисунок с подписью">
    <p:spTree>
      <p:nvGrpSpPr>
        <p:cNvPr id="1" name="" hidden="0"/>
        <p:cNvGrpSpPr/>
        <p:nvPr isPhoto="0" userDrawn="0"/>
      </p:nvGrpSpPr>
      <p:grpSpPr bwMode="auto">
        <a:xfrm>
          <a:off x="0" y="0"/>
          <a:ext cx="0" cy="0"/>
          <a:chOff x="0" y="0"/>
          <a:chExt cx="0" cy="0"/>
        </a:xfrm>
      </p:grpSpPr>
      <p:sp>
        <p:nvSpPr>
          <p:cNvPr id="2" name="Заголовок 1" hidden="0"/>
          <p:cNvSpPr>
            <a:spLocks noGrp="1"/>
          </p:cNvSpPr>
          <p:nvPr isPhoto="0" userDrawn="0">
            <p:ph type="title" hasCustomPrompt="0"/>
          </p:nvPr>
        </p:nvSpPr>
        <p:spPr bwMode="auto">
          <a:xfrm>
            <a:off x="839788" y="457200"/>
            <a:ext cx="3932237" cy="1600200"/>
          </a:xfrm>
        </p:spPr>
        <p:txBody>
          <a:bodyPr anchor="b"/>
          <a:lstStyle>
            <a:lvl1pPr>
              <a:defRPr sz="3200"/>
            </a:lvl1pPr>
          </a:lstStyle>
          <a:p>
            <a:pPr>
              <a:defRPr/>
            </a:pPr>
            <a:r>
              <a:rPr lang="ru-RU"/>
              <a:t>Образец заголовка</a:t>
            </a:r>
            <a:endParaRPr lang="ru-RU"/>
          </a:p>
        </p:txBody>
      </p:sp>
      <p:sp>
        <p:nvSpPr>
          <p:cNvPr id="3" name="Рисунок 2" hidden="0"/>
          <p:cNvSpPr>
            <a:spLocks noChangeAspect="1" noGrp="1"/>
          </p:cNvSpPr>
          <p:nvPr isPhoto="0" userDrawn="0">
            <p:ph type="pic" idx="1" hasCustomPrompt="0"/>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ru-RU"/>
              <a:t>Click icon to add picture</a:t>
            </a:r>
            <a:endParaRPr lang="ru-RU"/>
          </a:p>
        </p:txBody>
      </p:sp>
      <p:sp>
        <p:nvSpPr>
          <p:cNvPr id="4" name="Текст 3" hidden="0"/>
          <p:cNvSpPr>
            <a:spLocks noGrp="1"/>
          </p:cNvSpPr>
          <p:nvPr isPhoto="0" userDrawn="0">
            <p:ph type="body" sz="half" idx="2" hasCustomPrompt="0"/>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Дата 4"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6" name="Нижний колонтитул 5" hidden="0"/>
          <p:cNvSpPr>
            <a:spLocks noGrp="1"/>
          </p:cNvSpPr>
          <p:nvPr isPhoto="0" userDrawn="0">
            <p:ph type="ftr" sz="quarter" idx="11" hasCustomPrompt="0"/>
          </p:nvPr>
        </p:nvSpPr>
        <p:spPr bwMode="auto"/>
        <p:txBody>
          <a:bodyPr/>
          <a:lstStyle/>
          <a:p>
            <a:pPr>
              <a:defRPr/>
            </a:pPr>
            <a:endParaRPr lang="ru-RU"/>
          </a:p>
        </p:txBody>
      </p:sp>
      <p:sp>
        <p:nvSpPr>
          <p:cNvPr id="7" name="Номер слайда 6"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hidden="0"/>
        <p:cNvGrpSpPr/>
        <p:nvPr isPhoto="0" userDrawn="0"/>
      </p:nvGrpSpPr>
      <p:grpSpPr bwMode="auto">
        <a:xfrm>
          <a:off x="0" y="0"/>
          <a:ext cx="0" cy="0"/>
          <a:chOff x="0" y="0"/>
          <a:chExt cx="0" cy="0"/>
        </a:xfrm>
      </p:grpSpPr>
      <p:sp>
        <p:nvSpPr>
          <p:cNvPr id="2" name="Title Placeholder 1" hidden="0"/>
          <p:cNvSpPr>
            <a:spLocks noGrp="1"/>
          </p:cNvSpPr>
          <p:nvPr isPhoto="0" userDrawn="0">
            <p:ph type="title" hasCustomPrompt="0"/>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ru-RU"/>
              <a:t>Click to edit Master title style</a:t>
            </a:r>
            <a:endParaRPr lang="ru-RU"/>
          </a:p>
        </p:txBody>
      </p:sp>
      <p:sp>
        <p:nvSpPr>
          <p:cNvPr id="3" name="Text Placeholder 2" hidden="0"/>
          <p:cNvSpPr>
            <a:spLocks noGrp="1"/>
          </p:cNvSpPr>
          <p:nvPr isPhoto="0" userDrawn="0">
            <p:ph type="body" idx="1" hasCustomPrompt="0"/>
          </p:nvPr>
        </p:nvSpPr>
        <p:spPr bwMode="auto">
          <a:xfrm>
            <a:off x="838200" y="1825625"/>
            <a:ext cx="10515600" cy="4351338"/>
          </a:xfrm>
          <a:prstGeom prst="rect">
            <a:avLst/>
          </a:prstGeom>
        </p:spPr>
        <p:txBody>
          <a:bodyPr vert="horz" lIns="91440" tIns="45720" rIns="91440" bIns="45720" rtlCol="0">
            <a:normAutofit/>
          </a:bodyPr>
          <a:lstStyle/>
          <a:p>
            <a:pPr lvl="0">
              <a:defRPr/>
            </a:pPr>
            <a:r>
              <a:rPr lang="ru-RU"/>
              <a:t>Click to edit Master text styles</a:t>
            </a:r>
            <a:endParaRPr/>
          </a:p>
          <a:p>
            <a:pPr lvl="1">
              <a:defRPr/>
            </a:pPr>
            <a:r>
              <a:rPr lang="ru-RU"/>
              <a:t>Second level</a:t>
            </a:r>
            <a:endParaRPr/>
          </a:p>
          <a:p>
            <a:pPr lvl="2">
              <a:defRPr/>
            </a:pPr>
            <a:r>
              <a:rPr lang="ru-RU"/>
              <a:t>Third level</a:t>
            </a:r>
            <a:endParaRPr/>
          </a:p>
          <a:p>
            <a:pPr lvl="3">
              <a:defRPr/>
            </a:pPr>
            <a:r>
              <a:rPr lang="ru-RU"/>
              <a:t>Fourth level</a:t>
            </a:r>
            <a:endParaRPr/>
          </a:p>
          <a:p>
            <a:pPr lvl="4">
              <a:defRPr/>
            </a:pPr>
            <a:r>
              <a:rPr lang="ru-RU"/>
              <a:t>Fifth level</a:t>
            </a:r>
            <a:endParaRPr lang="ru-RU"/>
          </a:p>
        </p:txBody>
      </p:sp>
      <p:sp>
        <p:nvSpPr>
          <p:cNvPr id="4" name="Date Placeholder 3" hidden="0"/>
          <p:cNvSpPr>
            <a:spLocks noGrp="1"/>
          </p:cNvSpPr>
          <p:nvPr isPhoto="0" userDrawn="0">
            <p:ph type="dt" sz="half" idx="2" hasCustomPrompt="0"/>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CC18F51-09EC-435C-A3BA-64A766E099C0}" type="datetimeFigureOut">
              <a:rPr lang="ru-RU"/>
              <a:t/>
            </a:fld>
            <a:endParaRPr lang="ru-RU"/>
          </a:p>
        </p:txBody>
      </p:sp>
      <p:sp>
        <p:nvSpPr>
          <p:cNvPr id="5" name="Footer Placeholder 4" hidden="0"/>
          <p:cNvSpPr>
            <a:spLocks noGrp="1"/>
          </p:cNvSpPr>
          <p:nvPr isPhoto="0" userDrawn="0">
            <p:ph type="ftr" sz="quarter" idx="3" hasCustomPrompt="0"/>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Slide Number Placeholder 5" hidden="0"/>
          <p:cNvSpPr>
            <a:spLocks noGrp="1"/>
          </p:cNvSpPr>
          <p:nvPr isPhoto="0" userDrawn="0">
            <p:ph type="sldNum" sz="quarter" idx="4" hasCustomPrompt="0"/>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8395586-F03A-48D1-94DF-16B239DF4FB5}" type="slidenum">
              <a:rPr lang="ru-RU"/>
              <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ctrTitle" hasCustomPrompt="0"/>
          </p:nvPr>
        </p:nvSpPr>
        <p:spPr bwMode="auto"/>
        <p:txBody>
          <a:bodyPr/>
          <a:lstStyle/>
          <a:p>
            <a:pPr>
              <a:defRPr/>
            </a:pPr>
            <a:r>
              <a:rPr sz="3600">
                <a:latin typeface="Times New Roman"/>
                <a:ea typeface="Times New Roman"/>
                <a:cs typeface="Times New Roman"/>
              </a:rPr>
              <a:t>Как правильно крепить стропила вальмовой крыши</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2144554068" name="" hidden="0"/>
          <p:cNvPicPr>
            <a:picLocks noChangeAspect="1"/>
          </p:cNvPicPr>
          <p:nvPr isPhoto="0" userDrawn="0"/>
        </p:nvPicPr>
        <p:blipFill>
          <a:blip r:embed="rId2"/>
          <a:stretch/>
        </p:blipFill>
        <p:spPr bwMode="auto">
          <a:xfrm flipH="0" flipV="0">
            <a:off x="697932" y="274759"/>
            <a:ext cx="11228509" cy="620956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57767097" name="Объект 2" hidden="0"/>
          <p:cNvSpPr>
            <a:spLocks noGrp="1"/>
          </p:cNvSpPr>
          <p:nvPr isPhoto="0" userDrawn="0">
            <p:ph idx="1" hasCustomPrompt="0"/>
          </p:nvPr>
        </p:nvSpPr>
        <p:spPr bwMode="auto">
          <a:xfrm flipH="0" flipV="0">
            <a:off x="838199" y="421297"/>
            <a:ext cx="10557040" cy="5755664"/>
          </a:xfrm>
        </p:spPr>
        <p:txBody>
          <a:bodyPr/>
          <a:lstStyle/>
          <a:p>
            <a:pPr algn="just">
              <a:defRPr/>
            </a:pPr>
            <a:r>
              <a:rPr sz="2000">
                <a:latin typeface="Times New Roman"/>
                <a:ea typeface="Times New Roman"/>
                <a:cs typeface="Times New Roman"/>
              </a:rPr>
              <a:t>Шаг 2. Монтаж стоек и опорных балок </a:t>
            </a:r>
            <a:endParaRPr sz="2000">
              <a:latin typeface="Times New Roman"/>
              <a:ea typeface="Times New Roman"/>
              <a:cs typeface="Times New Roman"/>
            </a:endParaRPr>
          </a:p>
          <a:p>
            <a:pPr algn="just">
              <a:defRPr/>
            </a:pPr>
            <a:r>
              <a:rPr sz="2000">
                <a:latin typeface="Times New Roman"/>
                <a:ea typeface="Times New Roman"/>
                <a:cs typeface="Times New Roman"/>
              </a:rPr>
              <a:t>После установки мауэрлата переходим к установке опорных балок и стоек. Для стоек используют брусья сечением 10*15 см, а для балок подойдет сечение повыше. Для стойкости и долговеч</a:t>
            </a:r>
            <a:r>
              <a:rPr sz="2000">
                <a:latin typeface="Times New Roman"/>
                <a:ea typeface="Times New Roman"/>
                <a:cs typeface="Times New Roman"/>
              </a:rPr>
              <a:t>ности конструкции нужно придерживаться соотношения 1:2 при расчете ширины и высоты соответственно. Хотя для каркасно-щитовых домов допустимо не использовать опорные балки — монтируются только стропила с шагом, идентичным для стропил. Если же вальмовая крыш</a:t>
            </a:r>
            <a:r>
              <a:rPr sz="2000">
                <a:latin typeface="Times New Roman"/>
                <a:ea typeface="Times New Roman"/>
                <a:cs typeface="Times New Roman"/>
              </a:rPr>
              <a:t>а монтируется на каркасно-щитовом сооружении, то опорные балки можно не задействовать – достаточно будет стоек, расположенных с таким же шагом, с которым будут устанавливаться сами стропила. А вот как выглядит конструкция вальмовой крыши без стоек на практ</a:t>
            </a:r>
            <a:r>
              <a:rPr sz="2000">
                <a:latin typeface="Times New Roman"/>
                <a:ea typeface="Times New Roman"/>
                <a:cs typeface="Times New Roman"/>
              </a:rPr>
              <a:t>ике: Самый простой вариант обустройства — конструкция с центральной опорой. Т.к. использование затяжек из-за равной длины стропильных ног затруднительно и «ворует» полезное пространство, в качестве основной опоры можно использовать балку. Монтировать ее ст</a:t>
            </a:r>
            <a:r>
              <a:rPr sz="2000">
                <a:latin typeface="Times New Roman"/>
                <a:ea typeface="Times New Roman"/>
                <a:cs typeface="Times New Roman"/>
              </a:rPr>
              <a:t>оит в области конька, и именно на неё будут опираться стропильные ноги. Сама балка будет хорошо удерживаться при помощи вертикальных стоек. Важно при этом, чтобы вертикальные опоры балки находились на несущей стене, либо же на очень прочном перекрытии. А в</a:t>
            </a:r>
            <a:r>
              <a:rPr sz="2000">
                <a:latin typeface="Times New Roman"/>
                <a:ea typeface="Times New Roman"/>
                <a:cs typeface="Times New Roman"/>
              </a:rPr>
              <a:t>от для малых площадей, когда пролет крыши менее четырех метров, использование стоек не обязательно, но тогда лучше взять несколько затяжек, хотя это и не рекомендуется. Для четырехскатных крыш вальмового типа система монтажа схожа, только вместо бруса нужн</a:t>
            </a:r>
            <a:r>
              <a:rPr sz="2000">
                <a:latin typeface="Times New Roman"/>
                <a:ea typeface="Times New Roman"/>
                <a:cs typeface="Times New Roman"/>
              </a:rPr>
              <a:t>о взять центральную опору или же создать замкнутый каркас из балок и стоек.</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78181860" name="Объект 2" hidden="0"/>
          <p:cNvSpPr>
            <a:spLocks noGrp="1"/>
          </p:cNvSpPr>
          <p:nvPr isPhoto="0" userDrawn="0">
            <p:ph idx="1" hasCustomPrompt="0"/>
          </p:nvPr>
        </p:nvSpPr>
        <p:spPr bwMode="auto">
          <a:xfrm flipH="0" flipV="0">
            <a:off x="838199" y="549519"/>
            <a:ext cx="10515600" cy="5627443"/>
          </a:xfrm>
        </p:spPr>
        <p:txBody>
          <a:bodyPr/>
          <a:lstStyle/>
          <a:p>
            <a:pPr marL="0" marR="0" indent="0" algn="just">
              <a:spcBef>
                <a:spcPts val="0"/>
              </a:spcBef>
              <a:spcAft>
                <a:spcPts val="0"/>
              </a:spcAft>
              <a:buFont typeface="Arial"/>
              <a:buNone/>
              <a:defRPr/>
            </a:pPr>
            <a:r>
              <a:rPr sz="2400">
                <a:latin typeface="Times New Roman"/>
                <a:ea typeface="Times New Roman"/>
                <a:cs typeface="Times New Roman"/>
              </a:rPr>
              <a:t>Шаг 3. Установка накосных и рядовых стропил</a:t>
            </a:r>
            <a:endParaRPr sz="2400">
              <a:latin typeface="Times New Roman"/>
              <a:ea typeface="Times New Roman"/>
              <a:cs typeface="Times New Roman"/>
            </a:endParaRPr>
          </a:p>
          <a:p>
            <a:pPr marL="0" indent="0" algn="just">
              <a:buFont typeface="Arial"/>
              <a:buNone/>
              <a:defRPr/>
            </a:pPr>
            <a:r>
              <a:rPr sz="2600">
                <a:latin typeface="Times New Roman"/>
                <a:ea typeface="Times New Roman"/>
                <a:cs typeface="Times New Roman"/>
              </a:rPr>
              <a:t> Следующий этап – монтаж стропил. На них будет ложиться большая нагрузка, поэтому необходимо использовать брусья с сечением выше, чем у р</a:t>
            </a:r>
            <a:r>
              <a:rPr sz="2600">
                <a:latin typeface="Times New Roman"/>
                <a:ea typeface="Times New Roman"/>
                <a:cs typeface="Times New Roman"/>
              </a:rPr>
              <a:t>ядовых стропил. При этом нет четкого порядка по установке стропил: можно начать с рядовых, а потом перейти к накосным. Помните, что самый важный элемент, который влияет на всю конструкцию – стропильные ноги, которые должны быть цельными. В случае, когда эт</a:t>
            </a:r>
            <a:r>
              <a:rPr sz="2600">
                <a:latin typeface="Times New Roman"/>
                <a:ea typeface="Times New Roman"/>
                <a:cs typeface="Times New Roman"/>
              </a:rPr>
              <a:t>о невозможно, два бруса нужно срастить металлической накладкой размером не менее полутора метра. </a:t>
            </a:r>
            <a:r>
              <a:rPr sz="2600">
                <a:latin typeface="Times New Roman"/>
                <a:ea typeface="Times New Roman"/>
                <a:cs typeface="Times New Roman"/>
              </a:rPr>
              <a:t> Рассчитать размеры стропильных ног можно по специальным таблицам. Все стропила сверху нужно крепить к коньковому прогону. Он всегда располагается по продольной оси дома. </a:t>
            </a:r>
            <a:r>
              <a:rPr sz="2600">
                <a:latin typeface="Times New Roman"/>
                <a:ea typeface="Times New Roman"/>
                <a:cs typeface="Times New Roman"/>
              </a:rPr>
              <a:t>Центральные основные </a:t>
            </a:r>
            <a:r>
              <a:rPr sz="2600">
                <a:latin typeface="Times New Roman"/>
                <a:ea typeface="Times New Roman"/>
                <a:cs typeface="Times New Roman"/>
              </a:rPr>
              <a:t>стропила крепят на мауэрлат и края ко</a:t>
            </a:r>
            <a:r>
              <a:rPr sz="2600">
                <a:latin typeface="Times New Roman"/>
                <a:ea typeface="Times New Roman"/>
                <a:cs typeface="Times New Roman"/>
              </a:rPr>
              <a:t>нька, обычно по две штуки на каждый из боковых скатов: </a:t>
            </a:r>
            <a:endParaRPr sz="2800">
              <a:latin typeface="Times New Roman"/>
              <a:ea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190713220" name="" hidden="0"/>
          <p:cNvPicPr>
            <a:picLocks noChangeAspect="1"/>
          </p:cNvPicPr>
          <p:nvPr isPhoto="0" userDrawn="0"/>
        </p:nvPicPr>
        <p:blipFill>
          <a:blip r:embed="rId2"/>
          <a:stretch/>
        </p:blipFill>
        <p:spPr bwMode="auto">
          <a:xfrm flipH="0" flipV="0">
            <a:off x="1595480" y="311393"/>
            <a:ext cx="9653221" cy="6200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725540774" name="Объект 2" hidden="0"/>
          <p:cNvSpPr>
            <a:spLocks noGrp="1"/>
          </p:cNvSpPr>
          <p:nvPr isPhoto="0" userDrawn="0">
            <p:ph idx="1" hasCustomPrompt="0"/>
          </p:nvPr>
        </p:nvSpPr>
        <p:spPr bwMode="auto">
          <a:xfrm flipH="0" flipV="0">
            <a:off x="838199" y="348028"/>
            <a:ext cx="10515600" cy="5828933"/>
          </a:xfrm>
        </p:spPr>
        <p:txBody>
          <a:bodyPr vertOverflow="overflow" horzOverflow="clip" vert="horz" wrap="square" lIns="91440" tIns="45720" rIns="91440" bIns="45720" numCol="1" spcCol="0" rtlCol="0" fromWordArt="0" anchor="t" anchorCtr="0" forceAA="0" upright="0" compatLnSpc="0">
            <a:normAutofit fontScale="90000" lnSpcReduction="2000"/>
          </a:bodyPr>
          <a:lstStyle/>
          <a:p>
            <a:pPr marL="0" marR="0" indent="0" algn="just">
              <a:spcBef>
                <a:spcPts val="0"/>
              </a:spcBef>
              <a:spcAft>
                <a:spcPts val="0"/>
              </a:spcAft>
              <a:buFont typeface="Arial"/>
              <a:buNone/>
              <a:defRPr/>
            </a:pPr>
            <a:endParaRPr sz="2200">
              <a:latin typeface="Times New Roman"/>
              <a:ea typeface="Times New Roman"/>
              <a:cs typeface="Times New Roman"/>
            </a:endParaRPr>
          </a:p>
          <a:p>
            <a:pPr marL="0" marR="0" indent="0" algn="just">
              <a:spcBef>
                <a:spcPts val="0"/>
              </a:spcBef>
              <a:spcAft>
                <a:spcPts val="0"/>
              </a:spcAft>
              <a:buFont typeface="Arial"/>
              <a:buNone/>
              <a:defRPr/>
            </a:pPr>
            <a:r>
              <a:rPr sz="2200">
                <a:latin typeface="Times New Roman"/>
                <a:ea typeface="Times New Roman"/>
                <a:cs typeface="Times New Roman"/>
              </a:rPr>
              <a:t>Есть у вальмовой крыши диагональные стропила — особые элементы, которых не встретить в односкатном или двускатном варианте. Другое их название — накосные. От обычных стропил они отличаются большей длин</a:t>
            </a:r>
            <a:r>
              <a:rPr sz="2200">
                <a:latin typeface="Times New Roman"/>
                <a:ea typeface="Times New Roman"/>
                <a:cs typeface="Times New Roman"/>
              </a:rPr>
              <a:t>ой и тем, что служат опорой также для укороченных стропил, так называемых полуног или нарожников. Ввиду этого накосные стропила всегда несут нагрузку минимум в полтора раз больше, чем обычные. И их нередко делают спаренными, ведь удвоенное сечение способно</a:t>
            </a:r>
            <a:r>
              <a:rPr sz="2200">
                <a:latin typeface="Times New Roman"/>
                <a:ea typeface="Times New Roman"/>
                <a:cs typeface="Times New Roman"/>
              </a:rPr>
              <a:t> нести нагрузку больше, балка получается длинной, но не разрезанной, а в ход можно пустить те же доски, что и для обычных стропил. Накосные, или диагональные стропила, опираются на окончание конькового прогона и угол мауэрлата в количестве четырёх штук. В </a:t>
            </a:r>
            <a:r>
              <a:rPr sz="2200">
                <a:latin typeface="Times New Roman"/>
                <a:ea typeface="Times New Roman"/>
                <a:cs typeface="Times New Roman"/>
              </a:rPr>
              <a:t>итоге на каждом из коньков должны сходиться по пять стропил сразу: центральное вальмовое, по два накосных и диагональных. После чего фиксируем уже промежуточные стропила. Их крепят по боковым скатам, и тоже опирают на мауэрлат и конек. Но здесь уже не огра</a:t>
            </a:r>
            <a:r>
              <a:rPr sz="2200">
                <a:latin typeface="Times New Roman"/>
                <a:ea typeface="Times New Roman"/>
                <a:cs typeface="Times New Roman"/>
              </a:rPr>
              <a:t>ничено количество — все зависит от шага установки, и порой в крышах с коротким коньком они и вовсе отсутствуют.</a:t>
            </a:r>
            <a:endParaRPr sz="2200">
              <a:latin typeface="Times New Roman"/>
              <a:ea typeface="Times New Roman"/>
              <a:cs typeface="Times New Roman"/>
            </a:endParaRPr>
          </a:p>
          <a:p>
            <a:pPr marL="0" indent="0" algn="just">
              <a:buFont typeface="Arial"/>
              <a:buNone/>
              <a:defRPr/>
            </a:pPr>
            <a:r>
              <a:rPr sz="2200">
                <a:latin typeface="Times New Roman"/>
                <a:ea typeface="Times New Roman"/>
                <a:cs typeface="Times New Roman"/>
              </a:rPr>
              <a:t> Следующий вид — укороченные стропила. Нижним концом они опираются на мауэрлат и накосные ноги. Причем длина таких стропил меняется в зависимости</a:t>
            </a:r>
            <a:r>
              <a:rPr sz="2200">
                <a:latin typeface="Times New Roman"/>
                <a:ea typeface="Times New Roman"/>
                <a:cs typeface="Times New Roman"/>
              </a:rPr>
              <a:t> от места монтажа, а количество не ограничено. И, наконец, нарожники, количество, размеры и расположение которых такое же, как у боковых укороченных стропил. К самому коньку такие стропила обычно присоединяют при помощи большого количества гвоздей:</a:t>
            </a:r>
            <a:endParaRPr sz="2200">
              <a:latin typeface="Times New Roman"/>
              <a:ea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486374268" name="" hidden="0"/>
          <p:cNvPicPr>
            <a:picLocks noChangeAspect="1"/>
          </p:cNvPicPr>
          <p:nvPr isPhoto="0" userDrawn="0"/>
        </p:nvPicPr>
        <p:blipFill>
          <a:blip r:embed="rId2"/>
          <a:stretch/>
        </p:blipFill>
        <p:spPr bwMode="auto">
          <a:xfrm flipH="0" flipV="0">
            <a:off x="807836" y="567836"/>
            <a:ext cx="10807211" cy="576995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842307275" name="" hidden="0"/>
          <p:cNvPicPr>
            <a:picLocks noChangeAspect="1"/>
          </p:cNvPicPr>
          <p:nvPr isPhoto="0" userDrawn="0"/>
        </p:nvPicPr>
        <p:blipFill>
          <a:blip r:embed="rId2"/>
          <a:stretch/>
        </p:blipFill>
        <p:spPr bwMode="auto">
          <a:xfrm flipH="0" flipV="0">
            <a:off x="1357355" y="329711"/>
            <a:ext cx="10221057" cy="630115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89246620" name="" hidden="0"/>
          <p:cNvPicPr>
            <a:picLocks noChangeAspect="1"/>
          </p:cNvPicPr>
          <p:nvPr isPhoto="0" userDrawn="0"/>
        </p:nvPicPr>
        <p:blipFill>
          <a:blip r:embed="rId2"/>
          <a:stretch/>
        </p:blipFill>
        <p:spPr bwMode="auto">
          <a:xfrm flipH="0" flipV="0">
            <a:off x="1119230" y="366346"/>
            <a:ext cx="10605720" cy="582490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966053808" name="Объект 2" hidden="0"/>
          <p:cNvSpPr>
            <a:spLocks noGrp="1"/>
          </p:cNvSpPr>
          <p:nvPr isPhoto="0" userDrawn="0">
            <p:ph idx="1" hasCustomPrompt="0"/>
          </p:nvPr>
        </p:nvSpPr>
        <p:spPr bwMode="auto">
          <a:xfrm flipH="0" flipV="0">
            <a:off x="838199" y="439615"/>
            <a:ext cx="10666943" cy="5737347"/>
          </a:xfrm>
        </p:spPr>
        <p:txBody>
          <a:bodyPr vertOverflow="overflow" horzOverflow="clip" vert="horz" wrap="square" lIns="91440" tIns="45720" rIns="91440" bIns="45720" numCol="1" spcCol="0" rtlCol="0" fromWordArt="0" anchor="t" anchorCtr="0" forceAA="0" upright="0" compatLnSpc="0">
            <a:normAutofit/>
          </a:bodyPr>
          <a:lstStyle/>
          <a:p>
            <a:pPr marL="0" indent="0" algn="just">
              <a:buFont typeface="Arial"/>
              <a:buNone/>
              <a:defRPr/>
            </a:pPr>
            <a:r>
              <a:rPr sz="2400">
                <a:latin typeface="Times New Roman"/>
                <a:ea typeface="Times New Roman"/>
                <a:cs typeface="Times New Roman"/>
              </a:rPr>
              <a:t>Шаг 4. Усиление имеющейся конструкции </a:t>
            </a:r>
            <a:endParaRPr sz="2400">
              <a:latin typeface="Times New Roman"/>
              <a:ea typeface="Times New Roman"/>
              <a:cs typeface="Times New Roman"/>
            </a:endParaRPr>
          </a:p>
          <a:p>
            <a:pPr marL="0" indent="0" algn="just">
              <a:buFont typeface="Arial"/>
              <a:buNone/>
              <a:defRPr/>
            </a:pPr>
            <a:r>
              <a:rPr sz="2400">
                <a:latin typeface="Times New Roman"/>
                <a:ea typeface="Times New Roman"/>
                <a:cs typeface="Times New Roman"/>
              </a:rPr>
              <a:t>Мы рассмотрели основные стропильные элементы вальмовой крыши, но когда речь идет о большом жи</a:t>
            </a:r>
            <a:r>
              <a:rPr sz="2400">
                <a:latin typeface="Times New Roman"/>
                <a:ea typeface="Times New Roman"/>
                <a:cs typeface="Times New Roman"/>
              </a:rPr>
              <a:t>лом доме, то в ход идут дополнительные. Они усиливают весь каркас, что лишним не бывает. К ним относятся стойки, о которых мы говорили ранее, и другие элементы. Используются также ригели — затяжки, которые способны служить одновременно балками перекрытия.</a:t>
            </a:r>
            <a:endParaRPr sz="2400">
              <a:latin typeface="Times New Roman"/>
              <a:ea typeface="Times New Roman"/>
              <a:cs typeface="Times New Roman"/>
            </a:endParaRPr>
          </a:p>
          <a:p>
            <a:pPr marL="0" indent="0" algn="just">
              <a:buFont typeface="Arial"/>
              <a:buNone/>
              <a:defRPr/>
            </a:pPr>
            <a:r>
              <a:rPr sz="2400">
                <a:latin typeface="Times New Roman"/>
                <a:ea typeface="Times New Roman"/>
                <a:cs typeface="Times New Roman"/>
              </a:rPr>
              <a:t> </a:t>
            </a:r>
            <a:r>
              <a:rPr sz="2400">
                <a:latin typeface="Times New Roman"/>
                <a:ea typeface="Times New Roman"/>
                <a:cs typeface="Times New Roman"/>
              </a:rPr>
              <a:t>Для усиления конструкции также используются настоящие балки, которые встроены в стены дома либо врезаны в брус мауэрлата. В отличие от них, затяжки располагают намного выше, и те становятся хорошим основанием для подшивки потолка. Кроме того, и балки, и за</a:t>
            </a:r>
            <a:r>
              <a:rPr sz="2400">
                <a:latin typeface="Times New Roman"/>
                <a:ea typeface="Times New Roman"/>
                <a:cs typeface="Times New Roman"/>
              </a:rPr>
              <a:t>тяжки — основа для стоек и других стропильных элементов. Еще одна деталь вальмовой кровли — шпренгели. Это деревянные распорки, которые монтируют под стропила: Чтобы стропильная конструкция была достаточно крепкой, для нее применяется еще прибоина</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706571803" name="" hidden="0"/>
          <p:cNvPicPr>
            <a:picLocks noChangeAspect="1"/>
          </p:cNvPicPr>
          <p:nvPr isPhoto="0" userDrawn="0"/>
        </p:nvPicPr>
        <p:blipFill>
          <a:blip r:embed="rId2"/>
          <a:stretch/>
        </p:blipFill>
        <p:spPr bwMode="auto">
          <a:xfrm flipH="0" flipV="0">
            <a:off x="954374" y="238124"/>
            <a:ext cx="10330961" cy="613629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795687488" name="Объект 2" hidden="0"/>
          <p:cNvSpPr>
            <a:spLocks noGrp="1"/>
          </p:cNvSpPr>
          <p:nvPr isPhoto="0" userDrawn="0">
            <p:ph idx="1" hasCustomPrompt="0"/>
          </p:nvPr>
        </p:nvSpPr>
        <p:spPr bwMode="auto">
          <a:xfrm flipH="0" flipV="0">
            <a:off x="838199" y="787644"/>
            <a:ext cx="10515600" cy="5389318"/>
          </a:xfrm>
        </p:spPr>
        <p:txBody>
          <a:bodyPr/>
          <a:lstStyle/>
          <a:p>
            <a:pPr marL="0" marR="0" indent="0">
              <a:spcBef>
                <a:spcPts val="0"/>
              </a:spcBef>
              <a:spcAft>
                <a:spcPts val="0"/>
              </a:spcAft>
              <a:buFont typeface="Arial"/>
              <a:buNone/>
              <a:defRPr/>
            </a:pPr>
            <a:r>
              <a:rPr sz="2800">
                <a:latin typeface="Times New Roman"/>
                <a:ea typeface="Times New Roman"/>
                <a:cs typeface="Times New Roman"/>
              </a:rPr>
              <a:t>Содержание </a:t>
            </a:r>
            <a:endParaRPr sz="2800">
              <a:latin typeface="Times New Roman"/>
              <a:ea typeface="Times New Roman"/>
              <a:cs typeface="Times New Roman"/>
            </a:endParaRPr>
          </a:p>
          <a:p>
            <a:pPr marL="0" marR="0" indent="0">
              <a:spcBef>
                <a:spcPts val="0"/>
              </a:spcBef>
              <a:spcAft>
                <a:spcPts val="0"/>
              </a:spcAft>
              <a:buFont typeface="Arial"/>
              <a:buNone/>
              <a:defRPr/>
            </a:pPr>
            <a:r>
              <a:rPr sz="2800">
                <a:latin typeface="Times New Roman"/>
                <a:ea typeface="Times New Roman"/>
                <a:cs typeface="Times New Roman"/>
              </a:rPr>
              <a:t>-</a:t>
            </a:r>
            <a:r>
              <a:rPr sz="2800">
                <a:latin typeface="Times New Roman"/>
                <a:ea typeface="Times New Roman"/>
                <a:cs typeface="Times New Roman"/>
              </a:rPr>
              <a:t>Виды стропильных систем вальмовой крыши </a:t>
            </a:r>
            <a:endParaRPr sz="2800">
              <a:latin typeface="Times New Roman"/>
              <a:ea typeface="Times New Roman"/>
              <a:cs typeface="Times New Roman"/>
            </a:endParaRPr>
          </a:p>
          <a:p>
            <a:pPr marL="0" marR="0" indent="0">
              <a:spcBef>
                <a:spcPts val="0"/>
              </a:spcBef>
              <a:spcAft>
                <a:spcPts val="0"/>
              </a:spcAft>
              <a:buFont typeface="Arial"/>
              <a:buNone/>
              <a:defRPr/>
            </a:pPr>
            <a:r>
              <a:rPr sz="2800">
                <a:latin typeface="Times New Roman"/>
                <a:ea typeface="Times New Roman"/>
                <a:cs typeface="Times New Roman"/>
              </a:rPr>
              <a:t>-</a:t>
            </a:r>
            <a:r>
              <a:rPr sz="2800">
                <a:latin typeface="Times New Roman"/>
                <a:ea typeface="Times New Roman"/>
                <a:cs typeface="Times New Roman"/>
              </a:rPr>
              <a:t>Точный расчет стропильной системы </a:t>
            </a:r>
            <a:endParaRPr sz="2800">
              <a:latin typeface="Times New Roman"/>
              <a:ea typeface="Times New Roman"/>
              <a:cs typeface="Times New Roman"/>
            </a:endParaRPr>
          </a:p>
          <a:p>
            <a:pPr marL="0" marR="0" indent="0">
              <a:spcBef>
                <a:spcPts val="0"/>
              </a:spcBef>
              <a:spcAft>
                <a:spcPts val="0"/>
              </a:spcAft>
              <a:buFont typeface="Arial"/>
              <a:buNone/>
              <a:defRPr/>
            </a:pPr>
            <a:r>
              <a:rPr sz="2800">
                <a:latin typeface="Times New Roman"/>
                <a:ea typeface="Times New Roman"/>
                <a:cs typeface="Times New Roman"/>
              </a:rPr>
              <a:t>-</a:t>
            </a:r>
            <a:r>
              <a:rPr sz="2800">
                <a:latin typeface="Times New Roman"/>
                <a:ea typeface="Times New Roman"/>
                <a:cs typeface="Times New Roman"/>
              </a:rPr>
              <a:t>Технология монтажа и важные узлы крепления </a:t>
            </a:r>
            <a:endParaRPr sz="2800">
              <a:latin typeface="Times New Roman"/>
              <a:ea typeface="Times New Roman"/>
              <a:cs typeface="Times New Roman"/>
            </a:endParaRPr>
          </a:p>
          <a:p>
            <a:pPr marL="0" marR="0" indent="0">
              <a:spcBef>
                <a:spcPts val="0"/>
              </a:spcBef>
              <a:spcAft>
                <a:spcPts val="0"/>
              </a:spcAft>
              <a:buFont typeface="Arial"/>
              <a:buNone/>
              <a:defRPr/>
            </a:pPr>
            <a:r>
              <a:rPr sz="2800">
                <a:latin typeface="Times New Roman"/>
                <a:ea typeface="Times New Roman"/>
                <a:cs typeface="Times New Roman"/>
              </a:rPr>
              <a:t>-</a:t>
            </a:r>
            <a:r>
              <a:rPr sz="2800">
                <a:latin typeface="Times New Roman"/>
                <a:ea typeface="Times New Roman"/>
                <a:cs typeface="Times New Roman"/>
              </a:rPr>
              <a:t>Шаг 1. Установка бруса мауэрлата</a:t>
            </a:r>
            <a:endParaRPr sz="2800">
              <a:latin typeface="Times New Roman"/>
              <a:ea typeface="Times New Roman"/>
              <a:cs typeface="Times New Roman"/>
            </a:endParaRPr>
          </a:p>
          <a:p>
            <a:pPr marL="0" marR="0" indent="0">
              <a:spcBef>
                <a:spcPts val="0"/>
              </a:spcBef>
              <a:spcAft>
                <a:spcPts val="0"/>
              </a:spcAft>
              <a:buFont typeface="Arial"/>
              <a:buNone/>
              <a:defRPr/>
            </a:pPr>
            <a:r>
              <a:rPr sz="2800">
                <a:latin typeface="Times New Roman"/>
                <a:ea typeface="Times New Roman"/>
                <a:cs typeface="Times New Roman"/>
              </a:rPr>
              <a:t>-</a:t>
            </a:r>
            <a:r>
              <a:rPr sz="2800">
                <a:latin typeface="Times New Roman"/>
                <a:ea typeface="Times New Roman"/>
                <a:cs typeface="Times New Roman"/>
              </a:rPr>
              <a:t> Шаг 2. Монтаж стоек и опорных балок </a:t>
            </a:r>
            <a:endParaRPr sz="2800">
              <a:latin typeface="Times New Roman"/>
              <a:ea typeface="Times New Roman"/>
              <a:cs typeface="Times New Roman"/>
            </a:endParaRPr>
          </a:p>
          <a:p>
            <a:pPr marL="0" marR="0" indent="0">
              <a:spcBef>
                <a:spcPts val="0"/>
              </a:spcBef>
              <a:spcAft>
                <a:spcPts val="0"/>
              </a:spcAft>
              <a:buFont typeface="Arial"/>
              <a:buNone/>
              <a:defRPr/>
            </a:pPr>
            <a:r>
              <a:rPr sz="2800">
                <a:latin typeface="Times New Roman"/>
                <a:ea typeface="Times New Roman"/>
                <a:cs typeface="Times New Roman"/>
              </a:rPr>
              <a:t>-</a:t>
            </a:r>
            <a:r>
              <a:rPr sz="2800">
                <a:latin typeface="Times New Roman"/>
                <a:ea typeface="Times New Roman"/>
                <a:cs typeface="Times New Roman"/>
              </a:rPr>
              <a:t>Шаг 3. Уст</a:t>
            </a:r>
            <a:r>
              <a:rPr sz="2800">
                <a:latin typeface="Times New Roman"/>
                <a:ea typeface="Times New Roman"/>
                <a:cs typeface="Times New Roman"/>
              </a:rPr>
              <a:t>ановка накосных и рядовых стропил </a:t>
            </a:r>
            <a:endParaRPr sz="2800">
              <a:latin typeface="Times New Roman"/>
              <a:ea typeface="Times New Roman"/>
              <a:cs typeface="Times New Roman"/>
            </a:endParaRPr>
          </a:p>
          <a:p>
            <a:pPr marL="0" marR="0" indent="0">
              <a:spcBef>
                <a:spcPts val="0"/>
              </a:spcBef>
              <a:spcAft>
                <a:spcPts val="0"/>
              </a:spcAft>
              <a:buFont typeface="Arial"/>
              <a:buNone/>
              <a:defRPr/>
            </a:pPr>
            <a:r>
              <a:rPr sz="2800">
                <a:latin typeface="Times New Roman"/>
                <a:ea typeface="Times New Roman"/>
                <a:cs typeface="Times New Roman"/>
              </a:rPr>
              <a:t>-</a:t>
            </a:r>
            <a:r>
              <a:rPr sz="2800">
                <a:latin typeface="Times New Roman"/>
                <a:ea typeface="Times New Roman"/>
                <a:cs typeface="Times New Roman"/>
              </a:rPr>
              <a:t>Шаг 4. Усиление имеющейся конструкции </a:t>
            </a:r>
            <a:endParaRPr sz="2800">
              <a:latin typeface="Times New Roman"/>
              <a:ea typeface="Times New Roman"/>
              <a:cs typeface="Times New Roman"/>
            </a:endParaRPr>
          </a:p>
          <a:p>
            <a:pPr marL="0" marR="0" indent="0">
              <a:spcBef>
                <a:spcPts val="0"/>
              </a:spcBef>
              <a:spcAft>
                <a:spcPts val="0"/>
              </a:spcAft>
              <a:buFont typeface="Arial"/>
              <a:buNone/>
              <a:defRPr/>
            </a:pPr>
            <a:r>
              <a:rPr sz="2800">
                <a:latin typeface="Times New Roman"/>
                <a:ea typeface="Times New Roman"/>
                <a:cs typeface="Times New Roman"/>
              </a:rPr>
              <a:t>-</a:t>
            </a:r>
            <a:r>
              <a:rPr sz="2800">
                <a:latin typeface="Times New Roman"/>
                <a:ea typeface="Times New Roman"/>
                <a:cs typeface="Times New Roman"/>
              </a:rPr>
              <a:t>Шаг </a:t>
            </a:r>
            <a:r>
              <a:rPr sz="2800">
                <a:latin typeface="Times New Roman"/>
                <a:ea typeface="Times New Roman"/>
                <a:cs typeface="Times New Roman"/>
              </a:rPr>
              <a:t>5. Обрешетка и кровельный пирог </a:t>
            </a:r>
            <a:endParaRPr sz="2800">
              <a:latin typeface="Times New Roman"/>
              <a:ea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8762865" name="" hidden="0"/>
          <p:cNvPicPr>
            <a:picLocks noChangeAspect="1"/>
          </p:cNvPicPr>
          <p:nvPr isPhoto="0" userDrawn="0"/>
        </p:nvPicPr>
        <p:blipFill>
          <a:blip r:embed="rId2"/>
          <a:stretch/>
        </p:blipFill>
        <p:spPr bwMode="auto">
          <a:xfrm flipH="0" flipV="0">
            <a:off x="1137547" y="494567"/>
            <a:ext cx="10092836" cy="578826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680730533" name="Объект 2" hidden="0"/>
          <p:cNvSpPr>
            <a:spLocks noGrp="1"/>
          </p:cNvSpPr>
          <p:nvPr isPhoto="0" userDrawn="0">
            <p:ph idx="1" hasCustomPrompt="0"/>
          </p:nvPr>
        </p:nvSpPr>
        <p:spPr bwMode="auto">
          <a:xfrm flipH="0" flipV="0">
            <a:off x="838199" y="494567"/>
            <a:ext cx="10515600" cy="5682395"/>
          </a:xfrm>
        </p:spPr>
        <p:txBody>
          <a:bodyPr/>
          <a:lstStyle/>
          <a:p>
            <a:pPr marL="0" indent="0" algn="just">
              <a:buFont typeface="Arial"/>
              <a:buNone/>
              <a:defRPr/>
            </a:pPr>
            <a:endParaRPr sz="2600">
              <a:latin typeface="Times New Roman"/>
              <a:ea typeface="Times New Roman"/>
              <a:cs typeface="Times New Roman"/>
            </a:endParaRPr>
          </a:p>
          <a:p>
            <a:pPr marL="0" indent="0" algn="just">
              <a:buFont typeface="Arial"/>
              <a:buNone/>
              <a:defRPr/>
            </a:pPr>
            <a:r>
              <a:rPr sz="2600">
                <a:latin typeface="Times New Roman"/>
                <a:ea typeface="Times New Roman"/>
                <a:cs typeface="Times New Roman"/>
              </a:rPr>
              <a:t>Специально усиливать также нужно стропила, длина которых больше 4,5 метров. Для этого устанавливают диагональные подкосы под углом 45-60°, которые упираются в прогон либо затяжки. </a:t>
            </a:r>
            <a:endParaRPr sz="2600">
              <a:latin typeface="Times New Roman"/>
              <a:ea typeface="Times New Roman"/>
              <a:cs typeface="Times New Roman"/>
            </a:endParaRPr>
          </a:p>
          <a:p>
            <a:pPr marL="0" indent="0" algn="just">
              <a:buFont typeface="Arial"/>
              <a:buNone/>
              <a:defRPr/>
            </a:pPr>
            <a:r>
              <a:rPr sz="2600">
                <a:latin typeface="Times New Roman"/>
                <a:ea typeface="Times New Roman"/>
                <a:cs typeface="Times New Roman"/>
              </a:rPr>
              <a:t>А для усиления накос</a:t>
            </a:r>
            <a:r>
              <a:rPr sz="2600">
                <a:latin typeface="Times New Roman"/>
                <a:ea typeface="Times New Roman"/>
                <a:cs typeface="Times New Roman"/>
              </a:rPr>
              <a:t>ных стропил, нарожников, применяется шпренгель.</a:t>
            </a:r>
            <a:r>
              <a:rPr sz="2600">
                <a:latin typeface="Times New Roman"/>
                <a:ea typeface="Times New Roman"/>
                <a:cs typeface="Times New Roman"/>
              </a:rPr>
              <a:t> Саму угловую шпренгельную балку одним концом врубают в балку мауэрлата, а от нее уже идет вертикальная стойка.</a:t>
            </a:r>
            <a:endParaRPr sz="2600">
              <a:latin typeface="Times New Roman"/>
              <a:ea typeface="Times New Roman"/>
              <a:cs typeface="Times New Roman"/>
            </a:endParaRPr>
          </a:p>
          <a:p>
            <a:pPr marL="0" indent="0" algn="just">
              <a:buFont typeface="Arial"/>
              <a:buNone/>
              <a:defRPr/>
            </a:pPr>
            <a:r>
              <a:rPr sz="2600">
                <a:latin typeface="Times New Roman"/>
                <a:ea typeface="Times New Roman"/>
                <a:cs typeface="Times New Roman"/>
              </a:rPr>
              <a:t> И, наконец, задействуют ветровую балку, которую специально прибивают изнутри прямо к стропильным </a:t>
            </a:r>
            <a:r>
              <a:rPr sz="2600">
                <a:latin typeface="Times New Roman"/>
                <a:ea typeface="Times New Roman"/>
                <a:cs typeface="Times New Roman"/>
              </a:rPr>
              <a:t>ногам. Без нее не обойтись, когда регион ветреный, и направление ветра при этом неустойчиво.</a:t>
            </a:r>
            <a:endParaRPr sz="2600">
              <a:latin typeface="Times New Roman"/>
              <a:ea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380266253" name="" hidden="0"/>
          <p:cNvPicPr>
            <a:picLocks noChangeAspect="1"/>
          </p:cNvPicPr>
          <p:nvPr isPhoto="0" userDrawn="0"/>
        </p:nvPicPr>
        <p:blipFill>
          <a:blip r:embed="rId2"/>
          <a:stretch/>
        </p:blipFill>
        <p:spPr bwMode="auto">
          <a:xfrm flipH="0" flipV="0">
            <a:off x="899422" y="604470"/>
            <a:ext cx="10678990" cy="551350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1686726" name="Объект 2" hidden="0"/>
          <p:cNvSpPr>
            <a:spLocks noGrp="1"/>
          </p:cNvSpPr>
          <p:nvPr isPhoto="0" userDrawn="0">
            <p:ph idx="1" hasCustomPrompt="0"/>
          </p:nvPr>
        </p:nvSpPr>
        <p:spPr bwMode="auto">
          <a:xfrm flipH="0" flipV="0">
            <a:off x="838199" y="677740"/>
            <a:ext cx="10515600" cy="5499222"/>
          </a:xfrm>
        </p:spPr>
        <p:txBody>
          <a:bodyPr vertOverflow="overflow" horzOverflow="clip" vert="horz" wrap="square" lIns="91440" tIns="45720" rIns="91440" bIns="45720" numCol="1" spcCol="0" rtlCol="0" fromWordArt="0" anchor="t" anchorCtr="0" forceAA="0" upright="0" compatLnSpc="0">
            <a:normAutofit fontScale="95000" lnSpcReduction="1000"/>
          </a:bodyPr>
          <a:lstStyle/>
          <a:p>
            <a:pPr marL="0" marR="0" indent="0">
              <a:spcBef>
                <a:spcPts val="0"/>
              </a:spcBef>
              <a:spcAft>
                <a:spcPts val="0"/>
              </a:spcAft>
              <a:defRPr/>
            </a:pPr>
            <a:r>
              <a:rPr sz="2800">
                <a:latin typeface="Times New Roman"/>
                <a:ea typeface="Times New Roman"/>
                <a:cs typeface="Times New Roman"/>
              </a:rPr>
              <a:t>Шаг 5. Обрешетка и кровельный пирог По окончании установки стропильной системы вальмовой крыши можно переходить к заключительному этапу, а именно — к монтажу обреш</a:t>
            </a:r>
            <a:r>
              <a:rPr sz="2800">
                <a:latin typeface="Times New Roman"/>
                <a:ea typeface="Times New Roman"/>
                <a:cs typeface="Times New Roman"/>
              </a:rPr>
              <a:t>етки и кровельного пирога. Последний элемент должен состоять из определенных слоев гидро-, паро-, теплоизоляции и кровельного покрытия, количество и качество которых зависят от самого кровельного пирога и его задач. Четырехскатная крыша – конструкция сложн</a:t>
            </a:r>
            <a:r>
              <a:rPr sz="2800">
                <a:latin typeface="Times New Roman"/>
                <a:ea typeface="Times New Roman"/>
                <a:cs typeface="Times New Roman"/>
              </a:rPr>
              <a:t>ая, но вполне возможно с ней разобраться и воплотить в жизнь своими силами. При этом важно не забывать о том, что все материалы должны быть качественными, все соединения – надежными, а расчеты — грамотными. Готовы смонтировать на своем доме стильную, надеж</a:t>
            </a:r>
            <a:r>
              <a:rPr sz="2800">
                <a:latin typeface="Times New Roman"/>
                <a:ea typeface="Times New Roman"/>
                <a:cs typeface="Times New Roman"/>
              </a:rPr>
              <a:t>ную и долговечную крышу?</a:t>
            </a:r>
            <a:endParaRPr sz="2800">
              <a:latin typeface="Times New Roman"/>
              <a:ea typeface="Times New Roman"/>
              <a:cs typeface="Times New Roman"/>
            </a:endParaRPr>
          </a:p>
          <a:p>
            <a:pPr marL="0" marR="0" indent="0">
              <a:spcBef>
                <a:spcPts val="0"/>
              </a:spcBef>
              <a:spcAft>
                <a:spcPts val="0"/>
              </a:spcAft>
              <a:defRPr/>
            </a:pPr>
            <a:endParaRPr sz="2800">
              <a:latin typeface="Times New Roman"/>
              <a:ea typeface="Times New Roman"/>
              <a:cs typeface="Times New Roman"/>
            </a:endParaRPr>
          </a:p>
          <a:p>
            <a:pPr>
              <a:defRPr/>
            </a:pPr>
            <a:endParaRPr sz="1050">
              <a:latin typeface="Arial"/>
              <a:ea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762211237" name="Объект 2" hidden="0"/>
          <p:cNvSpPr>
            <a:spLocks noGrp="1"/>
          </p:cNvSpPr>
          <p:nvPr isPhoto="0" userDrawn="0">
            <p:ph idx="1" hasCustomPrompt="0"/>
          </p:nvPr>
        </p:nvSpPr>
        <p:spPr bwMode="auto">
          <a:xfrm flipH="0" flipV="0">
            <a:off x="838199" y="805961"/>
            <a:ext cx="10515600" cy="5371001"/>
          </a:xfrm>
        </p:spPr>
        <p:txBody>
          <a:bodyPr/>
          <a:lstStyle/>
          <a:p>
            <a:pPr>
              <a:defRPr/>
            </a:pPr>
            <a:r>
              <a:rPr lang="ru-RU" sz="2800" b="0" i="0" u="none" strike="noStrike" cap="none" spc="0">
                <a:solidFill>
                  <a:schemeClr val="tx1"/>
                </a:solidFill>
                <a:latin typeface="Times New Roman"/>
                <a:ea typeface="Times New Roman"/>
                <a:cs typeface="Times New Roman"/>
              </a:rPr>
              <a:t>Литература </a:t>
            </a:r>
            <a:endParaRPr/>
          </a:p>
          <a:p>
            <a:pPr>
              <a:defRPr/>
            </a:pPr>
            <a:endParaRPr lang="ru-RU" sz="2800" b="0" i="0" u="none" strike="noStrike" cap="none" spc="0">
              <a:solidFill>
                <a:schemeClr val="tx1"/>
              </a:solidFill>
              <a:latin typeface="Times New Roman"/>
              <a:ea typeface="Times New Roman"/>
              <a:cs typeface="Times New Roman"/>
            </a:endParaRPr>
          </a:p>
          <a:p>
            <a:pPr>
              <a:defRPr/>
            </a:pPr>
            <a:r>
              <a:rPr lang="ru-RU" sz="2800" b="0" i="0" u="none" strike="noStrike" cap="none" spc="0">
                <a:solidFill>
                  <a:schemeClr val="tx1"/>
                </a:solidFill>
                <a:latin typeface="Times New Roman"/>
                <a:ea typeface="Times New Roman"/>
                <a:cs typeface="Times New Roman"/>
              </a:rPr>
              <a:t>Источник: https://krovgid.com/krovlya/kak-pravilno-krepit-stropila-valmovoj-kryshi.html</a:t>
            </a:r>
            <a:endParaRPr lang="ru-RU" sz="2800" b="0" i="0" u="none" strike="noStrike" cap="none" spc="0">
              <a:solidFill>
                <a:schemeClr val="tx1"/>
              </a:solidFill>
              <a:latin typeface="Times New Roman"/>
              <a:ea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51103885" name="Заголовок 1" hidden="0"/>
          <p:cNvSpPr>
            <a:spLocks noGrp="1"/>
          </p:cNvSpPr>
          <p:nvPr isPhoto="0" userDrawn="0">
            <p:ph type="title" hasCustomPrompt="0"/>
          </p:nvPr>
        </p:nvSpPr>
        <p:spPr bwMode="auto"/>
        <p:txBody>
          <a:bodyPr/>
          <a:lstStyle/>
          <a:p>
            <a:pPr>
              <a:defRPr/>
            </a:pPr>
            <a:r>
              <a:rPr sz="2800">
                <a:latin typeface="Times New Roman"/>
                <a:ea typeface="Times New Roman"/>
                <a:cs typeface="Times New Roman"/>
              </a:rPr>
              <a:t>Вопросы для самоконтроля</a:t>
            </a:r>
            <a:r>
              <a:rPr/>
              <a:t> </a:t>
            </a:r>
            <a:endParaRPr/>
          </a:p>
        </p:txBody>
      </p:sp>
      <p:sp>
        <p:nvSpPr>
          <p:cNvPr id="1540712315" name="Объект 2" hidden="0"/>
          <p:cNvSpPr>
            <a:spLocks noGrp="1"/>
          </p:cNvSpPr>
          <p:nvPr isPhoto="0" userDrawn="0">
            <p:ph idx="1" hasCustomPrompt="0"/>
          </p:nvPr>
        </p:nvSpPr>
        <p:spPr bwMode="auto"/>
        <p:txBody>
          <a:bodyPr/>
          <a:lstStyle/>
          <a:p>
            <a:pPr marL="0" marR="0" indent="0" algn="just">
              <a:spcBef>
                <a:spcPts val="0"/>
              </a:spcBef>
              <a:spcAft>
                <a:spcPts val="0"/>
              </a:spcAft>
              <a:buFont typeface="Arial"/>
              <a:buNone/>
              <a:defRPr/>
            </a:pPr>
            <a:r>
              <a:rPr lang="ru-RU" sz="2800" b="0" i="0" u="none" strike="noStrike" cap="none" spc="0">
                <a:solidFill>
                  <a:schemeClr val="tx1"/>
                </a:solidFill>
                <a:latin typeface="Times New Roman"/>
                <a:ea typeface="Times New Roman"/>
                <a:cs typeface="Times New Roman"/>
              </a:rPr>
              <a:t>-  Какие виды стропильных систем вальмовой крыши </a:t>
            </a:r>
            <a:r>
              <a:rPr lang="ru-RU" sz="2800" b="0" i="0" u="none" strike="noStrike" cap="none" spc="0">
                <a:solidFill>
                  <a:schemeClr val="tx1"/>
                </a:solidFill>
                <a:latin typeface="Times New Roman"/>
                <a:ea typeface="Times New Roman"/>
                <a:cs typeface="Times New Roman"/>
              </a:rPr>
              <a:t>вы знаете</a:t>
            </a:r>
            <a:endParaRPr sz="2800">
              <a:latin typeface="Times New Roman"/>
              <a:ea typeface="Times New Roman"/>
              <a:cs typeface="Times New Roman"/>
            </a:endParaRPr>
          </a:p>
          <a:p>
            <a:pPr marL="0" marR="0" indent="0" algn="just">
              <a:spcBef>
                <a:spcPts val="0"/>
              </a:spcBef>
              <a:spcAft>
                <a:spcPts val="0"/>
              </a:spcAft>
              <a:buFont typeface="Arial"/>
              <a:buNone/>
              <a:defRPr/>
            </a:pPr>
            <a:r>
              <a:rPr lang="ru-RU" sz="2800" b="0" i="0" u="none" strike="noStrike" cap="none" spc="0">
                <a:solidFill>
                  <a:schemeClr val="tx1"/>
                </a:solidFill>
                <a:latin typeface="Times New Roman"/>
                <a:ea typeface="Times New Roman"/>
                <a:cs typeface="Times New Roman"/>
              </a:rPr>
              <a:t>- </a:t>
            </a:r>
            <a:r>
              <a:rPr lang="ru-RU" sz="2800" b="0" i="0" u="none" strike="noStrike" cap="none" spc="0">
                <a:solidFill>
                  <a:schemeClr val="tx1"/>
                </a:solidFill>
                <a:latin typeface="Times New Roman"/>
                <a:ea typeface="Times New Roman"/>
                <a:cs typeface="Times New Roman"/>
              </a:rPr>
              <a:t>Технология монтажа и важные узлы крепления </a:t>
            </a:r>
            <a:endParaRPr sz="2800">
              <a:latin typeface="Times New Roman"/>
              <a:ea typeface="Times New Roman"/>
              <a:cs typeface="Times New Roman"/>
            </a:endParaRPr>
          </a:p>
          <a:p>
            <a:pPr algn="just">
              <a:spcBef>
                <a:spcPts val="0"/>
              </a:spcBef>
              <a:spcAft>
                <a:spcPts val="0"/>
              </a:spcAft>
              <a:buFont typeface="Arial"/>
              <a:buChar char="–"/>
              <a:defRPr/>
            </a:pPr>
            <a:r>
              <a:rPr lang="ru-RU" sz="2800" b="0" i="0" u="none" strike="noStrike" cap="none" spc="0">
                <a:solidFill>
                  <a:schemeClr val="tx1"/>
                </a:solidFill>
                <a:latin typeface="Times New Roman"/>
                <a:ea typeface="Times New Roman"/>
                <a:cs typeface="Times New Roman"/>
              </a:rPr>
              <a:t> Технология установки бруса мауэрлата</a:t>
            </a:r>
            <a:endParaRPr sz="2800">
              <a:latin typeface="Times New Roman"/>
              <a:ea typeface="Times New Roman"/>
              <a:cs typeface="Times New Roman"/>
            </a:endParaRPr>
          </a:p>
          <a:p>
            <a:pPr marL="0" marR="0" indent="0" algn="just">
              <a:spcBef>
                <a:spcPts val="0"/>
              </a:spcBef>
              <a:spcAft>
                <a:spcPts val="0"/>
              </a:spcAft>
              <a:buFont typeface="Arial"/>
              <a:buNone/>
              <a:defRPr/>
            </a:pPr>
            <a:r>
              <a:rPr lang="ru-RU" sz="2800" b="0" i="0" u="none" strike="noStrike" cap="none" spc="0">
                <a:solidFill>
                  <a:schemeClr val="tx1"/>
                </a:solidFill>
                <a:latin typeface="Times New Roman"/>
                <a:ea typeface="Times New Roman"/>
                <a:cs typeface="Times New Roman"/>
              </a:rPr>
              <a:t>-</a:t>
            </a:r>
            <a:r>
              <a:rPr lang="ru-RU" sz="2800" b="0" i="0" u="none" strike="noStrike" cap="none" spc="0">
                <a:solidFill>
                  <a:schemeClr val="tx1"/>
                </a:solidFill>
                <a:latin typeface="Times New Roman"/>
                <a:ea typeface="Times New Roman"/>
                <a:cs typeface="Times New Roman"/>
              </a:rPr>
              <a:t>   </a:t>
            </a:r>
            <a:r>
              <a:rPr lang="ru-RU" sz="2800" b="0" i="0" u="none" strike="noStrike" cap="none" spc="0">
                <a:solidFill>
                  <a:schemeClr val="tx1"/>
                </a:solidFill>
                <a:latin typeface="Times New Roman"/>
                <a:ea typeface="Times New Roman"/>
                <a:cs typeface="Times New Roman"/>
              </a:rPr>
              <a:t>Технология</a:t>
            </a:r>
            <a:r>
              <a:rPr lang="ru-RU" sz="2800" b="0" i="0" u="none" strike="noStrike" cap="none" spc="0">
                <a:solidFill>
                  <a:schemeClr val="tx1"/>
                </a:solidFill>
                <a:latin typeface="Times New Roman"/>
                <a:ea typeface="Times New Roman"/>
                <a:cs typeface="Times New Roman"/>
              </a:rPr>
              <a:t>  монтажа стоек и опорных балок </a:t>
            </a:r>
            <a:endParaRPr sz="2800">
              <a:latin typeface="Times New Roman"/>
              <a:ea typeface="Times New Roman"/>
              <a:cs typeface="Times New Roman"/>
            </a:endParaRPr>
          </a:p>
          <a:p>
            <a:pPr algn="just">
              <a:spcBef>
                <a:spcPts val="0"/>
              </a:spcBef>
              <a:spcAft>
                <a:spcPts val="0"/>
              </a:spcAft>
              <a:buFont typeface="Arial"/>
              <a:buChar char="–"/>
              <a:defRPr/>
            </a:pPr>
            <a:r>
              <a:rPr lang="ru-RU" sz="2800" b="0" i="0" u="none" strike="noStrike" cap="none" spc="0">
                <a:solidFill>
                  <a:schemeClr val="tx1"/>
                </a:solidFill>
                <a:latin typeface="Times New Roman"/>
                <a:ea typeface="Times New Roman"/>
                <a:cs typeface="Times New Roman"/>
              </a:rPr>
              <a:t> Технология у</a:t>
            </a:r>
            <a:r>
              <a:rPr lang="ru-RU" sz="2800" b="0" i="0" u="none" strike="noStrike" cap="none" spc="0">
                <a:solidFill>
                  <a:schemeClr val="tx1"/>
                </a:solidFill>
                <a:latin typeface="Times New Roman"/>
                <a:ea typeface="Times New Roman"/>
                <a:cs typeface="Times New Roman"/>
              </a:rPr>
              <a:t>ст</a:t>
            </a:r>
            <a:r>
              <a:rPr lang="ru-RU" sz="2800" b="0" i="0" u="none" strike="noStrike" cap="none" spc="0">
                <a:solidFill>
                  <a:schemeClr val="tx1"/>
                </a:solidFill>
                <a:latin typeface="Times New Roman"/>
                <a:ea typeface="Times New Roman"/>
                <a:cs typeface="Times New Roman"/>
              </a:rPr>
              <a:t>ановки накосных и рядовых стропил </a:t>
            </a:r>
            <a:endParaRPr sz="2800">
              <a:latin typeface="Times New Roman"/>
              <a:ea typeface="Times New Roman"/>
              <a:cs typeface="Times New Roman"/>
            </a:endParaRPr>
          </a:p>
          <a:p>
            <a:pPr algn="just">
              <a:spcBef>
                <a:spcPts val="0"/>
              </a:spcBef>
              <a:spcAft>
                <a:spcPts val="0"/>
              </a:spcAft>
              <a:buFont typeface="Arial"/>
              <a:buChar char="–"/>
              <a:defRPr/>
            </a:pPr>
            <a:r>
              <a:rPr lang="ru-RU" sz="2800" b="0" i="0" u="none" strike="noStrike" cap="none" spc="0">
                <a:solidFill>
                  <a:schemeClr val="tx1"/>
                </a:solidFill>
                <a:latin typeface="Times New Roman"/>
                <a:ea typeface="Times New Roman"/>
                <a:cs typeface="Times New Roman"/>
              </a:rPr>
              <a:t>Технология</a:t>
            </a:r>
            <a:r>
              <a:rPr lang="ru-RU" sz="2800" b="0" i="0" u="none" strike="noStrike" cap="none" spc="0">
                <a:solidFill>
                  <a:schemeClr val="tx1"/>
                </a:solidFill>
                <a:latin typeface="Times New Roman"/>
                <a:ea typeface="Times New Roman"/>
                <a:cs typeface="Times New Roman"/>
              </a:rPr>
              <a:t> усиления имеющейся конструкции </a:t>
            </a:r>
            <a:endParaRPr sz="2800">
              <a:latin typeface="Times New Roman"/>
              <a:ea typeface="Times New Roman"/>
              <a:cs typeface="Times New Roman"/>
            </a:endParaRPr>
          </a:p>
          <a:p>
            <a:pPr marL="0" indent="0" algn="just">
              <a:buFont typeface="Arial"/>
              <a:buNone/>
              <a:defRPr/>
            </a:pPr>
            <a:r>
              <a:rPr lang="ru-RU" sz="2800" b="0" i="0" u="none" strike="noStrike" cap="none" spc="0">
                <a:solidFill>
                  <a:schemeClr val="tx1"/>
                </a:solidFill>
                <a:latin typeface="Times New Roman"/>
                <a:ea typeface="Times New Roman"/>
                <a:cs typeface="Times New Roman"/>
              </a:rPr>
              <a:t>-</a:t>
            </a:r>
            <a:r>
              <a:rPr lang="ru-RU" sz="2800" b="0" i="0" u="none" strike="noStrike" cap="none" spc="0">
                <a:solidFill>
                  <a:schemeClr val="tx1"/>
                </a:solidFill>
                <a:latin typeface="Times New Roman"/>
                <a:ea typeface="Times New Roman"/>
                <a:cs typeface="Times New Roman"/>
              </a:rPr>
              <a:t>Технология</a:t>
            </a:r>
            <a:r>
              <a:rPr lang="ru-RU" sz="2800" b="0" i="0" u="none" strike="noStrike" cap="none" spc="0">
                <a:solidFill>
                  <a:schemeClr val="tx1"/>
                </a:solidFill>
                <a:latin typeface="Times New Roman"/>
                <a:ea typeface="Times New Roman"/>
                <a:cs typeface="Times New Roman"/>
              </a:rPr>
              <a:t> обрешетки и кровельного пирога </a:t>
            </a:r>
            <a:endParaRPr sz="2800">
              <a:latin typeface="Times New Roman"/>
              <a:ea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42632613" name="Объект 2" hidden="0"/>
          <p:cNvSpPr>
            <a:spLocks noGrp="1"/>
          </p:cNvSpPr>
          <p:nvPr isPhoto="0" userDrawn="0">
            <p:ph idx="1" hasCustomPrompt="0"/>
          </p:nvPr>
        </p:nvSpPr>
        <p:spPr bwMode="auto">
          <a:xfrm flipH="0" flipV="0">
            <a:off x="838199" y="586153"/>
            <a:ext cx="10515600" cy="5590809"/>
          </a:xfrm>
        </p:spPr>
        <p:txBody>
          <a:bodyPr vertOverflow="overflow" horzOverflow="clip" vert="horz" wrap="square" lIns="91440" tIns="45720" rIns="91440" bIns="45720" numCol="1" spcCol="0" rtlCol="0" fromWordArt="0" anchor="t" anchorCtr="0" forceAA="0" upright="0" compatLnSpc="0">
            <a:normAutofit fontScale="85000" lnSpcReduction="3000"/>
          </a:bodyPr>
          <a:lstStyle/>
          <a:p>
            <a:pPr marL="0" marR="0" indent="0" algn="just">
              <a:lnSpc>
                <a:spcPct val="100000"/>
              </a:lnSpc>
              <a:spcBef>
                <a:spcPts val="0"/>
              </a:spcBef>
              <a:spcAft>
                <a:spcPts val="0"/>
              </a:spcAft>
              <a:buFont typeface="Arial"/>
              <a:buNone/>
              <a:defRPr/>
            </a:pPr>
            <a:endParaRPr sz="2200">
              <a:solidFill>
                <a:schemeClr val="tx1"/>
              </a:solidFill>
              <a:latin typeface="Times New Roman"/>
              <a:ea typeface="Times New Roman"/>
              <a:cs typeface="Times New Roman"/>
            </a:endParaRPr>
          </a:p>
          <a:p>
            <a:pPr marL="0" marR="0" indent="0" algn="just">
              <a:lnSpc>
                <a:spcPct val="100000"/>
              </a:lnSpc>
              <a:spcBef>
                <a:spcPts val="0"/>
              </a:spcBef>
              <a:spcAft>
                <a:spcPts val="0"/>
              </a:spcAft>
              <a:buFont typeface="Arial"/>
              <a:buNone/>
              <a:defRPr/>
            </a:pPr>
            <a:r>
              <a:rPr sz="2200">
                <a:solidFill>
                  <a:schemeClr val="tx1"/>
                </a:solidFill>
                <a:latin typeface="Times New Roman"/>
                <a:ea typeface="Times New Roman"/>
                <a:cs typeface="Times New Roman"/>
              </a:rPr>
              <a:t>Вальмовая крыша – одна из самых красивых и сложных в строительстве, но при этом одна из самых надежных. До сравнительно недавнего времени она массово встречалас</a:t>
            </a:r>
            <a:r>
              <a:rPr sz="2200">
                <a:solidFill>
                  <a:schemeClr val="tx1"/>
                </a:solidFill>
                <a:latin typeface="Times New Roman"/>
                <a:ea typeface="Times New Roman"/>
                <a:cs typeface="Times New Roman"/>
              </a:rPr>
              <a:t>ь только в западной и европейской архитектуре, а теперь все чаще появляется среди российских загородных домов</a:t>
            </a:r>
            <a:endParaRPr sz="2200">
              <a:solidFill>
                <a:schemeClr val="tx1"/>
              </a:solidFill>
              <a:latin typeface="Times New Roman"/>
              <a:ea typeface="Times New Roman"/>
              <a:cs typeface="Times New Roman"/>
            </a:endParaRPr>
          </a:p>
          <a:p>
            <a:pPr marL="0" marR="0" indent="0" algn="just">
              <a:lnSpc>
                <a:spcPct val="100000"/>
              </a:lnSpc>
              <a:spcBef>
                <a:spcPts val="0"/>
              </a:spcBef>
              <a:spcAft>
                <a:spcPts val="0"/>
              </a:spcAft>
              <a:buFont typeface="Arial"/>
              <a:buNone/>
              <a:defRPr/>
            </a:pPr>
            <a:r>
              <a:rPr sz="2200">
                <a:solidFill>
                  <a:schemeClr val="tx1"/>
                </a:solidFill>
                <a:latin typeface="Times New Roman"/>
                <a:ea typeface="Times New Roman"/>
                <a:cs typeface="Times New Roman"/>
              </a:rPr>
              <a:t>Прежде всего, в технологии правильного крепления стропил вальмовой крыши, чтобы те в итоге образовали собой идеал</a:t>
            </a:r>
            <a:r>
              <a:rPr sz="2200">
                <a:solidFill>
                  <a:schemeClr val="tx1"/>
                </a:solidFill>
                <a:latin typeface="Times New Roman"/>
                <a:ea typeface="Times New Roman"/>
                <a:cs typeface="Times New Roman"/>
              </a:rPr>
              <a:t>ьную геометрическую фигуру. </a:t>
            </a:r>
            <a:endParaRPr sz="2200">
              <a:solidFill>
                <a:schemeClr val="tx1"/>
              </a:solidFill>
              <a:latin typeface="Times New Roman"/>
              <a:ea typeface="Times New Roman"/>
              <a:cs typeface="Times New Roman"/>
            </a:endParaRPr>
          </a:p>
          <a:p>
            <a:pPr marL="0" marR="0" indent="0" algn="just">
              <a:lnSpc>
                <a:spcPct val="100000"/>
              </a:lnSpc>
              <a:spcBef>
                <a:spcPts val="0"/>
              </a:spcBef>
              <a:spcAft>
                <a:spcPts val="0"/>
              </a:spcAft>
              <a:buFont typeface="Arial"/>
              <a:buNone/>
              <a:defRPr/>
            </a:pPr>
            <a:r>
              <a:rPr sz="2200">
                <a:solidFill>
                  <a:schemeClr val="tx1"/>
                </a:solidFill>
                <a:latin typeface="Times New Roman"/>
                <a:ea typeface="Times New Roman"/>
                <a:cs typeface="Times New Roman"/>
              </a:rPr>
              <a:t>Четырехскатная или вальмовая крыша даже на сегодняшний день в Европе встречается чаще, чем другие виды. Это </a:t>
            </a:r>
            <a:r>
              <a:rPr sz="2200">
                <a:solidFill>
                  <a:schemeClr val="tx1"/>
                </a:solidFill>
                <a:latin typeface="Times New Roman"/>
                <a:ea typeface="Times New Roman"/>
                <a:cs typeface="Times New Roman"/>
              </a:rPr>
              <a:t>легко объяснить тем, что такая конструкция надежна, долговечна и просто красиво выглядит. Её главное преимущество состоит в том, что сглаженность форм со всех четырех сторон позволяет крыше быть устойчивой ко всем видам атмосферного воздействия. А удачное </a:t>
            </a:r>
            <a:r>
              <a:rPr sz="2200">
                <a:solidFill>
                  <a:schemeClr val="tx1"/>
                </a:solidFill>
                <a:latin typeface="Times New Roman"/>
                <a:ea typeface="Times New Roman"/>
                <a:cs typeface="Times New Roman"/>
              </a:rPr>
              <a:t>распределение нагрузок, благодаря наличию диагональных стропил, создает высокую устойчивость всего каркаса к деформациям. </a:t>
            </a:r>
            <a:endParaRPr sz="2200">
              <a:solidFill>
                <a:schemeClr val="tx1"/>
              </a:solidFill>
              <a:latin typeface="Times New Roman"/>
              <a:ea typeface="Times New Roman"/>
              <a:cs typeface="Times New Roman"/>
            </a:endParaRPr>
          </a:p>
          <a:p>
            <a:pPr marL="0" indent="0" algn="just">
              <a:lnSpc>
                <a:spcPct val="100000"/>
              </a:lnSpc>
              <a:buFont typeface="Arial"/>
              <a:buNone/>
              <a:defRPr/>
            </a:pPr>
            <a:r>
              <a:rPr sz="2200">
                <a:solidFill>
                  <a:schemeClr val="tx1"/>
                </a:solidFill>
                <a:latin typeface="Times New Roman"/>
                <a:ea typeface="Times New Roman"/>
                <a:cs typeface="Times New Roman"/>
              </a:rPr>
              <a:t>Среди недостатков стоит упомянуть сложность расчета, монтажа и то, что пространство под крышей будет ограничено четырьмя скатами, а пр</a:t>
            </a:r>
            <a:r>
              <a:rPr sz="2200">
                <a:solidFill>
                  <a:schemeClr val="tx1"/>
                </a:solidFill>
                <a:latin typeface="Times New Roman"/>
                <a:ea typeface="Times New Roman"/>
                <a:cs typeface="Times New Roman"/>
              </a:rPr>
              <a:t>и желании обустроить там комнату необходимо будет установить мансардные окна и вертикальные стены из гипсокартона.</a:t>
            </a:r>
            <a:endParaRPr sz="2200">
              <a:solidFill>
                <a:schemeClr val="tx1"/>
              </a:solidFill>
              <a:latin typeface="Times New Roman"/>
              <a:ea typeface="Times New Roman"/>
              <a:cs typeface="Times New Roman"/>
            </a:endParaRPr>
          </a:p>
          <a:p>
            <a:pPr marL="0" indent="0" algn="just">
              <a:lnSpc>
                <a:spcPct val="100000"/>
              </a:lnSpc>
              <a:buFont typeface="Arial"/>
              <a:buNone/>
              <a:defRPr/>
            </a:pPr>
            <a:r>
              <a:rPr lang="ru-RU" sz="2200" b="0" i="0" u="none" strike="noStrike" cap="none" spc="0">
                <a:solidFill>
                  <a:schemeClr val="tx1"/>
                </a:solidFill>
                <a:latin typeface="Times New Roman"/>
                <a:ea typeface="Times New Roman"/>
                <a:cs typeface="Times New Roman"/>
              </a:rPr>
              <a:t> Сам стропильный вальмовый каркас – это конструкция из двух пар стропил, которые установлены по диагонали от конька до нарожников и шпренгелей</a:t>
            </a:r>
            <a:r>
              <a:rPr lang="ru-RU" sz="2200" b="0" i="0" u="none" strike="noStrike" cap="none" spc="0">
                <a:solidFill>
                  <a:schemeClr val="tx1"/>
                </a:solidFill>
                <a:latin typeface="Times New Roman"/>
                <a:ea typeface="Times New Roman"/>
                <a:cs typeface="Times New Roman"/>
              </a:rPr>
              <a:t>, для которых они служат опорой:</a:t>
            </a:r>
            <a:endParaRPr sz="2200">
              <a:solidFill>
                <a:schemeClr val="tx1"/>
              </a:solidFill>
              <a:latin typeface="Times New Roman"/>
              <a:ea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353065750" name="" hidden="0"/>
          <p:cNvPicPr>
            <a:picLocks noChangeAspect="1"/>
          </p:cNvPicPr>
          <p:nvPr isPhoto="0" userDrawn="0"/>
        </p:nvPicPr>
        <p:blipFill>
          <a:blip r:embed="rId2"/>
          <a:stretch/>
        </p:blipFill>
        <p:spPr bwMode="auto">
          <a:xfrm flipH="0" flipV="0">
            <a:off x="2438076" y="274759"/>
            <a:ext cx="7894759" cy="63561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84531870" name="Объект 2" hidden="0"/>
          <p:cNvSpPr>
            <a:spLocks noGrp="1"/>
          </p:cNvSpPr>
          <p:nvPr isPhoto="0" userDrawn="0">
            <p:ph idx="1" hasCustomPrompt="0"/>
          </p:nvPr>
        </p:nvSpPr>
        <p:spPr bwMode="auto">
          <a:xfrm flipH="0" flipV="0">
            <a:off x="838199" y="366346"/>
            <a:ext cx="10515600" cy="5810616"/>
          </a:xfrm>
        </p:spPr>
        <p:txBody>
          <a:bodyPr/>
          <a:lstStyle/>
          <a:p>
            <a:pPr algn="just">
              <a:defRPr/>
            </a:pPr>
            <a:r>
              <a:rPr sz="2200">
                <a:latin typeface="Times New Roman"/>
                <a:ea typeface="Times New Roman"/>
                <a:cs typeface="Times New Roman"/>
              </a:rPr>
              <a:t>при установке стропил на вальмовую крышу с укороченными скатами торцов, получаем конструкцию, которая имеет ряд преимущест</a:t>
            </a:r>
            <a:r>
              <a:rPr sz="2200">
                <a:latin typeface="Times New Roman"/>
                <a:ea typeface="Times New Roman"/>
                <a:cs typeface="Times New Roman"/>
              </a:rPr>
              <a:t>в и уже называется полувальмовой или голландской кровлей. Она дает возможность установить на торцах дома не мансардные, а стандартные фасадные окна, на которых не скапливается снег, на них не давят потоки дождя, да и по ощущениям вертикальные окна для мног</a:t>
            </a:r>
            <a:r>
              <a:rPr sz="2200">
                <a:latin typeface="Times New Roman"/>
                <a:ea typeface="Times New Roman"/>
                <a:cs typeface="Times New Roman"/>
              </a:rPr>
              <a:t>их более комфортны, чем “падающие”. Такая кровля обладает высокой ветроустойчивостью за счёт отсутствия острого выступа и более оригинальным внешним видом. Те же треугольные скаты, но с небольшим фронтоном у конька — это уже датская полувальмовая крыша. Её</a:t>
            </a:r>
            <a:r>
              <a:rPr sz="2200">
                <a:latin typeface="Times New Roman"/>
                <a:ea typeface="Times New Roman"/>
                <a:cs typeface="Times New Roman"/>
              </a:rPr>
              <a:t> преимущество – естественное освещение в достаточном количестве без установки мансардных окон. Датская крыша еще более непривычна для российских широт, чем вальмовая, но на практике оказывается едва ли не самой практичной из всех похожих вариантов. А вот д</a:t>
            </a:r>
            <a:r>
              <a:rPr sz="2200">
                <a:latin typeface="Times New Roman"/>
                <a:ea typeface="Times New Roman"/>
                <a:cs typeface="Times New Roman"/>
              </a:rPr>
              <a:t>ля домов с квадратным периметром подойдет шатровая крыша. В отличие от классической вальмовой кровли, у которой есть два торцевых ската треугольной формы и два боковых ската в форме трапеции, шатровая выглядит как четыре треугольника с равными сторонами, к</a:t>
            </a:r>
            <a:r>
              <a:rPr sz="2200">
                <a:latin typeface="Times New Roman"/>
                <a:ea typeface="Times New Roman"/>
                <a:cs typeface="Times New Roman"/>
              </a:rPr>
              <a:t>оторые соединены в верхней точке. У такой кровли конструкция стропил еще более сложная. Стропильные ноги у шатровой конструкции длиннее рядовых балок, а между ними крепятся короткие стропила (нарожники)</a:t>
            </a:r>
            <a:r>
              <a:rPr sz="1050">
                <a:latin typeface="PT Sans"/>
                <a:ea typeface="PT Sans"/>
                <a:cs typeface="PT Sans"/>
              </a:rPr>
              <a:t>.</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07220343" name="Объект 2" hidden="0"/>
          <p:cNvSpPr>
            <a:spLocks noGrp="1"/>
          </p:cNvSpPr>
          <p:nvPr isPhoto="0" userDrawn="0">
            <p:ph idx="1" hasCustomPrompt="0"/>
          </p:nvPr>
        </p:nvSpPr>
        <p:spPr bwMode="auto">
          <a:xfrm flipH="0" flipV="0">
            <a:off x="838199" y="494567"/>
            <a:ext cx="10515600" cy="5682395"/>
          </a:xfrm>
        </p:spPr>
        <p:txBody>
          <a:bodyPr vertOverflow="overflow" horzOverflow="clip" vert="horz" wrap="square" lIns="91440" tIns="45720" rIns="91440" bIns="45720" numCol="1" spcCol="0" rtlCol="0" fromWordArt="0" anchor="t" anchorCtr="0" forceAA="0" upright="0" compatLnSpc="0">
            <a:normAutofit/>
          </a:bodyPr>
          <a:lstStyle/>
          <a:p>
            <a:pPr marL="0" indent="0" algn="just">
              <a:buFont typeface="Arial"/>
              <a:buNone/>
              <a:defRPr/>
            </a:pPr>
            <a:r>
              <a:rPr sz="2400">
                <a:latin typeface="Times New Roman"/>
                <a:ea typeface="Times New Roman"/>
                <a:cs typeface="Times New Roman"/>
              </a:rPr>
              <a:t>К</a:t>
            </a:r>
            <a:r>
              <a:rPr sz="2400">
                <a:latin typeface="Times New Roman"/>
                <a:ea typeface="Times New Roman"/>
                <a:cs typeface="Times New Roman"/>
              </a:rPr>
              <a:t>роме четырехскатной вальмовой крыши, существуют и д</a:t>
            </a:r>
            <a:r>
              <a:rPr sz="2400">
                <a:latin typeface="Times New Roman"/>
                <a:ea typeface="Times New Roman"/>
                <a:cs typeface="Times New Roman"/>
              </a:rPr>
              <a:t>ругие разновидности. Например, ломаная или мансардная вальмовая кровля. Монтаж её довольно сложен, но в результате получаем дополнительное пространство и видовую мансарду. Четырехскатную ломаную крышу можно увидеть в китайских пагодах, в традиционных японс</a:t>
            </a:r>
            <a:r>
              <a:rPr sz="2400">
                <a:latin typeface="Times New Roman"/>
                <a:ea typeface="Times New Roman"/>
                <a:cs typeface="Times New Roman"/>
              </a:rPr>
              <a:t>ких и корейских сооружениях. Кроме этих разновидностей стоит упомянуть многоскатную вальмовую крышу. Из названия понятно, что такая конструкция имеет больше четырех скатов. Строится она скорее из эстетических, а не практических соображений, поскольку расче</a:t>
            </a:r>
            <a:r>
              <a:rPr sz="2400">
                <a:latin typeface="Times New Roman"/>
                <a:ea typeface="Times New Roman"/>
                <a:cs typeface="Times New Roman"/>
              </a:rPr>
              <a:t>т и монтаж такой конструкции довольно сложен, а количество отходов при возведении — велико.</a:t>
            </a:r>
            <a:endParaRPr sz="2400">
              <a:latin typeface="Times New Roman"/>
              <a:ea typeface="Times New Roman"/>
              <a:cs typeface="Times New Roman"/>
            </a:endParaRPr>
          </a:p>
          <a:p>
            <a:pPr marL="0" indent="0" algn="just">
              <a:buFont typeface="Arial"/>
              <a:buNone/>
              <a:defRPr/>
            </a:pPr>
            <a:r>
              <a:rPr sz="2400">
                <a:latin typeface="Times New Roman"/>
                <a:ea typeface="Times New Roman"/>
                <a:cs typeface="Times New Roman"/>
              </a:rPr>
              <a:t>Точный расчет стропильной системы Перейдем к расчету. </a:t>
            </a:r>
            <a:endParaRPr sz="2400">
              <a:latin typeface="Times New Roman"/>
              <a:ea typeface="Times New Roman"/>
              <a:cs typeface="Times New Roman"/>
            </a:endParaRPr>
          </a:p>
          <a:p>
            <a:pPr marL="0" indent="0" algn="just">
              <a:buFont typeface="Arial"/>
              <a:buNone/>
              <a:defRPr/>
            </a:pPr>
            <a:r>
              <a:rPr sz="2400">
                <a:latin typeface="Times New Roman"/>
                <a:ea typeface="Times New Roman"/>
                <a:cs typeface="Times New Roman"/>
              </a:rPr>
              <a:t>П</a:t>
            </a:r>
            <a:r>
              <a:rPr sz="2400">
                <a:latin typeface="Times New Roman"/>
                <a:ea typeface="Times New Roman"/>
                <a:cs typeface="Times New Roman"/>
              </a:rPr>
              <a:t>осмотрите на стропильную кон</a:t>
            </a:r>
            <a:r>
              <a:rPr sz="2400">
                <a:latin typeface="Times New Roman"/>
                <a:ea typeface="Times New Roman"/>
                <a:cs typeface="Times New Roman"/>
              </a:rPr>
              <a:t>струкцию вальмовой крыши на чертеже — вся эта структура подчиняется законам физики и геометрии, и при грамотном предварительном расчете никаких проблем не возникнет.  Пе</a:t>
            </a:r>
            <a:r>
              <a:rPr sz="2400">
                <a:latin typeface="Times New Roman"/>
                <a:ea typeface="Times New Roman"/>
                <a:cs typeface="Times New Roman"/>
              </a:rPr>
              <a:t>рвым делом для обустройства четырёхскатной крыши важно правильно подобрать и установить все несущие элементы</a:t>
            </a:r>
            <a:endParaRPr sz="2400">
              <a:latin typeface="Times New Roman"/>
              <a:ea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554725899" name="Объект 2" hidden="0"/>
          <p:cNvSpPr>
            <a:spLocks noGrp="1"/>
          </p:cNvSpPr>
          <p:nvPr isPhoto="0" userDrawn="0">
            <p:ph idx="1" hasCustomPrompt="0"/>
          </p:nvPr>
        </p:nvSpPr>
        <p:spPr bwMode="auto">
          <a:xfrm flipH="0" flipV="0">
            <a:off x="838199" y="366346"/>
            <a:ext cx="10515600" cy="5810616"/>
          </a:xfrm>
        </p:spPr>
        <p:txBody>
          <a:bodyPr/>
          <a:lstStyle/>
          <a:p>
            <a:pPr marL="0" marR="0" indent="0" algn="just">
              <a:spcBef>
                <a:spcPts val="0"/>
              </a:spcBef>
              <a:spcAft>
                <a:spcPts val="0"/>
              </a:spcAft>
              <a:buFont typeface="Arial"/>
              <a:buNone/>
              <a:defRPr/>
            </a:pPr>
            <a:r>
              <a:rPr sz="2200">
                <a:latin typeface="Times New Roman"/>
                <a:ea typeface="Times New Roman"/>
                <a:cs typeface="Times New Roman"/>
              </a:rPr>
              <a:t>многое зависит от того, какая именно будет стропильная система под вальмовую кровлю – наслонная или висячая. Наслонная стропильная система подходит для домов с капитальными внутренними стенами, а висячая – для зданий без встроенных промежуточных опор. При </a:t>
            </a:r>
            <a:r>
              <a:rPr sz="2200">
                <a:latin typeface="Times New Roman"/>
                <a:ea typeface="Times New Roman"/>
                <a:cs typeface="Times New Roman"/>
              </a:rPr>
              <a:t>монтаже висячей крыши стропила делают упор на фасадные стены дома и, чтобы снять нагрузку с них, необходима затяжка, которая соединит стропила между собой. Каркас наслонной конструкции не нуждается в затяжке, благодаря чему получается легче и требует меньш</a:t>
            </a:r>
            <a:r>
              <a:rPr sz="2200">
                <a:latin typeface="Times New Roman"/>
                <a:ea typeface="Times New Roman"/>
                <a:cs typeface="Times New Roman"/>
              </a:rPr>
              <a:t>е материалов. Именно поэтому вальмовая крыша с наслонной стропильной системой встречается чаще. Но для обоих вариантов важно правильно сделать расчеты. Для этого нужно знать ряд правил:</a:t>
            </a:r>
            <a:endParaRPr sz="2200">
              <a:latin typeface="Times New Roman"/>
              <a:ea typeface="Times New Roman"/>
              <a:cs typeface="Times New Roman"/>
            </a:endParaRPr>
          </a:p>
          <a:p>
            <a:pPr marL="0" marR="0" indent="0" algn="just">
              <a:spcBef>
                <a:spcPts val="0"/>
              </a:spcBef>
              <a:spcAft>
                <a:spcPts val="0"/>
              </a:spcAft>
              <a:buFont typeface="Arial"/>
              <a:buNone/>
              <a:defRPr/>
            </a:pPr>
            <a:r>
              <a:rPr sz="2200">
                <a:latin typeface="Times New Roman"/>
                <a:ea typeface="Times New Roman"/>
                <a:cs typeface="Times New Roman"/>
              </a:rPr>
              <a:t>-</a:t>
            </a:r>
            <a:r>
              <a:rPr sz="2200">
                <a:latin typeface="Times New Roman"/>
                <a:ea typeface="Times New Roman"/>
                <a:cs typeface="Times New Roman"/>
              </a:rPr>
              <a:t> Во-первых, замеры необходимо проводить по низу конструкции. Это дает в</a:t>
            </a:r>
            <a:r>
              <a:rPr sz="2200">
                <a:latin typeface="Times New Roman"/>
                <a:ea typeface="Times New Roman"/>
                <a:cs typeface="Times New Roman"/>
              </a:rPr>
              <a:t>озможность точно определить точки подрезки стропильных ног.</a:t>
            </a:r>
            <a:endParaRPr sz="2200">
              <a:latin typeface="Times New Roman"/>
              <a:ea typeface="Times New Roman"/>
              <a:cs typeface="Times New Roman"/>
            </a:endParaRPr>
          </a:p>
          <a:p>
            <a:pPr marL="0" marR="0" indent="0" algn="just">
              <a:spcBef>
                <a:spcPts val="0"/>
              </a:spcBef>
              <a:spcAft>
                <a:spcPts val="0"/>
              </a:spcAft>
              <a:buFont typeface="Arial"/>
              <a:buNone/>
              <a:defRPr/>
            </a:pPr>
            <a:r>
              <a:rPr sz="2200">
                <a:latin typeface="Times New Roman"/>
                <a:ea typeface="Times New Roman"/>
                <a:cs typeface="Times New Roman"/>
              </a:rPr>
              <a:t>-</a:t>
            </a:r>
            <a:r>
              <a:rPr sz="2200">
                <a:latin typeface="Times New Roman"/>
                <a:ea typeface="Times New Roman"/>
                <a:cs typeface="Times New Roman"/>
              </a:rPr>
              <a:t> Во-вторых, для упрощения расчетов лучше взять пиломатериалы единого сечения.</a:t>
            </a:r>
            <a:endParaRPr sz="2200">
              <a:latin typeface="Times New Roman"/>
              <a:ea typeface="Times New Roman"/>
              <a:cs typeface="Times New Roman"/>
            </a:endParaRPr>
          </a:p>
          <a:p>
            <a:pPr marL="0" indent="0" algn="just">
              <a:buFont typeface="Arial"/>
              <a:buNone/>
              <a:defRPr/>
            </a:pPr>
            <a:r>
              <a:rPr sz="2200">
                <a:latin typeface="Times New Roman"/>
                <a:ea typeface="Times New Roman"/>
                <a:cs typeface="Times New Roman"/>
              </a:rPr>
              <a:t>-</a:t>
            </a:r>
            <a:r>
              <a:rPr sz="2200">
                <a:latin typeface="Times New Roman"/>
                <a:ea typeface="Times New Roman"/>
                <a:cs typeface="Times New Roman"/>
              </a:rPr>
              <a:t> В-третьих, для определения местоположения стропил нужно использовать специальный шаблон</a:t>
            </a:r>
            <a:r>
              <a:rPr sz="2200">
                <a:latin typeface="Times New Roman"/>
                <a:ea typeface="Times New Roman"/>
                <a:cs typeface="Times New Roman"/>
              </a:rPr>
              <a:t>,</a:t>
            </a:r>
            <a:r>
              <a:rPr sz="2200">
                <a:latin typeface="Times New Roman"/>
                <a:ea typeface="Times New Roman"/>
                <a:cs typeface="Times New Roman"/>
              </a:rPr>
              <a:t> а для расчета длины стропильно</a:t>
            </a:r>
            <a:r>
              <a:rPr sz="2200">
                <a:latin typeface="Times New Roman"/>
                <a:ea typeface="Times New Roman"/>
                <a:cs typeface="Times New Roman"/>
              </a:rPr>
              <a:t>й ноги необходимо знать длину её горизонтальной проекции и коэффициент. Все это правильно рассчитать поможет такая схема: </a:t>
            </a:r>
            <a:endParaRPr sz="2200">
              <a:latin typeface="Times New Roman"/>
              <a:ea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692203675" name="" hidden="0"/>
          <p:cNvPicPr>
            <a:picLocks noChangeAspect="1"/>
          </p:cNvPicPr>
          <p:nvPr isPhoto="0" userDrawn="0"/>
        </p:nvPicPr>
        <p:blipFill>
          <a:blip r:embed="rId2"/>
          <a:stretch/>
        </p:blipFill>
        <p:spPr bwMode="auto">
          <a:xfrm flipH="0" flipV="0">
            <a:off x="716249" y="457932"/>
            <a:ext cx="11100288" cy="582490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14302431" name="Объект 2" hidden="0"/>
          <p:cNvSpPr>
            <a:spLocks noGrp="1"/>
          </p:cNvSpPr>
          <p:nvPr isPhoto="0" userDrawn="0">
            <p:ph idx="1" hasCustomPrompt="0"/>
          </p:nvPr>
        </p:nvSpPr>
        <p:spPr bwMode="auto">
          <a:xfrm flipH="0" flipV="0">
            <a:off x="838199" y="384663"/>
            <a:ext cx="10515600" cy="5792299"/>
          </a:xfrm>
        </p:spPr>
        <p:txBody>
          <a:bodyPr/>
          <a:lstStyle/>
          <a:p>
            <a:pPr marL="0" marR="0" indent="0" algn="just">
              <a:spcBef>
                <a:spcPts val="0"/>
              </a:spcBef>
              <a:spcAft>
                <a:spcPts val="0"/>
              </a:spcAft>
              <a:buFont typeface="Arial"/>
              <a:buNone/>
              <a:defRPr/>
            </a:pPr>
            <a:r>
              <a:rPr sz="2600">
                <a:latin typeface="Times New Roman"/>
                <a:ea typeface="Times New Roman"/>
                <a:cs typeface="Times New Roman"/>
              </a:rPr>
              <a:t>Технология монтажа и важные узлы крепления Теперь внимательнее рассмотрим узлы крепления стропильной системы вальмовой крыши и их типы</a:t>
            </a:r>
            <a:r>
              <a:rPr sz="2600">
                <a:latin typeface="Times New Roman"/>
                <a:ea typeface="Times New Roman"/>
                <a:cs typeface="Times New Roman"/>
              </a:rPr>
              <a:t>, попутно вникая в саму технологию строительства. А также в то, какую роль играет каждый из элементов в общей конструкции.</a:t>
            </a:r>
            <a:endParaRPr sz="2600">
              <a:latin typeface="Times New Roman"/>
              <a:ea typeface="Times New Roman"/>
              <a:cs typeface="Times New Roman"/>
            </a:endParaRPr>
          </a:p>
          <a:p>
            <a:pPr marL="0" indent="0" algn="just">
              <a:buFont typeface="Arial"/>
              <a:buNone/>
              <a:defRPr/>
            </a:pPr>
            <a:r>
              <a:rPr sz="2600">
                <a:latin typeface="Times New Roman"/>
                <a:ea typeface="Times New Roman"/>
                <a:cs typeface="Times New Roman"/>
              </a:rPr>
              <a:t> Шаг 1. Установка бруса мауэрлата Монтаж стоит начать с установки бруса мауэрлата, оптимальное сечение для которого 10х10 см. </a:t>
            </a:r>
            <a:endParaRPr sz="2600">
              <a:latin typeface="Times New Roman"/>
              <a:ea typeface="Times New Roman"/>
              <a:cs typeface="Times New Roman"/>
            </a:endParaRPr>
          </a:p>
          <a:p>
            <a:pPr marL="0" indent="0" algn="just">
              <a:buFont typeface="Arial"/>
              <a:buNone/>
              <a:defRPr/>
            </a:pPr>
            <a:r>
              <a:rPr sz="2600">
                <a:latin typeface="Times New Roman"/>
                <a:ea typeface="Times New Roman"/>
                <a:cs typeface="Times New Roman"/>
              </a:rPr>
              <a:t>Важный м</a:t>
            </a:r>
            <a:r>
              <a:rPr sz="2600">
                <a:latin typeface="Times New Roman"/>
                <a:ea typeface="Times New Roman"/>
                <a:cs typeface="Times New Roman"/>
              </a:rPr>
              <a:t>омент – крепление, поскольку здесь нужно учитывать материал стен. Если они из кирпича или камня, следует использовать монолитную железобетонную обвязку и при заливке закрепить в ней шпильки резьбой от М12. Для других материалов те же шпильки крепятся при п</a:t>
            </a:r>
            <a:r>
              <a:rPr sz="2600">
                <a:latin typeface="Times New Roman"/>
                <a:ea typeface="Times New Roman"/>
                <a:cs typeface="Times New Roman"/>
              </a:rPr>
              <a:t>омощи распорных дюбелей. Если же брус не цельный, его элементы рекомендуется тщательно соединить накладными креплениями. Углы обязательно укрепляются металлическими уголками и пластинами.</a:t>
            </a:r>
            <a:r>
              <a:rPr sz="2200">
                <a:latin typeface="Times New Roman"/>
                <a:ea typeface="Times New Roman"/>
                <a:cs typeface="Times New Roman"/>
              </a:rPr>
              <a:t>мауэрлату стропила крепят традиционно при помощи металлических пла</a:t>
            </a:r>
            <a:r>
              <a:rPr sz="2200">
                <a:latin typeface="Times New Roman"/>
                <a:ea typeface="Times New Roman"/>
                <a:cs typeface="Times New Roman"/>
              </a:rPr>
              <a:t>стин: А у конька чаще используют гвозди: </a:t>
            </a:r>
            <a:endParaRPr sz="10000">
              <a:latin typeface="Times New Roman"/>
              <a:ea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New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Р7-Офис/7.0.1.62</Application>
  <DocSecurity>0</DocSecurity>
  <PresentationFormat>Widescreen</PresentationFormat>
  <Paragraphs>0</Paragraphs>
  <Slides>25</Slides>
  <Notes>25</Notes>
  <HiddenSlides>0</HiddenSlides>
  <MMClips>2</MMClips>
  <ScaleCrop>0</ScaleCrop>
  <HeadingPairs>
    <vt:vector size="4" baseType="variant">
      <vt:variant>
        <vt:lpstr>Theme</vt:lpstr>
      </vt:variant>
      <vt:variant>
        <vt:i4>1</vt:i4>
      </vt:variant>
      <vt:variant>
        <vt:lpstr>Slide Titles</vt:lpstr>
      </vt:variant>
      <vt:variant>
        <vt:i4>25</vt:i4>
      </vt:variant>
    </vt:vector>
  </HeadingPairs>
  <TitlesOfParts>
    <vt:vector size="26"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dc:identifier/>
  <dc:language/>
  <cp:lastModifiedBy/>
  <cp:revision>6</cp:revision>
  <dcterms:created xsi:type="dcterms:W3CDTF">2012-12-03T06:56:55Z</dcterms:created>
  <dcterms:modified xsi:type="dcterms:W3CDTF">2022-10-20T10:25:30Z</dcterms:modified>
  <cp:category/>
  <cp:contentStatus/>
  <cp:version/>
</cp:coreProperties>
</file>