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90" r:id="rId4"/>
    <p:sldId id="271" r:id="rId5"/>
    <p:sldId id="28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2" r:id="rId17"/>
    <p:sldId id="283" r:id="rId18"/>
    <p:sldId id="284" r:id="rId19"/>
    <p:sldId id="285" r:id="rId20"/>
    <p:sldId id="286" r:id="rId21"/>
    <p:sldId id="287" r:id="rId22"/>
    <p:sldId id="288" r:id="rId23"/>
    <p:sldId id="26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7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7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9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021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02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480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1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1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5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1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1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5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4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1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6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4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3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A407A-85A4-4258-A8A8-96B94F7DC94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E66AD6-6C26-46BB-BE5F-6C9A8FFF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6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i="1" dirty="0" smtClean="0"/>
              <a:t>Презентация на тему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 eaLnBrk="1" hangingPunct="1">
              <a:buNone/>
            </a:pPr>
            <a:r>
              <a:rPr lang="ru-RU" altLang="ru-RU" sz="9600" b="1" i="1" dirty="0" smtClean="0">
                <a:solidFill>
                  <a:srgbClr val="FF0000"/>
                </a:solidFill>
              </a:rPr>
              <a:t>Методы защиты информации и сведений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15119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983833" y="300265"/>
            <a:ext cx="8682038" cy="70961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по отпечаткам пальцев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1774826" y="1463040"/>
            <a:ext cx="6637654" cy="5250498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сканеры считывания отпечатков пальцев устанавливаются на ноутбуки, мыши, клавиатуры, флэш-диски, а также применяются в виде отдельных внешних устройств и терминалов.</a:t>
            </a:r>
          </a:p>
          <a:p>
            <a:pPr marL="0" indent="357188" algn="just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узор отпечатка пальца не совпадает с узором допущенного к информации пользователя, то доступ к информации невозможен.</a:t>
            </a:r>
          </a:p>
          <a:p>
            <a:pPr marL="0" indent="357188" algn="just">
              <a:buNone/>
            </a:pPr>
            <a:endParaRPr lang="ru-RU" altLang="ru-RU" sz="3200" dirty="0" smtClean="0"/>
          </a:p>
        </p:txBody>
      </p:sp>
      <p:pic>
        <p:nvPicPr>
          <p:cNvPr id="3994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257" y="4008438"/>
            <a:ext cx="360521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352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2420213" y="0"/>
            <a:ext cx="8994775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</a:t>
            </a:r>
            <a:b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характеристикам речи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914401" y="1143000"/>
            <a:ext cx="8098969" cy="5165725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человека по голосу — один из традиционных способов распознавания, интерес к этому методу связан и с прогнозами внедрения голосовых интерфейсов в операционные системы.</a:t>
            </a:r>
          </a:p>
          <a:p>
            <a:pPr marL="0" indent="357188" algn="just"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Голосовая идентификация бесконтактна и существуют системы ограничения доступа к информации на основании частотного анализа речи.</a:t>
            </a:r>
          </a:p>
        </p:txBody>
      </p:sp>
      <p:pic>
        <p:nvPicPr>
          <p:cNvPr id="4096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0" y="2899954"/>
            <a:ext cx="3178629" cy="37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14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981200" y="279400"/>
            <a:ext cx="82296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по радужной оболочке глаза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sz="half" idx="1"/>
          </p:nvPr>
        </p:nvSpPr>
        <p:spPr>
          <a:xfrm>
            <a:off x="1649414" y="5548313"/>
            <a:ext cx="8893175" cy="1223962"/>
          </a:xfrm>
        </p:spPr>
        <p:txBody>
          <a:bodyPr>
            <a:normAutofit fontScale="85000" lnSpcReduction="10000"/>
          </a:bodyPr>
          <a:lstStyle/>
          <a:p>
            <a:pPr marL="0" indent="357188" algn="just"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идентификации по радужной оболочке глаза применяются специальные сканеры, подключенные к компьютеру.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652655" y="1422400"/>
            <a:ext cx="6026727" cy="4022725"/>
          </a:xfrm>
        </p:spPr>
        <p:txBody>
          <a:bodyPr rtlCol="0">
            <a:normAutofit fontScale="85000" lnSpcReduction="10000"/>
          </a:bodyPr>
          <a:lstStyle/>
          <a:p>
            <a:pPr marL="0" indent="357188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Радужная оболочка глаза является уникальной для каждого человека биометрической характеристикой. </a:t>
            </a:r>
          </a:p>
          <a:p>
            <a:pPr marL="0" indent="357188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глаза выделяется из изображения лица и на него накладывается специальная маска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штрих-кодов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Результатом является матрица, индивидуальная для каждого человека.</a:t>
            </a:r>
          </a:p>
          <a:p>
            <a:pPr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9" name="Picture 2" descr="http://a1.a4w.ro/assets/yoda/2012/10/10/image_galleries/12387/cand-magia-si-domeniul-sf-sunt-acelasi-lucru-cu-ce-vom-inlocui-smartphone-ul-in-viitor-vid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314575"/>
            <a:ext cx="36496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904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2033588" y="560389"/>
            <a:ext cx="8229600" cy="7080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по изображению лица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849" y="1268415"/>
            <a:ext cx="9291205" cy="5256212"/>
          </a:xfrm>
        </p:spPr>
        <p:txBody>
          <a:bodyPr rtlCol="0">
            <a:normAutofit fontScale="92500" lnSpcReduction="20000"/>
          </a:bodyPr>
          <a:lstStyle/>
          <a:p>
            <a:pPr marL="0" indent="357188" algn="just"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идентификации личности часто используются технологии распознавания по лицу. Распознавание человека происходит на расстоянии.</a:t>
            </a:r>
          </a:p>
          <a:p>
            <a:pPr marL="0" indent="357188" algn="just"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Идентификационные признаки учитывают форму лица, его цвет, а также цвет волос. К важным признакам можно отнести также координаты точек лица в местах, соответствующих смене контраста (брови, глаза, нос, уши, рот и овал).</a:t>
            </a:r>
          </a:p>
          <a:p>
            <a:pPr marL="0" indent="357188" algn="just"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начинается выдача </a:t>
            </a:r>
          </a:p>
          <a:p>
            <a:pPr marL="0" indent="0" algn="just"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загранпаспортов, в микросхеме</a:t>
            </a:r>
          </a:p>
          <a:p>
            <a:pPr marL="0" indent="0" algn="just"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хранится цифровая фотография </a:t>
            </a:r>
          </a:p>
          <a:p>
            <a:pPr marL="0" indent="0" algn="just"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владельца.</a:t>
            </a:r>
          </a:p>
          <a:p>
            <a:pPr marL="0" indent="0"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4298519"/>
            <a:ext cx="25527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1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135189" y="333376"/>
            <a:ext cx="8137525" cy="708025"/>
          </a:xfrm>
        </p:spPr>
        <p:txBody>
          <a:bodyPr/>
          <a:lstStyle/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по ладони руки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388" y="1341439"/>
            <a:ext cx="7135812" cy="4967287"/>
          </a:xfrm>
        </p:spPr>
        <p:txBody>
          <a:bodyPr rtlCol="0">
            <a:normAutofit fontScale="92500" lnSpcReduction="10000"/>
          </a:bodyPr>
          <a:lstStyle/>
          <a:p>
            <a:pPr marL="0" indent="357188" algn="just"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биометрике в целях идентификации используется простая геометрия руки — размеры и форма, а также некоторые информационные знаки на тыльной стороне руки (образы на сгибах между фалангами пальцев, узоры расположения кровеносных сосудов).</a:t>
            </a:r>
          </a:p>
          <a:p>
            <a:pPr marL="0" indent="357188" algn="just"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Сканеры идентификации по ладони руки установлены в некоторых аэропортах, банках и на атомных электростанциях .</a:t>
            </a:r>
          </a:p>
          <a:p>
            <a:pPr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6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2"/>
          <a:stretch>
            <a:fillRect/>
          </a:stretch>
        </p:blipFill>
        <p:spPr bwMode="auto">
          <a:xfrm>
            <a:off x="8188036" y="3021157"/>
            <a:ext cx="369166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827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847850" y="2636839"/>
            <a:ext cx="8605838" cy="136842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защита данных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7138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992313" y="476251"/>
            <a:ext cx="8229600" cy="6397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Несанкционированный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1774826" y="1446213"/>
            <a:ext cx="628851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7188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Arial" panose="020B0604020202020204" pitchFamily="34" charset="0"/>
              </a:rPr>
              <a:t>Во всех цивилизованных странах на безопасности граждан стоят законы, но в вычислительной технике правоприменительная практика пока не развита, а законотворческий процесс не успевает за развитием технологий, и надежность работы компьютерных систем во многом опирается на меры самозащиты.</a:t>
            </a:r>
          </a:p>
        </p:txBody>
      </p:sp>
      <p:pic>
        <p:nvPicPr>
          <p:cNvPr id="34820" name="Picture 2" descr="C:\Documents and Settings\Admin\Рабочий стол\hard-disk-drive-secu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62" y="2498004"/>
            <a:ext cx="34067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0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640014" y="325439"/>
            <a:ext cx="7056437" cy="708025"/>
          </a:xfrm>
        </p:spPr>
        <p:txBody>
          <a:bodyPr/>
          <a:lstStyle/>
          <a:p>
            <a:pPr algn="ctr" eaLnBrk="1" hangingPunct="1"/>
            <a:r>
              <a:rPr lang="en-US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RAID - </a:t>
            </a: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4826" y="1498601"/>
            <a:ext cx="6586970" cy="4594225"/>
          </a:xfrm>
        </p:spPr>
        <p:txBody>
          <a:bodyPr rtlCol="0">
            <a:normAutofit fontScale="92500" lnSpcReduction="10000"/>
          </a:bodyPr>
          <a:lstStyle/>
          <a:p>
            <a:pPr marL="0" indent="357188" algn="just"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большей скорости чтения, записи и надежности хранения данных на жестких дисках используются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RAID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-массивы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(Redundant Arrays of Independent Disks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избыточный массив независимых дисков). Несколько жестких дисков подключаются к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RAID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-контроллеру, который рассматривает их как единый логический носитель информации.</a:t>
            </a:r>
          </a:p>
          <a:p>
            <a:pPr algn="ctr">
              <a:buNone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0" r="48076"/>
          <a:stretch>
            <a:fillRect/>
          </a:stretch>
        </p:blipFill>
        <p:spPr bwMode="auto">
          <a:xfrm>
            <a:off x="8361796" y="2808289"/>
            <a:ext cx="39560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007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5"/>
          <p:cNvSpPr>
            <a:spLocks noGrp="1"/>
          </p:cNvSpPr>
          <p:nvPr>
            <p:ph type="title"/>
          </p:nvPr>
        </p:nvSpPr>
        <p:spPr>
          <a:xfrm>
            <a:off x="1631504" y="517525"/>
            <a:ext cx="8928546" cy="42068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реализации </a:t>
            </a: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RAID</a:t>
            </a: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-массива</a:t>
            </a:r>
          </a:p>
        </p:txBody>
      </p:sp>
      <p:sp>
        <p:nvSpPr>
          <p:cNvPr id="47107" name="Текст 6"/>
          <p:cNvSpPr>
            <a:spLocks noGrp="1"/>
          </p:cNvSpPr>
          <p:nvPr>
            <p:ph type="body" idx="1"/>
          </p:nvPr>
        </p:nvSpPr>
        <p:spPr>
          <a:xfrm>
            <a:off x="2592389" y="1163638"/>
            <a:ext cx="1944687" cy="65881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Аппаратный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847850" y="1700214"/>
            <a:ext cx="3671888" cy="3889375"/>
          </a:xfrm>
        </p:spPr>
        <p:txBody>
          <a:bodyPr rtlCol="0"/>
          <a:lstStyle/>
          <a:p>
            <a:pPr marL="0" indent="357188" algn="just"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 algn="just"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Аппаратный дисковый массив состоит из нескольких жестких дисков, управляемых при помощи специальной платы контроллера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RAID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-массива. </a:t>
            </a:r>
          </a:p>
          <a:p>
            <a:pPr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9" name="Текст 8"/>
          <p:cNvSpPr>
            <a:spLocks noGrp="1"/>
          </p:cNvSpPr>
          <p:nvPr>
            <p:ph type="body" sz="quarter" idx="3"/>
          </p:nvPr>
        </p:nvSpPr>
        <p:spPr>
          <a:xfrm>
            <a:off x="7048501" y="1125538"/>
            <a:ext cx="2143125" cy="6540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</a:t>
            </a:r>
          </a:p>
        </p:txBody>
      </p:sp>
      <p:sp>
        <p:nvSpPr>
          <p:cNvPr id="47110" name="Содержимое 9"/>
          <p:cNvSpPr>
            <a:spLocks noGrp="1"/>
          </p:cNvSpPr>
          <p:nvPr>
            <p:ph sz="quarter" idx="4"/>
          </p:nvPr>
        </p:nvSpPr>
        <p:spPr>
          <a:xfrm>
            <a:off x="5519738" y="1657350"/>
            <a:ext cx="5040312" cy="4249738"/>
          </a:xfrm>
        </p:spPr>
        <p:txBody>
          <a:bodyPr/>
          <a:lstStyle/>
          <a:p>
            <a:pPr marL="0" indent="357188" algn="just"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RAID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-массив реализуется при помощи специального драйвера. В программный массив организуются дисковые разделы, которые могут занимать как весь диск, таки его часть. Программные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RAID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-массивы, как правило, менее надежны, чем аппаратные, но обеспечивают более высокую скорость работы с данными.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TextBox 10"/>
          <p:cNvSpPr txBox="1">
            <a:spLocks noChangeArrowheads="1"/>
          </p:cNvSpPr>
          <p:nvPr/>
        </p:nvSpPr>
        <p:spPr bwMode="auto">
          <a:xfrm>
            <a:off x="1847850" y="5876925"/>
            <a:ext cx="849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Расплата за надежность —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фактическое сокращение дискового пространства вдвое.</a:t>
            </a:r>
          </a:p>
        </p:txBody>
      </p:sp>
    </p:spTree>
    <p:extLst>
      <p:ext uri="{BB962C8B-B14F-4D97-AF65-F5344CB8AC3E}">
        <p14:creationId xmlns:p14="http://schemas.microsoft.com/office/powerpoint/2010/main" val="3832178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944688" y="333376"/>
            <a:ext cx="8229600" cy="708025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Межсетевой экран (брандмауэр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8582" y="1250950"/>
            <a:ext cx="6276109" cy="5418139"/>
          </a:xfrm>
        </p:spPr>
        <p:txBody>
          <a:bodyPr rtlCol="0">
            <a:noAutofit/>
          </a:bodyPr>
          <a:lstStyle/>
          <a:p>
            <a:pPr marL="0" indent="357188" algn="just">
              <a:buNone/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программное или аппаратное обеспечение, которое обеспечивает проверку всех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-страниц, поступающих на компьютер. Каждая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-страница перехватывается и анализируется межсетевым экраном на присутствие вредоносного кода. 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 algn="just">
              <a:buNone/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вредоносных программ происходит на основании баз и с помощью эвристического алгоритма.</a:t>
            </a:r>
          </a:p>
          <a:p>
            <a:pPr marL="0" indent="357188" algn="just">
              <a:buNone/>
              <a:defRPr/>
            </a:pP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Эвристический алгоритм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обнару­живать новые вирусы, еще не описанные в базах.</a:t>
            </a:r>
          </a:p>
          <a:p>
            <a:pPr>
              <a:buNone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3689350"/>
            <a:ext cx="4192588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146" y="12509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387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524000" y="333376"/>
            <a:ext cx="9144000" cy="14398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состояние защищённости информационной среды.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3671" y="2420939"/>
            <a:ext cx="8642350" cy="3168650"/>
          </a:xfrm>
        </p:spPr>
        <p:txBody>
          <a:bodyPr rtlCol="0">
            <a:noAutofit/>
          </a:bodyPr>
          <a:lstStyle/>
          <a:p>
            <a:pPr marL="714375" indent="-357188" algn="just">
              <a:buFont typeface="Wingdings 3" charset="2"/>
              <a:buChar char=""/>
              <a:tabLst>
                <a:tab pos="714375" algn="l"/>
              </a:tabLst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 работы компьютера,</a:t>
            </a:r>
          </a:p>
          <a:p>
            <a:pPr marL="714375" indent="-357188" algn="just">
              <a:buFont typeface="Wingdings 3" charset="2"/>
              <a:buChar char=""/>
              <a:tabLst>
                <a:tab pos="714375" algn="l"/>
              </a:tabLst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сохранность ценных данных,</a:t>
            </a:r>
          </a:p>
          <a:p>
            <a:pPr marL="714375" indent="-357188" algn="just">
              <a:buFont typeface="Wingdings 3" charset="2"/>
              <a:buChar char=""/>
              <a:tabLst>
                <a:tab pos="714375" algn="l"/>
              </a:tabLst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информации от внесения</a:t>
            </a:r>
          </a:p>
          <a:p>
            <a:pPr marL="357187" indent="0" algn="just">
              <a:buNone/>
              <a:tabLst>
                <a:tab pos="714375" algn="l"/>
              </a:tabLs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нее изменений неуполномоченными лицами,</a:t>
            </a:r>
          </a:p>
          <a:p>
            <a:pPr marL="714375" indent="-357188" algn="just">
              <a:buFont typeface="Wingdings 3" charset="2"/>
              <a:buChar char=""/>
              <a:tabLst>
                <a:tab pos="714375" algn="l"/>
              </a:tabLst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тайны переписки в </a:t>
            </a:r>
          </a:p>
          <a:p>
            <a:pPr marL="357187" indent="0" algn="just">
              <a:buNone/>
              <a:tabLst>
                <a:tab pos="714375" algn="l"/>
              </a:tabLs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электронной связи. </a:t>
            </a:r>
          </a:p>
        </p:txBody>
      </p:sp>
      <p:pic>
        <p:nvPicPr>
          <p:cNvPr id="33796" name="Picture 2" descr="http://hacklive.ru/wp-content/uploads/2014/10/Virenschutz-beim-Surfen-745x559-d79b249f4fae8bf5_1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73" y="3910013"/>
            <a:ext cx="3929062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644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847528" y="442120"/>
            <a:ext cx="8229600" cy="722312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цифровая подпись</a:t>
            </a:r>
            <a:endParaRPr lang="ru-RU" alt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1703388" y="1571626"/>
            <a:ext cx="62629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7188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контроля подлинности информации в электронном виде, обеспечения целостности электронных данных, подтверждения их авторства и актуальности.</a:t>
            </a:r>
          </a:p>
        </p:txBody>
      </p:sp>
      <p:pic>
        <p:nvPicPr>
          <p:cNvPr id="49156" name="Picture 4" descr="email_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56" y="3647281"/>
            <a:ext cx="2668588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 descr="300px-EToken_6_model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1700213"/>
            <a:ext cx="20701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5222875"/>
            <a:ext cx="15652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288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sstella.ru/wp-content/uploads/2013/11/Antivirus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9" y="979489"/>
            <a:ext cx="9252022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2843213" y="271464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09109063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5300953" y="322838"/>
            <a:ext cx="6630843" cy="6535162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сегодня стоит дорого и её необходимо охранять. Массовое применение персональных компьютеров, к сожалению, оказалось связанным с появлением </a:t>
            </a:r>
            <a:r>
              <a:rPr lang="ru-RU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самовоспроизводя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щихся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программ-вирусов, препятствующих нормальной работе компьютера, разрушающих файловую структуру дисков и наносящих ущерб хранимой в компьютере информации.</a:t>
            </a:r>
          </a:p>
        </p:txBody>
      </p:sp>
      <p:pic>
        <p:nvPicPr>
          <p:cNvPr id="5120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r="16843"/>
          <a:stretch>
            <a:fillRect/>
          </a:stretch>
        </p:blipFill>
        <p:spPr bwMode="auto">
          <a:xfrm>
            <a:off x="1663990" y="1094220"/>
            <a:ext cx="36369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906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279350"/>
            <a:ext cx="10280073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8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03" y="0"/>
            <a:ext cx="10258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9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10800000" flipV="1">
            <a:off x="3419475" y="1385888"/>
            <a:ext cx="1403350" cy="863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1455737" y="2293938"/>
            <a:ext cx="4681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  <a:endParaRPr lang="ru-RU" altLang="ru-RU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024563" y="1555750"/>
            <a:ext cx="112712" cy="15827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Прямоугольник 11"/>
          <p:cNvSpPr>
            <a:spLocks noChangeArrowheads="1"/>
          </p:cNvSpPr>
          <p:nvPr/>
        </p:nvSpPr>
        <p:spPr bwMode="auto">
          <a:xfrm>
            <a:off x="4891089" y="3259138"/>
            <a:ext cx="352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</a:t>
            </a:r>
            <a:endParaRPr lang="ru-RU" alt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endCxn id="32775" idx="0"/>
          </p:cNvCxnSpPr>
          <p:nvPr/>
        </p:nvCxnSpPr>
        <p:spPr>
          <a:xfrm>
            <a:off x="7391401" y="1555751"/>
            <a:ext cx="1939925" cy="936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Прямоугольник 16"/>
          <p:cNvSpPr>
            <a:spLocks noChangeArrowheads="1"/>
          </p:cNvSpPr>
          <p:nvPr/>
        </p:nvSpPr>
        <p:spPr bwMode="auto">
          <a:xfrm>
            <a:off x="7967664" y="2492376"/>
            <a:ext cx="272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ru-RU" alt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TextBox 19"/>
          <p:cNvSpPr txBox="1">
            <a:spLocks noChangeArrowheads="1"/>
          </p:cNvSpPr>
          <p:nvPr/>
        </p:nvSpPr>
        <p:spPr bwMode="auto">
          <a:xfrm>
            <a:off x="2899955" y="695326"/>
            <a:ext cx="8037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включает в себя</a:t>
            </a:r>
            <a:endParaRPr lang="ru-RU" alt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7" name="Picture 2" descr="C:\Documents and Settings\Admin\Рабочий стол\usa_ukradeny_car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8326" y="2984501"/>
            <a:ext cx="2574925" cy="1928813"/>
          </a:xfrm>
        </p:spPr>
      </p:pic>
      <p:pic>
        <p:nvPicPr>
          <p:cNvPr id="32778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4" y="2836863"/>
            <a:ext cx="3100387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557588"/>
            <a:ext cx="4876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291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11" y="1"/>
            <a:ext cx="11033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2063750" y="2781300"/>
            <a:ext cx="8401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с использованием паролей</a:t>
            </a:r>
            <a:endParaRPr lang="ru-RU" altLang="ru-RU" sz="5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4484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5113" y="-100014"/>
            <a:ext cx="10656887" cy="6958013"/>
          </a:xfrm>
        </p:spPr>
        <p:txBody>
          <a:bodyPr rtlCol="0">
            <a:normAutofit/>
          </a:bodyPr>
          <a:lstStyle/>
          <a:p>
            <a:pPr marL="0" indent="357188" algn="just">
              <a:buNone/>
              <a:defRPr/>
            </a:pPr>
            <a: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защиты от несанкционированного доступа к программам и данным, хранящимся на компьютере, используются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пароли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357188" algn="just"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несанкционированного доступа может быть защищены</a:t>
            </a:r>
          </a:p>
          <a:p>
            <a:pPr marL="714375" indent="-357188" algn="just"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714375" indent="-357188" algn="just"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система,</a:t>
            </a:r>
          </a:p>
          <a:p>
            <a:pPr marL="714375" indent="-357188" algn="just"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диск,</a:t>
            </a:r>
          </a:p>
          <a:p>
            <a:pPr marL="714375" indent="-357188" algn="just"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папка,</a:t>
            </a:r>
          </a:p>
          <a:p>
            <a:pPr marL="714375" indent="-357188" algn="just"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файл локального компьютера.</a:t>
            </a:r>
          </a:p>
        </p:txBody>
      </p:sp>
      <p:pic>
        <p:nvPicPr>
          <p:cNvPr id="3686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546600"/>
            <a:ext cx="30495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4411663"/>
            <a:ext cx="28813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screen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5013325"/>
            <a:ext cx="28448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57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919333" y="1292133"/>
            <a:ext cx="8891588" cy="3567249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Биометрические системы</a:t>
            </a:r>
            <a:br>
              <a:rPr lang="ru-RU" alt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защиты</a:t>
            </a:r>
            <a:endParaRPr lang="ru-RU" altLang="ru-RU" sz="6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2602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5292" y="0"/>
            <a:ext cx="10676708" cy="6858000"/>
          </a:xfrm>
        </p:spPr>
        <p:txBody>
          <a:bodyPr rtlCol="0">
            <a:noAutofit/>
          </a:bodyPr>
          <a:lstStyle/>
          <a:p>
            <a:pPr marL="0" indent="357188" algn="just"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для защиты от несанкционированного доступа к информации все более часто используются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биометрические системы идентификации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357188" algn="just"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в этих системах характеристики являются неотъемлемыми качествами личности человека и поэтому не могут быть утерянными и подделанными. </a:t>
            </a:r>
          </a:p>
          <a:p>
            <a:pPr marL="0" indent="357188" algn="just"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биометрическим системам защиты информации относятся системы идентификации:</a:t>
            </a:r>
          </a:p>
          <a:p>
            <a:pPr marL="714375" indent="-357188" algn="just">
              <a:buFont typeface="Wingdings 3" charset="2"/>
              <a:buChar char="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отпечаткам пальцев;</a:t>
            </a:r>
          </a:p>
          <a:p>
            <a:pPr marL="714375" indent="-357188" algn="just">
              <a:buFont typeface="Wingdings 3" charset="2"/>
              <a:buChar char="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характеристикам речи;</a:t>
            </a:r>
          </a:p>
          <a:p>
            <a:pPr marL="714375" indent="-357188" algn="just">
              <a:buFont typeface="Wingdings 3" charset="2"/>
              <a:buChar char="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радужной оболочке глаза;</a:t>
            </a:r>
          </a:p>
          <a:p>
            <a:pPr marL="714375" indent="-357188" algn="just">
              <a:buFont typeface="Wingdings 3" charset="2"/>
              <a:buChar char="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изображению лица;</a:t>
            </a:r>
          </a:p>
          <a:p>
            <a:pPr marL="714375" indent="-357188" algn="just">
              <a:buFont typeface="Wingdings 3" charset="2"/>
              <a:buChar char="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геометрии ладони руки.</a:t>
            </a:r>
          </a:p>
          <a:p>
            <a:pPr>
              <a:buFont typeface="Wingdings 3" charset="2"/>
              <a:buChar char="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15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r="21275" b="17462"/>
          <a:stretch>
            <a:fillRect/>
          </a:stretch>
        </p:blipFill>
        <p:spPr bwMode="auto">
          <a:xfrm>
            <a:off x="8447087" y="4049713"/>
            <a:ext cx="3744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5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</TotalTime>
  <Words>746</Words>
  <Application>Microsoft Office PowerPoint</Application>
  <PresentationFormat>Широкоэкранный</PresentationFormat>
  <Paragraphs>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Times New Roman</vt:lpstr>
      <vt:lpstr>Wingdings 3</vt:lpstr>
      <vt:lpstr>Легкий дым</vt:lpstr>
      <vt:lpstr>Презентация на тему</vt:lpstr>
      <vt:lpstr>Информационная безопасность — это состояние защищённости информационной среды.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 Биометрические системы  защиты</vt:lpstr>
      <vt:lpstr>Презентация PowerPoint</vt:lpstr>
      <vt:lpstr>Идентификация по отпечаткам пальцев</vt:lpstr>
      <vt:lpstr>Идентификация  по характеристикам речи</vt:lpstr>
      <vt:lpstr>Идентификация по радужной оболочке глаза</vt:lpstr>
      <vt:lpstr>Идентификация по изображению лица</vt:lpstr>
      <vt:lpstr>Идентификация по ладони руки</vt:lpstr>
      <vt:lpstr>3.  Физическая защита данных</vt:lpstr>
      <vt:lpstr>Несанкционированный доступ</vt:lpstr>
      <vt:lpstr>RAID - массив</vt:lpstr>
      <vt:lpstr>Способы реализации RAID-массива</vt:lpstr>
      <vt:lpstr>Межсетевой экран (брандмауэр)</vt:lpstr>
      <vt:lpstr>Электронная цифровая подпись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2023-06-04T16:06:00Z</dcterms:created>
  <dcterms:modified xsi:type="dcterms:W3CDTF">2023-10-02T18:14:45Z</dcterms:modified>
</cp:coreProperties>
</file>