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4E52-A926-49DE-88C2-CFEC194CEA3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DE83-26BF-4697-9604-C1202EBD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Методы защиты работников от воздействия опасных и вредных производственных факторов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syl.ru/misc/i/ai/178186/709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6386" y="2636912"/>
            <a:ext cx="4327614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Защита расстоянием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b="1" dirty="0" smtClean="0"/>
              <a:t>ограждения опасных зон с целью создания физической преграды, предотвращающей приближение человека к источнику опасности, устраняющей возможность захвата одежды или частей тела движущимися элементами оборудования, ожога от нагретых поверхностей и т.п.;</a:t>
            </a:r>
          </a:p>
        </p:txBody>
      </p:sp>
      <p:pic>
        <p:nvPicPr>
          <p:cNvPr id="2052" name="Picture 4" descr="http://www.stroika.su/upload/iblock/ca6/ca6cd10b8f43f9a17fecdbec7a8f5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45056"/>
            <a:ext cx="3744416" cy="2720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• </a:t>
            </a:r>
            <a:r>
              <a:rPr lang="ru-RU" sz="3200" b="1" dirty="0" smtClean="0"/>
              <a:t>удаления операторов из опасных зон с помощью автоматизации работы оборудования, применения дистанционного управления, роботов и манипуляторов;</a:t>
            </a:r>
          </a:p>
        </p:txBody>
      </p:sp>
      <p:pic>
        <p:nvPicPr>
          <p:cNvPr id="25602" name="Picture 2" descr="http://surgut-tr.gazprom.ru/_ah/img/lQ1yjSZDQlNu-jNfp1Rs8Q=s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132" y="2132856"/>
            <a:ext cx="7087716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• нормирования минимально допустимых расстояний между оператором и источником повышенной опасности и др.</a:t>
            </a:r>
            <a:endParaRPr lang="ru-RU" sz="3200" dirty="0"/>
          </a:p>
        </p:txBody>
      </p:sp>
      <p:pic>
        <p:nvPicPr>
          <p:cNvPr id="26628" name="Picture 4" descr="http://forca.ru/images/stati/transformator/1/zashchita-ot-pol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54440"/>
            <a:ext cx="6627465" cy="500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www.syl.ru/misc/i/ai/178186/709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327614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        Методы защиты работников классифицируются по определенным принципам, и один и тот же метод может служить для защиты работников одновременно от нескольких вредных и опасных факторов производственной среды и трудового процесса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42" name="Picture 2" descr="http://tulasmi.ru/content/uploads/2013/08/20130830-kotel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4932040" cy="2774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Методы, мероприятия и средства защиты работающих от воздействия вредных и опасных производственных факторов могут быть сгруппированы по ряду критериев. В качестве одного из критериев для такой классификации может быть принят принцип защиты. По этому критерию методы и средства защиты работающих представлены следующим образом.</a:t>
            </a:r>
            <a:endParaRPr lang="ru-RU" sz="3200" b="1" dirty="0"/>
          </a:p>
        </p:txBody>
      </p:sp>
      <p:sp>
        <p:nvSpPr>
          <p:cNvPr id="9218" name="AutoShape 2" descr="http://cf.ppt-online.org/files/slide/g/GFXEpacluHBqetYK4zOM8IrLZTho7ijCQ3vgm6/slide-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studbooks.net/imag_/43/203473/image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33056"/>
            <a:ext cx="4643636" cy="2762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1"/>
            <a:ext cx="52920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Нормализация условий труда</a:t>
            </a:r>
          </a:p>
          <a:p>
            <a:pPr algn="just"/>
            <a:r>
              <a:rPr lang="ru-RU" sz="2400" b="1" dirty="0" smtClean="0"/>
              <a:t> Сущность этого метода состоит в проведении организационных, технических и иных мероприятий, направленных на снижение уровня факторов, вызывающих риск повреждения здоровья, и приведение значений вредных и опасных производственных факторов к нормированным величинам. На основе идентификации опасностей и вредностей и определения значений факторов производственной среды в процессе аттестации рабочих мест по условиям труда намечается и реализуется план мероприятий по охране труда, в который, в частности, включается</a:t>
            </a:r>
            <a:endParaRPr lang="ru-RU" sz="2400" b="1" dirty="0"/>
          </a:p>
        </p:txBody>
      </p:sp>
      <p:pic>
        <p:nvPicPr>
          <p:cNvPr id="8194" name="Picture 2" descr="https://vacancies.club/wp-content/uploads/2015/05/RN-Sahalinmorneftegaz-vakan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812" y="2636912"/>
            <a:ext cx="3732187" cy="397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Весьма эффективными во многих случаях являются меры, улучшающие санитарно-гигиенические условия труда.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smtClean="0"/>
              <a:t>Различаются методы защиты и по месту их применения.</a:t>
            </a:r>
          </a:p>
          <a:p>
            <a:pPr algn="just"/>
            <a:r>
              <a:rPr lang="ru-RU" sz="2400" b="1" dirty="0" smtClean="0"/>
              <a:t>Наиболее радикальными признаны методы борьбы с вредными и опасными производственными факторами в источнике их образования, а также методы, направленные на устранение непосредственного контакта с ними работника. Эти методы реализуются самыми разными путями, имеющими свою специфику в зависимости от характера опасности или вредности.</a:t>
            </a:r>
          </a:p>
        </p:txBody>
      </p:sp>
      <p:pic>
        <p:nvPicPr>
          <p:cNvPr id="7170" name="Picture 2" descr="http://reklhod.ru/s_images/13907481292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475989" cy="3356992"/>
          </a:xfrm>
          <a:prstGeom prst="rect">
            <a:avLst/>
          </a:prstGeom>
          <a:noFill/>
        </p:spPr>
      </p:pic>
      <p:pic>
        <p:nvPicPr>
          <p:cNvPr id="7172" name="Picture 4" descr="http://xlom.ru/wp-content/uploads/2017/02/%D0%BE%D1%82%D0%BA%D0%B0%D1%87%D0%BA%D0%B0-%D1%80%D0%B2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3429000"/>
            <a:ext cx="2479635" cy="3248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38884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Важным методом защиты работающих от воздействия опасных и вредных производственных факторов является борьба с ними на пути их распространения. </a:t>
            </a:r>
            <a:r>
              <a:rPr lang="ru-RU" sz="2400" b="1" dirty="0" smtClean="0"/>
              <a:t>Эти методы также реализуются различными способами, суть которых состоит в создании преграды, ослаблении интенсивности, поглощении энергии и т.п.</a:t>
            </a:r>
          </a:p>
          <a:p>
            <a:pPr algn="just"/>
            <a:r>
              <a:rPr lang="ru-RU" sz="2400" b="1" dirty="0" smtClean="0"/>
              <a:t>Возможно и другое деление методов защиты.</a:t>
            </a:r>
            <a:endParaRPr lang="ru-RU" sz="2400" b="1" dirty="0"/>
          </a:p>
        </p:txBody>
      </p:sp>
      <p:sp>
        <p:nvSpPr>
          <p:cNvPr id="2457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www.sovplym.ru/files/item_gallery/318/ftf_dmn_antinoisescreens_sp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700808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Требования по охране труда, сформулированные в нормативно-правовых документах, предусматривают комплексное использование перечисленных методов в организациях с целью создания безопасных условий труда и сохранения здоровья работающих</a:t>
            </a:r>
            <a:endParaRPr lang="ru-RU" sz="2400" b="1" dirty="0"/>
          </a:p>
        </p:txBody>
      </p:sp>
      <p:pic>
        <p:nvPicPr>
          <p:cNvPr id="5124" name="Picture 4" descr="https://35.img.avito.st/640x480/1748648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6661">
            <a:off x="3747756" y="2477322"/>
            <a:ext cx="6429234" cy="4076135"/>
          </a:xfrm>
          <a:prstGeom prst="rect">
            <a:avLst/>
          </a:prstGeom>
          <a:noFill/>
        </p:spPr>
      </p:pic>
      <p:pic>
        <p:nvPicPr>
          <p:cNvPr id="5122" name="Picture 2" descr="http://ozon-st.cdn.ngenix.net/multimedia/1000145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0226">
            <a:off x="1347721" y="2482769"/>
            <a:ext cx="2709080" cy="4009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Адаптация работников к повышенному риску</a:t>
            </a:r>
            <a:r>
              <a:rPr lang="ru-RU" sz="2400" b="1" dirty="0" smtClean="0"/>
              <a:t>.</a:t>
            </a:r>
            <a:r>
              <a:rPr lang="ru-RU" sz="2400" dirty="0" smtClean="0"/>
              <a:t> Реализация данного метода осуществляется по нескольким направлениям, а именно:</a:t>
            </a:r>
          </a:p>
          <a:p>
            <a:r>
              <a:rPr lang="ru-RU" sz="2400" dirty="0" smtClean="0"/>
              <a:t>• профессиональный отбор работников для выполнения работ в условиях повышенной опасности;</a:t>
            </a:r>
          </a:p>
          <a:p>
            <a:r>
              <a:rPr lang="ru-RU" sz="2400" dirty="0" smtClean="0"/>
              <a:t>• специальное обучение работников определенных профессий и проведение инструктажей;</a:t>
            </a:r>
          </a:p>
          <a:p>
            <a:r>
              <a:rPr lang="ru-RU" sz="2400" dirty="0" smtClean="0"/>
              <a:t>• проведение предварительных и периодических медицинских осмотров работников для установленных профессий;</a:t>
            </a:r>
          </a:p>
          <a:p>
            <a:r>
              <a:rPr lang="ru-RU" sz="2400" dirty="0" smtClean="0"/>
              <a:t>• обеспечение работников средствами индивидуальной защиты (спецодеждой, защитными очками, масками, противогазами и др.).</a:t>
            </a:r>
            <a:endParaRPr lang="ru-RU" sz="2400" dirty="0"/>
          </a:p>
        </p:txBody>
      </p:sp>
      <p:pic>
        <p:nvPicPr>
          <p:cNvPr id="4098" name="Picture 2" descr="http://profkom63.ru/upload/resize_cache/iblock/03f/900_0_240cd750bba9870f18aada2478b24840a/03fd979c59ff563d818f32228a8be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427984" cy="3068960"/>
          </a:xfrm>
          <a:prstGeom prst="rect">
            <a:avLst/>
          </a:prstGeom>
          <a:noFill/>
        </p:spPr>
      </p:pic>
      <p:pic>
        <p:nvPicPr>
          <p:cNvPr id="4100" name="Picture 4" descr="http://sospp.ru/wp-content/uploads/IMG_6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57200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372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Защита временем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dirty="0" smtClean="0"/>
              <a:t>Метод используется в тех случаях, когда первые 2 метода невозможно применить по техническим причинам или их реализация не дает удовлетворительного результата. В таком случае нормативно устанавливается допустимое время пребывания человека в зоне повышенной опасности или вредности (например, в условиях воздействия ионизирующего излучения, вблизи мощных источников электромагнитного излучения и др.). Работнику могут устанавливаться сокращенная рабочая неделя или уменьшенная длительность рабочей смены, наибольшее время непрерывной работы в условиях действия вредных производственных факторов, время и периодичность дополнительных перерывов в течение смены</a:t>
            </a:r>
            <a:endParaRPr lang="ru-RU" sz="2400" dirty="0"/>
          </a:p>
        </p:txBody>
      </p:sp>
      <p:pic>
        <p:nvPicPr>
          <p:cNvPr id="3074" name="Picture 2" descr="http://swalker.org/uploads/posts/2014-10/thumbs/1414665392_swalker.org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82443"/>
            <a:ext cx="2843808" cy="2075557"/>
          </a:xfrm>
          <a:prstGeom prst="rect">
            <a:avLst/>
          </a:prstGeom>
          <a:noFill/>
        </p:spPr>
      </p:pic>
      <p:pic>
        <p:nvPicPr>
          <p:cNvPr id="3076" name="Picture 4" descr="http://soc-life.ru/actions/55b4f05283972/thumb2_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24944"/>
            <a:ext cx="2771800" cy="1421904"/>
          </a:xfrm>
          <a:prstGeom prst="rect">
            <a:avLst/>
          </a:prstGeom>
          <a:noFill/>
        </p:spPr>
      </p:pic>
      <p:pic>
        <p:nvPicPr>
          <p:cNvPr id="3078" name="Picture 6" descr="http://komprinfo.ru/uploads/posts/2011-10/1318191343_pridnest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92696"/>
            <a:ext cx="2771800" cy="189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444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Методы защиты работников от воздействия опасных и вредных производственных факторов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защиты работников от воздействия опасных и вредных производственных факторов</dc:title>
  <dc:creator>emeljanova</dc:creator>
  <cp:lastModifiedBy>emeljanova</cp:lastModifiedBy>
  <cp:revision>23</cp:revision>
  <dcterms:created xsi:type="dcterms:W3CDTF">2017-10-02T14:34:59Z</dcterms:created>
  <dcterms:modified xsi:type="dcterms:W3CDTF">2018-01-11T08:35:49Z</dcterms:modified>
</cp:coreProperties>
</file>