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8B04A"/>
    <a:srgbClr val="B57D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98" d="100"/>
          <a:sy n="98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rgbClr val="E8B04A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45FD-3605-41D9-8160-B53DBE724D8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Скругленная соединительная линия 16"/>
          <p:cNvCxnSpPr/>
          <p:nvPr/>
        </p:nvCxnSpPr>
        <p:spPr>
          <a:xfrm rot="16200000" flipH="1">
            <a:off x="928662" y="3071810"/>
            <a:ext cx="5572164" cy="1714512"/>
          </a:xfrm>
          <a:prstGeom prst="curvedConnector3">
            <a:avLst>
              <a:gd name="adj1" fmla="val 7448"/>
            </a:avLst>
          </a:prstGeom>
          <a:ln w="19050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4572000" y="-2"/>
            <a:ext cx="4572000" cy="6858001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1069786">
            <a:off x="5239569" y="2602228"/>
            <a:ext cx="3236863" cy="4868229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H="1">
            <a:off x="85032" y="0"/>
            <a:ext cx="4558406" cy="685800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20530214" flipH="1">
            <a:off x="677452" y="2539221"/>
            <a:ext cx="3217096" cy="4929685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9515459">
            <a:off x="2694996" y="754330"/>
            <a:ext cx="3867979" cy="5504675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762315"/>
              <a:gd name="connsiteY0" fmla="*/ 0 h 6400800"/>
              <a:gd name="connsiteX1" fmla="*/ 1548245 w 5762315"/>
              <a:gd name="connsiteY1" fmla="*/ 1901536 h 6400800"/>
              <a:gd name="connsiteX2" fmla="*/ 0 w 5762315"/>
              <a:gd name="connsiteY2" fmla="*/ 6400800 h 6400800"/>
              <a:gd name="connsiteX3" fmla="*/ 4787319 w 5762315"/>
              <a:gd name="connsiteY3" fmla="*/ 3275145 h 6400800"/>
              <a:gd name="connsiteX4" fmla="*/ 5600700 w 5762315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720520 w 5600700"/>
              <a:gd name="connsiteY1" fmla="*/ 1905412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2537421 w 5600700"/>
              <a:gd name="connsiteY1" fmla="*/ 2220435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230839"/>
              <a:gd name="connsiteY0" fmla="*/ 0 h 6110584"/>
              <a:gd name="connsiteX1" fmla="*/ 2537421 w 6230839"/>
              <a:gd name="connsiteY1" fmla="*/ 1930219 h 6110584"/>
              <a:gd name="connsiteX2" fmla="*/ 0 w 6230839"/>
              <a:gd name="connsiteY2" fmla="*/ 6110584 h 6110584"/>
              <a:gd name="connsiteX3" fmla="*/ 4787319 w 6230839"/>
              <a:gd name="connsiteY3" fmla="*/ 2984929 h 6110584"/>
              <a:gd name="connsiteX4" fmla="*/ 6169555 w 6230839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424" h="6110584">
                <a:moveTo>
                  <a:pt x="6169555" y="0"/>
                </a:moveTo>
                <a:cubicBezTo>
                  <a:pt x="4652241" y="411347"/>
                  <a:pt x="4053800" y="854249"/>
                  <a:pt x="2652330" y="2015418"/>
                </a:cubicBezTo>
                <a:cubicBezTo>
                  <a:pt x="1540079" y="3224228"/>
                  <a:pt x="516082" y="4610829"/>
                  <a:pt x="0" y="6110584"/>
                </a:cubicBezTo>
                <a:cubicBezTo>
                  <a:pt x="1530927" y="5348584"/>
                  <a:pt x="3311593" y="4347919"/>
                  <a:pt x="4787319" y="2984929"/>
                </a:cubicBezTo>
                <a:cubicBezTo>
                  <a:pt x="5603717" y="1971870"/>
                  <a:pt x="6316424" y="1130177"/>
                  <a:pt x="6169555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428" y="630568"/>
            <a:ext cx="7772400" cy="3436094"/>
          </a:xfrm>
          <a:prstGeom prst="roundRect">
            <a:avLst>
              <a:gd name="adj" fmla="val 28963"/>
            </a:avLst>
          </a:prstGeom>
          <a:gradFill>
            <a:gsLst>
              <a:gs pos="0">
                <a:schemeClr val="bg1">
                  <a:alpha val="50000"/>
                </a:schemeClr>
              </a:gs>
              <a:gs pos="25000">
                <a:schemeClr val="bg2">
                  <a:alpha val="89000"/>
                </a:schemeClr>
              </a:gs>
              <a:gs pos="100000">
                <a:schemeClr val="bg1">
                  <a:alpha val="32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Виды Дизайна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005064"/>
            <a:ext cx="3851920" cy="3284984"/>
          </a:xfrm>
          <a:prstGeom prst="roundRect">
            <a:avLst/>
          </a:prstGeom>
          <a:solidFill>
            <a:schemeClr val="bg1">
              <a:alpha val="37000"/>
            </a:schemeClr>
          </a:solidFill>
        </p:spPr>
        <p:txBody>
          <a:bodyPr anchor="ctr" anchorCtr="0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4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/>
              </a:rPr>
              <a:t>Сокольская</a:t>
            </a:r>
            <a:r>
              <a:rPr lang="ru-RU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/>
              </a:rPr>
              <a:t> А.Н., преподаватель строительных дисциплин ГАОУ СПО «Новороссийского колледжа строительства и экономики» Краснодарского края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 rot="17646474">
            <a:off x="2990654" y="531353"/>
            <a:ext cx="699121" cy="1214446"/>
          </a:xfrm>
          <a:prstGeom prst="ellipse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30000">
                <a:srgbClr val="FF6600">
                  <a:alpha val="20000"/>
                </a:srgbClr>
              </a:gs>
            </a:gsLst>
            <a:lin ang="5400000" scaled="0"/>
          </a:gradFill>
          <a:ln>
            <a:solidFill>
              <a:schemeClr val="bg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Скругленная соединительная линия 31"/>
          <p:cNvCxnSpPr/>
          <p:nvPr/>
        </p:nvCxnSpPr>
        <p:spPr>
          <a:xfrm rot="5400000">
            <a:off x="2714624" y="3214674"/>
            <a:ext cx="5572140" cy="1714512"/>
          </a:xfrm>
          <a:prstGeom prst="curvedConnector3">
            <a:avLst>
              <a:gd name="adj1" fmla="val 6494"/>
            </a:avLst>
          </a:prstGeom>
          <a:ln w="19050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 rot="3819068" flipH="1">
            <a:off x="5564666" y="618446"/>
            <a:ext cx="699121" cy="1214446"/>
          </a:xfrm>
          <a:prstGeom prst="ellipse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30000">
                <a:srgbClr val="FF6600">
                  <a:alpha val="20000"/>
                </a:srgbClr>
              </a:gs>
            </a:gsLst>
            <a:lin ang="5400000" scaled="0"/>
          </a:gradFill>
          <a:ln>
            <a:solidFill>
              <a:schemeClr val="bg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rot="1069786">
            <a:off x="173387" y="5743620"/>
            <a:ext cx="1010517" cy="1291053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rot="20530214" flipH="1">
            <a:off x="7960098" y="5767279"/>
            <a:ext cx="1010517" cy="1291053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3960440" cy="65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196752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Книжный дизайн</a:t>
            </a:r>
            <a:r>
              <a:rPr lang="ru-RU" sz="3600" b="1" dirty="0"/>
              <a:t> – </a:t>
            </a:r>
            <a:r>
              <a:rPr lang="ru-RU" sz="3600" dirty="0"/>
              <a:t>это новые, разнообразные конструкции книги.</a:t>
            </a:r>
          </a:p>
        </p:txBody>
      </p:sp>
    </p:spTree>
    <p:extLst>
      <p:ext uri="{BB962C8B-B14F-4D97-AF65-F5344CB8AC3E}">
        <p14:creationId xmlns="" xmlns:p14="http://schemas.microsoft.com/office/powerpoint/2010/main" val="7884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zazh1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574941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313" y="1124744"/>
            <a:ext cx="36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Визаж (искусство макияжа) –создание прекрасного облика человека.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12918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28489"/>
            <a:ext cx="4286250" cy="3238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2689151" cy="2689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43" y="3861047"/>
            <a:ext cx="1813114" cy="268915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8489"/>
            <a:ext cx="4248472" cy="6021709"/>
          </a:xfrm>
        </p:spPr>
      </p:pic>
    </p:spTree>
    <p:extLst>
      <p:ext uri="{BB962C8B-B14F-4D97-AF65-F5344CB8AC3E}">
        <p14:creationId xmlns="" xmlns:p14="http://schemas.microsoft.com/office/powerpoint/2010/main" val="28313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8272d09859044b3bf72bf87c0a090b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7440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Дизайн одежды – моделирование и конструирование одежды. </a:t>
            </a:r>
          </a:p>
        </p:txBody>
      </p:sp>
    </p:spTree>
    <p:extLst>
      <p:ext uri="{BB962C8B-B14F-4D97-AF65-F5344CB8AC3E}">
        <p14:creationId xmlns="" xmlns:p14="http://schemas.microsoft.com/office/powerpoint/2010/main" val="10722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0381"/>
            <a:ext cx="3096344" cy="48548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80381"/>
            <a:ext cx="3467749" cy="48548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2701" y="188640"/>
            <a:ext cx="7715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Мода – это отражение нашего мировоззрения, образа жизни, культурного уровня, социальных условий и других слагаемых жизни общества.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41719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293_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681564" cy="62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Фитодизайн – составление отдельных объемных или плоских композиций из живых или засушенных цветов </a:t>
            </a:r>
          </a:p>
        </p:txBody>
      </p:sp>
    </p:spTree>
    <p:extLst>
      <p:ext uri="{BB962C8B-B14F-4D97-AF65-F5344CB8AC3E}">
        <p14:creationId xmlns="" xmlns:p14="http://schemas.microsoft.com/office/powerpoint/2010/main" val="34951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ndle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6096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Ландшафтный дизайн – дизайн среды.  Дизайнер занимается озеленением и благоустройством территорий.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26961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564396" cy="23762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13" y="116633"/>
            <a:ext cx="5023698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5"/>
            <a:ext cx="3456384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36" y="3887689"/>
            <a:ext cx="5134475" cy="2996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5" y="5225357"/>
            <a:ext cx="3168352" cy="1544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96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3600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/>
              </a:rPr>
              <a:t>Вопросы :</a:t>
            </a:r>
            <a:endParaRPr lang="ru-RU" sz="4000" b="1" kern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2809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/>
              </a:rPr>
              <a:t>Какие из видов дизайна вам наиболее запомнились?</a:t>
            </a:r>
          </a:p>
          <a:p>
            <a:pPr marL="514350" indent="-514350">
              <a:lnSpc>
                <a:spcPct val="150000"/>
              </a:lnSpc>
              <a:buAutoNum type="arabicParenR" startAt="2"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/>
              </a:rPr>
              <a:t>Что вы понимаете под словом «дизайн»? </a:t>
            </a:r>
          </a:p>
          <a:p>
            <a:pPr marL="514350" indent="-514350">
              <a:lnSpc>
                <a:spcPct val="150000"/>
              </a:lnSpc>
              <a:buAutoNum type="arabicParenR" startAt="3"/>
            </a:pPr>
            <a:r>
              <a:rPr lang="ru-RU" sz="2800" dirty="0" smtClean="0">
                <a:solidFill>
                  <a:srgbClr val="00B050"/>
                </a:solidFill>
                <a:latin typeface="Monotype Corsiva" pitchFamily="66"/>
              </a:rPr>
              <a:t>Какова цель и задачи дизайна? </a:t>
            </a:r>
          </a:p>
          <a:p>
            <a:pPr marL="514350" indent="-514350">
              <a:lnSpc>
                <a:spcPct val="150000"/>
              </a:lnSpc>
              <a:buAutoNum type="arabicParenR" startAt="4"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/>
              </a:rPr>
              <a:t>Ландшафтный вид дизайна – это…</a:t>
            </a:r>
          </a:p>
          <a:p>
            <a:pPr marL="514350" indent="-514350">
              <a:lnSpc>
                <a:spcPct val="150000"/>
              </a:lnSpc>
              <a:buAutoNum type="arabicParenR" startAt="5"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/>
              </a:rPr>
              <a:t>Чем отличаются «стиль» и «мода»?</a:t>
            </a:r>
          </a:p>
          <a:p>
            <a:pPr marL="514350" indent="-514350">
              <a:lnSpc>
                <a:spcPct val="150000"/>
              </a:lnSpc>
              <a:buAutoNum type="arabicParenR" startAt="5"/>
            </a:pPr>
            <a:r>
              <a:rPr lang="ru-RU" sz="2800" dirty="0" smtClean="0">
                <a:solidFill>
                  <a:srgbClr val="FFFF00"/>
                </a:solidFill>
                <a:latin typeface="Monotype Corsiva" pitchFamily="66"/>
              </a:rPr>
              <a:t>Фитодизайн –это?</a:t>
            </a:r>
          </a:p>
          <a:p>
            <a:pPr marL="514350" indent="-514350"/>
            <a:r>
              <a:rPr lang="ru-RU" sz="2800" dirty="0" smtClean="0">
                <a:solidFill>
                  <a:srgbClr val="C00000"/>
                </a:solidFill>
                <a:latin typeface="Monotype Corsiva" pitchFamily="66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5400600" cy="125400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    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Цель данной презентации: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604448" cy="1080120"/>
          </a:xfrm>
        </p:spPr>
        <p:txBody>
          <a:bodyPr>
            <a:normAutofit/>
          </a:bodyPr>
          <a:lstStyle/>
          <a:p>
            <a:pPr algn="l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Познакомить учащихся с видами и индивидуальностью дизайна,</a:t>
            </a:r>
            <a:r>
              <a:rPr lang="en-US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применяемого в дизайн - проектах</a:t>
            </a:r>
            <a:endParaRPr lang="ru-RU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/>
              </a:rPr>
              <a:t>Задачи данной презентации:</a:t>
            </a:r>
            <a:endParaRPr lang="ru-RU" sz="36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93305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kern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Научить учащихся различать виды дизайнерских решений, при проектировании и конструировании эстетических свойств окружающего нас предметного мира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3243427">
            <a:off x="6447472" y="-28940"/>
            <a:ext cx="2772456" cy="2398383"/>
            <a:chOff x="85032" y="-2"/>
            <a:chExt cx="9058968" cy="7470459"/>
          </a:xfrm>
        </p:grpSpPr>
        <p:sp>
          <p:nvSpPr>
            <p:cNvPr id="4" name="Полилиния 3"/>
            <p:cNvSpPr/>
            <p:nvPr/>
          </p:nvSpPr>
          <p:spPr>
            <a:xfrm>
              <a:off x="4572000" y="-2"/>
              <a:ext cx="4572000" cy="6858001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1069786">
              <a:off x="5239569" y="2602228"/>
              <a:ext cx="3236863" cy="4868229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flipH="1">
              <a:off x="85032" y="0"/>
              <a:ext cx="4558406" cy="6858000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20530214" flipH="1">
              <a:off x="677452" y="2539221"/>
              <a:ext cx="3217096" cy="4929685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9515459">
              <a:off x="2694996" y="754330"/>
              <a:ext cx="3867979" cy="5504675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762315"/>
                <a:gd name="connsiteY0" fmla="*/ 0 h 6400800"/>
                <a:gd name="connsiteX1" fmla="*/ 1548245 w 5762315"/>
                <a:gd name="connsiteY1" fmla="*/ 1901536 h 6400800"/>
                <a:gd name="connsiteX2" fmla="*/ 0 w 5762315"/>
                <a:gd name="connsiteY2" fmla="*/ 6400800 h 6400800"/>
                <a:gd name="connsiteX3" fmla="*/ 4787319 w 5762315"/>
                <a:gd name="connsiteY3" fmla="*/ 3275145 h 6400800"/>
                <a:gd name="connsiteX4" fmla="*/ 5600700 w 5762315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720520 w 5600700"/>
                <a:gd name="connsiteY1" fmla="*/ 1905412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2537421 w 5600700"/>
                <a:gd name="connsiteY1" fmla="*/ 2220435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230839"/>
                <a:gd name="connsiteY0" fmla="*/ 0 h 6110584"/>
                <a:gd name="connsiteX1" fmla="*/ 2537421 w 6230839"/>
                <a:gd name="connsiteY1" fmla="*/ 1930219 h 6110584"/>
                <a:gd name="connsiteX2" fmla="*/ 0 w 6230839"/>
                <a:gd name="connsiteY2" fmla="*/ 6110584 h 6110584"/>
                <a:gd name="connsiteX3" fmla="*/ 4787319 w 6230839"/>
                <a:gd name="connsiteY3" fmla="*/ 2984929 h 6110584"/>
                <a:gd name="connsiteX4" fmla="*/ 6169555 w 6230839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6424" h="6110584">
                  <a:moveTo>
                    <a:pt x="6169555" y="0"/>
                  </a:moveTo>
                  <a:cubicBezTo>
                    <a:pt x="4652241" y="411347"/>
                    <a:pt x="4053800" y="854249"/>
                    <a:pt x="2652330" y="2015418"/>
                  </a:cubicBezTo>
                  <a:cubicBezTo>
                    <a:pt x="1540079" y="3224228"/>
                    <a:pt x="516082" y="4610829"/>
                    <a:pt x="0" y="6110584"/>
                  </a:cubicBezTo>
                  <a:cubicBezTo>
                    <a:pt x="1530927" y="5348584"/>
                    <a:pt x="3311593" y="4347919"/>
                    <a:pt x="4787319" y="2984929"/>
                  </a:cubicBezTo>
                  <a:cubicBezTo>
                    <a:pt x="5603717" y="1971870"/>
                    <a:pt x="6316424" y="1130177"/>
                    <a:pt x="6169555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8331979">
            <a:off x="-124839" y="44370"/>
            <a:ext cx="2772456" cy="2398383"/>
            <a:chOff x="85032" y="-2"/>
            <a:chExt cx="9058968" cy="7470459"/>
          </a:xfrm>
        </p:grpSpPr>
        <p:sp>
          <p:nvSpPr>
            <p:cNvPr id="16" name="Полилиния 15"/>
            <p:cNvSpPr/>
            <p:nvPr/>
          </p:nvSpPr>
          <p:spPr>
            <a:xfrm>
              <a:off x="4572000" y="-2"/>
              <a:ext cx="4572000" cy="6858001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069786">
              <a:off x="5239569" y="2602228"/>
              <a:ext cx="3236863" cy="4868229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flipH="1">
              <a:off x="85032" y="0"/>
              <a:ext cx="4558406" cy="6858000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20530214" flipH="1">
              <a:off x="677452" y="2539221"/>
              <a:ext cx="3217096" cy="4929685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rot="19515459">
              <a:off x="2694996" y="754330"/>
              <a:ext cx="3867979" cy="5504675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762315"/>
                <a:gd name="connsiteY0" fmla="*/ 0 h 6400800"/>
                <a:gd name="connsiteX1" fmla="*/ 1548245 w 5762315"/>
                <a:gd name="connsiteY1" fmla="*/ 1901536 h 6400800"/>
                <a:gd name="connsiteX2" fmla="*/ 0 w 5762315"/>
                <a:gd name="connsiteY2" fmla="*/ 6400800 h 6400800"/>
                <a:gd name="connsiteX3" fmla="*/ 4787319 w 5762315"/>
                <a:gd name="connsiteY3" fmla="*/ 3275145 h 6400800"/>
                <a:gd name="connsiteX4" fmla="*/ 5600700 w 5762315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720520 w 5600700"/>
                <a:gd name="connsiteY1" fmla="*/ 1905412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2537421 w 5600700"/>
                <a:gd name="connsiteY1" fmla="*/ 2220435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230839"/>
                <a:gd name="connsiteY0" fmla="*/ 0 h 6110584"/>
                <a:gd name="connsiteX1" fmla="*/ 2537421 w 6230839"/>
                <a:gd name="connsiteY1" fmla="*/ 1930219 h 6110584"/>
                <a:gd name="connsiteX2" fmla="*/ 0 w 6230839"/>
                <a:gd name="connsiteY2" fmla="*/ 6110584 h 6110584"/>
                <a:gd name="connsiteX3" fmla="*/ 4787319 w 6230839"/>
                <a:gd name="connsiteY3" fmla="*/ 2984929 h 6110584"/>
                <a:gd name="connsiteX4" fmla="*/ 6169555 w 6230839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6424" h="6110584">
                  <a:moveTo>
                    <a:pt x="6169555" y="0"/>
                  </a:moveTo>
                  <a:cubicBezTo>
                    <a:pt x="4652241" y="411347"/>
                    <a:pt x="4053800" y="854249"/>
                    <a:pt x="2652330" y="2015418"/>
                  </a:cubicBezTo>
                  <a:cubicBezTo>
                    <a:pt x="1540079" y="3224228"/>
                    <a:pt x="516082" y="4610829"/>
                    <a:pt x="0" y="6110584"/>
                  </a:cubicBezTo>
                  <a:cubicBezTo>
                    <a:pt x="1530927" y="5348584"/>
                    <a:pt x="3311593" y="4347919"/>
                    <a:pt x="4787319" y="2984929"/>
                  </a:cubicBezTo>
                  <a:cubicBezTo>
                    <a:pt x="5603717" y="1971870"/>
                    <a:pt x="6316424" y="1130177"/>
                    <a:pt x="6169555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4563803" y="2714620"/>
            <a:ext cx="2487745" cy="396130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1069786">
            <a:off x="4902466" y="4427199"/>
            <a:ext cx="1761262" cy="2599269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flipH="1">
            <a:off x="2122326" y="2786058"/>
            <a:ext cx="2480348" cy="3879472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20530214" flipH="1">
            <a:off x="2475886" y="4315776"/>
            <a:ext cx="1750506" cy="2711372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19884459">
            <a:off x="3488833" y="2437339"/>
            <a:ext cx="2233709" cy="3940452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762315"/>
              <a:gd name="connsiteY0" fmla="*/ 0 h 6400800"/>
              <a:gd name="connsiteX1" fmla="*/ 1548245 w 5762315"/>
              <a:gd name="connsiteY1" fmla="*/ 1901536 h 6400800"/>
              <a:gd name="connsiteX2" fmla="*/ 0 w 5762315"/>
              <a:gd name="connsiteY2" fmla="*/ 6400800 h 6400800"/>
              <a:gd name="connsiteX3" fmla="*/ 4787319 w 5762315"/>
              <a:gd name="connsiteY3" fmla="*/ 3275145 h 6400800"/>
              <a:gd name="connsiteX4" fmla="*/ 5600700 w 5762315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720520 w 5600700"/>
              <a:gd name="connsiteY1" fmla="*/ 1905412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2537421 w 5600700"/>
              <a:gd name="connsiteY1" fmla="*/ 2220435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230839"/>
              <a:gd name="connsiteY0" fmla="*/ 0 h 6110584"/>
              <a:gd name="connsiteX1" fmla="*/ 2537421 w 6230839"/>
              <a:gd name="connsiteY1" fmla="*/ 1930219 h 6110584"/>
              <a:gd name="connsiteX2" fmla="*/ 0 w 6230839"/>
              <a:gd name="connsiteY2" fmla="*/ 6110584 h 6110584"/>
              <a:gd name="connsiteX3" fmla="*/ 4787319 w 6230839"/>
              <a:gd name="connsiteY3" fmla="*/ 2984929 h 6110584"/>
              <a:gd name="connsiteX4" fmla="*/ 6169555 w 6230839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424" h="6110584">
                <a:moveTo>
                  <a:pt x="6169555" y="0"/>
                </a:moveTo>
                <a:cubicBezTo>
                  <a:pt x="4652241" y="411347"/>
                  <a:pt x="4053800" y="854249"/>
                  <a:pt x="2652330" y="2015418"/>
                </a:cubicBezTo>
                <a:cubicBezTo>
                  <a:pt x="1540079" y="3224228"/>
                  <a:pt x="516082" y="4610829"/>
                  <a:pt x="0" y="6110584"/>
                </a:cubicBezTo>
                <a:cubicBezTo>
                  <a:pt x="1530927" y="5348584"/>
                  <a:pt x="3311593" y="4347919"/>
                  <a:pt x="4787319" y="2984929"/>
                </a:cubicBezTo>
                <a:cubicBezTo>
                  <a:pt x="5603717" y="1971870"/>
                  <a:pt x="6316424" y="1130177"/>
                  <a:pt x="6169555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>
            <a:hlinkClick r:id="" action="ppaction://hlinkshowjump?jump=nextslide"/>
          </p:cNvPr>
          <p:cNvSpPr/>
          <p:nvPr/>
        </p:nvSpPr>
        <p:spPr>
          <a:xfrm rot="3705096">
            <a:off x="8168781" y="6209461"/>
            <a:ext cx="288899" cy="585555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rgbClr val="00B050">
              <a:alpha val="22000"/>
            </a:srgb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>
            <a:hlinkClick r:id="" action="ppaction://hlinkshowjump?jump=previousslide"/>
          </p:cNvPr>
          <p:cNvSpPr/>
          <p:nvPr/>
        </p:nvSpPr>
        <p:spPr>
          <a:xfrm rot="17921578" flipH="1">
            <a:off x="7455739" y="6222686"/>
            <a:ext cx="300225" cy="563465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>
            <a:hlinkClick r:id="" action="ppaction://hlinkshowjump?jump=endshow"/>
          </p:cNvPr>
          <p:cNvSpPr/>
          <p:nvPr/>
        </p:nvSpPr>
        <p:spPr>
          <a:xfrm rot="18568474">
            <a:off x="630521" y="6228966"/>
            <a:ext cx="249588" cy="509715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rgbClr val="FF0000">
              <a:alpha val="22000"/>
            </a:srgb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5" descr="design_interior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69" y="383474"/>
            <a:ext cx="66198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9631" y="5345999"/>
            <a:ext cx="6619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Дизайн – это художественное проектирование и конструирование эстетических свойств окружающего </a:t>
            </a:r>
            <a:r>
              <a:rPr lang="ru-RU" sz="2400" dirty="0" smtClean="0"/>
              <a:t>нас</a:t>
            </a:r>
            <a:r>
              <a:rPr lang="en-US" sz="2400" dirty="0" smtClean="0"/>
              <a:t> </a:t>
            </a:r>
            <a:r>
              <a:rPr lang="ru-RU" sz="2400" dirty="0" smtClean="0"/>
              <a:t>предметного мира.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29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2767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Цель дизайна – художественное проектирование предметно-пространственной среды человека, конструирование эстетических свойств окружающего нас предметного мира.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Задачи:                                                                                                                </a:t>
            </a:r>
            <a:br>
              <a:rPr lang="ru-RU" sz="3200" dirty="0"/>
            </a:br>
            <a:r>
              <a:rPr lang="ru-RU" sz="3200" dirty="0"/>
              <a:t>-польза и красота</a:t>
            </a:r>
            <a:br>
              <a:rPr lang="ru-RU" sz="3200" dirty="0"/>
            </a:br>
            <a:r>
              <a:rPr lang="ru-RU" sz="3200" dirty="0"/>
              <a:t>-удобство</a:t>
            </a:r>
            <a:br>
              <a:rPr lang="ru-RU" sz="3200" dirty="0"/>
            </a:br>
            <a:r>
              <a:rPr lang="ru-RU" sz="3200" dirty="0"/>
              <a:t>-простота изготовления</a:t>
            </a:r>
            <a:br>
              <a:rPr lang="ru-RU" sz="3200" dirty="0"/>
            </a:br>
            <a:r>
              <a:rPr lang="ru-RU" sz="3200" dirty="0"/>
              <a:t>-серийность</a:t>
            </a:r>
            <a:br>
              <a:rPr lang="ru-RU" sz="3200" dirty="0"/>
            </a:br>
            <a:r>
              <a:rPr lang="ru-RU" sz="3200" dirty="0"/>
              <a:t>-транспортировка</a:t>
            </a:r>
            <a:br>
              <a:rPr lang="ru-RU" sz="3200" dirty="0"/>
            </a:br>
            <a:r>
              <a:rPr lang="ru-RU" sz="3200" dirty="0"/>
              <a:t>-упаковка и т.д</a:t>
            </a:r>
            <a:r>
              <a:rPr lang="ru-RU" sz="3200" b="1" dirty="0"/>
              <a:t>.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278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9054_2009012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9052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39052_2009012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143375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14769"/>
            <a:ext cx="83198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Промышленный дизайн – это конструирование станков, транспортных средств, бытовых приборов, посуды, мебели и многого другого.</a:t>
            </a:r>
          </a:p>
        </p:txBody>
      </p:sp>
    </p:spTree>
    <p:extLst>
      <p:ext uri="{BB962C8B-B14F-4D97-AF65-F5344CB8AC3E}">
        <p14:creationId xmlns="" xmlns:p14="http://schemas.microsoft.com/office/powerpoint/2010/main" val="32736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39070_20090121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39061_2009012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286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4586" y="548680"/>
            <a:ext cx="4472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Художник всегда выражает себя в своих произведениях</a:t>
            </a:r>
          </a:p>
        </p:txBody>
      </p:sp>
    </p:spTree>
    <p:extLst>
      <p:ext uri="{BB962C8B-B14F-4D97-AF65-F5344CB8AC3E}">
        <p14:creationId xmlns="" xmlns:p14="http://schemas.microsoft.com/office/powerpoint/2010/main" val="41035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026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02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Создание новой вещи – сложный творческий производственный процесс, в котором участвуют: учёные, инженеры и дизайнеры.</a:t>
            </a:r>
          </a:p>
        </p:txBody>
      </p:sp>
    </p:spTree>
    <p:extLst>
      <p:ext uri="{BB962C8B-B14F-4D97-AF65-F5344CB8AC3E}">
        <p14:creationId xmlns="" xmlns:p14="http://schemas.microsoft.com/office/powerpoint/2010/main" val="17519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37803499_bezymjannyj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168632" cy="42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Графический дизайн – это промышленная графика, различные оформительские, изобразительные и шрифтовые работы.</a:t>
            </a:r>
          </a:p>
        </p:txBody>
      </p:sp>
    </p:spTree>
    <p:extLst>
      <p:ext uri="{BB962C8B-B14F-4D97-AF65-F5344CB8AC3E}">
        <p14:creationId xmlns="" xmlns:p14="http://schemas.microsoft.com/office/powerpoint/2010/main" val="21088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-173a737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572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esign-icon-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5341"/>
            <a:ext cx="3154660" cy="315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411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Процесс создания знаковых изображений в графическом дизайне может быть одним из примеров стилизации формы.</a:t>
            </a:r>
          </a:p>
        </p:txBody>
      </p:sp>
    </p:spTree>
    <p:extLst>
      <p:ext uri="{BB962C8B-B14F-4D97-AF65-F5344CB8AC3E}">
        <p14:creationId xmlns="" xmlns:p14="http://schemas.microsoft.com/office/powerpoint/2010/main" val="38898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D53AC0-0936-4FE6-92B1-8D4D31E3A1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285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Виды Дизайна</vt:lpstr>
      <vt:lpstr>     Цель данной презентации: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Дизайна</dc:title>
  <dc:creator>ZALMAN</dc:creator>
  <cp:keywords/>
  <cp:lastModifiedBy>user</cp:lastModifiedBy>
  <cp:revision>27</cp:revision>
  <dcterms:created xsi:type="dcterms:W3CDTF">2013-11-08T15:15:22Z</dcterms:created>
  <dcterms:modified xsi:type="dcterms:W3CDTF">2013-12-18T10:27:31Z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TC300090739990</vt:lpwstr>
  </property>
</Properties>
</file>