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51" r:id="rId2"/>
    <p:sldId id="316" r:id="rId3"/>
    <p:sldId id="352" r:id="rId4"/>
    <p:sldId id="341" r:id="rId5"/>
    <p:sldId id="348" r:id="rId6"/>
    <p:sldId id="342" r:id="rId7"/>
    <p:sldId id="343" r:id="rId8"/>
    <p:sldId id="344" r:id="rId9"/>
    <p:sldId id="345" r:id="rId10"/>
    <p:sldId id="347" r:id="rId11"/>
    <p:sldId id="350" r:id="rId12"/>
    <p:sldId id="29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385D8A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8032D-74D6-4D51-92F1-5C0AD7E9C21F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E7124-CAD1-4DDF-A4A4-61AD919EBA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851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kumimoji="0" lang="ru-RU" noProof="1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988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kumimoji="0" lang="ru-RU" noProof="1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7444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kumimoji="0" lang="ru-RU" noProof="1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3161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A90FD3-1104-4C0E-BD19-C04AAB04E560}" type="slidenum">
              <a:rPr lang="de-DE" altLang="ru-RU" smtClean="0">
                <a:solidFill>
                  <a:prstClr val="black"/>
                </a:solidFill>
              </a:rPr>
              <a:pPr/>
              <a:t>12</a:t>
            </a:fld>
            <a:endParaRPr lang="de-DE" altLang="ru-RU">
              <a:solidFill>
                <a:prstClr val="black"/>
              </a:solidFill>
            </a:endParaRPr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183" y="4343144"/>
            <a:ext cx="5029635" cy="4115019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 altLang="ru-RU" noProof="1"/>
          </a:p>
        </p:txBody>
      </p:sp>
    </p:spTree>
    <p:extLst>
      <p:ext uri="{BB962C8B-B14F-4D97-AF65-F5344CB8AC3E}">
        <p14:creationId xmlns:p14="http://schemas.microsoft.com/office/powerpoint/2010/main" val="4123936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kumimoji="0" lang="ru-RU" noProof="1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219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kumimoji="0" lang="ru-RU" noProof="1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46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kumimoji="0" lang="ru-RU" noProof="1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582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kumimoji="0" lang="ru-RU" noProof="1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704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kumimoji="0" lang="ru-RU" noProof="1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975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kumimoji="0" lang="ru-RU" noProof="1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294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kumimoji="0" lang="ru-RU" noProof="1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281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kumimoji="0" lang="ru-RU" noProof="1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398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0C94-F7E8-4020-A8B6-36AF17AE0EB9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C200-B54D-4C0F-AD23-2305CC37A6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122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0C94-F7E8-4020-A8B6-36AF17AE0EB9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C200-B54D-4C0F-AD23-2305CC37A6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44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0C94-F7E8-4020-A8B6-36AF17AE0EB9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C200-B54D-4C0F-AD23-2305CC37A6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348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323850" y="238539"/>
            <a:ext cx="8497092" cy="61645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323850" y="854994"/>
            <a:ext cx="8496300" cy="336244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endParaRPr lang="de-DE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МФТИ-2017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/>
                </a:solidFill>
              </a:rPr>
              <a:t>Стр. </a:t>
            </a:r>
            <a:fld id="{4E7C34D8-C312-4D46-ABF5-8CA01CE57B16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031528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0C94-F7E8-4020-A8B6-36AF17AE0EB9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C200-B54D-4C0F-AD23-2305CC37A6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96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0C94-F7E8-4020-A8B6-36AF17AE0EB9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C200-B54D-4C0F-AD23-2305CC37A6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0C94-F7E8-4020-A8B6-36AF17AE0EB9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C200-B54D-4C0F-AD23-2305CC37A6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958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0C94-F7E8-4020-A8B6-36AF17AE0EB9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C200-B54D-4C0F-AD23-2305CC37A6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53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0C94-F7E8-4020-A8B6-36AF17AE0EB9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C200-B54D-4C0F-AD23-2305CC37A6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77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0C94-F7E8-4020-A8B6-36AF17AE0EB9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C200-B54D-4C0F-AD23-2305CC37A6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28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0C94-F7E8-4020-A8B6-36AF17AE0EB9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C200-B54D-4C0F-AD23-2305CC37A6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51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0C94-F7E8-4020-A8B6-36AF17AE0EB9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C200-B54D-4C0F-AD23-2305CC37A6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22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40C94-F7E8-4020-A8B6-36AF17AE0EB9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CC200-B54D-4C0F-AD23-2305CC37A6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1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 descr="Neutral Abstract 7 V1 F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Прямоугольник 3"/>
          <p:cNvSpPr>
            <a:spLocks noChangeArrowheads="1"/>
          </p:cNvSpPr>
          <p:nvPr/>
        </p:nvSpPr>
        <p:spPr bwMode="auto">
          <a:xfrm>
            <a:off x="346500" y="1988840"/>
            <a:ext cx="84510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Классы компьютеров</a:t>
            </a:r>
            <a:r>
              <a:rPr lang="en-US" sz="360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</a:br>
            <a:endParaRPr lang="ru-RU" sz="3600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3600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Дисциплина</a:t>
            </a:r>
            <a:r>
              <a:rPr lang="en-US" sz="28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28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Выполнение работ по профессии «Наладчик технологического оборудования»</a:t>
            </a:r>
            <a:endParaRPr lang="ru-RU" sz="2800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2019</a:t>
            </a:r>
            <a:endParaRPr lang="ru-RU" sz="2800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admin\Downloads\НКСЭ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1000"/>
            <a:ext cx="3048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26325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 descr="Neutral Abstract 7 V1 F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_h1"/>
          <p:cNvSpPr>
            <a:spLocks noGrp="1" noChangeArrowheads="1"/>
          </p:cNvSpPr>
          <p:nvPr>
            <p:ph type="title"/>
          </p:nvPr>
        </p:nvSpPr>
        <p:spPr>
          <a:xfrm>
            <a:off x="323528" y="238125"/>
            <a:ext cx="8496300" cy="617538"/>
          </a:xfrm>
        </p:spPr>
        <p:txBody>
          <a:bodyPr/>
          <a:lstStyle/>
          <a:p>
            <a:pPr eaLnBrk="1" hangingPunct="1"/>
            <a:r>
              <a:rPr kumimoji="0" lang="ru-RU" sz="3600" b="1" dirty="0" smtClean="0">
                <a:solidFill>
                  <a:srgbClr val="003794"/>
                </a:solidFill>
                <a:latin typeface="Arial" pitchFamily="34" charset="0"/>
                <a:cs typeface="Arial" pitchFamily="34" charset="0"/>
              </a:rPr>
              <a:t>Классы компьютеров</a:t>
            </a:r>
            <a:endParaRPr kumimoji="0" lang="ru-RU" sz="3600" b="1" noProof="1">
              <a:solidFill>
                <a:srgbClr val="00379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hteck 36"/>
          <p:cNvSpPr>
            <a:spLocks noChangeArrowheads="1"/>
          </p:cNvSpPr>
          <p:nvPr/>
        </p:nvSpPr>
        <p:spPr bwMode="gray">
          <a:xfrm>
            <a:off x="323528" y="949748"/>
            <a:ext cx="8496300" cy="535036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  <a:defRPr/>
            </a:pPr>
            <a:r>
              <a:rPr lang="ru-RU" sz="24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Кластеры / Компьютеры </a:t>
            </a:r>
            <a:r>
              <a:rPr lang="en-US" sz="24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WSC</a:t>
            </a:r>
            <a:endParaRPr lang="ru-RU" sz="24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6" name="Rechteck 39"/>
          <p:cNvSpPr>
            <a:spLocks noChangeArrowheads="1"/>
          </p:cNvSpPr>
          <p:nvPr/>
        </p:nvSpPr>
        <p:spPr bwMode="gray">
          <a:xfrm>
            <a:off x="323528" y="1578869"/>
            <a:ext cx="8496300" cy="49464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just"/>
            <a:endParaRPr lang="ru-RU" dirty="0" smtClean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578869"/>
            <a:ext cx="849630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3538"/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Масштабируемость компьютеров WSC обеспечивается локальной сетью, соединяющей компьютеры, а не оборудованием компьютера, как в случае серверов.</a:t>
            </a:r>
          </a:p>
          <a:p>
            <a:pPr indent="363538"/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Компьютеры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WSC, ориентированы на интерактивные приложения, большую внешнюю память, системную надежность и высокую пропускную способность Интернета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363538"/>
            <a:r>
              <a:rPr lang="ru-RU" i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Суперкомпьютеры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похожи на компьютеры WSC в том, что они так же дороги и стоят сотни миллионов долларов, однако суперкомпьютеры отличаются ориентацией на производительность с плавающей запятой и выполнение больших с интенсивным обменом циклических программ, которые могут выполняться несколько недель за один запуск. Такое плотное взаимодействие ведет к использованию значительно более быстрых внутренних сетей.</a:t>
            </a:r>
          </a:p>
        </p:txBody>
      </p:sp>
    </p:spTree>
    <p:extLst>
      <p:ext uri="{BB962C8B-B14F-4D97-AF65-F5344CB8AC3E}">
        <p14:creationId xmlns:p14="http://schemas.microsoft.com/office/powerpoint/2010/main" val="4246157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 descr="Neutral Abstract 7 V1 F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_h1"/>
          <p:cNvSpPr>
            <a:spLocks noGrp="1" noChangeArrowheads="1"/>
          </p:cNvSpPr>
          <p:nvPr>
            <p:ph type="title"/>
          </p:nvPr>
        </p:nvSpPr>
        <p:spPr>
          <a:xfrm>
            <a:off x="323528" y="238125"/>
            <a:ext cx="8496300" cy="617538"/>
          </a:xfrm>
        </p:spPr>
        <p:txBody>
          <a:bodyPr/>
          <a:lstStyle/>
          <a:p>
            <a:pPr eaLnBrk="1" hangingPunct="1"/>
            <a:r>
              <a:rPr kumimoji="0" lang="ru-RU" sz="3600" b="1" dirty="0" smtClean="0">
                <a:solidFill>
                  <a:srgbClr val="003794"/>
                </a:solidFill>
                <a:latin typeface="Arial" pitchFamily="34" charset="0"/>
                <a:cs typeface="Arial" pitchFamily="34" charset="0"/>
              </a:rPr>
              <a:t>Классы компьютеров</a:t>
            </a:r>
            <a:endParaRPr kumimoji="0" lang="ru-RU" sz="3600" b="1" noProof="1">
              <a:solidFill>
                <a:srgbClr val="00379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hteck 36"/>
          <p:cNvSpPr>
            <a:spLocks noChangeArrowheads="1"/>
          </p:cNvSpPr>
          <p:nvPr/>
        </p:nvSpPr>
        <p:spPr bwMode="gray">
          <a:xfrm>
            <a:off x="323528" y="949748"/>
            <a:ext cx="8496300" cy="535036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  <a:defRPr/>
            </a:pPr>
            <a:r>
              <a:rPr lang="en-US" sz="24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IoT / </a:t>
            </a:r>
            <a:r>
              <a:rPr lang="ru-RU" sz="24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Встроенные компьютеры</a:t>
            </a:r>
            <a:endParaRPr lang="ru-RU" sz="24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6" name="Rechteck 39"/>
          <p:cNvSpPr>
            <a:spLocks noChangeArrowheads="1"/>
          </p:cNvSpPr>
          <p:nvPr/>
        </p:nvSpPr>
        <p:spPr bwMode="gray">
          <a:xfrm>
            <a:off x="323528" y="1578869"/>
            <a:ext cx="8496300" cy="49464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just"/>
            <a:endParaRPr lang="ru-RU" dirty="0" smtClean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578869"/>
            <a:ext cx="849630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3538"/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Микроволновые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печи, стиральные машины,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принтеры, сетевые коммутаторы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автомобили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содержат простые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встроенные микропроцессоры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Интернет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вещей </a:t>
            </a:r>
            <a:r>
              <a:rPr lang="ru-RU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IoT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 of </a:t>
            </a:r>
            <a:r>
              <a:rPr lang="en-US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относится к встроенным компьютерам, которые подключены к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Интернету беспроводным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способом. В дополнение к датчикам и исполнительным механизмам устройства </a:t>
            </a:r>
            <a:r>
              <a:rPr lang="ru-RU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IoT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собирают полезные данные и взаимодействуют с физическим миром, что приводит к широкому спектру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приложений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таких как умные часы, умные термостаты, умные динамики, умные автомобили, умные дома, умные сети, и умные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города.</a:t>
            </a:r>
          </a:p>
          <a:p>
            <a:pPr indent="363538"/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Встроенные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компьютеры имеют наибольший разброс в вычислительной мощности и стоимости.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Они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включают в себя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32-разрядные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процессоры, которые могут стоить один пенни, и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высокопроизводительные 64-разрядные процессоры для автомобилей и сетевых коммутаторов, которые стоят </a:t>
            </a:r>
            <a:r>
              <a:rPr lang="en-US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100. Основной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целью при разработке компьютеров встроенной вычислительной техники является достижение необходимой производительности при минимальной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цене.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Прогнозы по количеству устройств </a:t>
            </a:r>
            <a:r>
              <a:rPr lang="ru-RU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IoT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2020 году варьируются от 20 до 50 миллиардов.</a:t>
            </a:r>
          </a:p>
          <a:p>
            <a:pPr indent="363538"/>
            <a:endParaRPr lang="ru-RU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4068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WordArt 3"/>
          <p:cNvSpPr>
            <a:spLocks noChangeArrowheads="1" noChangeShapeType="1" noTextEdit="1"/>
          </p:cNvSpPr>
          <p:nvPr/>
        </p:nvSpPr>
        <p:spPr bwMode="gray">
          <a:xfrm>
            <a:off x="1581150" y="1585913"/>
            <a:ext cx="1322388" cy="2166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3600" kern="1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0C0C0"/>
                    </a:gs>
                    <a:gs pos="100000">
                      <a:srgbClr val="484848"/>
                    </a:gs>
                  </a:gsLst>
                  <a:lin ang="5400000" scaled="1"/>
                </a:gradFill>
                <a:effectLst>
                  <a:outerShdw dist="63500" dir="2212194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  <a:cs typeface="Arial" charset="0"/>
              </a:rPr>
              <a:t>?</a:t>
            </a:r>
          </a:p>
        </p:txBody>
      </p:sp>
      <p:sp>
        <p:nvSpPr>
          <p:cNvPr id="143362" name="WordArt 8"/>
          <p:cNvSpPr>
            <a:spLocks noChangeArrowheads="1" noChangeShapeType="1" noTextEdit="1"/>
          </p:cNvSpPr>
          <p:nvPr/>
        </p:nvSpPr>
        <p:spPr bwMode="gray">
          <a:xfrm>
            <a:off x="763588" y="2536825"/>
            <a:ext cx="1004887" cy="1647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3600" kern="1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B4B4B4"/>
                    </a:gs>
                  </a:gsLst>
                  <a:lin ang="5400000" scaled="1"/>
                </a:gradFill>
                <a:effectLst>
                  <a:outerShdw dist="63500" dir="2212194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  <a:cs typeface="Arial" charset="0"/>
              </a:rPr>
              <a:t>?</a:t>
            </a:r>
          </a:p>
        </p:txBody>
      </p:sp>
      <p:sp>
        <p:nvSpPr>
          <p:cNvPr id="143363" name="WordArt 9"/>
          <p:cNvSpPr>
            <a:spLocks noChangeArrowheads="1" noChangeShapeType="1" noTextEdit="1"/>
          </p:cNvSpPr>
          <p:nvPr/>
        </p:nvSpPr>
        <p:spPr bwMode="gray">
          <a:xfrm>
            <a:off x="2200275" y="2484438"/>
            <a:ext cx="1546225" cy="2535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3600" kern="1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1C4FF"/>
                    </a:gs>
                    <a:gs pos="100000">
                      <a:srgbClr val="2A79FF"/>
                    </a:gs>
                  </a:gsLst>
                  <a:lin ang="5400000" scaled="1"/>
                </a:gradFill>
                <a:effectLst>
                  <a:outerShdw dist="63500" dir="2212194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  <a:cs typeface="Arial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4963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 descr="Neutral Abstract 7 V1 F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_h1"/>
          <p:cNvSpPr>
            <a:spLocks noGrp="1" noChangeArrowheads="1"/>
          </p:cNvSpPr>
          <p:nvPr>
            <p:ph type="title"/>
          </p:nvPr>
        </p:nvSpPr>
        <p:spPr>
          <a:xfrm>
            <a:off x="323528" y="238125"/>
            <a:ext cx="8496300" cy="617538"/>
          </a:xfrm>
        </p:spPr>
        <p:txBody>
          <a:bodyPr/>
          <a:lstStyle/>
          <a:p>
            <a:pPr eaLnBrk="1" hangingPunct="1"/>
            <a:r>
              <a:rPr kumimoji="0" lang="ru-RU" sz="3600" b="1" dirty="0" smtClean="0">
                <a:solidFill>
                  <a:srgbClr val="003794"/>
                </a:solidFill>
                <a:latin typeface="Arial" pitchFamily="34" charset="0"/>
                <a:cs typeface="Arial" pitchFamily="34" charset="0"/>
              </a:rPr>
              <a:t>Классы компьютеров</a:t>
            </a:r>
            <a:endParaRPr kumimoji="0" lang="ru-RU" sz="3600" b="1" noProof="1">
              <a:solidFill>
                <a:srgbClr val="00379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hteck 36"/>
          <p:cNvSpPr>
            <a:spLocks noChangeArrowheads="1"/>
          </p:cNvSpPr>
          <p:nvPr/>
        </p:nvSpPr>
        <p:spPr bwMode="gray">
          <a:xfrm>
            <a:off x="323528" y="949748"/>
            <a:ext cx="8496300" cy="535036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  <a:defRPr/>
            </a:pPr>
            <a:r>
              <a:rPr lang="ru-RU" sz="24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Литература</a:t>
            </a:r>
            <a:endParaRPr lang="ru-RU" sz="24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6" name="Rechteck 39"/>
          <p:cNvSpPr>
            <a:spLocks noChangeArrowheads="1"/>
          </p:cNvSpPr>
          <p:nvPr/>
        </p:nvSpPr>
        <p:spPr bwMode="gray">
          <a:xfrm>
            <a:off x="4180970" y="2805957"/>
            <a:ext cx="4638858" cy="124608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Хеннесси Джон Л., Паттерсон Дэвид А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Компьютерная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архитектура. Количественный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подход.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Изд. 5-е. - Москва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ТЕХНОСФЕРА, 2016. – 936 с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1578869"/>
            <a:ext cx="3533914" cy="496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9952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 descr="Neutral Abstract 7 V1 F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_h1"/>
          <p:cNvSpPr>
            <a:spLocks noGrp="1" noChangeArrowheads="1"/>
          </p:cNvSpPr>
          <p:nvPr>
            <p:ph type="title"/>
          </p:nvPr>
        </p:nvSpPr>
        <p:spPr>
          <a:xfrm>
            <a:off x="323528" y="238125"/>
            <a:ext cx="8496300" cy="617538"/>
          </a:xfrm>
        </p:spPr>
        <p:txBody>
          <a:bodyPr/>
          <a:lstStyle/>
          <a:p>
            <a:pPr eaLnBrk="1" hangingPunct="1"/>
            <a:r>
              <a:rPr kumimoji="0" lang="ru-RU" sz="3600" b="1" dirty="0" smtClean="0">
                <a:solidFill>
                  <a:srgbClr val="003794"/>
                </a:solidFill>
                <a:latin typeface="Arial" pitchFamily="34" charset="0"/>
                <a:cs typeface="Arial" pitchFamily="34" charset="0"/>
              </a:rPr>
              <a:t>Классы компьютеров</a:t>
            </a:r>
            <a:endParaRPr kumimoji="0" lang="ru-RU" sz="3600" b="1" noProof="1">
              <a:solidFill>
                <a:srgbClr val="00379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hteck 36"/>
          <p:cNvSpPr>
            <a:spLocks noChangeArrowheads="1"/>
          </p:cNvSpPr>
          <p:nvPr/>
        </p:nvSpPr>
        <p:spPr bwMode="gray">
          <a:xfrm>
            <a:off x="323528" y="949748"/>
            <a:ext cx="8496300" cy="535036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  <a:defRPr/>
            </a:pPr>
            <a:r>
              <a:rPr lang="ru-RU" sz="24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Литература</a:t>
            </a:r>
            <a:endParaRPr lang="ru-RU" sz="24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6" name="Rechteck 39"/>
          <p:cNvSpPr>
            <a:spLocks noChangeArrowheads="1"/>
          </p:cNvSpPr>
          <p:nvPr/>
        </p:nvSpPr>
        <p:spPr bwMode="gray">
          <a:xfrm>
            <a:off x="4322104" y="3426605"/>
            <a:ext cx="4497724" cy="12422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r>
              <a:rPr lang="en-US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L. Hennessy, David A. </a:t>
            </a:r>
            <a:r>
              <a:rPr lang="en-US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Patterson. Computer Architecture</a:t>
            </a:r>
            <a:r>
              <a:rPr lang="en-US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Quantitative </a:t>
            </a:r>
            <a:r>
              <a:rPr lang="en-US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en-US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Sixth </a:t>
            </a:r>
            <a:r>
              <a:rPr lang="en-US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Edition - Elsevier </a:t>
            </a:r>
            <a:r>
              <a:rPr lang="en-US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</a:t>
            </a:r>
            <a:r>
              <a:rPr lang="en-US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2019. – 1520 p.</a:t>
            </a:r>
            <a:endParaRPr lang="ru-RU" dirty="0" smtClean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12" y="1578869"/>
            <a:ext cx="4004075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8675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 descr="Neutral Abstract 7 V1 F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_h1"/>
          <p:cNvSpPr>
            <a:spLocks noGrp="1" noChangeArrowheads="1"/>
          </p:cNvSpPr>
          <p:nvPr>
            <p:ph type="title"/>
          </p:nvPr>
        </p:nvSpPr>
        <p:spPr>
          <a:xfrm>
            <a:off x="323528" y="238125"/>
            <a:ext cx="8496300" cy="617538"/>
          </a:xfrm>
        </p:spPr>
        <p:txBody>
          <a:bodyPr/>
          <a:lstStyle/>
          <a:p>
            <a:pPr eaLnBrk="1" hangingPunct="1"/>
            <a:r>
              <a:rPr kumimoji="0" lang="ru-RU" sz="3600" b="1" dirty="0" smtClean="0">
                <a:solidFill>
                  <a:srgbClr val="003794"/>
                </a:solidFill>
                <a:latin typeface="Arial" pitchFamily="34" charset="0"/>
                <a:cs typeface="Arial" pitchFamily="34" charset="0"/>
              </a:rPr>
              <a:t>Классы компьютеров</a:t>
            </a:r>
            <a:endParaRPr kumimoji="0" lang="ru-RU" sz="3600" b="1" noProof="1">
              <a:solidFill>
                <a:srgbClr val="00379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hteck 36"/>
          <p:cNvSpPr>
            <a:spLocks noChangeArrowheads="1"/>
          </p:cNvSpPr>
          <p:nvPr/>
        </p:nvSpPr>
        <p:spPr bwMode="gray">
          <a:xfrm>
            <a:off x="323528" y="949748"/>
            <a:ext cx="8496300" cy="535036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  <a:defRPr/>
            </a:pPr>
            <a:r>
              <a:rPr lang="ru-RU" sz="24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Основные классы</a:t>
            </a:r>
            <a:endParaRPr lang="ru-RU" sz="24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6" name="Rechteck 39"/>
          <p:cNvSpPr>
            <a:spLocks noChangeArrowheads="1"/>
          </p:cNvSpPr>
          <p:nvPr/>
        </p:nvSpPr>
        <p:spPr bwMode="gray">
          <a:xfrm>
            <a:off x="323528" y="1578869"/>
            <a:ext cx="8496300" cy="49464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just"/>
            <a:endParaRPr lang="ru-RU" dirty="0" smtClean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632989"/>
              </p:ext>
            </p:extLst>
          </p:nvPr>
        </p:nvGraphicFramePr>
        <p:xfrm>
          <a:off x="323525" y="2393642"/>
          <a:ext cx="8496303" cy="4131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8"/>
                <a:gridCol w="1512168"/>
                <a:gridCol w="1296144"/>
                <a:gridCol w="1512168"/>
                <a:gridCol w="1584176"/>
                <a:gridCol w="1367509"/>
              </a:tblGrid>
              <a:tr h="947069"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Характеристика</a:t>
                      </a:r>
                      <a:endParaRPr lang="ru-RU" sz="1400" dirty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Персональное</a:t>
                      </a:r>
                    </a:p>
                    <a:p>
                      <a:r>
                        <a:rPr lang="ru-RU" sz="1400" b="1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мобильное</a:t>
                      </a:r>
                    </a:p>
                    <a:p>
                      <a:r>
                        <a:rPr lang="ru-RU" sz="1400" b="1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устройство</a:t>
                      </a:r>
                    </a:p>
                    <a:p>
                      <a:r>
                        <a:rPr lang="en-US" sz="1400" b="1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(PMD)</a:t>
                      </a:r>
                      <a:endParaRPr lang="ru-RU" sz="1400" dirty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Настольный</a:t>
                      </a:r>
                    </a:p>
                    <a:p>
                      <a:r>
                        <a:rPr lang="ru-RU" sz="1400" b="1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компьютер</a:t>
                      </a:r>
                      <a:endParaRPr lang="ru-RU" sz="1400" dirty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Сервер</a:t>
                      </a:r>
                      <a:endParaRPr lang="ru-RU" sz="1400" dirty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Кластер / </a:t>
                      </a:r>
                      <a:r>
                        <a:rPr lang="en-US" sz="1400" b="1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WSC</a:t>
                      </a:r>
                      <a:endParaRPr lang="ru-RU" sz="1400" dirty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u="none" strike="noStrike" kern="1200" baseline="0" dirty="0" err="1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IoT</a:t>
                      </a:r>
                      <a:r>
                        <a:rPr lang="en-US" sz="1400" b="1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ru-RU" sz="1400" b="1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Встроенные</a:t>
                      </a:r>
                      <a:endParaRPr lang="ru-RU" sz="1400" dirty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4793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Цены системы, 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</a:t>
                      </a:r>
                      <a:endParaRPr lang="ru-RU" sz="1400" dirty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100-1000</a:t>
                      </a:r>
                      <a:endParaRPr lang="ru-RU" sz="1400" dirty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300-2500</a:t>
                      </a:r>
                      <a:endParaRPr lang="ru-RU" sz="1400" dirty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5000-10 000 000</a:t>
                      </a:r>
                      <a:endParaRPr lang="ru-RU" sz="1400" dirty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100 000-200 000 000</a:t>
                      </a:r>
                      <a:endParaRPr lang="ru-RU" sz="1400" dirty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10-100 000</a:t>
                      </a:r>
                      <a:endParaRPr lang="ru-RU" sz="1400" dirty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4793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Цена микро-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процессора,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$</a:t>
                      </a:r>
                      <a:endParaRPr lang="ru-RU" sz="1400" b="0" i="0" u="none" strike="noStrike" kern="1200" baseline="0" dirty="0" smtClean="0">
                        <a:solidFill>
                          <a:srgbClr val="8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  <a:endParaRPr lang="ru-RU" sz="1400" dirty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500</a:t>
                      </a:r>
                      <a:endParaRPr lang="ru-RU" sz="1400" dirty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2000</a:t>
                      </a:r>
                      <a:endParaRPr lang="ru-RU" sz="1400" dirty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</a:t>
                      </a:r>
                      <a:endParaRPr lang="ru-RU" sz="1400" dirty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0,01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  <a:endParaRPr lang="ru-RU" sz="1400" dirty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9700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Критические параметры при проектировании системы</a:t>
                      </a:r>
                      <a:endParaRPr lang="ru-RU" sz="1400" dirty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Цена, энергопотребление, медиа производительность, время отклика</a:t>
                      </a:r>
                      <a:endParaRPr lang="ru-RU" sz="1400" dirty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Цена, производительность, энергопотребление, графическая производительность</a:t>
                      </a:r>
                      <a:endParaRPr lang="ru-RU" sz="1400" dirty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Скорость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обработки,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доступность,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масштабируемость, энергопотребление</a:t>
                      </a:r>
                      <a:endParaRPr lang="ru-RU" sz="1400" dirty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Цена, производительность, пропускная способность, пропорциональность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энергопотребления</a:t>
                      </a:r>
                      <a:endParaRPr lang="ru-RU" sz="1400" dirty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Цена, энергопотребление, прикладная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производительность</a:t>
                      </a:r>
                      <a:endParaRPr lang="ru-RU" sz="1400" dirty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5" y="1578869"/>
            <a:ext cx="8496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Существует пять </a:t>
            </a:r>
            <a:r>
              <a:rPr lang="ru-RU" sz="16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различных </a:t>
            </a:r>
            <a:r>
              <a:rPr lang="ru-RU" sz="16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классов </a:t>
            </a:r>
            <a:r>
              <a:rPr lang="ru-RU" sz="16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вычислительной техники, каждый из которых </a:t>
            </a:r>
            <a:r>
              <a:rPr lang="ru-RU" sz="16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характеризуется </a:t>
            </a:r>
            <a:r>
              <a:rPr lang="ru-RU" sz="16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различными применениями, требованиями и </a:t>
            </a:r>
            <a:r>
              <a:rPr lang="ru-RU" sz="16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вычислительными технологиями</a:t>
            </a:r>
            <a:r>
              <a:rPr lang="ru-RU" sz="16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23560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 descr="Neutral Abstract 7 V1 F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_h1"/>
          <p:cNvSpPr>
            <a:spLocks noGrp="1" noChangeArrowheads="1"/>
          </p:cNvSpPr>
          <p:nvPr>
            <p:ph type="title"/>
          </p:nvPr>
        </p:nvSpPr>
        <p:spPr>
          <a:xfrm>
            <a:off x="323528" y="238125"/>
            <a:ext cx="8496300" cy="617538"/>
          </a:xfrm>
        </p:spPr>
        <p:txBody>
          <a:bodyPr/>
          <a:lstStyle/>
          <a:p>
            <a:pPr eaLnBrk="1" hangingPunct="1"/>
            <a:r>
              <a:rPr kumimoji="0" lang="ru-RU" sz="3600" b="1" dirty="0" smtClean="0">
                <a:solidFill>
                  <a:srgbClr val="003794"/>
                </a:solidFill>
                <a:latin typeface="Arial" pitchFamily="34" charset="0"/>
                <a:cs typeface="Arial" pitchFamily="34" charset="0"/>
              </a:rPr>
              <a:t>Классы компьютеров</a:t>
            </a:r>
            <a:endParaRPr kumimoji="0" lang="ru-RU" sz="3600" b="1" noProof="1">
              <a:solidFill>
                <a:srgbClr val="00379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hteck 36"/>
          <p:cNvSpPr>
            <a:spLocks noChangeArrowheads="1"/>
          </p:cNvSpPr>
          <p:nvPr/>
        </p:nvSpPr>
        <p:spPr bwMode="gray">
          <a:xfrm>
            <a:off x="323528" y="949748"/>
            <a:ext cx="8496300" cy="535036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  <a:defRPr/>
            </a:pPr>
            <a:r>
              <a:rPr lang="ru-RU" sz="24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Основные классы</a:t>
            </a:r>
            <a:endParaRPr lang="ru-RU" sz="24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6" name="Rechteck 39"/>
          <p:cNvSpPr>
            <a:spLocks noChangeArrowheads="1"/>
          </p:cNvSpPr>
          <p:nvPr/>
        </p:nvSpPr>
        <p:spPr bwMode="gray">
          <a:xfrm>
            <a:off x="323528" y="1578869"/>
            <a:ext cx="8496300" cy="49464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just"/>
            <a:endParaRPr lang="ru-RU" dirty="0" smtClean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591632"/>
            <a:ext cx="84963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Продажи в 2015 году составили около 1,6 миллиарда PMD (90% мобильных телефонов), 275 миллионов настольных ПК и 15 миллионов серверов. Общее количество проданных встроенных процессоров составило почти 19 миллиардов. Всего в 2015 году было отгружено 14,8 млрд. ч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ипов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основе ARM-технологий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5613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 descr="Neutral Abstract 7 V1 F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_h1"/>
          <p:cNvSpPr>
            <a:spLocks noGrp="1" noChangeArrowheads="1"/>
          </p:cNvSpPr>
          <p:nvPr>
            <p:ph type="title"/>
          </p:nvPr>
        </p:nvSpPr>
        <p:spPr>
          <a:xfrm>
            <a:off x="323528" y="238125"/>
            <a:ext cx="8496300" cy="617538"/>
          </a:xfrm>
        </p:spPr>
        <p:txBody>
          <a:bodyPr/>
          <a:lstStyle/>
          <a:p>
            <a:pPr eaLnBrk="1" hangingPunct="1"/>
            <a:r>
              <a:rPr kumimoji="0" lang="ru-RU" sz="3600" b="1" dirty="0" smtClean="0">
                <a:solidFill>
                  <a:srgbClr val="003794"/>
                </a:solidFill>
                <a:latin typeface="Arial" pitchFamily="34" charset="0"/>
                <a:cs typeface="Arial" pitchFamily="34" charset="0"/>
              </a:rPr>
              <a:t>Классы компьютеров</a:t>
            </a:r>
            <a:endParaRPr kumimoji="0" lang="ru-RU" sz="3600" b="1" noProof="1">
              <a:solidFill>
                <a:srgbClr val="00379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hteck 36"/>
          <p:cNvSpPr>
            <a:spLocks noChangeArrowheads="1"/>
          </p:cNvSpPr>
          <p:nvPr/>
        </p:nvSpPr>
        <p:spPr bwMode="gray">
          <a:xfrm>
            <a:off x="323528" y="949748"/>
            <a:ext cx="8496300" cy="535036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  <a:defRPr/>
            </a:pPr>
            <a:r>
              <a:rPr lang="ru-RU" sz="24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Персональные мобильные устройства (</a:t>
            </a:r>
            <a:r>
              <a:rPr lang="en-US" sz="24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PMD)</a:t>
            </a:r>
            <a:endParaRPr lang="ru-RU" sz="24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6" name="Rechteck 39"/>
          <p:cNvSpPr>
            <a:spLocks noChangeArrowheads="1"/>
          </p:cNvSpPr>
          <p:nvPr/>
        </p:nvSpPr>
        <p:spPr bwMode="gray">
          <a:xfrm>
            <a:off x="323528" y="1578869"/>
            <a:ext cx="8496300" cy="49464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just"/>
            <a:endParaRPr lang="ru-RU" dirty="0" smtClean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7" y="1628800"/>
            <a:ext cx="84963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3538"/>
            <a:r>
              <a:rPr lang="ru-RU" i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Персональные мобильные устройства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относятся к беспроводным устройствам с мультимедийным пользовательским интерфейсом: сотовые телефоны, планшетные компьютеры и т.п.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отребительская цена всего продукта составляет несколько сотен долларов.</a:t>
            </a:r>
          </a:p>
          <a:p>
            <a:pPr indent="363538"/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Энергетическая эффективность обусловлена питанием от батареи и рассеиванием тепла: использование менее дорогого корпуса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пластик вместо керамики) и отсутствие</a:t>
            </a:r>
            <a:r>
              <a:rPr lang="en-US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вентилятора для охлаждения. Требования к энергопотреблению и</a:t>
            </a:r>
            <a:r>
              <a:rPr lang="en-US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размеру определяют использование флэш-памяти вместо магнитных дисков для</a:t>
            </a:r>
            <a:r>
              <a:rPr lang="en-US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внешней памяти.</a:t>
            </a:r>
            <a:endParaRPr lang="en-US" dirty="0" smtClean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3538"/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Приложения для</a:t>
            </a:r>
            <a:r>
              <a:rPr lang="en-US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PMD часто основаны на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интернет-технологиях.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Время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отклика и предсказуемость являются ключевыми характеристиками для</a:t>
            </a:r>
            <a:r>
              <a:rPr lang="en-US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медиа-приложений. Производительность в реальном времени обычно сильно зависит от приложения.</a:t>
            </a:r>
            <a:endParaRPr lang="en-US" dirty="0" smtClean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3538"/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Важной характеристикой для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PMD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оптимизация объема памяти, поскольку она составляет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существенную часть стоимости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системы. Поэтому особое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 придается размеру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кода приложений и данных.</a:t>
            </a:r>
          </a:p>
        </p:txBody>
      </p:sp>
    </p:spTree>
    <p:extLst>
      <p:ext uri="{BB962C8B-B14F-4D97-AF65-F5344CB8AC3E}">
        <p14:creationId xmlns:p14="http://schemas.microsoft.com/office/powerpoint/2010/main" val="39986535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 descr="Neutral Abstract 7 V1 F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_h1"/>
          <p:cNvSpPr>
            <a:spLocks noGrp="1" noChangeArrowheads="1"/>
          </p:cNvSpPr>
          <p:nvPr>
            <p:ph type="title"/>
          </p:nvPr>
        </p:nvSpPr>
        <p:spPr>
          <a:xfrm>
            <a:off x="323528" y="238125"/>
            <a:ext cx="8496300" cy="617538"/>
          </a:xfrm>
        </p:spPr>
        <p:txBody>
          <a:bodyPr/>
          <a:lstStyle/>
          <a:p>
            <a:pPr eaLnBrk="1" hangingPunct="1"/>
            <a:r>
              <a:rPr kumimoji="0" lang="ru-RU" sz="3600" b="1" dirty="0" smtClean="0">
                <a:solidFill>
                  <a:srgbClr val="003794"/>
                </a:solidFill>
                <a:latin typeface="Arial" pitchFamily="34" charset="0"/>
                <a:cs typeface="Arial" pitchFamily="34" charset="0"/>
              </a:rPr>
              <a:t>Классы компьютеров</a:t>
            </a:r>
            <a:endParaRPr kumimoji="0" lang="ru-RU" sz="3600" b="1" noProof="1">
              <a:solidFill>
                <a:srgbClr val="00379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hteck 36"/>
          <p:cNvSpPr>
            <a:spLocks noChangeArrowheads="1"/>
          </p:cNvSpPr>
          <p:nvPr/>
        </p:nvSpPr>
        <p:spPr bwMode="gray">
          <a:xfrm>
            <a:off x="323528" y="949748"/>
            <a:ext cx="8496300" cy="535036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  <a:defRPr/>
            </a:pPr>
            <a:r>
              <a:rPr lang="ru-RU" sz="24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Настольная вычислительная техника</a:t>
            </a:r>
            <a:endParaRPr lang="ru-RU" sz="24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6" name="Rechteck 39"/>
          <p:cNvSpPr>
            <a:spLocks noChangeArrowheads="1"/>
          </p:cNvSpPr>
          <p:nvPr/>
        </p:nvSpPr>
        <p:spPr bwMode="gray">
          <a:xfrm>
            <a:off x="323528" y="1578869"/>
            <a:ext cx="8496300" cy="49464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just"/>
            <a:endParaRPr lang="ru-RU" dirty="0" smtClean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7" y="1627634"/>
            <a:ext cx="849630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3538"/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амый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большой рынок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образует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настольная вычислительная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техника, которая простирается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бюджетных нетбуков стоимостью до </a:t>
            </a:r>
            <a:r>
              <a:rPr lang="en-US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 до</a:t>
            </a:r>
            <a:r>
              <a:rPr lang="en-US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высокопроизводительных</a:t>
            </a:r>
            <a:r>
              <a:rPr lang="en-US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рабочих станций со стоимостью </a:t>
            </a:r>
            <a:r>
              <a:rPr lang="en-US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2500.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2008 г. более половины изготовлявшихся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настольных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компьютеров представляли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портативные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компьютеры (</a:t>
            </a:r>
            <a:r>
              <a:rPr lang="ru-RU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laptop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работающие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батарей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363538"/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 всем этом диапазоне цен и возможностей рынок настольных систем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стремится оптимизировать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соотношение </a:t>
            </a:r>
            <a:r>
              <a:rPr lang="ru-RU" i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цена-производительность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Это сочетание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производительности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(измеряемой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терминах </a:t>
            </a:r>
            <a:r>
              <a:rPr lang="ru-RU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вычислительной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i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графической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производительности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и цены системы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есть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главное для покупателей на этом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рынке и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следовательно, для разработчиков компьютеров. В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результате новейшие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наиболее высокопроизводительные и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относительно дешевые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микропроцессоры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часто появляются сначала в настольных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системах.</a:t>
            </a:r>
            <a:endParaRPr lang="ru-RU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3538"/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Существует тенденция представлять характеристики настольной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вычислительной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техники через приложения и тесты,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большее использование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веб-ориентированных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интерактивных приложений создает новые проблемы в оценке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производительности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17899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 descr="Neutral Abstract 7 V1 F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_h1"/>
          <p:cNvSpPr>
            <a:spLocks noGrp="1" noChangeArrowheads="1"/>
          </p:cNvSpPr>
          <p:nvPr>
            <p:ph type="title"/>
          </p:nvPr>
        </p:nvSpPr>
        <p:spPr>
          <a:xfrm>
            <a:off x="323528" y="238125"/>
            <a:ext cx="8496300" cy="617538"/>
          </a:xfrm>
        </p:spPr>
        <p:txBody>
          <a:bodyPr/>
          <a:lstStyle/>
          <a:p>
            <a:pPr eaLnBrk="1" hangingPunct="1"/>
            <a:r>
              <a:rPr kumimoji="0" lang="ru-RU" sz="3600" b="1" dirty="0" smtClean="0">
                <a:solidFill>
                  <a:srgbClr val="003794"/>
                </a:solidFill>
                <a:latin typeface="Arial" pitchFamily="34" charset="0"/>
                <a:cs typeface="Arial" pitchFamily="34" charset="0"/>
              </a:rPr>
              <a:t>Классы компьютеров</a:t>
            </a:r>
            <a:endParaRPr kumimoji="0" lang="ru-RU" sz="3600" b="1" noProof="1">
              <a:solidFill>
                <a:srgbClr val="00379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hteck 36"/>
          <p:cNvSpPr>
            <a:spLocks noChangeArrowheads="1"/>
          </p:cNvSpPr>
          <p:nvPr/>
        </p:nvSpPr>
        <p:spPr bwMode="gray">
          <a:xfrm>
            <a:off x="323528" y="949748"/>
            <a:ext cx="8496300" cy="535036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  <a:defRPr/>
            </a:pPr>
            <a:r>
              <a:rPr lang="ru-RU" sz="24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Серверы</a:t>
            </a:r>
            <a:endParaRPr lang="ru-RU" sz="24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6" name="Rechteck 39"/>
          <p:cNvSpPr>
            <a:spLocks noChangeArrowheads="1"/>
          </p:cNvSpPr>
          <p:nvPr/>
        </p:nvSpPr>
        <p:spPr bwMode="gray">
          <a:xfrm>
            <a:off x="323528" y="1578869"/>
            <a:ext cx="8496300" cy="49464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just"/>
            <a:endParaRPr lang="ru-RU" dirty="0" smtClean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7" y="1627634"/>
            <a:ext cx="849630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3538"/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мере перехода к настольной вычислительной технике в 1980-х гг.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серверы,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средства обеспечения крупномасштабных и более надежных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файловых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вычислительных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сервисов,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стали основой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вычислительной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техники на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предприятиях, заменяя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традиционные большие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ЭВМ. Важные характеристики серверов:</a:t>
            </a:r>
            <a:endParaRPr lang="ru-RU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3538"/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Доступность. Отказ в серверных системах, работающих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АТМ-машинах (автоматическая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кассовая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машина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например,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банкомат) для банков или в системах бронирования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авиабилетов более катастрофичен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чем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отказ одной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настольной системы, поскольку эти серверы должны работать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круглосуточно.</a:t>
            </a:r>
          </a:p>
          <a:p>
            <a:pPr indent="363538"/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асштабируемость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Серверные системы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расширяют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вычислительную мощность, оперативную память, внешнюю память и пропускную способность ввода/вывода в ответ на увеличение спроса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услуги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которые они поддерживают, или на увеличение функциональных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требований.</a:t>
            </a:r>
          </a:p>
          <a:p>
            <a:pPr indent="363538"/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Эффективная пропускная способность. Общая производительность сервера, определенная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количество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запросов, которые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могут быть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обработаны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единицу времени,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ключевой характеристикой.</a:t>
            </a:r>
            <a:endParaRPr lang="ru-RU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2570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 descr="Neutral Abstract 7 V1 F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_h1"/>
          <p:cNvSpPr>
            <a:spLocks noGrp="1" noChangeArrowheads="1"/>
          </p:cNvSpPr>
          <p:nvPr>
            <p:ph type="title"/>
          </p:nvPr>
        </p:nvSpPr>
        <p:spPr>
          <a:xfrm>
            <a:off x="323528" y="238125"/>
            <a:ext cx="8496300" cy="617538"/>
          </a:xfrm>
        </p:spPr>
        <p:txBody>
          <a:bodyPr/>
          <a:lstStyle/>
          <a:p>
            <a:pPr eaLnBrk="1" hangingPunct="1"/>
            <a:r>
              <a:rPr kumimoji="0" lang="ru-RU" sz="3600" b="1" dirty="0" smtClean="0">
                <a:solidFill>
                  <a:srgbClr val="003794"/>
                </a:solidFill>
                <a:latin typeface="Arial" pitchFamily="34" charset="0"/>
                <a:cs typeface="Arial" pitchFamily="34" charset="0"/>
              </a:rPr>
              <a:t>Классы компьютеров</a:t>
            </a:r>
            <a:endParaRPr kumimoji="0" lang="ru-RU" sz="3600" b="1" noProof="1">
              <a:solidFill>
                <a:srgbClr val="00379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hteck 36"/>
          <p:cNvSpPr>
            <a:spLocks noChangeArrowheads="1"/>
          </p:cNvSpPr>
          <p:nvPr/>
        </p:nvSpPr>
        <p:spPr bwMode="gray">
          <a:xfrm>
            <a:off x="323528" y="949748"/>
            <a:ext cx="8496300" cy="535036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  <a:defRPr/>
            </a:pPr>
            <a:r>
              <a:rPr lang="ru-RU" sz="24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Кластеры / Компьютеры </a:t>
            </a:r>
            <a:r>
              <a:rPr lang="en-US" sz="24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WSC</a:t>
            </a:r>
            <a:endParaRPr lang="ru-RU" sz="24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6" name="Rechteck 39"/>
          <p:cNvSpPr>
            <a:spLocks noChangeArrowheads="1"/>
          </p:cNvSpPr>
          <p:nvPr/>
        </p:nvSpPr>
        <p:spPr bwMode="gray">
          <a:xfrm>
            <a:off x="323528" y="1578869"/>
            <a:ext cx="8496300" cy="49464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just"/>
            <a:endParaRPr lang="ru-RU" dirty="0" smtClean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578869"/>
            <a:ext cx="849630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3538"/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сервиса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таких приложений, как поиск, социальные сети, обмен видео,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многопользовательские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игры, интернет-магазины и т.п., привело к появлению </a:t>
            </a:r>
            <a:r>
              <a:rPr lang="ru-RU" i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кластеров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набору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настольных компьютеров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серверов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соединенных между собой локальными сетями, чтобы работать как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 компьютер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большего размера. В каждом узле работает своя операционная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система, и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узлы общаются между собой, используя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сетевые протоколы.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Самые большие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кластеры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называются </a:t>
            </a:r>
            <a:r>
              <a:rPr lang="ru-RU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WSC </a:t>
            </a:r>
            <a:r>
              <a:rPr lang="ru-RU" i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(компьютеры </a:t>
            </a:r>
            <a:r>
              <a:rPr lang="ru-RU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масштаба </a:t>
            </a:r>
            <a:r>
              <a:rPr lang="ru-RU" i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склада)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они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проектируются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так, чтобы десятки тысяч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серверов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могли действовать как один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компьютер.</a:t>
            </a:r>
          </a:p>
          <a:p>
            <a:pPr indent="363538"/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Соотношение цена-производительность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мощность крайне важны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компьютеров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WSC, поскольку они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велики.</a:t>
            </a:r>
          </a:p>
          <a:p>
            <a:pPr indent="363538"/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Компьютеры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WSC похожи на серверы, для которых доступность является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важной характеристикой, но отличаются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серверов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тем, что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качестве конструктивных, компоновочных блоков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используются недорогие компоненты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избыточностью.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рограммное обеспечение выявляет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изолирует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многие отказы, которые будут иметь место в 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вычислительной технике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такого масштаба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18396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1092</Words>
  <Application>Microsoft Office PowerPoint</Application>
  <PresentationFormat>Экран (4:3)</PresentationFormat>
  <Paragraphs>88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Arial Black</vt:lpstr>
      <vt:lpstr>Calibri</vt:lpstr>
      <vt:lpstr>Тема Office</vt:lpstr>
      <vt:lpstr>Презентация PowerPoint</vt:lpstr>
      <vt:lpstr>Классы компьютеров</vt:lpstr>
      <vt:lpstr>Классы компьютеров</vt:lpstr>
      <vt:lpstr>Классы компьютеров</vt:lpstr>
      <vt:lpstr>Классы компьютеров</vt:lpstr>
      <vt:lpstr>Классы компьютеров</vt:lpstr>
      <vt:lpstr>Классы компьютеров</vt:lpstr>
      <vt:lpstr>Классы компьютеров</vt:lpstr>
      <vt:lpstr>Классы компьютеров</vt:lpstr>
      <vt:lpstr>Классы компьютеров</vt:lpstr>
      <vt:lpstr>Классы компьютеров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 </cp:lastModifiedBy>
  <cp:revision>28</cp:revision>
  <dcterms:created xsi:type="dcterms:W3CDTF">2018-11-29T04:39:20Z</dcterms:created>
  <dcterms:modified xsi:type="dcterms:W3CDTF">2019-05-14T07:06:27Z</dcterms:modified>
</cp:coreProperties>
</file>