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6" r:id="rId14"/>
    <p:sldId id="264" r:id="rId15"/>
    <p:sldId id="268" r:id="rId16"/>
    <p:sldId id="269" r:id="rId17"/>
    <p:sldId id="270" r:id="rId18"/>
    <p:sldId id="273" r:id="rId19"/>
    <p:sldId id="274" r:id="rId20"/>
  </p:sldIdLst>
  <p:sldSz cx="9144000" cy="5143500" type="screen16x9"/>
  <p:notesSz cx="6858000" cy="9144000"/>
  <p:embeddedFontLst>
    <p:embeddedFont>
      <p:font typeface="Raleway" charset="-52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18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57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696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36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975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14" algn="l" defTabSz="91427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B6E"/>
    <a:srgbClr val="B83174"/>
    <a:srgbClr val="9E918B"/>
    <a:srgbClr val="F24E44"/>
    <a:srgbClr val="FE017E"/>
    <a:srgbClr val="F24B45"/>
    <a:srgbClr val="AFC868"/>
    <a:srgbClr val="EDF2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9" autoAdjust="0"/>
  </p:normalViewPr>
  <p:slideViewPr>
    <p:cSldViewPr showGuides="1">
      <p:cViewPr>
        <p:scale>
          <a:sx n="100" d="100"/>
          <a:sy n="100" d="100"/>
        </p:scale>
        <p:origin x="-1944" y="-78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3EE4-A7E1-4E60-8EF4-523E20585ECF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19C9E-7987-4A96-9E17-D7CF4CDBD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18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2976" y="1531937"/>
            <a:ext cx="9403816" cy="376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51520" y="3597226"/>
            <a:ext cx="3600400" cy="558700"/>
          </a:xfrm>
          <a:prstGeom prst="rect">
            <a:avLst/>
          </a:prstGeom>
        </p:spPr>
        <p:txBody>
          <a:bodyPr anchor="ctr"/>
          <a:lstStyle>
            <a:lvl1pPr algn="l">
              <a:defRPr lang="ru-RU" sz="1800" b="1" kern="1200" dirty="0">
                <a:solidFill>
                  <a:srgbClr val="2D5B6E"/>
                </a:solidFill>
                <a:latin typeface="Raleway" panose="020B0503030101060003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Slider Title Presentation</a:t>
            </a:r>
            <a:endParaRPr lang="ru-RU" dirty="0"/>
          </a:p>
        </p:txBody>
      </p:sp>
      <p:sp>
        <p:nvSpPr>
          <p:cNvPr id="1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51520" y="4249142"/>
            <a:ext cx="5544616" cy="6988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ru-RU" sz="1400" kern="1200" dirty="0" smtClean="0">
                <a:solidFill>
                  <a:srgbClr val="2D5B6E"/>
                </a:solidFill>
                <a:latin typeface="Raleway" panose="020B0503030101060003" pitchFamily="34" charset="-52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ru-RU" dirty="0"/>
          </a:p>
        </p:txBody>
      </p:sp>
      <p:pic>
        <p:nvPicPr>
          <p:cNvPr id="5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22402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653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4" r="37526"/>
          <a:stretch/>
        </p:blipFill>
        <p:spPr>
          <a:xfrm>
            <a:off x="3405427" y="0"/>
            <a:ext cx="5738574" cy="5143500"/>
          </a:xfrm>
          <a:prstGeom prst="rect">
            <a:avLst/>
          </a:prstGeom>
        </p:spPr>
      </p:pic>
      <p:sp>
        <p:nvSpPr>
          <p:cNvPr id="22" name="shape"/>
          <p:cNvSpPr/>
          <p:nvPr userDrawn="1"/>
        </p:nvSpPr>
        <p:spPr>
          <a:xfrm>
            <a:off x="0" y="0"/>
            <a:ext cx="493275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color1_shape1"/>
          <p:cNvCxnSpPr/>
          <p:nvPr/>
        </p:nvCxnSpPr>
        <p:spPr>
          <a:xfrm>
            <a:off x="496516" y="737170"/>
            <a:ext cx="3427412" cy="0"/>
          </a:xfrm>
          <a:prstGeom prst="line">
            <a:avLst/>
          </a:prstGeom>
          <a:ln w="12700">
            <a:solidFill>
              <a:srgbClr val="2D5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lor1_shape1"/>
          <p:cNvSpPr/>
          <p:nvPr/>
        </p:nvSpPr>
        <p:spPr>
          <a:xfrm>
            <a:off x="496516" y="639014"/>
            <a:ext cx="200667" cy="211484"/>
          </a:xfrm>
          <a:prstGeom prst="ellipse">
            <a:avLst/>
          </a:prstGeom>
          <a:solidFill>
            <a:srgbClr val="2D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image" descr="C:\Users\444\Desktop\Рисунок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804863"/>
            <a:ext cx="2822575" cy="6753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697182" y="171450"/>
            <a:ext cx="4594898" cy="497106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2D5B6E"/>
                </a:solidFill>
                <a:latin typeface="Raleway" panose="020B0503030101060003" pitchFamily="34" charset="-52"/>
              </a:defRPr>
            </a:lvl1pPr>
          </a:lstStyle>
          <a:p>
            <a:r>
              <a:rPr lang="en-US" dirty="0" smtClean="0"/>
              <a:t>Heading</a:t>
            </a:r>
            <a:endParaRPr lang="ru-RU" dirty="0"/>
          </a:p>
        </p:txBody>
      </p:sp>
      <p:sp>
        <p:nvSpPr>
          <p:cNvPr id="25" name="text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6913" y="850900"/>
            <a:ext cx="4224337" cy="3881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D5B6E"/>
                </a:solidFill>
                <a:latin typeface="Raleway" panose="020B0503030101060003" pitchFamily="34" charset="-52"/>
              </a:defRPr>
            </a:lvl1pPr>
          </a:lstStyle>
          <a:p>
            <a:pPr lvl="0"/>
            <a:r>
              <a:rPr lang="en-US" dirty="0" smtClean="0"/>
              <a:t>Text </a:t>
            </a:r>
          </a:p>
          <a:p>
            <a:pPr lvl="0"/>
            <a:endParaRPr lang="ru-RU" dirty="0"/>
          </a:p>
        </p:txBody>
      </p:sp>
      <p:pic>
        <p:nvPicPr>
          <p:cNvPr id="11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22402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27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_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/>
          <p:cNvSpPr/>
          <p:nvPr userDrawn="1"/>
        </p:nvSpPr>
        <p:spPr>
          <a:xfrm rot="20484676">
            <a:off x="-828601" y="915566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hape"/>
          <p:cNvSpPr/>
          <p:nvPr userDrawn="1"/>
        </p:nvSpPr>
        <p:spPr>
          <a:xfrm rot="20484676">
            <a:off x="-827013" y="901079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hape"/>
          <p:cNvSpPr/>
          <p:nvPr userDrawn="1"/>
        </p:nvSpPr>
        <p:spPr>
          <a:xfrm rot="20484676">
            <a:off x="-674614" y="822538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hape"/>
          <p:cNvSpPr/>
          <p:nvPr userDrawn="1"/>
        </p:nvSpPr>
        <p:spPr>
          <a:xfrm rot="20484676">
            <a:off x="-522215" y="822538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hape"/>
          <p:cNvSpPr/>
          <p:nvPr userDrawn="1"/>
        </p:nvSpPr>
        <p:spPr>
          <a:xfrm rot="20108406">
            <a:off x="-942436" y="102458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"/>
          <p:cNvSpPr/>
          <p:nvPr userDrawn="1"/>
        </p:nvSpPr>
        <p:spPr>
          <a:xfrm rot="21120907">
            <a:off x="-1086454" y="102458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hape"/>
          <p:cNvSpPr/>
          <p:nvPr userDrawn="1"/>
        </p:nvSpPr>
        <p:spPr>
          <a:xfrm rot="20484676">
            <a:off x="-522216" y="610937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hape"/>
          <p:cNvSpPr/>
          <p:nvPr userDrawn="1"/>
        </p:nvSpPr>
        <p:spPr>
          <a:xfrm rot="20484676">
            <a:off x="-655265" y="692636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shape"/>
          <p:cNvSpPr/>
          <p:nvPr userDrawn="1"/>
        </p:nvSpPr>
        <p:spPr>
          <a:xfrm rot="20484676">
            <a:off x="-498178" y="692635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hape"/>
          <p:cNvSpPr/>
          <p:nvPr userDrawn="1"/>
        </p:nvSpPr>
        <p:spPr>
          <a:xfrm rot="20484676">
            <a:off x="-1086452" y="975436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hape"/>
          <p:cNvSpPr/>
          <p:nvPr userDrawn="1"/>
        </p:nvSpPr>
        <p:spPr>
          <a:xfrm rot="20771113">
            <a:off x="418757" y="1216035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hape"/>
          <p:cNvSpPr/>
          <p:nvPr userDrawn="1"/>
        </p:nvSpPr>
        <p:spPr>
          <a:xfrm rot="19212752">
            <a:off x="801269" y="893832"/>
            <a:ext cx="10801200" cy="350007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"/>
          <p:cNvSpPr/>
          <p:nvPr userDrawn="1"/>
        </p:nvSpPr>
        <p:spPr>
          <a:xfrm rot="20064009">
            <a:off x="364965" y="975437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hape"/>
          <p:cNvSpPr/>
          <p:nvPr userDrawn="1"/>
        </p:nvSpPr>
        <p:spPr>
          <a:xfrm rot="20064009">
            <a:off x="418757" y="975436"/>
            <a:ext cx="10801200" cy="33123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1758950"/>
            <a:ext cx="5803900" cy="1533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1800" kern="1200" baseline="0" smtClean="0">
                <a:solidFill>
                  <a:srgbClr val="2D5B6E"/>
                </a:solidFill>
                <a:latin typeface="Raleway" panose="020B0503030101060003" pitchFamily="34" charset="-52"/>
                <a:ea typeface="+mn-ea"/>
                <a:cs typeface="+mn-cs"/>
              </a:defRPr>
            </a:lvl1pPr>
            <a:lvl2pPr marL="457138" indent="0">
              <a:buNone/>
              <a:defRPr lang="ru-RU" sz="1600" kern="1200" smtClean="0">
                <a:solidFill>
                  <a:srgbClr val="2D5B6E"/>
                </a:solidFill>
                <a:latin typeface="+mn-lt"/>
                <a:ea typeface="+mn-ea"/>
                <a:cs typeface="+mn-cs"/>
              </a:defRPr>
            </a:lvl2pPr>
            <a:lvl3pPr marL="914280" indent="0">
              <a:buNone/>
              <a:defRPr lang="ru-RU" sz="1600" kern="1200" smtClean="0">
                <a:solidFill>
                  <a:srgbClr val="2D5B6E"/>
                </a:solidFill>
                <a:latin typeface="+mn-lt"/>
                <a:ea typeface="+mn-ea"/>
                <a:cs typeface="+mn-cs"/>
              </a:defRPr>
            </a:lvl3pPr>
            <a:lvl4pPr marL="1371418" indent="0">
              <a:buNone/>
              <a:defRPr lang="ru-RU" sz="1600" kern="1200" smtClean="0">
                <a:solidFill>
                  <a:srgbClr val="2D5B6E"/>
                </a:solidFill>
                <a:latin typeface="+mn-lt"/>
                <a:ea typeface="+mn-ea"/>
                <a:cs typeface="+mn-cs"/>
              </a:defRPr>
            </a:lvl4pPr>
            <a:lvl5pPr marL="1828558" indent="0">
              <a:buNone/>
              <a:defRPr lang="ru-RU" sz="1600" kern="1200">
                <a:solidFill>
                  <a:srgbClr val="2D5B6E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Hero text</a:t>
            </a:r>
            <a:endParaRPr lang="ru-RU" dirty="0"/>
          </a:p>
        </p:txBody>
      </p:sp>
      <p:pic>
        <p:nvPicPr>
          <p:cNvPr id="21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22402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866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4" r="37526"/>
          <a:stretch/>
        </p:blipFill>
        <p:spPr>
          <a:xfrm>
            <a:off x="3405427" y="0"/>
            <a:ext cx="5738574" cy="5143500"/>
          </a:xfrm>
          <a:prstGeom prst="rect">
            <a:avLst/>
          </a:prstGeom>
        </p:spPr>
      </p:pic>
      <p:pic>
        <p:nvPicPr>
          <p:cNvPr id="23" name="image" descr="C:\Users\444\Desktop\Рисунок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804863"/>
            <a:ext cx="2822575" cy="6753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"/>
          <p:cNvSpPr/>
          <p:nvPr userDrawn="1"/>
        </p:nvSpPr>
        <p:spPr>
          <a:xfrm>
            <a:off x="0" y="0"/>
            <a:ext cx="687625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color1_shape1"/>
          <p:cNvCxnSpPr/>
          <p:nvPr/>
        </p:nvCxnSpPr>
        <p:spPr>
          <a:xfrm>
            <a:off x="496516" y="737170"/>
            <a:ext cx="3427412" cy="0"/>
          </a:xfrm>
          <a:prstGeom prst="line">
            <a:avLst/>
          </a:prstGeom>
          <a:ln w="12700">
            <a:solidFill>
              <a:srgbClr val="2D5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lor1_shape1"/>
          <p:cNvSpPr/>
          <p:nvPr/>
        </p:nvSpPr>
        <p:spPr>
          <a:xfrm>
            <a:off x="496516" y="639014"/>
            <a:ext cx="200667" cy="211484"/>
          </a:xfrm>
          <a:prstGeom prst="ellipse">
            <a:avLst/>
          </a:prstGeom>
          <a:solidFill>
            <a:srgbClr val="2D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697182" y="206375"/>
            <a:ext cx="6301531" cy="462181"/>
          </a:xfrm>
          <a:prstGeom prst="rect">
            <a:avLst/>
          </a:prstGeom>
        </p:spPr>
        <p:txBody>
          <a:bodyPr anchor="ctr"/>
          <a:lstStyle>
            <a:lvl1pPr algn="l">
              <a:defRPr lang="ru-RU" sz="2000" b="1" kern="1200" dirty="0">
                <a:solidFill>
                  <a:srgbClr val="2D5B6E"/>
                </a:solidFill>
                <a:latin typeface="Raleway" panose="020B0503030101060003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</a:t>
            </a:r>
            <a:endParaRPr lang="ru-RU" dirty="0"/>
          </a:p>
        </p:txBody>
      </p:sp>
      <p:sp>
        <p:nvSpPr>
          <p:cNvPr id="7" name="text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6913" y="987425"/>
            <a:ext cx="6302375" cy="1212895"/>
          </a:xfrm>
          <a:prstGeom prst="rect">
            <a:avLst/>
          </a:prstGeom>
        </p:spPr>
        <p:txBody>
          <a:bodyPr/>
          <a:lstStyle>
            <a:lvl1pPr>
              <a:defRPr lang="ru-RU" sz="2000" kern="1200">
                <a:solidFill>
                  <a:srgbClr val="2D5B6E"/>
                </a:solidFill>
                <a:latin typeface="Raleway" panose="020B0503030101060003" pitchFamily="34" charset="-52"/>
                <a:ea typeface="+mn-ea"/>
                <a:cs typeface="+mn-cs"/>
              </a:defRPr>
            </a:lvl1pPr>
          </a:lstStyle>
          <a:p>
            <a:pPr marL="0" lvl="0" indent="0" algn="l" defTabSz="91427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25" name="picture_placehold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96913" y="2341563"/>
            <a:ext cx="6226175" cy="2390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kern="1200" dirty="0">
                <a:solidFill>
                  <a:srgbClr val="2D5B6E"/>
                </a:solidFill>
                <a:latin typeface="Raleway" panose="020B0503030101060003" pitchFamily="34" charset="-52"/>
                <a:ea typeface="+mn-ea"/>
                <a:cs typeface="+mn-cs"/>
              </a:defRPr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pic>
        <p:nvPicPr>
          <p:cNvPr id="12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22402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57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4" r="37526"/>
          <a:stretch/>
        </p:blipFill>
        <p:spPr>
          <a:xfrm>
            <a:off x="3405427" y="0"/>
            <a:ext cx="5738574" cy="5143500"/>
          </a:xfrm>
          <a:prstGeom prst="rect">
            <a:avLst/>
          </a:prstGeom>
        </p:spPr>
      </p:pic>
      <p:pic>
        <p:nvPicPr>
          <p:cNvPr id="26" name="image" descr="C:\Users\444\Desktop\Рисунок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804863"/>
            <a:ext cx="2822575" cy="6753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"/>
          <p:cNvSpPr/>
          <p:nvPr userDrawn="1"/>
        </p:nvSpPr>
        <p:spPr>
          <a:xfrm>
            <a:off x="0" y="0"/>
            <a:ext cx="687625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697183" y="180975"/>
            <a:ext cx="6296354" cy="530795"/>
          </a:xfrm>
          <a:prstGeom prst="rect">
            <a:avLst/>
          </a:prstGeom>
        </p:spPr>
        <p:txBody>
          <a:bodyPr anchor="ctr"/>
          <a:lstStyle>
            <a:lvl1pPr algn="l">
              <a:defRPr lang="ru-RU" sz="2000" b="1" kern="1200" dirty="0">
                <a:solidFill>
                  <a:srgbClr val="2D5B6E"/>
                </a:solidFill>
                <a:latin typeface="Raleway" panose="020B0503030101060003" pitchFamily="34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</a:t>
            </a:r>
            <a:endParaRPr lang="ru-RU" dirty="0"/>
          </a:p>
        </p:txBody>
      </p:sp>
      <p:sp>
        <p:nvSpPr>
          <p:cNvPr id="23" name="picture_placeholder"/>
          <p:cNvSpPr>
            <a:spLocks noGrp="1"/>
          </p:cNvSpPr>
          <p:nvPr>
            <p:ph type="pic" sz="quarter" idx="10" hasCustomPrompt="1"/>
          </p:nvPr>
        </p:nvSpPr>
        <p:spPr>
          <a:xfrm>
            <a:off x="711200" y="987425"/>
            <a:ext cx="6313488" cy="3673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kern="1200" dirty="0">
                <a:solidFill>
                  <a:srgbClr val="2D5B6E"/>
                </a:solidFill>
                <a:latin typeface="Raleway" panose="020B0503030101060003" pitchFamily="34" charset="-52"/>
                <a:ea typeface="+mn-ea"/>
                <a:cs typeface="+mn-cs"/>
              </a:defRPr>
            </a:lvl1pPr>
          </a:lstStyle>
          <a:p>
            <a:r>
              <a:rPr lang="en-US" dirty="0" smtClean="0"/>
              <a:t>Picture</a:t>
            </a:r>
            <a:endParaRPr lang="ru-RU" dirty="0"/>
          </a:p>
        </p:txBody>
      </p:sp>
      <p:cxnSp>
        <p:nvCxnSpPr>
          <p:cNvPr id="22" name="color1_shape1"/>
          <p:cNvCxnSpPr/>
          <p:nvPr userDrawn="1"/>
        </p:nvCxnSpPr>
        <p:spPr>
          <a:xfrm>
            <a:off x="496516" y="737170"/>
            <a:ext cx="3427412" cy="0"/>
          </a:xfrm>
          <a:prstGeom prst="line">
            <a:avLst/>
          </a:prstGeom>
          <a:ln w="12700">
            <a:solidFill>
              <a:srgbClr val="2D5B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lor1_shape1"/>
          <p:cNvSpPr/>
          <p:nvPr userDrawn="1"/>
        </p:nvSpPr>
        <p:spPr>
          <a:xfrm>
            <a:off x="496516" y="639014"/>
            <a:ext cx="200667" cy="211484"/>
          </a:xfrm>
          <a:prstGeom prst="ellipse">
            <a:avLst/>
          </a:prstGeom>
          <a:solidFill>
            <a:srgbClr val="2D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22402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67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/>
          <p:cNvSpPr/>
          <p:nvPr/>
        </p:nvSpPr>
        <p:spPr>
          <a:xfrm rot="10578912">
            <a:off x="-688672" y="-1395064"/>
            <a:ext cx="11102207" cy="3731889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6" name="shape"/>
          <p:cNvSpPr/>
          <p:nvPr/>
        </p:nvSpPr>
        <p:spPr>
          <a:xfrm rot="11160841">
            <a:off x="-641178" y="-1163589"/>
            <a:ext cx="11102207" cy="361391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7" name="shape"/>
          <p:cNvSpPr/>
          <p:nvPr/>
        </p:nvSpPr>
        <p:spPr>
          <a:xfrm rot="10873796">
            <a:off x="-654357" y="-1210936"/>
            <a:ext cx="11102207" cy="3570931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8" name="shape"/>
          <p:cNvSpPr/>
          <p:nvPr/>
        </p:nvSpPr>
        <p:spPr>
          <a:xfrm rot="12360651">
            <a:off x="-605232" y="-920655"/>
            <a:ext cx="12219247" cy="361391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9" name="shape"/>
          <p:cNvSpPr/>
          <p:nvPr/>
        </p:nvSpPr>
        <p:spPr>
          <a:xfrm rot="11196036">
            <a:off x="4723142" y="-947572"/>
            <a:ext cx="5623612" cy="361391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10" name="shape"/>
          <p:cNvSpPr/>
          <p:nvPr/>
        </p:nvSpPr>
        <p:spPr>
          <a:xfrm rot="11176305">
            <a:off x="4733849" y="-604736"/>
            <a:ext cx="5796428" cy="323765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11" name="shape"/>
          <p:cNvSpPr/>
          <p:nvPr/>
        </p:nvSpPr>
        <p:spPr>
          <a:xfrm rot="11847232">
            <a:off x="5008107" y="-782807"/>
            <a:ext cx="7155096" cy="4387097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12" name="shape"/>
          <p:cNvSpPr/>
          <p:nvPr/>
        </p:nvSpPr>
        <p:spPr>
          <a:xfrm rot="11339168">
            <a:off x="4812393" y="-696638"/>
            <a:ext cx="7267563" cy="361391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13" name="shape"/>
          <p:cNvSpPr/>
          <p:nvPr/>
        </p:nvSpPr>
        <p:spPr>
          <a:xfrm rot="11339168">
            <a:off x="4836006" y="-760639"/>
            <a:ext cx="7229772" cy="376009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spcCol="0" rtlCol="0" anchor="ctr"/>
          <a:lstStyle/>
          <a:p>
            <a:pPr algn="ctr"/>
            <a:endParaRPr lang="ru-RU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5076056" y="1"/>
            <a:ext cx="4248472" cy="1779662"/>
          </a:xfrm>
          <a:prstGeom prst="rect">
            <a:avLst/>
          </a:prstGeom>
        </p:spPr>
        <p:txBody>
          <a:bodyPr anchor="ctr"/>
          <a:lstStyle>
            <a:lvl1pPr algn="l">
              <a:defRPr lang="ru-RU" sz="3600" b="1" kern="1200" baseline="0" dirty="0" smtClean="0">
                <a:solidFill>
                  <a:srgbClr val="2D5B6E"/>
                </a:solidFill>
                <a:latin typeface="Raleway" panose="020B0503030101060003" pitchFamily="34" charset="-52"/>
                <a:ea typeface="+mn-ea"/>
                <a:cs typeface="+mn-cs"/>
              </a:defRPr>
            </a:lvl1pPr>
          </a:lstStyle>
          <a:p>
            <a:r>
              <a:rPr lang="en-US" dirty="0" smtClean="0"/>
              <a:t>Thank you!</a:t>
            </a:r>
            <a:endParaRPr lang="ru-RU" dirty="0"/>
          </a:p>
        </p:txBody>
      </p:sp>
      <p:pic>
        <p:nvPicPr>
          <p:cNvPr id="15" name="logo" descr="E:\Live3\Artrange\Projects\Slider\Branding\Logo\logo_екфтызукуте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22402"/>
            <a:ext cx="969256" cy="32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776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282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5" r:id="rId3"/>
    <p:sldLayoutId id="2147483658" r:id="rId4"/>
    <p:sldLayoutId id="2147483659" r:id="rId5"/>
    <p:sldLayoutId id="214748365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27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3" algn="l" defTabSz="91427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7" indent="-228569" algn="l" defTabSz="9142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69" algn="l" defTabSz="9142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5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5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69" algn="l" defTabSz="9142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7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5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23878"/>
            <a:ext cx="6156176" cy="558700"/>
          </a:xfrm>
          <a:solidFill>
            <a:schemeClr val="bg1">
              <a:lumMod val="85000"/>
              <a:alpha val="45000"/>
            </a:schemeClr>
          </a:solidFill>
        </p:spPr>
        <p:txBody>
          <a:bodyPr/>
          <a:lstStyle/>
          <a:p>
            <a:r>
              <a:rPr lang="ru-RU" sz="2400" dirty="0" smtClean="0"/>
              <a:t>Композиционные задачи и средства организации городского пространства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99942"/>
            <a:ext cx="5544616" cy="698872"/>
          </a:xfrm>
        </p:spPr>
        <p:txBody>
          <a:bodyPr/>
          <a:lstStyle/>
          <a:p>
            <a:r>
              <a:rPr lang="ru-RU" sz="1800" dirty="0" smtClean="0"/>
              <a:t>Преподаватель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Белоус В.В. 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25px-Isaak_square3.jpg"/>
          <p:cNvPicPr>
            <a:picLocks noChangeAspect="1"/>
          </p:cNvPicPr>
          <p:nvPr/>
        </p:nvPicPr>
        <p:blipFill>
          <a:blip r:embed="rId2" cstate="print"/>
          <a:srcRect t="1111"/>
          <a:stretch>
            <a:fillRect/>
          </a:stretch>
        </p:blipFill>
        <p:spPr>
          <a:xfrm>
            <a:off x="2195736" y="0"/>
            <a:ext cx="6948264" cy="51435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267744" cy="5143500"/>
          </a:xfrm>
        </p:spPr>
        <p:txBody>
          <a:bodyPr vert="vert270"/>
          <a:lstStyle/>
          <a:p>
            <a:r>
              <a:rPr lang="ru-RU" sz="2800" dirty="0"/>
              <a:t>Ансамбль Исаакиевской площади (Санкт-Петербург)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25px-Isaak_squa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7110"/>
            <a:ext cx="6948264" cy="462928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267744" cy="5143500"/>
          </a:xfrm>
        </p:spPr>
        <p:txBody>
          <a:bodyPr vert="vert270"/>
          <a:lstStyle/>
          <a:p>
            <a:r>
              <a:rPr lang="ru-RU" sz="2800" dirty="0"/>
              <a:t>Ансамбль Лувра (Париж)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25px-Isaak_squa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3577" y="0"/>
            <a:ext cx="6812582" cy="51435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267744" cy="5143500"/>
          </a:xfrm>
        </p:spPr>
        <p:txBody>
          <a:bodyPr vert="vert270"/>
          <a:lstStyle/>
          <a:p>
            <a:r>
              <a:rPr lang="ru-RU" sz="2800" dirty="0"/>
              <a:t>Д. Л. Бернини. </a:t>
            </a:r>
            <a:endParaRPr lang="ru-RU" sz="2800" dirty="0" smtClean="0"/>
          </a:p>
          <a:p>
            <a:r>
              <a:rPr lang="ru-RU" sz="2800" dirty="0" smtClean="0"/>
              <a:t>Ансамбль</a:t>
            </a:r>
            <a:r>
              <a:rPr lang="ru-RU" sz="2800" dirty="0"/>
              <a:t> площади </a:t>
            </a:r>
            <a:endParaRPr lang="ru-RU" sz="2800" dirty="0" smtClean="0"/>
          </a:p>
          <a:p>
            <a:r>
              <a:rPr lang="ru-RU" sz="2800" dirty="0" smtClean="0"/>
              <a:t>Св</a:t>
            </a:r>
            <a:r>
              <a:rPr lang="ru-RU" sz="2800" dirty="0"/>
              <a:t>. Петра в Риме.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25px-Isaak_squa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7110"/>
            <a:ext cx="6948264" cy="462928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2267744" cy="5143500"/>
          </a:xfrm>
        </p:spPr>
        <p:txBody>
          <a:bodyPr vert="vert270"/>
          <a:lstStyle/>
          <a:p>
            <a:r>
              <a:rPr lang="ru-RU" sz="2800" dirty="0"/>
              <a:t>Ансамбль Лувра (Париж)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331640" y="1347614"/>
            <a:ext cx="7056784" cy="2376264"/>
          </a:xfrm>
        </p:spPr>
        <p:txBody>
          <a:bodyPr/>
          <a:lstStyle/>
          <a:p>
            <a:r>
              <a:rPr lang="ru-RU" sz="2800" b="1" dirty="0"/>
              <a:t>Основные типы ансамблей: </a:t>
            </a:r>
            <a:endParaRPr lang="ru-RU" sz="2800" b="1" dirty="0" smtClean="0"/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ансамбль</a:t>
            </a:r>
            <a:r>
              <a:rPr lang="ru-RU" sz="2800" dirty="0"/>
              <a:t> городской площади; </a:t>
            </a:r>
            <a:endParaRPr lang="ru-RU" sz="2800" dirty="0" smtClean="0"/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а</a:t>
            </a:r>
            <a:r>
              <a:rPr lang="ru-RU" sz="2800" dirty="0" smtClean="0"/>
              <a:t>нсамбль</a:t>
            </a:r>
            <a:r>
              <a:rPr lang="ru-RU" sz="2800" dirty="0"/>
              <a:t> главного здания (</a:t>
            </a:r>
            <a:r>
              <a:rPr lang="ru-RU" sz="2800" dirty="0" smtClean="0"/>
              <a:t>дворцового, общественного</a:t>
            </a:r>
            <a:r>
              <a:rPr lang="ru-RU" sz="2800" dirty="0"/>
              <a:t>) и примыкающих к нему флигелей; </a:t>
            </a:r>
            <a:endParaRPr lang="ru-RU" sz="2800" dirty="0" smtClean="0"/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/>
              <a:t>дворцово-парковый</a:t>
            </a:r>
            <a:r>
              <a:rPr lang="ru-RU" sz="2800" dirty="0"/>
              <a:t> ансамбль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691680" y="339502"/>
            <a:ext cx="5803900" cy="1533525"/>
          </a:xfrm>
        </p:spPr>
        <p:txBody>
          <a:bodyPr/>
          <a:lstStyle/>
          <a:p>
            <a:r>
              <a:rPr lang="ru-RU" i="1" dirty="0"/>
              <a:t>Ансамбль площади Сан-Марко в Венеции. 9—16 вв.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i_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31590"/>
            <a:ext cx="5431670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Жилые комплексы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100" dirty="0" smtClean="0"/>
              <a:t>Комплексами – называют группы сооружений, которые организованы по функциональным, техническим и эстетическим признакам, но не обладают художественной образностью. Комплекс может быть целесообразно сформирован, гармоничен, однако он, в отличие от ансамбля, не имеет идейного содержания.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9502"/>
            <a:ext cx="7255468" cy="452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Контрольные вопросы:</a:t>
            </a:r>
            <a:endParaRPr lang="ru-RU" sz="3200" dirty="0"/>
          </a:p>
        </p:txBody>
      </p:sp>
      <p:pic>
        <p:nvPicPr>
          <p:cNvPr id="7" name="Рисунок 6" descr="Washington-Attractions-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lum bright="22000" contrast="-55000"/>
          </a:blip>
          <a:srcRect l="1304" r="10259"/>
          <a:stretch>
            <a:fillRect/>
          </a:stretch>
        </p:blipFill>
        <p:spPr>
          <a:xfrm>
            <a:off x="0" y="783619"/>
            <a:ext cx="6804248" cy="435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0" y="1491630"/>
            <a:ext cx="7380312" cy="1748904"/>
          </a:xfrm>
          <a:prstGeom prst="rect">
            <a:avLst/>
          </a:prstGeom>
        </p:spPr>
        <p:txBody>
          <a:bodyPr/>
          <a:lstStyle/>
          <a:p>
            <a:r>
              <a:rPr lang="ru-RU" sz="3000" dirty="0" smtClean="0"/>
              <a:t>Какие основные приёмы объемно-пространственных решений вам известны?</a:t>
            </a:r>
          </a:p>
          <a:p>
            <a:r>
              <a:rPr lang="ru-RU" sz="3000" dirty="0" smtClean="0"/>
              <a:t>Какую роль в композиции города </a:t>
            </a:r>
          </a:p>
          <a:p>
            <a:pPr>
              <a:buNone/>
            </a:pPr>
            <a:r>
              <a:rPr lang="ru-RU" sz="3000" dirty="0" smtClean="0"/>
              <a:t> </a:t>
            </a:r>
            <a:r>
              <a:rPr lang="ru-RU" sz="3000" dirty="0" smtClean="0"/>
              <a:t>   играют ансамбли?</a:t>
            </a:r>
          </a:p>
          <a:p>
            <a:r>
              <a:rPr lang="ru-RU" sz="3000" dirty="0" smtClean="0"/>
              <a:t>Приведите основные типы ансамблей. </a:t>
            </a: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"/>
            <a:ext cx="8496944" cy="1779662"/>
          </a:xfrm>
        </p:spPr>
        <p:txBody>
          <a:bodyPr/>
          <a:lstStyle/>
          <a:p>
            <a:r>
              <a:rPr lang="ru-RU" sz="3200" dirty="0" smtClean="0"/>
              <a:t>Источники: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b="0" i="1" dirty="0" smtClean="0">
                <a:solidFill>
                  <a:schemeClr val="tx1"/>
                </a:solidFill>
              </a:rPr>
              <a:t>1. Издательство «ВЛАДОС», Л.В. </a:t>
            </a:r>
            <a:r>
              <a:rPr lang="ru-RU" sz="2100" b="0" i="1" dirty="0" err="1" smtClean="0">
                <a:solidFill>
                  <a:schemeClr val="tx1"/>
                </a:solidFill>
              </a:rPr>
              <a:t>Кашкина</a:t>
            </a:r>
            <a:r>
              <a:rPr lang="ru-RU" sz="2100" b="0" i="1" dirty="0" smtClean="0">
                <a:solidFill>
                  <a:schemeClr val="tx1"/>
                </a:solidFill>
              </a:rPr>
              <a:t> «Градостроительство»</a:t>
            </a:r>
            <a:br>
              <a:rPr lang="ru-RU" sz="2100" b="0" i="1" dirty="0" smtClean="0">
                <a:solidFill>
                  <a:schemeClr val="tx1"/>
                </a:solidFill>
              </a:rPr>
            </a:br>
            <a:r>
              <a:rPr lang="ru-RU" sz="2100" b="0" i="1" dirty="0" smtClean="0">
                <a:solidFill>
                  <a:schemeClr val="tx1"/>
                </a:solidFill>
              </a:rPr>
              <a:t>2. </a:t>
            </a:r>
            <a:r>
              <a:rPr lang="en-US" sz="2100" b="0" i="1" dirty="0">
                <a:solidFill>
                  <a:schemeClr val="tx1"/>
                </a:solidFill>
              </a:rPr>
              <a:t>https://</a:t>
            </a:r>
            <a:r>
              <a:rPr lang="en-US" sz="2100" b="0" i="1" dirty="0" smtClean="0">
                <a:solidFill>
                  <a:schemeClr val="tx1"/>
                </a:solidFill>
              </a:rPr>
              <a:t>ru.wikipedia.org/wiki</a:t>
            </a:r>
            <a:r>
              <a:rPr lang="ru-RU" sz="2100" b="0" i="1" dirty="0" smtClean="0">
                <a:solidFill>
                  <a:schemeClr val="tx1"/>
                </a:solidFill>
              </a:rPr>
              <a:t>/</a:t>
            </a:r>
            <a:r>
              <a:rPr lang="ru-RU" sz="2100" b="0" i="1" dirty="0">
                <a:solidFill>
                  <a:schemeClr val="tx1"/>
                </a:solidFill>
              </a:rPr>
              <a:t>Градостроительство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928992" cy="1059581"/>
          </a:xfrm>
        </p:spPr>
        <p:txBody>
          <a:bodyPr/>
          <a:lstStyle/>
          <a:p>
            <a:r>
              <a:rPr lang="ru-RU" dirty="0" smtClean="0"/>
              <a:t>Презентация предназначена для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0" y="850900"/>
            <a:ext cx="8748464" cy="388143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Использования на занятия по  МДК 04.01 «Градостроительство» в группах ГК-21; ГК-31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547664" y="1275606"/>
            <a:ext cx="6912768" cy="2592288"/>
          </a:xfrm>
        </p:spPr>
        <p:txBody>
          <a:bodyPr/>
          <a:lstStyle/>
          <a:p>
            <a:r>
              <a:rPr lang="ru-RU" sz="3600" b="1" dirty="0"/>
              <a:t>Задачи урока: </a:t>
            </a:r>
          </a:p>
          <a:p>
            <a:r>
              <a:rPr lang="ru-RU" sz="2400" dirty="0"/>
              <a:t>Изучить основные </a:t>
            </a:r>
            <a:r>
              <a:rPr lang="ru-RU" sz="2400" dirty="0" smtClean="0"/>
              <a:t>понятия</a:t>
            </a:r>
            <a:endParaRPr lang="ru-RU" sz="2400" dirty="0"/>
          </a:p>
          <a:p>
            <a:r>
              <a:rPr lang="ru-RU" sz="2400" dirty="0"/>
              <a:t>Закрепить материал с помощью контрольных вопросов.</a:t>
            </a:r>
          </a:p>
          <a:p>
            <a:r>
              <a:rPr lang="ru-RU" sz="2400" dirty="0"/>
              <a:t>Привить интерес к дисциплине и специальности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Градостроительное проектирование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занимается пространственной конфигурацией, внешним обликом и функциональностью элементов городов или иных населенных пунктов. Градостроительное проектирование является дисциплиной, находящейся на стыке и синтезирующей подходы городского (урбанистического) планирования, ландшафтного дизайна и архитектуры. Градостроительное проектирование требует понимания политических, социальных и экономических факторов.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203848" y="771550"/>
            <a:ext cx="5803900" cy="1533525"/>
          </a:xfrm>
        </p:spPr>
        <p:txBody>
          <a:bodyPr/>
          <a:lstStyle/>
          <a:p>
            <a:r>
              <a:rPr lang="ru-RU" dirty="0"/>
              <a:t>Термин </a:t>
            </a:r>
            <a:r>
              <a:rPr lang="ru-RU" i="1" dirty="0" err="1"/>
              <a:t>urban</a:t>
            </a:r>
            <a:r>
              <a:rPr lang="ru-RU" i="1" dirty="0"/>
              <a:t> </a:t>
            </a:r>
            <a:r>
              <a:rPr lang="ru-RU" i="1" dirty="0" err="1"/>
              <a:t>design</a:t>
            </a:r>
            <a:r>
              <a:rPr lang="ru-RU" dirty="0"/>
              <a:t> (градостроительное проектирование) был предложен в 1956 году на международной конференции в Гарвардской высшей школе дизайна (проектирования) (</a:t>
            </a:r>
            <a:r>
              <a:rPr lang="ru-RU" i="1" dirty="0" err="1"/>
              <a:t>Harvard</a:t>
            </a:r>
            <a:r>
              <a:rPr lang="ru-RU" i="1" dirty="0"/>
              <a:t> </a:t>
            </a:r>
            <a:r>
              <a:rPr lang="ru-RU" i="1" dirty="0" err="1"/>
              <a:t>Graduate</a:t>
            </a:r>
            <a:r>
              <a:rPr lang="ru-RU" i="1" dirty="0"/>
              <a:t> </a:t>
            </a:r>
            <a:r>
              <a:rPr lang="ru-RU" i="1" dirty="0" err="1"/>
              <a:t>School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Design</a:t>
            </a:r>
            <a:r>
              <a:rPr lang="ru-RU" dirty="0"/>
              <a:t>, GSD).</a:t>
            </a:r>
          </a:p>
        </p:txBody>
      </p:sp>
      <p:pic>
        <p:nvPicPr>
          <p:cNvPr id="5" name="Рисунок 4" descr="2322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59574"/>
            <a:ext cx="5256584" cy="3383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95536" y="411510"/>
            <a:ext cx="8496944" cy="4320480"/>
          </a:xfrm>
          <a:solidFill>
            <a:schemeClr val="bg1">
              <a:lumMod val="85000"/>
              <a:alpha val="38000"/>
            </a:schemeClr>
          </a:solidFill>
        </p:spPr>
        <p:txBody>
          <a:bodyPr/>
          <a:lstStyle/>
          <a:p>
            <a:pPr algn="just"/>
            <a:r>
              <a:rPr lang="ru-RU" b="1" dirty="0"/>
              <a:t>Градостроительное проектирование изучает</a:t>
            </a:r>
            <a:r>
              <a:rPr lang="ru-RU" b="1" dirty="0" smtClean="0"/>
              <a:t>:</a:t>
            </a:r>
          </a:p>
          <a:p>
            <a:pPr algn="just"/>
            <a:endParaRPr lang="ru-RU" b="1" dirty="0"/>
          </a:p>
          <a:p>
            <a:pPr algn="just"/>
            <a:r>
              <a:rPr lang="ru-RU" i="1" dirty="0"/>
              <a:t>Городскую структуру</a:t>
            </a:r>
            <a:r>
              <a:rPr lang="ru-RU" dirty="0"/>
              <a:t> — каким образом местоположения (городские районы) города связаны друг с другом;</a:t>
            </a:r>
          </a:p>
          <a:p>
            <a:pPr algn="just"/>
            <a:r>
              <a:rPr lang="ru-RU" i="1" dirty="0"/>
              <a:t>Городскую типологию</a:t>
            </a:r>
            <a:r>
              <a:rPr lang="ru-RU" dirty="0"/>
              <a:t> — пространственные типы и морфологии, влияющие на частоту и интенсивность использование градостроительных структур;</a:t>
            </a:r>
          </a:p>
          <a:p>
            <a:pPr algn="just"/>
            <a:r>
              <a:rPr lang="ru-RU" i="1" dirty="0"/>
              <a:t>Доступность</a:t>
            </a:r>
            <a:r>
              <a:rPr lang="ru-RU" dirty="0"/>
              <a:t> — обеспечение простоты и безопасности перемещения через пространства города;</a:t>
            </a:r>
          </a:p>
          <a:p>
            <a:pPr algn="just"/>
            <a:r>
              <a:rPr lang="ru-RU" i="1" dirty="0"/>
              <a:t>Узнаваемость</a:t>
            </a:r>
            <a:r>
              <a:rPr lang="ru-RU" dirty="0"/>
              <a:t> — обеспечение понимания предназначения местоположения, а также осознания того, в каком месте находится горожанин в данный момент времени;</a:t>
            </a:r>
          </a:p>
          <a:p>
            <a:pPr algn="just"/>
            <a:r>
              <a:rPr lang="ru-RU" i="1" dirty="0"/>
              <a:t>Оживление</a:t>
            </a:r>
            <a:r>
              <a:rPr lang="ru-RU" dirty="0"/>
              <a:t> — проектирование местоположений таким образом, чтобы стимулировать интенсивность использования градостроительных форм горожанами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755576" y="1779662"/>
            <a:ext cx="7416824" cy="1512813"/>
          </a:xfrm>
        </p:spPr>
        <p:txBody>
          <a:bodyPr/>
          <a:lstStyle/>
          <a:p>
            <a:pPr algn="just"/>
            <a:r>
              <a:rPr lang="ru-RU" i="1" dirty="0"/>
              <a:t>Взаимодополнительное (комплементарное) смешанное использование</a:t>
            </a:r>
            <a:r>
              <a:rPr lang="ru-RU" dirty="0"/>
              <a:t> — такое размещение разнообразных видов активности горожан, чтобы осуществлялось взаимодействие между ними;</a:t>
            </a:r>
          </a:p>
          <a:p>
            <a:pPr algn="just"/>
            <a:r>
              <a:rPr lang="ru-RU" i="1" dirty="0"/>
              <a:t>Характер и значение</a:t>
            </a:r>
            <a:r>
              <a:rPr lang="ru-RU" dirty="0"/>
              <a:t> — узнаваемость и оценка различий между местоположениями города;</a:t>
            </a:r>
          </a:p>
          <a:p>
            <a:pPr algn="just"/>
            <a:r>
              <a:rPr lang="ru-RU" dirty="0"/>
              <a:t>Закономерность и случайность — обеспечение баланса единообразия и разнообразия городской </a:t>
            </a:r>
            <a:r>
              <a:rPr lang="ru-RU" dirty="0" smtClean="0"/>
              <a:t>среды;</a:t>
            </a:r>
            <a:endParaRPr lang="ru-RU" dirty="0"/>
          </a:p>
          <a:p>
            <a:pPr algn="just"/>
            <a:r>
              <a:rPr lang="ru-RU" i="1" dirty="0"/>
              <a:t>Гражданское общество</a:t>
            </a:r>
            <a:r>
              <a:rPr lang="ru-RU" dirty="0"/>
              <a:t> — создание местоположений где горожане могут осуществлять политическое взаимодействие как граждане государства, как политические субъекты.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9502"/>
            <a:ext cx="8640960" cy="1131589"/>
          </a:xfrm>
        </p:spPr>
        <p:txBody>
          <a:bodyPr/>
          <a:lstStyle/>
          <a:p>
            <a:r>
              <a:rPr lang="ru-RU" sz="2800" i="1" dirty="0" smtClean="0"/>
              <a:t>Задачей </a:t>
            </a:r>
            <a:r>
              <a:rPr lang="ru-RU" sz="2800" i="1" dirty="0"/>
              <a:t>построения градостроительной композиции </a:t>
            </a:r>
            <a:r>
              <a:rPr lang="ru-RU" sz="2800" b="0" dirty="0"/>
              <a:t>– является создание художественно выразительной системы пространственно организованных архитектурных объектов.</a:t>
            </a:r>
            <a:br>
              <a:rPr lang="ru-RU" sz="2800" b="0" dirty="0"/>
            </a:br>
            <a:r>
              <a:rPr lang="ru-RU" sz="2800" i="1" dirty="0" smtClean="0"/>
              <a:t>Утилитарная задача градостроительной композиции </a:t>
            </a:r>
            <a:r>
              <a:rPr lang="ru-RU" sz="2800" b="0" dirty="0" smtClean="0"/>
              <a:t>– практическая </a:t>
            </a:r>
            <a:r>
              <a:rPr lang="ru-RU" sz="2800" b="0" dirty="0"/>
              <a:t>ориентация в пространстве города</a:t>
            </a:r>
            <a:br>
              <a:rPr lang="ru-RU" sz="2800" b="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Архитектурный ансамбль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96913" y="850900"/>
            <a:ext cx="4595167" cy="3881438"/>
          </a:xfrm>
        </p:spPr>
        <p:txBody>
          <a:bodyPr/>
          <a:lstStyle/>
          <a:p>
            <a:r>
              <a:rPr lang="ru-RU" sz="2100" dirty="0" smtClean="0"/>
              <a:t> (от фр. </a:t>
            </a:r>
            <a:r>
              <a:rPr lang="ru-RU" sz="2100" dirty="0" err="1" smtClean="0"/>
              <a:t>ensemble</a:t>
            </a:r>
            <a:r>
              <a:rPr lang="ru-RU" sz="2100" dirty="0" smtClean="0"/>
              <a:t> — целостность, связность, единство) — по определению БСЭ, «гармоническое единство пространственной композиции зданий, инженерных сооружений (мосты, набережные и др.), произведений монументальной живописи, скульптуры и садово-паркового искусства»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156</Words>
  <Application>Microsoft Office PowerPoint</Application>
  <PresentationFormat>Экран (16:9)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Raleway</vt:lpstr>
      <vt:lpstr>Calibri</vt:lpstr>
      <vt:lpstr>Wingdings</vt:lpstr>
      <vt:lpstr>Тема Office</vt:lpstr>
      <vt:lpstr>Композиционные задачи и средства организации городского пространства</vt:lpstr>
      <vt:lpstr>Презентация предназначена для</vt:lpstr>
      <vt:lpstr>Слайд 3</vt:lpstr>
      <vt:lpstr>Градостроительное проектирование</vt:lpstr>
      <vt:lpstr>Слайд 5</vt:lpstr>
      <vt:lpstr>Слайд 6</vt:lpstr>
      <vt:lpstr>Слайд 7</vt:lpstr>
      <vt:lpstr>Задачей построения градостроительной композиции – является создание художественно выразительной системы пространственно организованных архитектурных объектов. Утилитарная задача градостроительной композиции – практическая ориентация в пространстве города </vt:lpstr>
      <vt:lpstr>Архитектурный ансамбль</vt:lpstr>
      <vt:lpstr>Слайд 10</vt:lpstr>
      <vt:lpstr>Слайд 11</vt:lpstr>
      <vt:lpstr>Слайд 12</vt:lpstr>
      <vt:lpstr>Слайд 13</vt:lpstr>
      <vt:lpstr>Слайд 14</vt:lpstr>
      <vt:lpstr>Слайд 15</vt:lpstr>
      <vt:lpstr>Жилые комплексы</vt:lpstr>
      <vt:lpstr>Слайд 17</vt:lpstr>
      <vt:lpstr>Контрольные вопросы:</vt:lpstr>
      <vt:lpstr>Источники: 1. Издательство «ВЛАДОС», Л.В. Кашкина «Градостроительство» 2. https://ru.wikipedia.org/wiki/Градостроительство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</dc:creator>
  <cp:lastModifiedBy>belous</cp:lastModifiedBy>
  <cp:revision>143</cp:revision>
  <dcterms:created xsi:type="dcterms:W3CDTF">2014-08-10T03:45:46Z</dcterms:created>
  <dcterms:modified xsi:type="dcterms:W3CDTF">2019-10-14T14:31:12Z</dcterms:modified>
</cp:coreProperties>
</file>