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7" r:id="rId2"/>
    <p:sldId id="256" r:id="rId3"/>
    <p:sldId id="266" r:id="rId4"/>
    <p:sldId id="267" r:id="rId5"/>
    <p:sldId id="271" r:id="rId6"/>
    <p:sldId id="268" r:id="rId7"/>
    <p:sldId id="270" r:id="rId8"/>
    <p:sldId id="269" r:id="rId9"/>
    <p:sldId id="260" r:id="rId10"/>
    <p:sldId id="277" r:id="rId11"/>
    <p:sldId id="263" r:id="rId12"/>
    <p:sldId id="272" r:id="rId13"/>
    <p:sldId id="273" r:id="rId14"/>
    <p:sldId id="274" r:id="rId15"/>
    <p:sldId id="275" r:id="rId16"/>
    <p:sldId id="276" r:id="rId17"/>
    <p:sldId id="265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A0D9D-5B7A-40D5-91D0-68183E62B561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7D7DF-06A0-494F-BD56-5FDAAC96F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17.01.2020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" TargetMode="External"/><Relationship Id="rId2" Type="http://schemas.openxmlformats.org/officeDocument/2006/relationships/hyperlink" Target="http://www.buklit.ru/1939_1945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hyperlink" Target="http://www.bing.com/image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1246" y="332656"/>
            <a:ext cx="64351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ГАПОУ КК «НКСЭ» </a:t>
            </a:r>
          </a:p>
          <a:p>
            <a:pPr algn="ctr"/>
            <a:r>
              <a:rPr lang="ru-RU" b="1" dirty="0" smtClean="0"/>
              <a:t>Новороссийский колледж строительства и экономики</a:t>
            </a:r>
          </a:p>
          <a:p>
            <a:pPr algn="ctr"/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79767" y="6021288"/>
            <a:ext cx="7264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ctr"/>
            <a:r>
              <a:rPr lang="ru-RU" b="1" dirty="0" smtClean="0"/>
              <a:t>Работу выполнила:  </a:t>
            </a:r>
            <a:r>
              <a:rPr lang="ru-RU" dirty="0" smtClean="0"/>
              <a:t>студентка группы И-11</a:t>
            </a:r>
          </a:p>
          <a:p>
            <a:pPr algn="ctr"/>
            <a:r>
              <a:rPr lang="ru-RU" dirty="0" smtClean="0"/>
              <a:t>                                                          </a:t>
            </a:r>
            <a:r>
              <a:rPr lang="ru-RU" dirty="0" err="1" smtClean="0"/>
              <a:t>Маргарян</a:t>
            </a:r>
            <a:r>
              <a:rPr lang="ru-RU" dirty="0" smtClean="0"/>
              <a:t> Лиана </a:t>
            </a:r>
            <a:r>
              <a:rPr lang="ru-RU" dirty="0" err="1" smtClean="0"/>
              <a:t>Алексановна</a:t>
            </a:r>
            <a:r>
              <a:rPr lang="ru-RU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5856" y="5301208"/>
            <a:ext cx="63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Руководитель проекта: </a:t>
            </a:r>
            <a:r>
              <a:rPr lang="ru-RU" dirty="0" err="1" smtClean="0"/>
              <a:t>Сыроежкина</a:t>
            </a:r>
            <a:r>
              <a:rPr lang="ru-RU" dirty="0" smtClean="0"/>
              <a:t> Елена 				Васильевна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6130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Творческий проект: «Моя семейная реликвия»</a:t>
            </a:r>
            <a:endParaRPr lang="ru-RU" sz="2000" b="1" dirty="0"/>
          </a:p>
        </p:txBody>
      </p:sp>
      <p:pic>
        <p:nvPicPr>
          <p:cNvPr id="6" name="Рисунок 5" descr="familiaab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916832"/>
            <a:ext cx="3384376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916832"/>
            <a:ext cx="4104456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79928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Массовые убийства начались </a:t>
            </a:r>
            <a:r>
              <a:rPr lang="ru-RU" b="1" i="1" dirty="0" smtClean="0"/>
              <a:t>19 апреля</a:t>
            </a:r>
            <a:r>
              <a:rPr lang="ru-RU" i="1" dirty="0" smtClean="0"/>
              <a:t>, когда в окрестностях </a:t>
            </a:r>
            <a:r>
              <a:rPr lang="ru-RU" i="1" dirty="0" err="1" smtClean="0"/>
              <a:t>Вана</a:t>
            </a:r>
            <a:r>
              <a:rPr lang="ru-RU" i="1" dirty="0" smtClean="0"/>
              <a:t> было убито около </a:t>
            </a:r>
            <a:r>
              <a:rPr lang="ru-RU" b="1" i="1" dirty="0" smtClean="0"/>
              <a:t>2500</a:t>
            </a:r>
            <a:r>
              <a:rPr lang="ru-RU" i="1" dirty="0" smtClean="0"/>
              <a:t> армян, а в ближайшие несколько дней ещё около </a:t>
            </a:r>
            <a:r>
              <a:rPr lang="ru-RU" b="1" i="1" dirty="0" smtClean="0"/>
              <a:t>50</a:t>
            </a:r>
            <a:r>
              <a:rPr lang="ru-RU" i="1" dirty="0" smtClean="0"/>
              <a:t> тысяч. В середине мая произошла резня в </a:t>
            </a:r>
            <a:r>
              <a:rPr lang="ru-RU" i="1" dirty="0" err="1" smtClean="0"/>
              <a:t>Хынысе</a:t>
            </a:r>
            <a:r>
              <a:rPr lang="ru-RU" i="1" dirty="0" smtClean="0"/>
              <a:t>, где было убито </a:t>
            </a:r>
            <a:r>
              <a:rPr lang="ru-RU" b="1" i="1" dirty="0" smtClean="0"/>
              <a:t>19 000 </a:t>
            </a:r>
            <a:r>
              <a:rPr lang="ru-RU" i="1" dirty="0" smtClean="0"/>
              <a:t>армян. Во время депортации погибло еще </a:t>
            </a:r>
            <a:r>
              <a:rPr lang="ru-RU" b="1" i="1" dirty="0" smtClean="0"/>
              <a:t>10 тысяч </a:t>
            </a:r>
            <a:r>
              <a:rPr lang="ru-RU" i="1" dirty="0" smtClean="0"/>
              <a:t>армян, большинство умерло от голода, жажды и истощения, оставшихся в живых сбрасывали со склонов ущелья. Были вырезаны целые города и поселения. Женщины и дети были погружены на баржи под предлогом транспортировки в </a:t>
            </a:r>
            <a:r>
              <a:rPr lang="ru-RU" i="1" dirty="0" err="1" smtClean="0"/>
              <a:t>Самсун</a:t>
            </a:r>
            <a:r>
              <a:rPr lang="ru-RU" i="1" dirty="0" smtClean="0"/>
              <a:t>, а затем вывезены в море и выброшены за борт.</a:t>
            </a: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924944"/>
            <a:ext cx="396044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bdb2e3ac46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996952"/>
            <a:ext cx="446449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8640"/>
            <a:ext cx="8676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Современные оценки количества жертв разнятся от 200 000 до более </a:t>
            </a:r>
            <a:r>
              <a:rPr lang="ru-RU" b="1" dirty="0" smtClean="0"/>
              <a:t>2 000 000 армян.</a:t>
            </a:r>
          </a:p>
          <a:p>
            <a:r>
              <a:rPr lang="ru-RU" dirty="0" smtClean="0"/>
              <a:t>15 апреля 2015 года Европарламент объявил </a:t>
            </a:r>
            <a:r>
              <a:rPr lang="ru-RU" b="1" dirty="0" smtClean="0"/>
              <a:t>24 апреля европейским Днем памяти жертв геноцида армян.</a:t>
            </a:r>
          </a:p>
          <a:p>
            <a:r>
              <a:rPr lang="ru-RU" dirty="0" smtClean="0"/>
              <a:t>Это переломное событие в истории армянского народа и всех армянских семей в отдельности, потому что во всех семьях есть жертвы.</a:t>
            </a:r>
          </a:p>
          <a:p>
            <a:r>
              <a:rPr lang="ru-RU" dirty="0" smtClean="0"/>
              <a:t>Это страшное событие помнят и передают своим детям все родители.</a:t>
            </a:r>
          </a:p>
          <a:p>
            <a:r>
              <a:rPr lang="ru-RU" dirty="0" smtClean="0"/>
              <a:t>Буду передавать своим детям и я.</a:t>
            </a:r>
            <a:endParaRPr lang="ru-RU" dirty="0"/>
          </a:p>
        </p:txBody>
      </p:sp>
      <p:pic>
        <p:nvPicPr>
          <p:cNvPr id="4" name="Рисунок 3" descr="5E9CE173-650E-46E0-8265-95D05B7D6190_cx0_cy9_cw0_mw1024_s_n_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780928"/>
            <a:ext cx="439248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53172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780928"/>
            <a:ext cx="439248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Рассказывай о своей семье не могу обойти стороной людей, благодаря которым я появилась на свет, и той роли, которую они сыграли в истории Отечества.</a:t>
            </a:r>
          </a:p>
          <a:p>
            <a:r>
              <a:rPr lang="ru-RU" i="1" dirty="0" smtClean="0"/>
              <a:t>Все мы знаем о трагических событиях 1941 года. </a:t>
            </a:r>
            <a:r>
              <a:rPr lang="ru-RU" b="1" i="1" dirty="0" smtClean="0"/>
              <a:t>Вторая Мировая Война- </a:t>
            </a:r>
            <a:r>
              <a:rPr lang="ru-RU" i="1" dirty="0" smtClean="0"/>
              <a:t>один из самых широко масштабных вооруженных конфликтов в истории человечества. </a:t>
            </a:r>
            <a:endParaRPr lang="ru-RU" i="1" dirty="0"/>
          </a:p>
        </p:txBody>
      </p:sp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76872"/>
            <a:ext cx="4568056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_w01_z000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348880"/>
            <a:ext cx="4067944" cy="352839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Нефть — кровь войны. Танки, самолеты, боевые корабли — все эти грозные боевые машины становятся без топлива простым металлом. К началу войны сибирская нефть еще не была открыта. В Бакинском нефтяном районе добывали более 70%, а в Грозненском и </a:t>
            </a:r>
            <a:r>
              <a:rPr lang="ru-RU" i="1" dirty="0" err="1" smtClean="0"/>
              <a:t>Майкопском</a:t>
            </a:r>
            <a:r>
              <a:rPr lang="ru-RU" i="1" dirty="0" smtClean="0"/>
              <a:t> — около 25% всего «черного золота» СССР. </a:t>
            </a:r>
            <a:r>
              <a:rPr lang="ru-RU" b="1" i="1" dirty="0" smtClean="0"/>
              <a:t>Потеря Кавказа означала бы поражение в войне</a:t>
            </a:r>
            <a:r>
              <a:rPr lang="ru-RU" i="1" dirty="0" smtClean="0"/>
              <a:t>.</a:t>
            </a:r>
            <a:endParaRPr lang="ru-RU" i="1" dirty="0"/>
          </a:p>
        </p:txBody>
      </p:sp>
      <p:pic>
        <p:nvPicPr>
          <p:cNvPr id="3" name="Рисунок 2" descr="baku-neft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780928"/>
            <a:ext cx="4104456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320811678_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780928"/>
            <a:ext cx="453650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37444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Мой прадед Григорян </a:t>
            </a:r>
            <a:r>
              <a:rPr lang="ru-RU" b="1" i="1" dirty="0" err="1" smtClean="0"/>
              <a:t>Межлун</a:t>
            </a:r>
            <a:r>
              <a:rPr lang="ru-RU" b="1" i="1" dirty="0" smtClean="0"/>
              <a:t>  </a:t>
            </a:r>
            <a:r>
              <a:rPr lang="ru-RU" b="1" i="1" dirty="0" err="1" smtClean="0"/>
              <a:t>Арсенович</a:t>
            </a:r>
            <a:r>
              <a:rPr lang="ru-RU" b="1" i="1" dirty="0" smtClean="0"/>
              <a:t> был участником </a:t>
            </a:r>
            <a:r>
              <a:rPr lang="ru-RU" i="1" dirty="0" smtClean="0"/>
              <a:t>и пережил</a:t>
            </a:r>
            <a:r>
              <a:rPr lang="ru-RU" b="1" i="1" dirty="0" smtClean="0"/>
              <a:t> Вторую  Мировую Войну.</a:t>
            </a:r>
            <a:r>
              <a:rPr lang="ru-RU" i="1" dirty="0" smtClean="0"/>
              <a:t> К сожалению сведений о нем осталось мало. Но мне известно, что он был летчиком, вместе с своим отрядом оборонял территорию Таманского полуострова. </a:t>
            </a:r>
          </a:p>
        </p:txBody>
      </p:sp>
      <p:pic>
        <p:nvPicPr>
          <p:cNvPr id="3" name="Рисунок 2" descr="68ea4f5c76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260648"/>
            <a:ext cx="4752528" cy="2501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996952"/>
            <a:ext cx="4752528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amerikanskii-okopnyi-nozh-tipa-bolo-obraztca-1917-goda-1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996952"/>
            <a:ext cx="3672408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Первое массовое воздушное сражение над Таманским полуостровом произошло </a:t>
            </a:r>
            <a:r>
              <a:rPr lang="ru-RU" b="1" i="1" dirty="0" smtClean="0"/>
              <a:t>17-24 апреля</a:t>
            </a:r>
            <a:r>
              <a:rPr lang="ru-RU" i="1" dirty="0" smtClean="0"/>
              <a:t>. В нем участвовало около 650 самолетов противника и 500 советских самолетов. Почти </a:t>
            </a:r>
            <a:r>
              <a:rPr lang="ru-RU" b="1" i="1" dirty="0" smtClean="0"/>
              <a:t>2 месяца</a:t>
            </a:r>
            <a:r>
              <a:rPr lang="ru-RU" i="1" dirty="0" smtClean="0"/>
              <a:t> длились борьба за небо. Благодаря усилиям нашей авиации была подорвана мощь люфтваффе на советско-германском фронте. Интенсивное давление советских войск вынудило немецкое командование перенести осуществление крупных операций на других участках фронта.</a:t>
            </a:r>
          </a:p>
        </p:txBody>
      </p:sp>
      <p:pic>
        <p:nvPicPr>
          <p:cNvPr id="3" name="Рисунок 2" descr="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564904"/>
            <a:ext cx="432048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_w01_z000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564904"/>
            <a:ext cx="4248472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После этой битвы мой прадед, получив множество тяжелых ранений, </a:t>
            </a:r>
            <a:r>
              <a:rPr lang="ru-RU" b="1" i="1" dirty="0" smtClean="0"/>
              <a:t>остался инвалидом</a:t>
            </a:r>
            <a:r>
              <a:rPr lang="ru-RU" i="1" dirty="0" smtClean="0"/>
              <a:t>. В возрасте 65 лет, вернулся на Родину в Азербайджан, но был убит во время массовых гонений армян с их территории.</a:t>
            </a:r>
          </a:p>
        </p:txBody>
      </p:sp>
      <p:pic>
        <p:nvPicPr>
          <p:cNvPr id="3" name="Рисунок 2" descr="65f4f10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492896"/>
            <a:ext cx="4435003" cy="3299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eportaciya_azerbaydzhancev_1948-19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492896"/>
            <a:ext cx="396044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88640"/>
            <a:ext cx="7920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Я уверена, что память и знание прошлого, заполняя мир, делают его более интересным и значительным. </a:t>
            </a:r>
            <a:r>
              <a:rPr lang="ru-RU" b="1" i="1" dirty="0" smtClean="0"/>
              <a:t>Без прошлого мир пуст для людей, без прошлого нет и будущего</a:t>
            </a:r>
            <a:r>
              <a:rPr lang="ru-RU" i="1" dirty="0" smtClean="0"/>
              <a:t>. В каждой семье, в каждом доме есть свой семейный архив. Который помогает понять, что жизнь человека бесконечна, если о ней помнят потомки.</a:t>
            </a:r>
          </a:p>
          <a:p>
            <a:r>
              <a:rPr lang="ru-RU" i="1" dirty="0" smtClean="0"/>
              <a:t>Когда я вырасту, я тоже буду стараться сделать что-то хорошее, доброе и полезное для своей семьи и своей страны. </a:t>
            </a:r>
            <a:br>
              <a:rPr lang="ru-RU" i="1" dirty="0" smtClean="0"/>
            </a:br>
            <a:r>
              <a:rPr lang="ru-RU" b="1" i="1" dirty="0" smtClean="0"/>
              <a:t>Мне бы хотелось, чтобы моя семья гордилась мной также, как я горжусь ею.</a:t>
            </a:r>
            <a:endParaRPr lang="ru-RU" b="1" i="1" dirty="0"/>
          </a:p>
        </p:txBody>
      </p:sp>
      <p:pic>
        <p:nvPicPr>
          <p:cNvPr id="4" name="Рисунок 3" descr="1331049081_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852936"/>
            <a:ext cx="7134306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5904656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Список источников информации:</a:t>
            </a:r>
          </a:p>
          <a:p>
            <a:endParaRPr lang="ru-RU" sz="2000" b="1" i="1" dirty="0" smtClean="0"/>
          </a:p>
          <a:p>
            <a:endParaRPr lang="ru-RU" sz="2000" b="1" i="1" dirty="0" smtClean="0"/>
          </a:p>
          <a:p>
            <a:pPr>
              <a:buFont typeface="Wingdings" pitchFamily="2" charset="2"/>
              <a:buChar char="Ø"/>
            </a:pPr>
            <a:r>
              <a:rPr lang="ru-RU" sz="2000" i="1" dirty="0" smtClean="0"/>
              <a:t>Семейные документы;</a:t>
            </a:r>
          </a:p>
          <a:p>
            <a:pPr>
              <a:buFont typeface="Wingdings" pitchFamily="2" charset="2"/>
              <a:buChar char="Ø"/>
            </a:pPr>
            <a:endParaRPr lang="ru-RU" sz="2000" b="1" i="1" dirty="0" smtClean="0"/>
          </a:p>
          <a:p>
            <a:pPr>
              <a:buFont typeface="Wingdings" pitchFamily="2" charset="2"/>
              <a:buChar char="Ø"/>
            </a:pPr>
            <a:r>
              <a:rPr lang="ru-RU" sz="2000" i="1" dirty="0" smtClean="0"/>
              <a:t>Семейный фотоальбом;</a:t>
            </a:r>
            <a:r>
              <a:rPr lang="ru-RU" sz="2000" dirty="0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Семейная библия.«И остановился ковчег.., на          горах Араратских», </a:t>
            </a:r>
            <a:r>
              <a:rPr lang="ru-RU" sz="2000" i="1" dirty="0" smtClean="0"/>
              <a:t>Ветхий Завет. Бытие 8:4.</a:t>
            </a:r>
            <a:endParaRPr lang="ru-RU" sz="2000" dirty="0" smtClean="0"/>
          </a:p>
          <a:p>
            <a:endParaRPr lang="ru-RU" sz="2000" i="1" dirty="0" smtClean="0"/>
          </a:p>
          <a:p>
            <a:pPr>
              <a:buFont typeface="Wingdings" pitchFamily="2" charset="2"/>
              <a:buChar char="Ø"/>
            </a:pPr>
            <a:r>
              <a:rPr lang="ru-RU" sz="2000" i="1" dirty="0" smtClean="0"/>
              <a:t>Книга «Немецкая военная техника.</a:t>
            </a:r>
          </a:p>
          <a:p>
            <a:r>
              <a:rPr lang="ru-RU" sz="2000" i="1" dirty="0" smtClean="0"/>
              <a:t> Вторая Мировая Война»</a:t>
            </a:r>
          </a:p>
          <a:p>
            <a:endParaRPr lang="ru-RU" sz="2000" i="1" dirty="0" smtClean="0"/>
          </a:p>
          <a:p>
            <a:pPr>
              <a:buFont typeface="Wingdings" pitchFamily="2" charset="2"/>
              <a:buChar char="Ø"/>
            </a:pPr>
            <a:r>
              <a:rPr lang="en-US" sz="2000" i="1" dirty="0" smtClean="0">
                <a:hlinkClick r:id="rId2"/>
              </a:rPr>
              <a:t>http://www.buklit.ru/1939_1945</a:t>
            </a:r>
            <a:endParaRPr lang="ru-RU" sz="2000" i="1" dirty="0" smtClean="0"/>
          </a:p>
          <a:p>
            <a:pPr>
              <a:buFont typeface="Wingdings" pitchFamily="2" charset="2"/>
              <a:buChar char="Ø"/>
            </a:pPr>
            <a:endParaRPr lang="ru-RU" sz="2000" i="1" dirty="0" smtClean="0"/>
          </a:p>
          <a:p>
            <a:pPr>
              <a:buFont typeface="Wingdings" pitchFamily="2" charset="2"/>
              <a:buChar char="Ø"/>
            </a:pPr>
            <a:r>
              <a:rPr lang="en-US" sz="2000" i="1" dirty="0" smtClean="0">
                <a:hlinkClick r:id="rId3"/>
              </a:rPr>
              <a:t>https://ru.wikipedia.org</a:t>
            </a:r>
            <a:endParaRPr lang="ru-RU" sz="2000" i="1" dirty="0" smtClean="0"/>
          </a:p>
          <a:p>
            <a:pPr>
              <a:buFont typeface="Wingdings" pitchFamily="2" charset="2"/>
              <a:buChar char="Ø"/>
            </a:pPr>
            <a:endParaRPr lang="ru-RU" sz="2000" i="1" dirty="0" smtClean="0"/>
          </a:p>
          <a:p>
            <a:pPr>
              <a:buFont typeface="Wingdings" pitchFamily="2" charset="2"/>
              <a:buChar char="Ø"/>
            </a:pPr>
            <a:r>
              <a:rPr lang="en-US" sz="2000" i="1" dirty="0" smtClean="0">
                <a:hlinkClick r:id="rId4"/>
              </a:rPr>
              <a:t>http://www.bing.com/images/</a:t>
            </a:r>
            <a:endParaRPr lang="ru-RU" sz="2000" i="1" dirty="0" smtClean="0"/>
          </a:p>
          <a:p>
            <a:pPr>
              <a:buFont typeface="Wingdings" pitchFamily="2" charset="2"/>
              <a:buChar char="Ø"/>
            </a:pPr>
            <a:endParaRPr lang="ru-RU" sz="2000" i="1" dirty="0" smtClean="0"/>
          </a:p>
          <a:p>
            <a:pPr>
              <a:buFont typeface="Wingdings" pitchFamily="2" charset="2"/>
              <a:buChar char="Ø"/>
            </a:pPr>
            <a:endParaRPr lang="ru-RU" sz="2000" i="1" dirty="0" smtClean="0"/>
          </a:p>
          <a:p>
            <a:pPr>
              <a:buFont typeface="Wingdings" pitchFamily="2" charset="2"/>
              <a:buChar char="Ø"/>
            </a:pPr>
            <a:endParaRPr lang="ru-RU" sz="2000" i="1" dirty="0" smtClean="0"/>
          </a:p>
          <a:p>
            <a:pPr>
              <a:buFont typeface="Wingdings" pitchFamily="2" charset="2"/>
              <a:buChar char="Ø"/>
            </a:pPr>
            <a:endParaRPr lang="ru-RU" sz="2000" i="1" dirty="0" smtClean="0"/>
          </a:p>
          <a:p>
            <a:pPr>
              <a:buFont typeface="Wingdings" pitchFamily="2" charset="2"/>
              <a:buChar char="Ø"/>
            </a:pPr>
            <a:endParaRPr lang="ru-RU" sz="2000" i="1" dirty="0" smtClean="0"/>
          </a:p>
          <a:p>
            <a:pPr>
              <a:buFont typeface="Wingdings" pitchFamily="2" charset="2"/>
              <a:buChar char="Ø"/>
            </a:pPr>
            <a:endParaRPr lang="ru-RU" sz="2000" i="1" dirty="0" smtClean="0"/>
          </a:p>
          <a:p>
            <a:pPr>
              <a:buFont typeface="Wingdings" pitchFamily="2" charset="2"/>
              <a:buChar char="Ø"/>
            </a:pPr>
            <a:endParaRPr lang="ru-RU" sz="2000" b="1" i="1" dirty="0" smtClean="0"/>
          </a:p>
          <a:p>
            <a:pPr>
              <a:buFont typeface="Wingdings" pitchFamily="2" charset="2"/>
              <a:buChar char="Ø"/>
            </a:pPr>
            <a:endParaRPr lang="ru-RU" sz="2000" b="1" i="1" dirty="0" smtClean="0"/>
          </a:p>
          <a:p>
            <a:pPr>
              <a:buFont typeface="Wingdings" pitchFamily="2" charset="2"/>
              <a:buChar char="Ø"/>
            </a:pPr>
            <a:endParaRPr lang="ru-RU" sz="2000" b="1" i="1" dirty="0" smtClean="0"/>
          </a:p>
          <a:p>
            <a:pPr>
              <a:buFont typeface="Wingdings" pitchFamily="2" charset="2"/>
              <a:buChar char="q"/>
            </a:pPr>
            <a:endParaRPr lang="ru-RU" sz="2000" b="1" i="1" dirty="0"/>
          </a:p>
        </p:txBody>
      </p:sp>
      <p:pic>
        <p:nvPicPr>
          <p:cNvPr id="3" name="Рисунок 2" descr="Dil_vio 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548680"/>
            <a:ext cx="282632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1d15cad4969041a9417be77f9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3429000"/>
            <a:ext cx="2736304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88640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/>
              <a:t>Я живу в удивительной и великой стране России. Для меня Россия- это большая Родина, но у каждого человека есть еще и малая Родина: его дом и семья. Семья- </a:t>
            </a:r>
            <a:r>
              <a:rPr lang="ru-RU" dirty="0" smtClean="0"/>
              <a:t>базовая ячейка общества.</a:t>
            </a:r>
            <a:r>
              <a:rPr lang="ru-RU" i="1" dirty="0" smtClean="0"/>
              <a:t> </a:t>
            </a:r>
            <a:r>
              <a:rPr lang="ru-RU" b="1" i="1" dirty="0" smtClean="0"/>
              <a:t>На протяжении истории человечества семья выполняет важные функции.</a:t>
            </a:r>
            <a:r>
              <a:rPr lang="ru-RU" i="1" dirty="0" smtClean="0"/>
              <a:t> Но самое главная: она передает детям жизненный опыт, правила и традиции, через семью дети перенимают манеры поведения, закрепленные в обществе. Семья оказывает решающее влияние на личность ребенка, а также и на взрослых членов семьи. </a:t>
            </a:r>
            <a:endParaRPr lang="ru-RU" i="1" dirty="0"/>
          </a:p>
        </p:txBody>
      </p:sp>
      <p:pic>
        <p:nvPicPr>
          <p:cNvPr id="6" name="Рисунок 5" descr="68308273_47130738_sem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780928"/>
            <a:ext cx="432048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273327641_psixologicheskie_aspekty_vospitaniya_detej_v_se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2780928"/>
            <a:ext cx="4644008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332656"/>
            <a:ext cx="6336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Расскажу о традициях и обычаях своей семьи.</a:t>
            </a:r>
          </a:p>
          <a:p>
            <a:r>
              <a:rPr lang="ru-RU" i="1" dirty="0" smtClean="0"/>
              <a:t>Я и моя семья армянской национальности</a:t>
            </a:r>
            <a:r>
              <a:rPr lang="ru-RU" b="1" i="1" dirty="0" smtClean="0"/>
              <a:t>.</a:t>
            </a:r>
          </a:p>
          <a:p>
            <a:r>
              <a:rPr lang="ru-RU" i="1" dirty="0" smtClean="0"/>
              <a:t>Как и большинство людей кавказской национальности</a:t>
            </a:r>
            <a:r>
              <a:rPr lang="ru-RU" b="1" i="1" dirty="0" smtClean="0"/>
              <a:t>, моя семья празднует и поддерживает свои традиции, передаваемые из поколения в поколение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4" name="Рисунок 3" descr="fh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564904"/>
            <a:ext cx="396044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hv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492896"/>
            <a:ext cx="4536504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8748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Недавно моя семья праздновала рождение  ребенка. Традиционно во всех поколениях моей семьи </a:t>
            </a:r>
            <a:r>
              <a:rPr lang="ru-RU" b="1" i="1" dirty="0" smtClean="0"/>
              <a:t>рождение ребенка</a:t>
            </a:r>
            <a:r>
              <a:rPr lang="ru-RU" i="1" dirty="0" smtClean="0"/>
              <a:t> – это появление считалось как благовестное послание от Бога. </a:t>
            </a:r>
            <a:r>
              <a:rPr lang="ru-RU" b="1" i="1" dirty="0" smtClean="0"/>
              <a:t>Ребенок- считается Ангелом Хранителем</a:t>
            </a:r>
            <a:r>
              <a:rPr lang="ru-RU" i="1" dirty="0" smtClean="0"/>
              <a:t>. Этому событию всегда радовались. Особенно радовались рождению сына. В дни церковных праздников перед домом, где родился младенец, играла музыка, а дом украшали </a:t>
            </a:r>
            <a:r>
              <a:rPr lang="ru-RU" b="1" i="1" dirty="0" smtClean="0"/>
              <a:t>зелеными ветвями – символ продолжения рода.</a:t>
            </a:r>
            <a:r>
              <a:rPr lang="ru-RU" i="1" dirty="0" smtClean="0"/>
              <a:t> Ребенка не показывают никому, кроме близких, в течение 40 дней после рождения. </a:t>
            </a:r>
          </a:p>
          <a:p>
            <a:r>
              <a:rPr lang="ru-RU" i="1" dirty="0" smtClean="0"/>
              <a:t>При любом радостном событии виновник торжества кладет руку на голову друзьям и близким, говоря </a:t>
            </a:r>
            <a:r>
              <a:rPr lang="ru-RU" b="1" i="1" dirty="0" smtClean="0"/>
              <a:t>«</a:t>
            </a:r>
            <a:r>
              <a:rPr lang="ru-RU" b="1" i="1" dirty="0" err="1" smtClean="0"/>
              <a:t>таросе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кес</a:t>
            </a:r>
            <a:r>
              <a:rPr lang="ru-RU" b="1" i="1" dirty="0" smtClean="0"/>
              <a:t>»</a:t>
            </a:r>
            <a:r>
              <a:rPr lang="ru-RU" i="1" dirty="0" smtClean="0"/>
              <a:t>, что означает -«передаю тебе» - желая им того же счастья, что и у него. </a:t>
            </a:r>
          </a:p>
          <a:p>
            <a:endParaRPr lang="ru-RU" dirty="0"/>
          </a:p>
        </p:txBody>
      </p:sp>
      <p:pic>
        <p:nvPicPr>
          <p:cNvPr id="3" name="Рисунок 2" descr="hfjlifgf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2" y="3429000"/>
            <a:ext cx="4060931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zelenaya-vetka-[1920x1080]-[1423023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429000"/>
            <a:ext cx="453650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7072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  Много поколений подряд моя семья занималась </a:t>
            </a:r>
            <a:r>
              <a:rPr lang="ru-RU" b="1" i="1" dirty="0" smtClean="0"/>
              <a:t>виноделием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548680"/>
            <a:ext cx="8856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/>
              <a:t>Согласно одной из легенд, к горе </a:t>
            </a:r>
            <a:r>
              <a:rPr lang="ru-RU" b="1" i="1" dirty="0" smtClean="0"/>
              <a:t>Арарат</a:t>
            </a:r>
            <a:r>
              <a:rPr lang="ru-RU" i="1" dirty="0" smtClean="0"/>
              <a:t> во время потопа причалил </a:t>
            </a:r>
            <a:r>
              <a:rPr lang="ru-RU" b="1" i="1" dirty="0" smtClean="0"/>
              <a:t>Ковчег Ноя</a:t>
            </a:r>
            <a:r>
              <a:rPr lang="ru-RU" i="1" dirty="0" smtClean="0"/>
              <a:t>. Отправленный на поиски земли голубь вернулся к нему с оливковой ветвью. Когда воды схлынули, Ной спустился с горы и стал жить в долине. Ему тогда было шестьсот лет. Вместе с сыновьями он занялся выращиванием винограда. Считается, что человечество впервые познало вкус вина, когда Ной вкусил живительный напиток у подножия Арарата.</a:t>
            </a:r>
          </a:p>
          <a:p>
            <a:pPr algn="just"/>
            <a:r>
              <a:rPr lang="ru-RU" i="1" dirty="0" smtClean="0"/>
              <a:t>Старинные рукописи и народные сказания доказывают, что виноделием и виноградарством на территории современной Армении занимались с древнейших времён, где-то начиная с XV века до нашей эры. Вина были высококачественными, выдержанными и разнообразными. </a:t>
            </a:r>
            <a:r>
              <a:rPr lang="ru-RU" b="1" i="1" dirty="0" smtClean="0"/>
              <a:t>Армения</a:t>
            </a:r>
            <a:r>
              <a:rPr lang="ru-RU" i="1" dirty="0" smtClean="0"/>
              <a:t> — страна с древнейшей традицией выращивания винограда.</a:t>
            </a:r>
          </a:p>
          <a:p>
            <a:endParaRPr lang="ru-RU" dirty="0"/>
          </a:p>
        </p:txBody>
      </p:sp>
      <p:pic>
        <p:nvPicPr>
          <p:cNvPr id="5" name="Рисунок 4" descr="Wine_grapes04_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717032"/>
            <a:ext cx="4248472" cy="2758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Khor_Vir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717032"/>
            <a:ext cx="439248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7776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Родители мне много рассказывали о своей свадьбе, которая прошла по традиционным армянским обычаям. Больше мне понравился такой свадебный обычай как </a:t>
            </a:r>
            <a:r>
              <a:rPr lang="ru-RU" b="1" i="1" dirty="0" smtClean="0"/>
              <a:t>«</a:t>
            </a:r>
            <a:r>
              <a:rPr lang="ru-RU" b="1" i="1" dirty="0" err="1" smtClean="0"/>
              <a:t>Трэндез</a:t>
            </a:r>
            <a:r>
              <a:rPr lang="ru-RU" b="1" i="1" dirty="0" smtClean="0"/>
              <a:t>», </a:t>
            </a:r>
            <a:r>
              <a:rPr lang="ru-RU" i="1" dirty="0" smtClean="0"/>
              <a:t>который проводиться весной. Этот праздник пришел из языческих времен </a:t>
            </a:r>
            <a:r>
              <a:rPr lang="ru-RU" b="1" i="1" dirty="0" smtClean="0"/>
              <a:t>поклонения огню. </a:t>
            </a:r>
            <a:r>
              <a:rPr lang="ru-RU" i="1" dirty="0" smtClean="0"/>
              <a:t>Прямо во дворе церкви разводят большой костер и молодожены прыгают через него, чтобы очисться от всего плохого: </a:t>
            </a:r>
            <a:r>
              <a:rPr lang="ru-RU" b="1" i="1" dirty="0" smtClean="0"/>
              <a:t>зла, высокомерия и несчастий</a:t>
            </a:r>
            <a:r>
              <a:rPr lang="ru-RU" i="1" dirty="0" smtClean="0"/>
              <a:t>. С этим днем </a:t>
            </a:r>
            <a:r>
              <a:rPr lang="ru-RU" b="1" i="1" dirty="0" smtClean="0"/>
              <a:t>на землю Армении приходит весна...</a:t>
            </a:r>
          </a:p>
          <a:p>
            <a:endParaRPr lang="ru-RU" dirty="0"/>
          </a:p>
        </p:txBody>
      </p:sp>
      <p:pic>
        <p:nvPicPr>
          <p:cNvPr id="3" name="Рисунок 2" descr="49690_750_4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852936"/>
            <a:ext cx="4176464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090912_11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924944"/>
            <a:ext cx="4209461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640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Моим любимым праздником еще с детства был </a:t>
            </a:r>
            <a:r>
              <a:rPr lang="ru-RU" b="1" i="1" dirty="0" smtClean="0"/>
              <a:t>«</a:t>
            </a:r>
            <a:r>
              <a:rPr lang="ru-RU" b="1" i="1" dirty="0" err="1" smtClean="0"/>
              <a:t>Вардавар</a:t>
            </a:r>
            <a:r>
              <a:rPr lang="ru-RU" b="1" i="1" dirty="0" smtClean="0"/>
              <a:t>». </a:t>
            </a:r>
            <a:r>
              <a:rPr lang="ru-RU" i="1" dirty="0" smtClean="0"/>
              <a:t>Летом, в начале августа, когда стано­вится особенно жарко, наступает спасительный праздник воды «</a:t>
            </a:r>
            <a:r>
              <a:rPr lang="ru-RU" i="1" dirty="0" err="1" smtClean="0"/>
              <a:t>Вардавар</a:t>
            </a:r>
            <a:r>
              <a:rPr lang="ru-RU" i="1" dirty="0" smtClean="0"/>
              <a:t>». Люди обливают друг на друга водой на улицах города. Этот праздник проходит очень весело. Во время </a:t>
            </a:r>
            <a:r>
              <a:rPr lang="ru-RU" i="1" dirty="0" err="1" smtClean="0"/>
              <a:t>Вардавара</a:t>
            </a:r>
            <a:r>
              <a:rPr lang="ru-RU" i="1" dirty="0" smtClean="0"/>
              <a:t> ритуальное обливание водой переросло в шумную детскую игру в </a:t>
            </a:r>
            <a:r>
              <a:rPr lang="ru-RU" i="1" dirty="0" err="1" smtClean="0"/>
              <a:t>поливалки</a:t>
            </a:r>
            <a:r>
              <a:rPr lang="ru-RU" i="1" dirty="0" smtClean="0"/>
              <a:t>. </a:t>
            </a:r>
            <a:r>
              <a:rPr lang="ru-RU" b="1" i="1" dirty="0" err="1" smtClean="0"/>
              <a:t>Вардавар</a:t>
            </a:r>
            <a:r>
              <a:rPr lang="ru-RU" i="1" dirty="0" smtClean="0"/>
              <a:t> вообще в городской среде многими воспринимается как детский праздник, дети обычно так и говорят — </a:t>
            </a:r>
            <a:r>
              <a:rPr lang="ru-RU" b="1" i="1" dirty="0" smtClean="0"/>
              <a:t>«играть в </a:t>
            </a:r>
            <a:r>
              <a:rPr lang="ru-RU" b="1" i="1" dirty="0" err="1" smtClean="0"/>
              <a:t>Вардавар</a:t>
            </a:r>
            <a:r>
              <a:rPr lang="ru-RU" b="1" i="1" dirty="0" smtClean="0"/>
              <a:t>», </a:t>
            </a:r>
            <a:r>
              <a:rPr lang="ru-RU" i="1" dirty="0" smtClean="0"/>
              <a:t>то есть весело обливать себя и прохожих водой.</a:t>
            </a:r>
          </a:p>
          <a:p>
            <a:endParaRPr lang="ru-RU" b="1" dirty="0"/>
          </a:p>
        </p:txBody>
      </p:sp>
      <p:pic>
        <p:nvPicPr>
          <p:cNvPr id="3" name="Рисунок 2" descr="untitledtuk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636912"/>
            <a:ext cx="4365896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bmw-47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708920"/>
            <a:ext cx="432048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4969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Уже 3 поколения подряд в нашей семье рождаются 2 девочки и 1 мальчик. </a:t>
            </a:r>
          </a:p>
          <a:p>
            <a:r>
              <a:rPr lang="ru-RU" b="1" i="1" dirty="0" smtClean="0"/>
              <a:t>Старшей дочери </a:t>
            </a:r>
            <a:r>
              <a:rPr lang="ru-RU" i="1" dirty="0" smtClean="0"/>
              <a:t>в ее совершеннолетие дарят старинный кулон. </a:t>
            </a:r>
            <a:r>
              <a:rPr lang="ru-RU" b="1" i="1" dirty="0" smtClean="0"/>
              <a:t>Средней дочери</a:t>
            </a:r>
            <a:r>
              <a:rPr lang="ru-RU" i="1" dirty="0" smtClean="0"/>
              <a:t> дарят старинный браслет. А </a:t>
            </a:r>
            <a:r>
              <a:rPr lang="ru-RU" b="1" i="1" dirty="0" smtClean="0"/>
              <a:t>младшему сыну </a:t>
            </a:r>
            <a:r>
              <a:rPr lang="ru-RU" i="1" dirty="0" smtClean="0"/>
              <a:t>старинный перстень. </a:t>
            </a:r>
          </a:p>
          <a:p>
            <a:r>
              <a:rPr lang="ru-RU" b="1" i="1" dirty="0" smtClean="0"/>
              <a:t>Это семейная реликвия, которой немало лет.</a:t>
            </a:r>
          </a:p>
          <a:p>
            <a:r>
              <a:rPr lang="ru-RU" i="1" dirty="0" smtClean="0"/>
              <a:t>Мы будим гордиться нашими родителями и прародителями, чтить и помнить их.</a:t>
            </a:r>
          </a:p>
          <a:p>
            <a:r>
              <a:rPr lang="ru-RU" i="1" dirty="0" smtClean="0"/>
              <a:t>Именно поэтому будем передавать память о них из поколения в поколения, в знак благодарности и вечной памяти.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 descr="79178080_Kol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996952"/>
            <a:ext cx="2952328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large_09-07-10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996952"/>
            <a:ext cx="2872493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large_10_10_21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2996952"/>
            <a:ext cx="3024336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73803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Не могу не рассказать о страшной истории моего народа, тесно связанной с событиями Первой Мировой Войны- геноцид армян, организованный и осуществленный Турцией. </a:t>
            </a:r>
            <a:r>
              <a:rPr lang="ru-RU" b="1" i="1" dirty="0" smtClean="0"/>
              <a:t>2 августа 1914 года </a:t>
            </a:r>
            <a:r>
              <a:rPr lang="ru-RU" i="1" dirty="0" smtClean="0"/>
              <a:t>Турция подписала секретный договор с Германией, одним из пунктов которого было изменение восточных границ Османской империи для создания коридора, ведущего к мусульманским народам России, что подурозмевало  искоренение армянского присутствия на измененных территориях. </a:t>
            </a:r>
          </a:p>
          <a:p>
            <a:endParaRPr lang="ru-RU" dirty="0" smtClean="0"/>
          </a:p>
        </p:txBody>
      </p:sp>
      <p:pic>
        <p:nvPicPr>
          <p:cNvPr id="3" name="Рисунок 2" descr="Genotsid-armyan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780927"/>
            <a:ext cx="4248472" cy="3354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eportaciya_azerbaydzhancev_1948-19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852936"/>
            <a:ext cx="437341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324</TotalTime>
  <Words>1128</Words>
  <Application>Microsoft Office PowerPoint</Application>
  <PresentationFormat>Экран (4:3)</PresentationFormat>
  <Paragraphs>62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avanesyan</cp:lastModifiedBy>
  <cp:revision>38</cp:revision>
  <dcterms:modified xsi:type="dcterms:W3CDTF">2020-01-17T08:01:02Z</dcterms:modified>
</cp:coreProperties>
</file>