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56" r:id="rId2"/>
    <p:sldId id="276" r:id="rId3"/>
    <p:sldId id="301" r:id="rId4"/>
    <p:sldId id="302" r:id="rId5"/>
    <p:sldId id="303" r:id="rId6"/>
    <p:sldId id="304" r:id="rId7"/>
    <p:sldId id="305" r:id="rId8"/>
    <p:sldId id="312" r:id="rId9"/>
    <p:sldId id="313" r:id="rId10"/>
    <p:sldId id="306" r:id="rId11"/>
    <p:sldId id="307" r:id="rId12"/>
    <p:sldId id="308" r:id="rId13"/>
    <p:sldId id="309" r:id="rId14"/>
    <p:sldId id="310" r:id="rId15"/>
    <p:sldId id="311" r:id="rId16"/>
    <p:sldId id="275" r:id="rId17"/>
    <p:sldId id="258" r:id="rId18"/>
    <p:sldId id="274" r:id="rId19"/>
    <p:sldId id="259" r:id="rId20"/>
    <p:sldId id="314" r:id="rId21"/>
    <p:sldId id="281" r:id="rId22"/>
    <p:sldId id="260" r:id="rId23"/>
    <p:sldId id="315" r:id="rId24"/>
    <p:sldId id="261" r:id="rId25"/>
    <p:sldId id="316" r:id="rId26"/>
    <p:sldId id="262" r:id="rId27"/>
    <p:sldId id="28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  <p:sldId id="273" r:id="rId38"/>
    <p:sldId id="277" r:id="rId39"/>
    <p:sldId id="278" r:id="rId40"/>
    <p:sldId id="279" r:id="rId41"/>
    <p:sldId id="280" r:id="rId42"/>
    <p:sldId id="284" r:id="rId43"/>
    <p:sldId id="283" r:id="rId44"/>
    <p:sldId id="285" r:id="rId45"/>
    <p:sldId id="287" r:id="rId46"/>
    <p:sldId id="288" r:id="rId47"/>
    <p:sldId id="286" r:id="rId48"/>
    <p:sldId id="290" r:id="rId49"/>
    <p:sldId id="289" r:id="rId50"/>
    <p:sldId id="291" r:id="rId51"/>
    <p:sldId id="293" r:id="rId52"/>
    <p:sldId id="295" r:id="rId53"/>
    <p:sldId id="294" r:id="rId54"/>
    <p:sldId id="300" r:id="rId55"/>
    <p:sldId id="298" r:id="rId56"/>
    <p:sldId id="299" r:id="rId57"/>
    <p:sldId id="296" r:id="rId58"/>
    <p:sldId id="297" r:id="rId5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C6D7"/>
    <a:srgbClr val="660066"/>
    <a:srgbClr val="FF0000"/>
    <a:srgbClr val="CC3300"/>
    <a:srgbClr val="CC0000"/>
    <a:srgbClr val="FAF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4302" autoAdjust="0"/>
    <p:restoredTop sz="94671" autoAdjust="0"/>
  </p:normalViewPr>
  <p:slideViewPr>
    <p:cSldViewPr>
      <p:cViewPr>
        <p:scale>
          <a:sx n="50" d="100"/>
          <a:sy n="50" d="100"/>
        </p:scale>
        <p:origin x="-2334" y="-13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63" Type="http://schemas.openxmlformats.org/officeDocument/2006/relationships/tableStyles" Target="tableStyles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61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themeOverride" Target="../theme/themeOverride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12">
            <a:extLst>
              <a:ext uri="{FF2B5EF4-FFF2-40B4-BE49-F238E27FC236}">
                <a16:creationId xmlns:a16="http://schemas.microsoft.com/office/drawing/2014/main" id="{11F6ED89-E210-4C05-A6B4-8AF742CB00B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Дата 15">
            <a:extLst>
              <a:ext uri="{FF2B5EF4-FFF2-40B4-BE49-F238E27FC236}">
                <a16:creationId xmlns:a16="http://schemas.microsoft.com/office/drawing/2014/main" id="{E7A80F6B-C9EE-4115-B5EB-DA31ED7D3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>
            <a:extLst>
              <a:ext uri="{FF2B5EF4-FFF2-40B4-BE49-F238E27FC236}">
                <a16:creationId xmlns:a16="http://schemas.microsoft.com/office/drawing/2014/main" id="{70AE8DFD-E7B7-43EE-96DB-7CC60B5CA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>
            <a:extLst>
              <a:ext uri="{FF2B5EF4-FFF2-40B4-BE49-F238E27FC236}">
                <a16:creationId xmlns:a16="http://schemas.microsoft.com/office/drawing/2014/main" id="{9FD1C2B1-9C87-40D8-8941-172700911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9A9E5948-3252-4704-AADB-9DD7074A83C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52906039"/>
      </p:ext>
    </p:extLst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0">
            <a:extLst>
              <a:ext uri="{FF2B5EF4-FFF2-40B4-BE49-F238E27FC236}">
                <a16:creationId xmlns:a16="http://schemas.microsoft.com/office/drawing/2014/main" id="{D0C1EB08-7309-47C1-9647-15994518C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>
            <a:extLst>
              <a:ext uri="{FF2B5EF4-FFF2-40B4-BE49-F238E27FC236}">
                <a16:creationId xmlns:a16="http://schemas.microsoft.com/office/drawing/2014/main" id="{02F3A6F3-F50B-4376-A5AC-DBE0422E7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09D5A76C-6BF9-483A-9B5D-2C41DA19E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CA98A-5588-4DFA-A5DB-B14D575036C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02889819"/>
      </p:ext>
    </p:extLst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4FD6B7-8973-48FF-9D48-D861BBE4E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8DBDBC-2614-4346-8691-80E8C4035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878D3E-036F-4B08-9388-DB19E915F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976F4-0AF2-4FB9-A153-3889316B05E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29139056"/>
      </p:ext>
    </p:extLst>
  </p:cSld>
  <p:clrMapOvr>
    <a:masterClrMapping/>
  </p:clrMapOvr>
  <p:transition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9101F0-7761-459C-8DF6-60D8D6F81C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7D7972-F2DE-4B21-B86B-34972572A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4290D3-CF11-4E8D-988B-1409E6A49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F2414D-0209-4FAC-976D-C87A3E4C55D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55858361"/>
      </p:ext>
    </p:extLst>
  </p:cSld>
  <p:clrMapOvr>
    <a:masterClrMapping/>
  </p:clrMapOvr>
  <p:transition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535F78-3354-49A7-9A95-9609B16603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4D1CA55-BEB3-475C-BB56-1097B7DDB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9DB181-0725-4901-A9EE-4905630D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4B5F6CA-6A5F-4576-B2E8-769DCB2FC04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26435636"/>
      </p:ext>
    </p:extLst>
  </p:cSld>
  <p:clrMapOvr>
    <a:masterClrMapping/>
  </p:clrMapOvr>
  <p:transition>
    <p:cover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76343C-1071-4C62-A221-15F9C54CF4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FBFD86-2B17-4419-8612-75A5C73B6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5FCB9B-D1D9-4900-AF17-B525653D0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53F0C53-AF77-4F76-841E-07CDC537812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65370451"/>
      </p:ext>
    </p:extLst>
  </p:cSld>
  <p:clrMapOvr>
    <a:masterClrMapping/>
  </p:clrMapOvr>
  <p:transition>
    <p:cover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B6E6DB86-A6E0-4819-925A-516393D009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98057B55-A541-4DE1-ABE3-C43EB57F9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BD84E073-F502-402E-8ED0-209DDC911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F6E71C4-EA47-49D8-AFBB-6BE941D71E3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08336653"/>
      </p:ext>
    </p:extLst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>
            <a:extLst>
              <a:ext uri="{FF2B5EF4-FFF2-40B4-BE49-F238E27FC236}">
                <a16:creationId xmlns:a16="http://schemas.microsoft.com/office/drawing/2014/main" id="{DD45DA61-A463-42E7-B937-B1AB5E06C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>
            <a:extLst>
              <a:ext uri="{FF2B5EF4-FFF2-40B4-BE49-F238E27FC236}">
                <a16:creationId xmlns:a16="http://schemas.microsoft.com/office/drawing/2014/main" id="{7F265B31-6D7D-4C82-926F-47F6FFF74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>
            <a:extLst>
              <a:ext uri="{FF2B5EF4-FFF2-40B4-BE49-F238E27FC236}">
                <a16:creationId xmlns:a16="http://schemas.microsoft.com/office/drawing/2014/main" id="{63F72770-6D23-41DE-AB62-DD310833D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AE8F3CB8-D393-49E1-BFEE-F46031D6DA7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56374497"/>
      </p:ext>
    </p:extLst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12">
            <a:extLst>
              <a:ext uri="{FF2B5EF4-FFF2-40B4-BE49-F238E27FC236}">
                <a16:creationId xmlns:a16="http://schemas.microsoft.com/office/drawing/2014/main" id="{6201C191-4B20-499A-AAD3-7B8E916F78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18">
            <a:extLst>
              <a:ext uri="{FF2B5EF4-FFF2-40B4-BE49-F238E27FC236}">
                <a16:creationId xmlns:a16="http://schemas.microsoft.com/office/drawing/2014/main" id="{9D2CF25F-A4DE-4404-A97B-D4724C8F3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>
            <a:extLst>
              <a:ext uri="{FF2B5EF4-FFF2-40B4-BE49-F238E27FC236}">
                <a16:creationId xmlns:a16="http://schemas.microsoft.com/office/drawing/2014/main" id="{E375F0C7-BCE6-4164-8A6C-E195B49A0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>
            <a:extLst>
              <a:ext uri="{FF2B5EF4-FFF2-40B4-BE49-F238E27FC236}">
                <a16:creationId xmlns:a16="http://schemas.microsoft.com/office/drawing/2014/main" id="{5213F2F7-AD35-4A37-A51B-C425333F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40955-4D4E-403F-A06E-564A376B29D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63433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0">
            <a:extLst>
              <a:ext uri="{FF2B5EF4-FFF2-40B4-BE49-F238E27FC236}">
                <a16:creationId xmlns:a16="http://schemas.microsoft.com/office/drawing/2014/main" id="{7315F745-C6C0-40F4-8E9F-23B589A62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>
            <a:extLst>
              <a:ext uri="{FF2B5EF4-FFF2-40B4-BE49-F238E27FC236}">
                <a16:creationId xmlns:a16="http://schemas.microsoft.com/office/drawing/2014/main" id="{CE3BE5FD-2805-4AD4-A393-BF33D75FA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30C14CD7-0891-40A1-ACFF-18D5C569B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3B324-ED99-47E3-AF6B-FFED77B6D5C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46905719"/>
      </p:ext>
    </p:extLst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2">
            <a:extLst>
              <a:ext uri="{FF2B5EF4-FFF2-40B4-BE49-F238E27FC236}">
                <a16:creationId xmlns:a16="http://schemas.microsoft.com/office/drawing/2014/main" id="{A046C4EA-0CE3-484A-AC82-8478F405EE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9">
            <a:extLst>
              <a:ext uri="{FF2B5EF4-FFF2-40B4-BE49-F238E27FC236}">
                <a16:creationId xmlns:a16="http://schemas.microsoft.com/office/drawing/2014/main" id="{88D6A7B9-000E-4894-A774-AFE6F2CFC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>
            <a:extLst>
              <a:ext uri="{FF2B5EF4-FFF2-40B4-BE49-F238E27FC236}">
                <a16:creationId xmlns:a16="http://schemas.microsoft.com/office/drawing/2014/main" id="{97EC86B5-9E06-42EE-9BD2-26A8C9EE4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>
            <a:extLst>
              <a:ext uri="{FF2B5EF4-FFF2-40B4-BE49-F238E27FC236}">
                <a16:creationId xmlns:a16="http://schemas.microsoft.com/office/drawing/2014/main" id="{CB8B0136-5CF1-4435-B55E-ECE82F748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1B5D2EB3-AA3A-4CFE-8796-59F13A9CB6E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5118441"/>
      </p:ext>
    </p:extLst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0">
            <a:extLst>
              <a:ext uri="{FF2B5EF4-FFF2-40B4-BE49-F238E27FC236}">
                <a16:creationId xmlns:a16="http://schemas.microsoft.com/office/drawing/2014/main" id="{DEC78405-A09E-419F-9571-472CDE5B5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>
            <a:extLst>
              <a:ext uri="{FF2B5EF4-FFF2-40B4-BE49-F238E27FC236}">
                <a16:creationId xmlns:a16="http://schemas.microsoft.com/office/drawing/2014/main" id="{C69B8EDE-31D9-42EE-A10F-B3518867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489B47-8541-441C-9A47-BFE621E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095F-ADEE-44DB-B62F-E761ACA3D56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82488655"/>
      </p:ext>
    </p:extLst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>
            <a:extLst>
              <a:ext uri="{FF2B5EF4-FFF2-40B4-BE49-F238E27FC236}">
                <a16:creationId xmlns:a16="http://schemas.microsoft.com/office/drawing/2014/main" id="{C205D6BB-FD17-4F6E-B284-9F3AE3DCB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>
            <a:extLst>
              <a:ext uri="{FF2B5EF4-FFF2-40B4-BE49-F238E27FC236}">
                <a16:creationId xmlns:a16="http://schemas.microsoft.com/office/drawing/2014/main" id="{6F240889-B39B-4E9D-A52B-EA22D1637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>
            <a:extLst>
              <a:ext uri="{FF2B5EF4-FFF2-40B4-BE49-F238E27FC236}">
                <a16:creationId xmlns:a16="http://schemas.microsoft.com/office/drawing/2014/main" id="{EFF620E6-7C05-410C-A7FA-310A30691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6F0AA-92CC-49F6-B762-D9764A4485F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28861137"/>
      </p:ext>
    </p:extLst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2">
            <a:extLst>
              <a:ext uri="{FF2B5EF4-FFF2-40B4-BE49-F238E27FC236}">
                <a16:creationId xmlns:a16="http://schemas.microsoft.com/office/drawing/2014/main" id="{6AAB1BAC-3429-4733-8836-E3D5B208D61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24">
            <a:extLst>
              <a:ext uri="{FF2B5EF4-FFF2-40B4-BE49-F238E27FC236}">
                <a16:creationId xmlns:a16="http://schemas.microsoft.com/office/drawing/2014/main" id="{CCC3F64F-FA50-4D05-B334-4956F9338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>
            <a:extLst>
              <a:ext uri="{FF2B5EF4-FFF2-40B4-BE49-F238E27FC236}">
                <a16:creationId xmlns:a16="http://schemas.microsoft.com/office/drawing/2014/main" id="{4C77E111-FB49-43A7-BB55-DCAF07375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>
            <a:extLst>
              <a:ext uri="{FF2B5EF4-FFF2-40B4-BE49-F238E27FC236}">
                <a16:creationId xmlns:a16="http://schemas.microsoft.com/office/drawing/2014/main" id="{B5648CF7-4B79-4615-8F2E-59D1FA8FF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E2FC2-02DD-48CD-83FE-6E30C0339B6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75117562"/>
      </p:ext>
    </p:extLst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6">
            <a:extLst>
              <a:ext uri="{FF2B5EF4-FFF2-40B4-BE49-F238E27FC236}">
                <a16:creationId xmlns:a16="http://schemas.microsoft.com/office/drawing/2014/main" id="{A64AEC37-4EF6-4D0F-B685-940AF4D55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DFA57FA5-86F1-4610-B804-96728870E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>
            <a:extLst>
              <a:ext uri="{FF2B5EF4-FFF2-40B4-BE49-F238E27FC236}">
                <a16:creationId xmlns:a16="http://schemas.microsoft.com/office/drawing/2014/main" id="{60383A99-7D8E-4D68-9A0C-CECC70EB1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53DF2-816B-42F9-ABDD-4B5AF94BCC6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90322096"/>
      </p:ext>
    </p:extLst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6" Type="http://schemas.openxmlformats.org/officeDocument/2006/relationships/theme" Target="../theme/theme1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8E3275C-BA60-47DA-9049-5CDB1AEC348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9" name="Текст 7">
            <a:extLst>
              <a:ext uri="{FF2B5EF4-FFF2-40B4-BE49-F238E27FC236}">
                <a16:creationId xmlns:a16="http://schemas.microsoft.com/office/drawing/2014/main" id="{5BA50C59-C1DE-4B11-90FF-504269E224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  <a:endParaRPr lang="en-US" altLang="en-US"/>
          </a:p>
        </p:txBody>
      </p:sp>
      <p:sp>
        <p:nvSpPr>
          <p:cNvPr id="11" name="Дата 10">
            <a:extLst>
              <a:ext uri="{FF2B5EF4-FFF2-40B4-BE49-F238E27FC236}">
                <a16:creationId xmlns:a16="http://schemas.microsoft.com/office/drawing/2014/main" id="{D7AAD5A3-BE1F-447F-A2AE-07BD874BF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>
            <a:extLst>
              <a:ext uri="{FF2B5EF4-FFF2-40B4-BE49-F238E27FC236}">
                <a16:creationId xmlns:a16="http://schemas.microsoft.com/office/drawing/2014/main" id="{660171DB-7E38-418B-86FA-B8982BF281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94A998B-E5E8-4D17-98E5-9D57B5C074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fld id="{804330E1-2B2F-4AC6-9521-2951E3349C28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D468D39A-098C-4857-8F69-7E91DA903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34C8CD1-F300-4C5D-BD4E-BE77336AA32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C118FE7-3A31-4952-AE7F-418C423A66E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15" r:id="rId4"/>
    <p:sldLayoutId id="2147483821" r:id="rId5"/>
    <p:sldLayoutId id="2147483816" r:id="rId6"/>
    <p:sldLayoutId id="2147483822" r:id="rId7"/>
    <p:sldLayoutId id="2147483823" r:id="rId8"/>
    <p:sldLayoutId id="2147483824" r:id="rId9"/>
    <p:sldLayoutId id="2147483817" r:id="rId10"/>
    <p:sldLayoutId id="2147483825" r:id="rId11"/>
    <p:sldLayoutId id="2147483826" r:id="rId12"/>
    <p:sldLayoutId id="2147483827" r:id="rId13"/>
    <p:sldLayoutId id="2147483828" r:id="rId14"/>
    <p:sldLayoutId id="2147483829" r:id="rId15"/>
  </p:sldLayoutIdLst>
  <p:transition>
    <p:cover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6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13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1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1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1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1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6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1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1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14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12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15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15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12.xml" 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13.xml" 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12.xml" 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12.xml" 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1EF61732-7FCB-4916-990A-1ADA579707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07957" y="0"/>
            <a:ext cx="9144000" cy="6858000"/>
          </a:xfrm>
          <a:solidFill>
            <a:srgbClr val="FAFCA2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800" b="1" dirty="0"/>
              <a:t>СМУТА</a:t>
            </a:r>
            <a:br>
              <a:rPr lang="ru-RU" sz="8800" b="1" dirty="0"/>
            </a:br>
            <a:r>
              <a:rPr lang="ru-RU" sz="8800" b="1" dirty="0"/>
              <a:t>в России </a:t>
            </a:r>
            <a:br>
              <a:rPr lang="ru-RU" sz="8800" dirty="0"/>
            </a:br>
            <a:r>
              <a:rPr lang="ru-RU" sz="7200" dirty="0"/>
              <a:t>в начале</a:t>
            </a:r>
            <a:br>
              <a:rPr lang="ru-RU" sz="7200" dirty="0"/>
            </a:br>
            <a:r>
              <a:rPr lang="en-US" sz="7200" dirty="0"/>
              <a:t>XVII </a:t>
            </a:r>
            <a:r>
              <a:rPr lang="ru-RU" sz="7200" dirty="0"/>
              <a:t>века</a:t>
            </a:r>
          </a:p>
        </p:txBody>
      </p:sp>
    </p:spTree>
  </p:cSld>
  <p:clrMapOvr>
    <a:masterClrMapping/>
  </p:clrMapOvr>
  <p:transition>
    <p:cover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4_1Gm">
            <a:extLst>
              <a:ext uri="{FF2B5EF4-FFF2-40B4-BE49-F238E27FC236}">
                <a16:creationId xmlns:a16="http://schemas.microsoft.com/office/drawing/2014/main" id="{3B4CF22A-FD5A-451E-AEEA-03CC39B18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13" y="44450"/>
            <a:ext cx="2887662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5">
            <a:extLst>
              <a:ext uri="{FF2B5EF4-FFF2-40B4-BE49-F238E27FC236}">
                <a16:creationId xmlns:a16="http://schemas.microsoft.com/office/drawing/2014/main" id="{BC27A560-64A5-44C9-9699-7841F940B3C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620713"/>
            <a:ext cx="6227763" cy="29797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После смерти Ивана  Грозного </a:t>
            </a:r>
            <a:b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царем был провозглашен Федор Иоаннович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2305E153-F0FE-471A-96F1-7FF2D1FF43C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3850" y="4221163"/>
            <a:ext cx="8496300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Фактическим правителем при нем был его шурин Борис Федорович  Годунов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(брат его жены Ирины)</a:t>
            </a:r>
          </a:p>
        </p:txBody>
      </p:sp>
    </p:spTree>
  </p:cSld>
  <p:clrMapOvr>
    <a:masterClrMapping/>
  </p:clrMapOvr>
  <p:transition>
    <p:cover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9N0369">
            <a:extLst>
              <a:ext uri="{FF2B5EF4-FFF2-40B4-BE49-F238E27FC236}">
                <a16:creationId xmlns:a16="http://schemas.microsoft.com/office/drawing/2014/main" id="{F3AE7C2E-1EE4-4A0E-B672-BFC9D2A39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6364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5">
            <a:extLst>
              <a:ext uri="{FF2B5EF4-FFF2-40B4-BE49-F238E27FC236}">
                <a16:creationId xmlns:a16="http://schemas.microsoft.com/office/drawing/2014/main" id="{E4BBFC9A-03A6-4ABE-B1D1-A5A36AF311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43663" y="274638"/>
            <a:ext cx="2700337" cy="4378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15 мая 1591 года в Угличе  царевич Дмитрий скончался от потери крови в следствии ножевого ранения.</a:t>
            </a:r>
          </a:p>
        </p:txBody>
      </p:sp>
      <p:sp>
        <p:nvSpPr>
          <p:cNvPr id="22532" name="Text Box 6">
            <a:extLst>
              <a:ext uri="{FF2B5EF4-FFF2-40B4-BE49-F238E27FC236}">
                <a16:creationId xmlns:a16="http://schemas.microsoft.com/office/drawing/2014/main" id="{4AC9027F-640C-488C-812F-EC9214AF2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5072063"/>
            <a:ext cx="24844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b="1"/>
              <a:t>Мария Нагая и царевич Дмитрий </a:t>
            </a:r>
          </a:p>
        </p:txBody>
      </p:sp>
    </p:spTree>
  </p:cSld>
  <p:clrMapOvr>
    <a:masterClrMapping/>
  </p:clrMapOvr>
  <p:transition>
    <p:cover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>
            <a:extLst>
              <a:ext uri="{FF2B5EF4-FFF2-40B4-BE49-F238E27FC236}">
                <a16:creationId xmlns:a16="http://schemas.microsoft.com/office/drawing/2014/main" id="{90E63858-54BC-4E7A-80C9-1F264CDA4B6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745" y="332856"/>
            <a:ext cx="7129463" cy="27352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tx1"/>
                </a:solidFill>
                <a:effectLst/>
                <a:latin typeface="Georgia" pitchFamily="18" charset="0"/>
              </a:rPr>
              <a:t>Комиссия во главе с боярином Василием Ивановичем Шуйским провела расследование в Угличе, результат – царевич играл с ножиком, и в это время у него случился припадок. Падая, мальчик наткнулся на остриё ножа. Рана на шее оказалась смертельной.</a:t>
            </a:r>
          </a:p>
        </p:txBody>
      </p:sp>
      <p:sp>
        <p:nvSpPr>
          <p:cNvPr id="9220" name="Rectangle 6">
            <a:extLst>
              <a:ext uri="{FF2B5EF4-FFF2-40B4-BE49-F238E27FC236}">
                <a16:creationId xmlns:a16="http://schemas.microsoft.com/office/drawing/2014/main" id="{8217DD9F-7CD6-4A0B-9191-92D9574BD5B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96387" y="3230559"/>
            <a:ext cx="6913563" cy="936625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Georgia" pitchFamily="18" charset="0"/>
              </a:rPr>
              <a:t>Несчастный случай или убийство царевича Дмитрия?</a:t>
            </a:r>
          </a:p>
        </p:txBody>
      </p:sp>
      <p:sp>
        <p:nvSpPr>
          <p:cNvPr id="23558" name="Text Box 8">
            <a:extLst>
              <a:ext uri="{FF2B5EF4-FFF2-40B4-BE49-F238E27FC236}">
                <a16:creationId xmlns:a16="http://schemas.microsoft.com/office/drawing/2014/main" id="{C9A02978-F496-4CD0-9852-EF1D5377B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0388" y="4706939"/>
            <a:ext cx="665956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b="1">
                <a:latin typeface="Georgia" panose="02040502050405020303" pitchFamily="18" charset="0"/>
              </a:rPr>
              <a:t>В 1598 году скончался  царь Федора Иоанновича. Его жена царица Ирина подстриглась в монахини. Наследников не было. У руля государства оставался Борис Годунов.</a:t>
            </a:r>
          </a:p>
        </p:txBody>
      </p:sp>
    </p:spTree>
  </p:cSld>
  <p:clrMapOvr>
    <a:masterClrMapping/>
  </p:clrMapOvr>
  <p:transition>
    <p:cover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>
            <a:extLst>
              <a:ext uri="{FF2B5EF4-FFF2-40B4-BE49-F238E27FC236}">
                <a16:creationId xmlns:a16="http://schemas.microsoft.com/office/drawing/2014/main" id="{BA0C6F99-A7C3-4A2C-8FBC-7D96C302EB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Правление Бориса Годунова</a:t>
            </a:r>
            <a:b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1598-1605 г.г.</a:t>
            </a:r>
          </a:p>
        </p:txBody>
      </p:sp>
      <p:sp>
        <p:nvSpPr>
          <p:cNvPr id="24579" name="Rectangle 8">
            <a:extLst>
              <a:ext uri="{FF2B5EF4-FFF2-40B4-BE49-F238E27FC236}">
                <a16:creationId xmlns:a16="http://schemas.microsoft.com/office/drawing/2014/main" id="{65DC1C01-AF91-4A3E-B73A-917B625CFB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1557338"/>
            <a:ext cx="9036050" cy="539692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en-US" sz="2400" b="1">
                <a:solidFill>
                  <a:schemeClr val="tx1"/>
                </a:solidFill>
              </a:rPr>
              <a:t>1598 год Земский собор провозгласил царём Бориса Годунова (не по праву рождения, а в силу выбора) </a:t>
            </a:r>
          </a:p>
          <a:p>
            <a:pPr marL="0" indent="0" eaLnBrk="1" hangingPunct="1">
              <a:buNone/>
            </a:pPr>
            <a:r>
              <a:rPr lang="ru-RU" altLang="en-US" sz="2400" b="1">
                <a:solidFill>
                  <a:schemeClr val="tx1"/>
                </a:solidFill>
              </a:rPr>
              <a:t>Репрессии по отношению к роду Романовых (родственники царя Федора Иоанновича по материнской линии)</a:t>
            </a:r>
          </a:p>
          <a:p>
            <a:pPr marL="0" indent="0" eaLnBrk="1" hangingPunct="1">
              <a:buNone/>
            </a:pPr>
            <a:r>
              <a:rPr lang="ru-RU" altLang="en-US" sz="2400" b="1">
                <a:solidFill>
                  <a:schemeClr val="tx1"/>
                </a:solidFill>
              </a:rPr>
              <a:t>1601-1603 неурожай в стране</a:t>
            </a:r>
          </a:p>
          <a:p>
            <a:pPr marL="0" indent="0" eaLnBrk="1" hangingPunct="1">
              <a:buNone/>
            </a:pPr>
            <a:r>
              <a:rPr lang="ru-RU" altLang="en-US" sz="2400" b="1">
                <a:solidFill>
                  <a:schemeClr val="tx1"/>
                </a:solidFill>
              </a:rPr>
              <a:t>Голод. Высокие цены на хлеб. Волнения и беспорядки по всей России </a:t>
            </a:r>
          </a:p>
          <a:p>
            <a:pPr marL="0" indent="0" eaLnBrk="1" hangingPunct="1">
              <a:buNone/>
            </a:pPr>
            <a:r>
              <a:rPr lang="ru-RU" altLang="en-US" sz="2400" b="1">
                <a:solidFill>
                  <a:schemeClr val="tx1"/>
                </a:solidFill>
              </a:rPr>
              <a:t>Восстание казаков, холопов,  крестьян под предводительством атамана Хлопка Косолапа 1603-1604 г.г.</a:t>
            </a:r>
          </a:p>
          <a:p>
            <a:pPr marL="0" indent="0" eaLnBrk="1" hangingPunct="1">
              <a:buNone/>
            </a:pPr>
            <a:r>
              <a:rPr lang="ru-RU" altLang="en-US" sz="2400" b="1">
                <a:solidFill>
                  <a:schemeClr val="tx1"/>
                </a:solidFill>
              </a:rPr>
              <a:t>Народ обвинял Бориса Годунова во всех бедах, так как он узурпировал власть, загубил царевича Дмитрия, получил власть не по праву рождения, а был избран на царство</a:t>
            </a:r>
          </a:p>
          <a:p>
            <a:pPr eaLnBrk="1" hangingPunct="1"/>
            <a:endParaRPr lang="ru-RU" altLang="en-US" sz="24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767353F3-9412-4208-96C4-58C5B8A44E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706438"/>
            <a:ext cx="8291512" cy="51704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Начало Смуты относится к усилению слухов, будто бы законный царевич Дмитрий жив, из чего следовало, что правление Бориса Годунова незаконно.</a:t>
            </a:r>
          </a:p>
        </p:txBody>
      </p:sp>
    </p:spTree>
  </p:cSld>
  <p:clrMapOvr>
    <a:masterClrMapping/>
  </p:clrMapOvr>
  <p:transition>
    <p:cover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>
            <a:extLst>
              <a:ext uri="{FF2B5EF4-FFF2-40B4-BE49-F238E27FC236}">
                <a16:creationId xmlns:a16="http://schemas.microsoft.com/office/drawing/2014/main" id="{7C7609A1-D1BA-4E14-ADB7-11EAB0F333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858963"/>
            <a:ext cx="8075612" cy="26495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Какое событие явилось прологом, а какое – началом Смутного времени?</a:t>
            </a:r>
          </a:p>
        </p:txBody>
      </p:sp>
    </p:spTree>
  </p:cSld>
  <p:clrMapOvr>
    <a:masterClrMapping/>
  </p:clrMapOvr>
  <p:transition>
    <p:cover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2CC532DB-0324-4606-9533-78436778B1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  <a:solidFill>
            <a:srgbClr val="FAFCA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/>
              <a:t>Причины Смуты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C524AF6D-EB6A-43F6-A2F6-AC2D2449F0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908050"/>
            <a:ext cx="9144000" cy="5949950"/>
          </a:xfrm>
          <a:solidFill>
            <a:srgbClr val="FAFCA2"/>
          </a:solidFill>
        </p:spPr>
        <p:txBody>
          <a:bodyPr/>
          <a:lstStyle/>
          <a:p>
            <a:pPr marL="0" indent="0" eaLnBrk="1" hangingPunct="1">
              <a:buNone/>
            </a:pPr>
            <a:endParaRPr lang="en-US" altLang="en-US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6101E789-5892-4AE7-9462-529CB4F47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3284538"/>
            <a:ext cx="4032250" cy="1081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3" name="Text Box 5">
            <a:extLst>
              <a:ext uri="{FF2B5EF4-FFF2-40B4-BE49-F238E27FC236}">
                <a16:creationId xmlns:a16="http://schemas.microsoft.com/office/drawing/2014/main" id="{C1EB2295-35CA-4B4A-8D09-BCCE940B9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3305175"/>
            <a:ext cx="40322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en-US" sz="1200" b="1"/>
          </a:p>
          <a:p>
            <a:pPr algn="ctr" eaLnBrk="1" hangingPunct="1"/>
            <a:r>
              <a:rPr lang="ru-RU" altLang="en-US" sz="3600" b="1"/>
              <a:t>Причины Смуты</a:t>
            </a:r>
          </a:p>
        </p:txBody>
      </p:sp>
      <p:sp>
        <p:nvSpPr>
          <p:cNvPr id="27654" name="AutoShape 7">
            <a:extLst>
              <a:ext uri="{FF2B5EF4-FFF2-40B4-BE49-F238E27FC236}">
                <a16:creationId xmlns:a16="http://schemas.microsoft.com/office/drawing/2014/main" id="{312888CC-0FE4-47E2-8773-52C69B1B3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1412875"/>
            <a:ext cx="4249737" cy="1223963"/>
          </a:xfrm>
          <a:prstGeom prst="wedgeRoundRectCallout">
            <a:avLst>
              <a:gd name="adj1" fmla="val -52278"/>
              <a:gd name="adj2" fmla="val 10265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27655" name="Text Box 8">
            <a:extLst>
              <a:ext uri="{FF2B5EF4-FFF2-40B4-BE49-F238E27FC236}">
                <a16:creationId xmlns:a16="http://schemas.microsoft.com/office/drawing/2014/main" id="{7EA33368-A526-4568-AB62-3EF943ED3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1484313"/>
            <a:ext cx="38877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b="1"/>
              <a:t>Династический кризис, пресечение династии Рюриковичей</a:t>
            </a:r>
          </a:p>
        </p:txBody>
      </p:sp>
      <p:sp>
        <p:nvSpPr>
          <p:cNvPr id="27656" name="AutoShape 9">
            <a:extLst>
              <a:ext uri="{FF2B5EF4-FFF2-40B4-BE49-F238E27FC236}">
                <a16:creationId xmlns:a16="http://schemas.microsoft.com/office/drawing/2014/main" id="{54C02ED7-3F04-4D95-B1EC-024B19DEF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412875"/>
            <a:ext cx="4105275" cy="1223963"/>
          </a:xfrm>
          <a:prstGeom prst="wedgeRoundRectCallout">
            <a:avLst>
              <a:gd name="adj1" fmla="val 50231"/>
              <a:gd name="adj2" fmla="val 10265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27657" name="Text Box 10">
            <a:extLst>
              <a:ext uri="{FF2B5EF4-FFF2-40B4-BE49-F238E27FC236}">
                <a16:creationId xmlns:a16="http://schemas.microsoft.com/office/drawing/2014/main" id="{AC933A0F-23DD-437E-997D-D8EF76ED9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484313"/>
            <a:ext cx="39608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b="1"/>
              <a:t>Хозяйственная разруха , рост налогов, голод</a:t>
            </a:r>
          </a:p>
        </p:txBody>
      </p:sp>
      <p:sp>
        <p:nvSpPr>
          <p:cNvPr id="27658" name="AutoShape 13">
            <a:extLst>
              <a:ext uri="{FF2B5EF4-FFF2-40B4-BE49-F238E27FC236}">
                <a16:creationId xmlns:a16="http://schemas.microsoft.com/office/drawing/2014/main" id="{D468B840-5273-4778-ACB5-C58D668C0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229225"/>
            <a:ext cx="3816350" cy="863600"/>
          </a:xfrm>
          <a:prstGeom prst="wedgeRoundRectCallout">
            <a:avLst>
              <a:gd name="adj1" fmla="val 52245"/>
              <a:gd name="adj2" fmla="val -15036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27659" name="Text Box 14">
            <a:extLst>
              <a:ext uri="{FF2B5EF4-FFF2-40B4-BE49-F238E27FC236}">
                <a16:creationId xmlns:a16="http://schemas.microsoft.com/office/drawing/2014/main" id="{3A4DEA19-E9A2-4197-9AFD-CC1344AB9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5321300"/>
            <a:ext cx="3619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Борьба боярских группировок</a:t>
            </a:r>
          </a:p>
        </p:txBody>
      </p:sp>
      <p:sp>
        <p:nvSpPr>
          <p:cNvPr id="27660" name="AutoShape 15">
            <a:extLst>
              <a:ext uri="{FF2B5EF4-FFF2-40B4-BE49-F238E27FC236}">
                <a16:creationId xmlns:a16="http://schemas.microsoft.com/office/drawing/2014/main" id="{A7C8931D-A60E-4621-B870-7BBCF82FF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5157788"/>
            <a:ext cx="3887787" cy="935037"/>
          </a:xfrm>
          <a:prstGeom prst="wedgeRoundRectCallout">
            <a:avLst>
              <a:gd name="adj1" fmla="val -59352"/>
              <a:gd name="adj2" fmla="val -13438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27661" name="Text Box 16">
            <a:extLst>
              <a:ext uri="{FF2B5EF4-FFF2-40B4-BE49-F238E27FC236}">
                <a16:creationId xmlns:a16="http://schemas.microsoft.com/office/drawing/2014/main" id="{9F4A7E19-9E9A-4424-895E-854C091AE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5229225"/>
            <a:ext cx="38877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Борьба крестьянства</a:t>
            </a:r>
            <a:br>
              <a:rPr lang="ru-RU" altLang="en-US" b="1"/>
            </a:br>
            <a:r>
              <a:rPr lang="ru-RU" altLang="en-US" b="1"/>
              <a:t>против закрепощения</a:t>
            </a:r>
          </a:p>
        </p:txBody>
      </p:sp>
    </p:spTree>
  </p:cSld>
  <p:clrMapOvr>
    <a:masterClrMapping/>
  </p:clrMapOvr>
  <p:transition>
    <p:cover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C6F3FE0-B5D2-4B1F-91AF-AA5DE955E0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rgbClr val="FAFCA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/>
              <a:t>Появление Самозванца</a:t>
            </a:r>
          </a:p>
        </p:txBody>
      </p:sp>
      <p:sp>
        <p:nvSpPr>
          <p:cNvPr id="28676" name="Rectangle 5">
            <a:extLst>
              <a:ext uri="{FF2B5EF4-FFF2-40B4-BE49-F238E27FC236}">
                <a16:creationId xmlns:a16="http://schemas.microsoft.com/office/drawing/2014/main" id="{47D22371-54B7-40EF-93D3-8F009D30025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" y="836613"/>
            <a:ext cx="9143999" cy="6021387"/>
          </a:xfrm>
          <a:solidFill>
            <a:srgbClr val="FAFCA2"/>
          </a:solidFill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en-US" sz="2800" b="1"/>
              <a:t>В 1604 г. в Литве объявился самозванец, называвший себя Дмитрием – беглый монах Чудова монастыря Григорий  Отрепьев.</a:t>
            </a:r>
            <a:endParaRPr lang="en-US" altLang="en-US" sz="2800" b="1"/>
          </a:p>
          <a:p>
            <a:pPr marL="0" indent="0" eaLnBrk="1" hangingPunct="1">
              <a:buFontTx/>
              <a:buNone/>
            </a:pPr>
            <a:endParaRPr lang="ru-RU" altLang="en-US" sz="2800" b="1"/>
          </a:p>
          <a:p>
            <a:pPr marL="0" indent="0" eaLnBrk="1" hangingPunct="1">
              <a:buFontTx/>
              <a:buNone/>
            </a:pPr>
            <a:r>
              <a:rPr lang="ru-RU" altLang="en-US" sz="2800" b="1"/>
              <a:t>Григорий (в миру Юрий) Отрепьев – из дворянского рода, холоп-послужилец Романовых. </a:t>
            </a:r>
          </a:p>
          <a:p>
            <a:pPr marL="0" indent="0" eaLnBrk="1" hangingPunct="1">
              <a:buFontTx/>
              <a:buNone/>
            </a:pPr>
            <a:endParaRPr lang="en-US" altLang="en-US" sz="2800" b="1"/>
          </a:p>
          <a:p>
            <a:pPr marL="0" indent="0" eaLnBrk="1" hangingPunct="1">
              <a:buFontTx/>
              <a:buNone/>
            </a:pPr>
            <a:r>
              <a:rPr lang="ru-RU" altLang="en-US" sz="2800" b="1"/>
              <a:t>Постригся в монахи после опалы, наложенной Годуновым на Романовых</a:t>
            </a:r>
            <a:br>
              <a:rPr lang="en-US" altLang="en-US" sz="2800" b="1"/>
            </a:br>
            <a:r>
              <a:rPr lang="ru-RU" altLang="en-US" sz="2800" b="1"/>
              <a:t>и пострижения главы рода – Федора Никитича Романова </a:t>
            </a:r>
          </a:p>
        </p:txBody>
      </p:sp>
      <p:sp>
        <p:nvSpPr>
          <p:cNvPr id="5" name="Место для изображения из Интернета 4">
            <a:extLst>
              <a:ext uri="{FF2B5EF4-FFF2-40B4-BE49-F238E27FC236}">
                <a16:creationId xmlns:a16="http://schemas.microsoft.com/office/drawing/2014/main" id="{0CD86CC0-9F53-8149-A599-1DF83BBAB606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6646764" y="-7468230"/>
            <a:ext cx="4038600" cy="4525963"/>
          </a:xfrm>
        </p:spPr>
      </p:sp>
    </p:spTree>
  </p:cSld>
  <p:clrMapOvr>
    <a:masterClrMapping/>
  </p:clrMapOvr>
  <p:transition>
    <p:cover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Смута">
            <a:extLst>
              <a:ext uri="{FF2B5EF4-FFF2-40B4-BE49-F238E27FC236}">
                <a16:creationId xmlns:a16="http://schemas.microsoft.com/office/drawing/2014/main" id="{CAE866D9-7F4B-4EC0-830F-11905D809790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7922" y="-99123"/>
            <a:ext cx="9308288" cy="7056245"/>
          </a:xfrm>
        </p:spPr>
      </p:pic>
    </p:spTree>
  </p:cSld>
  <p:clrMapOvr>
    <a:masterClrMapping/>
  </p:clrMapOvr>
  <p:transition>
    <p:cover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8">
            <a:extLst>
              <a:ext uri="{FF2B5EF4-FFF2-40B4-BE49-F238E27FC236}">
                <a16:creationId xmlns:a16="http://schemas.microsoft.com/office/drawing/2014/main" id="{69036A4D-BF92-4811-8399-A81EFF85FD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62975"/>
            <a:ext cx="9144000" cy="1125538"/>
          </a:xfrm>
          <a:solidFill>
            <a:srgbClr val="FAFCA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/>
              <a:t>Поход Лжедмитрия на Москву</a:t>
            </a:r>
          </a:p>
        </p:txBody>
      </p:sp>
      <p:sp>
        <p:nvSpPr>
          <p:cNvPr id="30724" name="Rectangle 6">
            <a:extLst>
              <a:ext uri="{FF2B5EF4-FFF2-40B4-BE49-F238E27FC236}">
                <a16:creationId xmlns:a16="http://schemas.microsoft.com/office/drawing/2014/main" id="{A022A600-EF1D-4840-A18C-A7EE8635078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0" y="1062382"/>
            <a:ext cx="9144000" cy="4319587"/>
          </a:xfrm>
          <a:solidFill>
            <a:srgbClr val="FAFCA2"/>
          </a:solidFill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en-US" sz="2800" b="1"/>
              <a:t>Тень Грозного меня усыновила, </a:t>
            </a:r>
            <a:br>
              <a:rPr lang="ru-RU" altLang="en-US" sz="2800" b="1"/>
            </a:br>
            <a:r>
              <a:rPr lang="ru-RU" altLang="en-US" sz="2800" b="1"/>
              <a:t>Димитрием из гроба нарекла,</a:t>
            </a:r>
            <a:br>
              <a:rPr lang="ru-RU" altLang="en-US" sz="2800" b="1"/>
            </a:br>
            <a:r>
              <a:rPr lang="ru-RU" altLang="en-US" sz="2800" b="1"/>
              <a:t>Вокруг меня народы возмутила</a:t>
            </a:r>
            <a:br>
              <a:rPr lang="ru-RU" altLang="en-US" sz="2800" b="1"/>
            </a:br>
            <a:r>
              <a:rPr lang="ru-RU" altLang="en-US" sz="2800" b="1"/>
              <a:t>И в жертву мне Бориса обрекла.</a:t>
            </a:r>
          </a:p>
          <a:p>
            <a:pPr marL="0" indent="0" eaLnBrk="1" hangingPunct="1">
              <a:buFontTx/>
              <a:buNone/>
            </a:pPr>
            <a:r>
              <a:rPr lang="ru-RU" altLang="en-US" sz="2800" b="1" i="1"/>
              <a:t>А.С. Пушкин</a:t>
            </a:r>
          </a:p>
          <a:p>
            <a:pPr marL="0" indent="0" eaLnBrk="1" hangingPunct="1">
              <a:buFontTx/>
              <a:buNone/>
            </a:pPr>
            <a:endParaRPr lang="ru-RU" altLang="en-US" sz="2800" b="1"/>
          </a:p>
          <a:p>
            <a:pPr marL="0" indent="0" eaLnBrk="1" hangingPunct="1">
              <a:buFontTx/>
              <a:buNone/>
            </a:pPr>
            <a:endParaRPr lang="ru-RU" altLang="en-US" sz="2800" b="1"/>
          </a:p>
          <a:p>
            <a:pPr marL="0" indent="0" algn="ctr" eaLnBrk="1" hangingPunct="1">
              <a:buFontTx/>
              <a:buNone/>
            </a:pPr>
            <a:r>
              <a:rPr lang="ru-RU" altLang="en-US" sz="2800" b="1">
                <a:solidFill>
                  <a:srgbClr val="CC3300"/>
                </a:solidFill>
              </a:rPr>
              <a:t>Объясните причины успехов Лжедмитрия </a:t>
            </a:r>
            <a:r>
              <a:rPr lang="en-US" altLang="en-US" sz="2800" b="1">
                <a:solidFill>
                  <a:srgbClr val="CC3300"/>
                </a:solidFill>
              </a:rPr>
              <a:t>I</a:t>
            </a:r>
          </a:p>
          <a:p>
            <a:pPr marL="0" indent="0" algn="r" eaLnBrk="1" hangingPunct="1">
              <a:buFontTx/>
              <a:buNone/>
            </a:pPr>
            <a:endParaRPr lang="en-US" altLang="en-US" sz="2800" b="1">
              <a:solidFill>
                <a:srgbClr val="CC3300"/>
              </a:solidFill>
            </a:endParaRPr>
          </a:p>
        </p:txBody>
      </p:sp>
      <p:sp>
        <p:nvSpPr>
          <p:cNvPr id="30725" name="Text Box 12">
            <a:extLst>
              <a:ext uri="{FF2B5EF4-FFF2-40B4-BE49-F238E27FC236}">
                <a16:creationId xmlns:a16="http://schemas.microsoft.com/office/drawing/2014/main" id="{879B157D-3F51-4CBB-AE48-6BBFFCBD3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81969"/>
            <a:ext cx="9221370" cy="1508105"/>
          </a:xfrm>
          <a:prstGeom prst="rect">
            <a:avLst/>
          </a:prstGeom>
          <a:solidFill>
            <a:srgbClr val="FAFC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0795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b="1"/>
              <a:t>Но знаешь ли, чем сильны мы, Басманов?</a:t>
            </a:r>
            <a:br>
              <a:rPr lang="ru-RU" altLang="en-US" b="1"/>
            </a:br>
            <a:r>
              <a:rPr lang="ru-RU" altLang="en-US" b="1"/>
              <a:t>Не войском, нет, не польскою помогой,</a:t>
            </a:r>
            <a:br>
              <a:rPr lang="ru-RU" altLang="en-US" b="1"/>
            </a:br>
            <a:r>
              <a:rPr lang="ru-RU" altLang="en-US" b="1"/>
              <a:t>А мнением; Да! мнением народным.</a:t>
            </a:r>
          </a:p>
          <a:p>
            <a:pPr algn="r" eaLnBrk="1" hangingPunct="1"/>
            <a:r>
              <a:rPr lang="ru-RU" altLang="en-US" sz="2000" b="1" i="1"/>
              <a:t>А.С. Пушкин</a:t>
            </a:r>
          </a:p>
        </p:txBody>
      </p:sp>
      <p:sp>
        <p:nvSpPr>
          <p:cNvPr id="3" name="Место для изображения из Интернета 2">
            <a:extLst>
              <a:ext uri="{FF2B5EF4-FFF2-40B4-BE49-F238E27FC236}">
                <a16:creationId xmlns:a16="http://schemas.microsoft.com/office/drawing/2014/main" id="{EF77FF8F-6287-F24E-AE07-D33903286C25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2265489" y="10228973"/>
            <a:ext cx="4038600" cy="2815466"/>
          </a:xfrm>
        </p:spPr>
      </p:sp>
    </p:spTree>
  </p:cSld>
  <p:clrMapOvr>
    <a:masterClrMapping/>
  </p:clrMapOvr>
  <p:transition>
    <p:cover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BADFBCFC-1CB1-4280-8E05-4083931128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  <a:solidFill>
            <a:srgbClr val="FAFCA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/>
              <a:t>Смутное время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F9F8E4D-6E25-4AAC-A33F-BF5D0CFD33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052513"/>
            <a:ext cx="9144000" cy="5805487"/>
          </a:xfrm>
          <a:solidFill>
            <a:srgbClr val="FAFCA2"/>
          </a:solidFill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altLang="en-US"/>
              <a:t>Время перемен и сомнений</a:t>
            </a:r>
          </a:p>
          <a:p>
            <a:pPr marL="0" indent="0" algn="ctr" eaLnBrk="1" hangingPunct="1">
              <a:buFontTx/>
              <a:buNone/>
            </a:pPr>
            <a:r>
              <a:rPr lang="ru-RU" altLang="en-US"/>
              <a:t>Время новых возможностей</a:t>
            </a:r>
          </a:p>
          <a:p>
            <a:pPr marL="0" indent="0" algn="ctr" eaLnBrk="1" hangingPunct="1">
              <a:buFontTx/>
              <a:buNone/>
            </a:pPr>
            <a:r>
              <a:rPr lang="ru-RU" altLang="en-US"/>
              <a:t>Эпоха гражданской войны</a:t>
            </a:r>
            <a:br>
              <a:rPr lang="ru-RU" altLang="en-US"/>
            </a:br>
            <a:r>
              <a:rPr lang="ru-RU" altLang="en-US"/>
              <a:t>и внешних вторжений</a:t>
            </a:r>
          </a:p>
          <a:p>
            <a:pPr marL="0" indent="0" algn="ctr" eaLnBrk="1" hangingPunct="1">
              <a:buFontTx/>
              <a:buNone/>
            </a:pPr>
            <a:r>
              <a:rPr lang="ru-RU" altLang="en-US"/>
              <a:t>Эпоха утверждения новой династии</a:t>
            </a:r>
          </a:p>
          <a:p>
            <a:pPr marL="0" indent="0" algn="ctr" eaLnBrk="1" hangingPunct="1">
              <a:buFontTx/>
              <a:buNone/>
            </a:pPr>
            <a:r>
              <a:rPr lang="ru-RU" altLang="en-US" sz="9600" b="1">
                <a:solidFill>
                  <a:srgbClr val="CC0000"/>
                </a:solidFill>
                <a:latin typeface="Georgia" panose="02040502050405020303" pitchFamily="18" charset="0"/>
              </a:rPr>
              <a:t>?</a:t>
            </a:r>
            <a:r>
              <a:rPr lang="ru-RU" altLang="en-US" sz="8000" b="1">
                <a:solidFill>
                  <a:srgbClr val="CC0000"/>
                </a:solidFill>
              </a:rPr>
              <a:t> </a:t>
            </a:r>
          </a:p>
          <a:p>
            <a:pPr marL="0" indent="0" algn="ctr" eaLnBrk="1" hangingPunct="1">
              <a:buFontTx/>
              <a:buNone/>
            </a:pPr>
            <a:r>
              <a:rPr lang="ru-RU" altLang="en-US" sz="3600" b="1">
                <a:solidFill>
                  <a:srgbClr val="CC0000"/>
                </a:solidFill>
              </a:rPr>
              <a:t>Чем же вызвана Смута?</a:t>
            </a:r>
          </a:p>
        </p:txBody>
      </p:sp>
    </p:spTree>
  </p:cSld>
  <p:clrMapOvr>
    <a:masterClrMapping/>
  </p:clrMapOvr>
  <p:transition>
    <p:cover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9A69B8-CFE2-A14B-ACBA-377619601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EE5F1D-9163-6A49-86A7-164F0889E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10" descr="Лжедмитрий I">
            <a:extLst>
              <a:ext uri="{FF2B5EF4-FFF2-40B4-BE49-F238E27FC236}">
                <a16:creationId xmlns:a16="http://schemas.microsoft.com/office/drawing/2014/main" id="{9A0A6CE3-EB38-8A40-BA1F-534D9BEA2DBC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87" y="1148"/>
            <a:ext cx="7557025" cy="6856852"/>
          </a:xfrm>
          <a:prstGeom prst="rect">
            <a:avLst/>
          </a:prstGeom>
          <a:solidFill>
            <a:srgbClr val="FAFC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181767"/>
      </p:ext>
    </p:extLst>
  </p:cSld>
  <p:clrMapOvr>
    <a:masterClrMapping/>
  </p:clrMapOvr>
  <p:transition>
    <p:cover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018FFEF2-A3C9-4C4B-B3AC-B4FC1DE7FA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  <a:solidFill>
            <a:srgbClr val="FAFCA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/>
              <a:t>Причины побед Лжедмитрия </a:t>
            </a:r>
            <a:r>
              <a:rPr lang="en-US" b="1"/>
              <a:t>I</a:t>
            </a:r>
            <a:r>
              <a:rPr lang="ru-RU"/>
              <a:t> 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36D34556-6D38-4F4C-92C7-65773E5DBB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908050"/>
            <a:ext cx="9144000" cy="5949950"/>
          </a:xfrm>
          <a:solidFill>
            <a:srgbClr val="FAFCA2"/>
          </a:solidFill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E106683B-EF8E-426A-BFC0-1ABC329C7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196975"/>
            <a:ext cx="2952750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Голод</a:t>
            </a:r>
          </a:p>
        </p:txBody>
      </p:sp>
      <p:sp>
        <p:nvSpPr>
          <p:cNvPr id="31749" name="Rectangle 6">
            <a:extLst>
              <a:ext uri="{FF2B5EF4-FFF2-40B4-BE49-F238E27FC236}">
                <a16:creationId xmlns:a16="http://schemas.microsoft.com/office/drawing/2014/main" id="{055E94C1-5C2D-4FC5-AB95-4E1431D7E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1196975"/>
            <a:ext cx="3311525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Сомнения</a:t>
            </a:r>
            <a:br>
              <a:rPr lang="ru-RU" altLang="en-US" b="1"/>
            </a:br>
            <a:r>
              <a:rPr lang="ru-RU" altLang="en-US" b="1"/>
              <a:t> в законности царя</a:t>
            </a:r>
          </a:p>
        </p:txBody>
      </p:sp>
      <p:sp>
        <p:nvSpPr>
          <p:cNvPr id="31750" name="Rectangle 9">
            <a:extLst>
              <a:ext uri="{FF2B5EF4-FFF2-40B4-BE49-F238E27FC236}">
                <a16:creationId xmlns:a16="http://schemas.microsoft.com/office/drawing/2014/main" id="{09016089-C2E3-4140-8602-4C099A4D4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565400"/>
            <a:ext cx="2952750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Восстание Хлопка</a:t>
            </a:r>
            <a:br>
              <a:rPr lang="ru-RU" altLang="en-US" b="1"/>
            </a:br>
            <a:r>
              <a:rPr lang="ru-RU" altLang="en-US" b="1"/>
              <a:t>и его подавление</a:t>
            </a:r>
          </a:p>
        </p:txBody>
      </p:sp>
      <p:sp>
        <p:nvSpPr>
          <p:cNvPr id="31751" name="Rectangle 11">
            <a:extLst>
              <a:ext uri="{FF2B5EF4-FFF2-40B4-BE49-F238E27FC236}">
                <a16:creationId xmlns:a16="http://schemas.microsoft.com/office/drawing/2014/main" id="{AB3B34EA-537B-49C5-8B63-344230875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2565400"/>
            <a:ext cx="3240088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Возможность</a:t>
            </a:r>
            <a:br>
              <a:rPr lang="ru-RU" altLang="en-US" b="1"/>
            </a:br>
            <a:r>
              <a:rPr lang="ru-RU" altLang="en-US" b="1"/>
              <a:t>самозванчества</a:t>
            </a:r>
          </a:p>
        </p:txBody>
      </p:sp>
      <p:sp>
        <p:nvSpPr>
          <p:cNvPr id="31752" name="Rectangle 13">
            <a:extLst>
              <a:ext uri="{FF2B5EF4-FFF2-40B4-BE49-F238E27FC236}">
                <a16:creationId xmlns:a16="http://schemas.microsoft.com/office/drawing/2014/main" id="{3FCA19DD-B971-4AF2-858C-987A6B2A7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292600"/>
            <a:ext cx="3025775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Массовая</a:t>
            </a:r>
            <a:br>
              <a:rPr lang="ru-RU" altLang="en-US" b="1"/>
            </a:br>
            <a:r>
              <a:rPr lang="ru-RU" altLang="en-US" b="1"/>
              <a:t> враждебность </a:t>
            </a:r>
            <a:br>
              <a:rPr lang="ru-RU" altLang="en-US" b="1"/>
            </a:br>
            <a:r>
              <a:rPr lang="ru-RU" altLang="en-US" b="1"/>
              <a:t>к Годунову</a:t>
            </a:r>
          </a:p>
        </p:txBody>
      </p:sp>
      <p:sp>
        <p:nvSpPr>
          <p:cNvPr id="31753" name="Rectangle 15">
            <a:extLst>
              <a:ext uri="{FF2B5EF4-FFF2-40B4-BE49-F238E27FC236}">
                <a16:creationId xmlns:a16="http://schemas.microsoft.com/office/drawing/2014/main" id="{05FD12C7-9ECF-4866-BE4A-7EC532C24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4365625"/>
            <a:ext cx="3167063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Появление</a:t>
            </a:r>
            <a:br>
              <a:rPr lang="ru-RU" altLang="en-US" b="1"/>
            </a:br>
            <a:r>
              <a:rPr lang="ru-RU" altLang="en-US" b="1"/>
              <a:t>Самозванца</a:t>
            </a:r>
          </a:p>
        </p:txBody>
      </p:sp>
      <p:sp>
        <p:nvSpPr>
          <p:cNvPr id="31754" name="Oval 16">
            <a:extLst>
              <a:ext uri="{FF2B5EF4-FFF2-40B4-BE49-F238E27FC236}">
                <a16:creationId xmlns:a16="http://schemas.microsoft.com/office/drawing/2014/main" id="{86C716EB-C402-445E-9235-C01C8B869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5516563"/>
            <a:ext cx="3673475" cy="10810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Успехи Самозванца</a:t>
            </a:r>
          </a:p>
        </p:txBody>
      </p:sp>
      <p:sp>
        <p:nvSpPr>
          <p:cNvPr id="31755" name="Line 19">
            <a:extLst>
              <a:ext uri="{FF2B5EF4-FFF2-40B4-BE49-F238E27FC236}">
                <a16:creationId xmlns:a16="http://schemas.microsoft.com/office/drawing/2014/main" id="{15C31270-AC36-49B2-BAC6-B327CE10B79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3575" y="1557338"/>
            <a:ext cx="2160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6" name="Line 20">
            <a:extLst>
              <a:ext uri="{FF2B5EF4-FFF2-40B4-BE49-F238E27FC236}">
                <a16:creationId xmlns:a16="http://schemas.microsoft.com/office/drawing/2014/main" id="{FD887D0B-71A2-4D50-B50B-68DA064FBCA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1916113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7" name="Line 21">
            <a:extLst>
              <a:ext uri="{FF2B5EF4-FFF2-40B4-BE49-F238E27FC236}">
                <a16:creationId xmlns:a16="http://schemas.microsoft.com/office/drawing/2014/main" id="{4AFD4942-6C9F-405B-AB69-563418FF082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8488" y="19891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Line 22">
            <a:extLst>
              <a:ext uri="{FF2B5EF4-FFF2-40B4-BE49-F238E27FC236}">
                <a16:creationId xmlns:a16="http://schemas.microsoft.com/office/drawing/2014/main" id="{76A73BC2-23FB-4CBF-ABEE-AD87440321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37163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9" name="Line 23">
            <a:extLst>
              <a:ext uri="{FF2B5EF4-FFF2-40B4-BE49-F238E27FC236}">
                <a16:creationId xmlns:a16="http://schemas.microsoft.com/office/drawing/2014/main" id="{AC46648A-2C56-4BC4-8CEF-56E8752459B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8488" y="3716338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0" name="Line 24">
            <a:extLst>
              <a:ext uri="{FF2B5EF4-FFF2-40B4-BE49-F238E27FC236}">
                <a16:creationId xmlns:a16="http://schemas.microsoft.com/office/drawing/2014/main" id="{944BFCE5-D328-48F8-8120-CDF2585BC56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5373688"/>
            <a:ext cx="10795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1" name="Line 25">
            <a:extLst>
              <a:ext uri="{FF2B5EF4-FFF2-40B4-BE49-F238E27FC236}">
                <a16:creationId xmlns:a16="http://schemas.microsoft.com/office/drawing/2014/main" id="{DD0130A0-F76F-4858-AD58-C145EC9F96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27763" y="5373688"/>
            <a:ext cx="7207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>
            <a:extLst>
              <a:ext uri="{FF2B5EF4-FFF2-40B4-BE49-F238E27FC236}">
                <a16:creationId xmlns:a16="http://schemas.microsoft.com/office/drawing/2014/main" id="{04D9B6A5-3BB8-4664-866F-488F69D009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  <a:solidFill>
            <a:srgbClr val="FAFCA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/>
              <a:t>«Царь Димитрий»</a:t>
            </a:r>
          </a:p>
        </p:txBody>
      </p:sp>
      <p:sp>
        <p:nvSpPr>
          <p:cNvPr id="32772" name="Rectangle 6">
            <a:extLst>
              <a:ext uri="{FF2B5EF4-FFF2-40B4-BE49-F238E27FC236}">
                <a16:creationId xmlns:a16="http://schemas.microsoft.com/office/drawing/2014/main" id="{4601C0C7-8488-41BC-91AB-74AAE4C7BBF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0" y="981075"/>
            <a:ext cx="9144000" cy="5876925"/>
          </a:xfrm>
          <a:solidFill>
            <a:srgbClr val="FAFCA2"/>
          </a:solidFill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en-US" sz="2800" b="1"/>
              <a:t>13 апреля 1605 г. </a:t>
            </a:r>
            <a:r>
              <a:rPr lang="en-US" altLang="en-US" sz="2800" b="1"/>
              <a:t>– </a:t>
            </a:r>
            <a:r>
              <a:rPr lang="ru-RU" altLang="en-US" sz="2800" b="1"/>
              <a:t>внезапная смерть Бориса Годунова.</a:t>
            </a:r>
          </a:p>
          <a:p>
            <a:pPr marL="0" indent="0" eaLnBrk="1" hangingPunct="1">
              <a:buFontTx/>
              <a:buNone/>
            </a:pPr>
            <a:r>
              <a:rPr lang="ru-RU" altLang="en-US" sz="2800" b="1"/>
              <a:t>1 июня – свержение Федора Годунова</a:t>
            </a:r>
          </a:p>
          <a:p>
            <a:pPr marL="0" indent="0" eaLnBrk="1" hangingPunct="1">
              <a:buFontTx/>
              <a:buNone/>
            </a:pPr>
            <a:r>
              <a:rPr lang="ru-RU" altLang="en-US" sz="2800" b="1"/>
              <a:t>20 июня – вступление Лжедмитрия в Москву</a:t>
            </a:r>
          </a:p>
          <a:p>
            <a:pPr marL="0" indent="0" eaLnBrk="1" hangingPunct="1">
              <a:buFontTx/>
              <a:buNone/>
            </a:pPr>
            <a:r>
              <a:rPr lang="ru-RU" altLang="en-US" sz="2800" b="1"/>
              <a:t>30 июня – венчание Лжедмитрия на царство</a:t>
            </a:r>
          </a:p>
          <a:p>
            <a:pPr marL="0" indent="0" eaLnBrk="1" hangingPunct="1">
              <a:buFontTx/>
              <a:buNone/>
            </a:pPr>
            <a:r>
              <a:rPr lang="ru-RU" altLang="en-US" sz="2800" b="1"/>
              <a:t>Василий Шуйский подтвердил, что царевич не был убит в Угличе,</a:t>
            </a:r>
            <a:br>
              <a:rPr lang="ru-RU" altLang="en-US" sz="2800" b="1"/>
            </a:br>
            <a:r>
              <a:rPr lang="ru-RU" altLang="en-US" sz="2800" b="1"/>
              <a:t>а вместо него похоронили поповича</a:t>
            </a:r>
          </a:p>
          <a:p>
            <a:pPr marL="0" indent="0" eaLnBrk="1" hangingPunct="1">
              <a:buFontTx/>
              <a:buNone/>
            </a:pPr>
            <a:r>
              <a:rPr lang="ru-RU" altLang="en-US" sz="2800" b="1"/>
              <a:t>Самозванца признала Марфа Нагая</a:t>
            </a:r>
          </a:p>
        </p:txBody>
      </p:sp>
    </p:spTree>
  </p:cSld>
  <p:clrMapOvr>
    <a:masterClrMapping/>
  </p:clrMapOvr>
  <p:transition>
    <p:cover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Маковский_К Агенты Дмитрия Самозванца убивают сына Бориса Годунова">
            <a:extLst>
              <a:ext uri="{FF2B5EF4-FFF2-40B4-BE49-F238E27FC236}">
                <a16:creationId xmlns:a16="http://schemas.microsoft.com/office/drawing/2014/main" id="{E5DB8365-C0F3-C943-BD89-693A4BEB7731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9144000" cy="5910672"/>
          </a:xfr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7B9FF345-111D-2843-AF05-2AF7484C88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47681" y="1"/>
            <a:ext cx="9239362" cy="981074"/>
          </a:xfrm>
          <a:solidFill>
            <a:srgbClr val="FAFCA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/>
              <a:t>«Царь Димитрий»</a:t>
            </a:r>
          </a:p>
        </p:txBody>
      </p:sp>
    </p:spTree>
    <p:extLst>
      <p:ext uri="{BB962C8B-B14F-4D97-AF65-F5344CB8AC3E}">
        <p14:creationId xmlns:p14="http://schemas.microsoft.com/office/powerpoint/2010/main" val="631066813"/>
      </p:ext>
    </p:extLst>
  </p:cSld>
  <p:clrMapOvr>
    <a:masterClrMapping/>
  </p:clrMapOvr>
  <p:transition>
    <p:cover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8767B9E-2350-432D-BD95-9DD452CCB6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  <a:solidFill>
            <a:srgbClr val="FAFCA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/>
              <a:t>Необычный царь</a:t>
            </a:r>
          </a:p>
        </p:txBody>
      </p:sp>
      <p:sp>
        <p:nvSpPr>
          <p:cNvPr id="33796" name="Rectangle 5">
            <a:extLst>
              <a:ext uri="{FF2B5EF4-FFF2-40B4-BE49-F238E27FC236}">
                <a16:creationId xmlns:a16="http://schemas.microsoft.com/office/drawing/2014/main" id="{145FE7C0-6AE5-4C25-A2A1-B0F30FC5265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" y="1052513"/>
            <a:ext cx="9144000" cy="5805487"/>
          </a:xfrm>
          <a:solidFill>
            <a:srgbClr val="FAFCA2"/>
          </a:solidFill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en-US" sz="2400" b="1"/>
              <a:t>Стремителен, чужд торжественной дворцовой медлительности.</a:t>
            </a:r>
          </a:p>
          <a:p>
            <a:pPr marL="0" indent="0" eaLnBrk="1" hangingPunct="1">
              <a:buFontTx/>
              <a:buNone/>
            </a:pPr>
            <a:r>
              <a:rPr lang="ru-RU" altLang="en-US" sz="2400" b="1"/>
              <a:t>Сам учит стрельцов стрелять</a:t>
            </a:r>
            <a:br>
              <a:rPr lang="ru-RU" altLang="en-US" sz="2400" b="1"/>
            </a:br>
            <a:r>
              <a:rPr lang="ru-RU" altLang="en-US" sz="2400" b="1"/>
              <a:t>из пушек и ходить на приступ.</a:t>
            </a:r>
          </a:p>
          <a:p>
            <a:pPr marL="0" indent="0" eaLnBrk="1" hangingPunct="1">
              <a:buFontTx/>
              <a:buNone/>
            </a:pPr>
            <a:r>
              <a:rPr lang="ru-RU" altLang="en-US" sz="2400" b="1"/>
              <a:t>Носит польское платье, бреет бороду. Не спит после обеда.</a:t>
            </a:r>
          </a:p>
          <a:p>
            <a:pPr marL="0" indent="0" eaLnBrk="1" hangingPunct="1">
              <a:buFontTx/>
              <a:buNone/>
            </a:pPr>
            <a:r>
              <a:rPr lang="ru-RU" altLang="en-US" sz="2400" b="1"/>
              <a:t>Лично принимает челобитные.</a:t>
            </a:r>
          </a:p>
          <a:p>
            <a:pPr marL="0" indent="0" eaLnBrk="1" hangingPunct="1">
              <a:buFontTx/>
              <a:buNone/>
            </a:pPr>
            <a:r>
              <a:rPr lang="ru-RU" altLang="en-US" sz="2400" b="1"/>
              <a:t>Боярскую думу именует Сенатом.</a:t>
            </a:r>
          </a:p>
          <a:p>
            <a:pPr marL="0" indent="0" eaLnBrk="1" hangingPunct="1">
              <a:buFontTx/>
              <a:buNone/>
            </a:pPr>
            <a:r>
              <a:rPr lang="ru-RU" altLang="en-US" sz="2400" b="1"/>
              <a:t>Критикует  церковь за излишнее внимание к обрядам.</a:t>
            </a:r>
          </a:p>
          <a:p>
            <a:pPr marL="0" indent="0" eaLnBrk="1" hangingPunct="1">
              <a:buFontTx/>
              <a:buNone/>
            </a:pPr>
            <a:r>
              <a:rPr lang="ru-RU" altLang="en-US" sz="2400" b="1"/>
              <a:t>Говорит боярам о необходимости образования для народа, собирается посылать дворян учиться за границу</a:t>
            </a:r>
          </a:p>
        </p:txBody>
      </p:sp>
      <p:sp>
        <p:nvSpPr>
          <p:cNvPr id="33797" name="Text Box 7">
            <a:extLst>
              <a:ext uri="{FF2B5EF4-FFF2-40B4-BE49-F238E27FC236}">
                <a16:creationId xmlns:a16="http://schemas.microsoft.com/office/drawing/2014/main" id="{B2833C6E-DBF5-4440-AD6E-F7CFE6953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76925"/>
            <a:ext cx="3635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/>
          </a:p>
        </p:txBody>
      </p:sp>
    </p:spTree>
  </p:cSld>
  <p:clrMapOvr>
    <a:masterClrMapping/>
  </p:clrMapOvr>
  <p:transition>
    <p:cover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Лжедмитрий-2">
            <a:extLst>
              <a:ext uri="{FF2B5EF4-FFF2-40B4-BE49-F238E27FC236}">
                <a16:creationId xmlns:a16="http://schemas.microsoft.com/office/drawing/2014/main" id="{C03C8415-CF7F-EF48-AB38-E54E3A238877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99572"/>
            <a:ext cx="9144000" cy="5958428"/>
          </a:xfrm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EE97A3A8-CC90-1B4F-9366-36EE6AD90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923330"/>
          </a:xfrm>
          <a:prstGeom prst="rect">
            <a:avLst/>
          </a:prstGeom>
          <a:solidFill>
            <a:srgbClr val="FAFC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en-US" sz="1800" b="1"/>
              <a:t>Лжедмитрий </a:t>
            </a:r>
            <a:r>
              <a:rPr lang="en-US" altLang="en-US" sz="1800" b="1"/>
              <a:t>I</a:t>
            </a:r>
            <a:br>
              <a:rPr lang="ru-RU" altLang="en-US" sz="1800" b="1"/>
            </a:br>
            <a:r>
              <a:rPr lang="en-US" altLang="en-US" sz="1800" b="1"/>
              <a:t> </a:t>
            </a:r>
            <a:r>
              <a:rPr lang="ru-RU" altLang="en-US" sz="1800" b="1"/>
              <a:t>Гравюра </a:t>
            </a:r>
            <a:r>
              <a:rPr lang="en-US" altLang="en-US" sz="1800" b="1"/>
              <a:t>XVII</a:t>
            </a:r>
            <a:r>
              <a:rPr lang="ru-RU" altLang="en-US" sz="1800" b="1"/>
              <a:t> в.</a:t>
            </a:r>
          </a:p>
          <a:p>
            <a:pPr algn="ctr" eaLnBrk="1" hangingPunct="1">
              <a:spcBef>
                <a:spcPct val="50000"/>
              </a:spcBef>
            </a:pPr>
            <a:endParaRPr lang="ru-RU" altLang="en-US" sz="1200" b="1"/>
          </a:p>
        </p:txBody>
      </p:sp>
    </p:spTree>
    <p:extLst>
      <p:ext uri="{BB962C8B-B14F-4D97-AF65-F5344CB8AC3E}">
        <p14:creationId xmlns:p14="http://schemas.microsoft.com/office/powerpoint/2010/main" val="311362074"/>
      </p:ext>
    </p:extLst>
  </p:cSld>
  <p:clrMapOvr>
    <a:masterClrMapping/>
  </p:clrMapOvr>
  <p:transition>
    <p:cover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7EABF31-93CC-4BD1-A330-77DC84A99B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  <a:solidFill>
            <a:srgbClr val="FAFCA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/>
              <a:t>Загадка Лжедмитрия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831484E8-7616-46D9-81FA-B3108D77AF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908050"/>
            <a:ext cx="9144000" cy="5949950"/>
          </a:xfrm>
          <a:solidFill>
            <a:srgbClr val="FAFCA2"/>
          </a:solidFill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altLang="en-US" sz="2800"/>
              <a:t>Поведение</a:t>
            </a:r>
            <a:r>
              <a:rPr lang="ru-RU" altLang="en-US"/>
              <a:t> – </a:t>
            </a:r>
            <a:r>
              <a:rPr lang="ru-RU" altLang="en-US" sz="2800"/>
              <a:t>демонстративно нетрадиционное, самозванцы так себя не ведут.</a:t>
            </a:r>
          </a:p>
          <a:p>
            <a:pPr marL="0" indent="0" algn="ctr" eaLnBrk="1" hangingPunct="1">
              <a:buFontTx/>
              <a:buNone/>
            </a:pPr>
            <a:r>
              <a:rPr lang="ru-RU" altLang="en-US" sz="2800">
                <a:solidFill>
                  <a:srgbClr val="CC0000"/>
                </a:solidFill>
              </a:rPr>
              <a:t>Может быть Лжедмитрий – настоящий сын Грозного?</a:t>
            </a:r>
          </a:p>
          <a:p>
            <a:pPr marL="0" indent="0" algn="ctr" eaLnBrk="1" hangingPunct="1">
              <a:buFontTx/>
              <a:buNone/>
            </a:pPr>
            <a:r>
              <a:rPr lang="ru-RU" altLang="en-US" sz="2800"/>
              <a:t>Доказано – настоящий царевич похоронен в Угличе.</a:t>
            </a:r>
          </a:p>
          <a:p>
            <a:pPr marL="0" indent="0" algn="ctr" eaLnBrk="1" hangingPunct="1">
              <a:buFontTx/>
              <a:buNone/>
            </a:pPr>
            <a:r>
              <a:rPr lang="ru-RU" altLang="en-US" sz="2800">
                <a:solidFill>
                  <a:srgbClr val="CC0000"/>
                </a:solidFill>
              </a:rPr>
              <a:t>Возможно, сам он верил</a:t>
            </a:r>
            <a:br>
              <a:rPr lang="ru-RU" altLang="en-US" sz="2800">
                <a:solidFill>
                  <a:srgbClr val="CC0000"/>
                </a:solidFill>
              </a:rPr>
            </a:br>
            <a:r>
              <a:rPr lang="ru-RU" altLang="en-US" sz="2800">
                <a:solidFill>
                  <a:srgbClr val="CC0000"/>
                </a:solidFill>
              </a:rPr>
              <a:t>в свое царское происхождение?</a:t>
            </a:r>
          </a:p>
          <a:p>
            <a:pPr marL="0" indent="0" algn="ctr" eaLnBrk="1" hangingPunct="1">
              <a:buFontTx/>
              <a:buNone/>
            </a:pPr>
            <a:r>
              <a:rPr lang="ru-RU" altLang="en-US" sz="2800"/>
              <a:t>Ключевский: «Самозванец был только испечен</a:t>
            </a:r>
            <a:br>
              <a:rPr lang="ru-RU" altLang="en-US" sz="2800"/>
            </a:br>
            <a:r>
              <a:rPr lang="ru-RU" altLang="en-US" sz="2800"/>
              <a:t>в польской печке, а заквашен в Москве»</a:t>
            </a:r>
          </a:p>
          <a:p>
            <a:pPr marL="0" indent="0" algn="ctr" eaLnBrk="1" hangingPunct="1">
              <a:buFontTx/>
              <a:buNone/>
            </a:pPr>
            <a:r>
              <a:rPr lang="ru-RU" altLang="en-US" sz="2800">
                <a:solidFill>
                  <a:srgbClr val="CC0000"/>
                </a:solidFill>
              </a:rPr>
              <a:t>Кто же «заквасил» самозванца?</a:t>
            </a:r>
          </a:p>
          <a:p>
            <a:pPr marL="0" indent="0" algn="ctr" eaLnBrk="1" hangingPunct="1">
              <a:buFontTx/>
              <a:buNone/>
            </a:pPr>
            <a:r>
              <a:rPr lang="ru-RU" altLang="en-US" sz="3600" b="1">
                <a:solidFill>
                  <a:srgbClr val="660066"/>
                </a:solidFill>
              </a:rPr>
              <a:t>Версия:</a:t>
            </a:r>
            <a:br>
              <a:rPr lang="ru-RU" altLang="en-US" sz="3600" b="1">
                <a:solidFill>
                  <a:srgbClr val="660066"/>
                </a:solidFill>
              </a:rPr>
            </a:br>
            <a:r>
              <a:rPr lang="ru-RU" altLang="en-US" sz="3600" b="1">
                <a:solidFill>
                  <a:srgbClr val="660066"/>
                </a:solidFill>
              </a:rPr>
              <a:t> заговор Романовых</a:t>
            </a:r>
          </a:p>
        </p:txBody>
      </p:sp>
    </p:spTree>
  </p:cSld>
  <p:clrMapOvr>
    <a:masterClrMapping/>
  </p:clrMapOvr>
  <p:transition>
    <p:cover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4555A8F2-EFEC-40EA-8C96-225549FA4D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  <a:solidFill>
            <a:srgbClr val="FAFCA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/>
              <a:t>Падение Лжедмитрия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35169E0F-53B3-4480-8DAC-7472EEBD46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836613"/>
            <a:ext cx="9144000" cy="6021387"/>
          </a:xfrm>
          <a:solidFill>
            <a:srgbClr val="FAFCA2"/>
          </a:solidFill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B79BB25C-3058-4ED6-B00C-D779B2F20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268413"/>
            <a:ext cx="1800225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Приблизил</a:t>
            </a:r>
            <a:br>
              <a:rPr lang="ru-RU" altLang="en-US" b="1"/>
            </a:br>
            <a:r>
              <a:rPr lang="ru-RU" altLang="en-US" b="1"/>
              <a:t>поляков</a:t>
            </a:r>
            <a:br>
              <a:rPr lang="ru-RU" altLang="en-US" b="1"/>
            </a:br>
            <a:r>
              <a:rPr lang="ru-RU" altLang="en-US" b="1"/>
              <a:t>и казаков</a:t>
            </a:r>
          </a:p>
        </p:txBody>
      </p:sp>
      <p:sp>
        <p:nvSpPr>
          <p:cNvPr id="35845" name="Rectangle 6">
            <a:extLst>
              <a:ext uri="{FF2B5EF4-FFF2-40B4-BE49-F238E27FC236}">
                <a16:creationId xmlns:a16="http://schemas.microsoft.com/office/drawing/2014/main" id="{EE2D8475-21B9-4DCA-B910-AC532371C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1268413"/>
            <a:ext cx="2520950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Не восстановил</a:t>
            </a:r>
            <a:br>
              <a:rPr lang="ru-RU" altLang="en-US" b="1"/>
            </a:br>
            <a:r>
              <a:rPr lang="ru-RU" altLang="en-US" b="1"/>
              <a:t>Юрьев день</a:t>
            </a:r>
          </a:p>
        </p:txBody>
      </p:sp>
      <p:sp>
        <p:nvSpPr>
          <p:cNvPr id="35846" name="Rectangle 9">
            <a:extLst>
              <a:ext uri="{FF2B5EF4-FFF2-40B4-BE49-F238E27FC236}">
                <a16:creationId xmlns:a16="http://schemas.microsoft.com/office/drawing/2014/main" id="{93C8437C-FBD3-4E23-BCC8-2B8324836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1268413"/>
            <a:ext cx="1871662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Не ввел</a:t>
            </a:r>
            <a:br>
              <a:rPr lang="ru-RU" altLang="en-US" b="1"/>
            </a:br>
            <a:r>
              <a:rPr lang="ru-RU" altLang="en-US" b="1"/>
              <a:t>католицизм</a:t>
            </a:r>
          </a:p>
        </p:txBody>
      </p:sp>
      <p:sp>
        <p:nvSpPr>
          <p:cNvPr id="35847" name="Rectangle 11">
            <a:extLst>
              <a:ext uri="{FF2B5EF4-FFF2-40B4-BE49-F238E27FC236}">
                <a16:creationId xmlns:a16="http://schemas.microsoft.com/office/drawing/2014/main" id="{A17B8000-E81F-4657-A935-76D061F7C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1268413"/>
            <a:ext cx="1944687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Нарушал</a:t>
            </a:r>
            <a:br>
              <a:rPr lang="ru-RU" altLang="en-US" b="1"/>
            </a:br>
            <a:r>
              <a:rPr lang="ru-RU" altLang="en-US" b="1"/>
              <a:t>обычаи</a:t>
            </a:r>
          </a:p>
        </p:txBody>
      </p:sp>
      <p:sp>
        <p:nvSpPr>
          <p:cNvPr id="35848" name="Rectangle 13">
            <a:extLst>
              <a:ext uri="{FF2B5EF4-FFF2-40B4-BE49-F238E27FC236}">
                <a16:creationId xmlns:a16="http://schemas.microsoft.com/office/drawing/2014/main" id="{7392D072-0728-40AC-A447-00A78B669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213100"/>
            <a:ext cx="1800225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Оттолкнул</a:t>
            </a:r>
          </a:p>
          <a:p>
            <a:pPr algn="ctr" eaLnBrk="1" hangingPunct="1"/>
            <a:r>
              <a:rPr lang="ru-RU" altLang="en-US" b="1"/>
              <a:t>дворянство</a:t>
            </a:r>
          </a:p>
        </p:txBody>
      </p:sp>
      <p:sp>
        <p:nvSpPr>
          <p:cNvPr id="35849" name="Rectangle 15">
            <a:extLst>
              <a:ext uri="{FF2B5EF4-FFF2-40B4-BE49-F238E27FC236}">
                <a16:creationId xmlns:a16="http://schemas.microsoft.com/office/drawing/2014/main" id="{676DF9E3-9031-42FA-89D1-B94042679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3213100"/>
            <a:ext cx="2160587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Оттолкнул</a:t>
            </a:r>
          </a:p>
          <a:p>
            <a:pPr algn="ctr" eaLnBrk="1" hangingPunct="1"/>
            <a:r>
              <a:rPr lang="ru-RU" altLang="en-US" b="1"/>
              <a:t>крестьянство</a:t>
            </a:r>
          </a:p>
        </p:txBody>
      </p:sp>
      <p:sp>
        <p:nvSpPr>
          <p:cNvPr id="35850" name="Rectangle 17">
            <a:extLst>
              <a:ext uri="{FF2B5EF4-FFF2-40B4-BE49-F238E27FC236}">
                <a16:creationId xmlns:a16="http://schemas.microsoft.com/office/drawing/2014/main" id="{733BABA6-55E9-4F37-9617-98FB5B10D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3213100"/>
            <a:ext cx="1728787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Оттолкнул</a:t>
            </a:r>
          </a:p>
          <a:p>
            <a:pPr algn="ctr" eaLnBrk="1" hangingPunct="1"/>
            <a:r>
              <a:rPr lang="ru-RU" altLang="en-US" b="1"/>
              <a:t>поляков</a:t>
            </a:r>
            <a:r>
              <a:rPr lang="ru-RU" altLang="en-US" sz="1800"/>
              <a:t> </a:t>
            </a:r>
          </a:p>
        </p:txBody>
      </p:sp>
      <p:sp>
        <p:nvSpPr>
          <p:cNvPr id="35851" name="Rectangle 19">
            <a:extLst>
              <a:ext uri="{FF2B5EF4-FFF2-40B4-BE49-F238E27FC236}">
                <a16:creationId xmlns:a16="http://schemas.microsoft.com/office/drawing/2014/main" id="{D76B57B6-DEE0-48A9-AF04-B98764464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3213100"/>
            <a:ext cx="2016125" cy="1871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Оттолкнул</a:t>
            </a:r>
          </a:p>
          <a:p>
            <a:pPr algn="ctr" eaLnBrk="1" hangingPunct="1"/>
            <a:r>
              <a:rPr lang="ru-RU" altLang="en-US" b="1"/>
              <a:t>духовенство </a:t>
            </a:r>
            <a:br>
              <a:rPr lang="ru-RU" altLang="en-US" b="1"/>
            </a:br>
            <a:r>
              <a:rPr lang="ru-RU" altLang="en-US" b="1"/>
              <a:t>и русских</a:t>
            </a:r>
            <a:br>
              <a:rPr lang="ru-RU" altLang="en-US" b="1"/>
            </a:br>
            <a:r>
              <a:rPr lang="ru-RU" altLang="en-US" b="1"/>
              <a:t> людей</a:t>
            </a:r>
            <a:br>
              <a:rPr lang="ru-RU" altLang="en-US" b="1"/>
            </a:br>
            <a:r>
              <a:rPr lang="ru-RU" altLang="en-US" b="1"/>
              <a:t>в целом</a:t>
            </a:r>
          </a:p>
        </p:txBody>
      </p:sp>
      <p:sp>
        <p:nvSpPr>
          <p:cNvPr id="35852" name="Oval 21">
            <a:extLst>
              <a:ext uri="{FF2B5EF4-FFF2-40B4-BE49-F238E27FC236}">
                <a16:creationId xmlns:a16="http://schemas.microsoft.com/office/drawing/2014/main" id="{7051F097-D2D6-44E2-8483-C2DDF927A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4581525"/>
            <a:ext cx="2519363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Нет опоры</a:t>
            </a:r>
          </a:p>
        </p:txBody>
      </p:sp>
      <p:sp>
        <p:nvSpPr>
          <p:cNvPr id="35853" name="Oval 23">
            <a:extLst>
              <a:ext uri="{FF2B5EF4-FFF2-40B4-BE49-F238E27FC236}">
                <a16:creationId xmlns:a16="http://schemas.microsoft.com/office/drawing/2014/main" id="{4C1C5252-BC53-4E65-A32F-C4814A04C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5943600"/>
            <a:ext cx="2303462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Обречен</a:t>
            </a:r>
          </a:p>
        </p:txBody>
      </p:sp>
      <p:sp>
        <p:nvSpPr>
          <p:cNvPr id="35854" name="Line 30">
            <a:extLst>
              <a:ext uri="{FF2B5EF4-FFF2-40B4-BE49-F238E27FC236}">
                <a16:creationId xmlns:a16="http://schemas.microsoft.com/office/drawing/2014/main" id="{DE18135F-727B-40A8-8D15-3B2CD9D78F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463" y="551656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5" name="Line 31">
            <a:extLst>
              <a:ext uri="{FF2B5EF4-FFF2-40B4-BE49-F238E27FC236}">
                <a16:creationId xmlns:a16="http://schemas.microsoft.com/office/drawing/2014/main" id="{291FD2BF-438C-4598-8F24-CC631F8B29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2988" y="2420938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6" name="Line 32">
            <a:extLst>
              <a:ext uri="{FF2B5EF4-FFF2-40B4-BE49-F238E27FC236}">
                <a16:creationId xmlns:a16="http://schemas.microsoft.com/office/drawing/2014/main" id="{3DAD7A65-FE00-4DA3-AA61-A7F15C0B75B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9475" y="2420938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7" name="Line 33">
            <a:extLst>
              <a:ext uri="{FF2B5EF4-FFF2-40B4-BE49-F238E27FC236}">
                <a16:creationId xmlns:a16="http://schemas.microsoft.com/office/drawing/2014/main" id="{B9A3A391-8CA3-479A-B3B4-448F59BE58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5963" y="2420938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8" name="Line 34">
            <a:extLst>
              <a:ext uri="{FF2B5EF4-FFF2-40B4-BE49-F238E27FC236}">
                <a16:creationId xmlns:a16="http://schemas.microsoft.com/office/drawing/2014/main" id="{C78494B8-2CCB-4779-8CC2-75601EDE2B11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6550" y="2420938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9" name="Line 39">
            <a:extLst>
              <a:ext uri="{FF2B5EF4-FFF2-40B4-BE49-F238E27FC236}">
                <a16:creationId xmlns:a16="http://schemas.microsoft.com/office/drawing/2014/main" id="{C113C1FB-C268-4643-AA26-DCB00E4451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9475" y="4221163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0" name="Line 40">
            <a:extLst>
              <a:ext uri="{FF2B5EF4-FFF2-40B4-BE49-F238E27FC236}">
                <a16:creationId xmlns:a16="http://schemas.microsoft.com/office/drawing/2014/main" id="{C24AED77-CBE4-4072-97D0-6D7CA5301A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35600" y="4221163"/>
            <a:ext cx="2889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1" name="Line 43">
            <a:extLst>
              <a:ext uri="{FF2B5EF4-FFF2-40B4-BE49-F238E27FC236}">
                <a16:creationId xmlns:a16="http://schemas.microsoft.com/office/drawing/2014/main" id="{97DDB0D0-0016-4860-807D-CEEFA0E807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0425" y="4508500"/>
            <a:ext cx="9366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2" name="Line 44">
            <a:extLst>
              <a:ext uri="{FF2B5EF4-FFF2-40B4-BE49-F238E27FC236}">
                <a16:creationId xmlns:a16="http://schemas.microsoft.com/office/drawing/2014/main" id="{A91BEC8E-A661-44CE-AA93-BB3503B0E3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2988" y="4221163"/>
            <a:ext cx="2376487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>
            <a:extLst>
              <a:ext uri="{FF2B5EF4-FFF2-40B4-BE49-F238E27FC236}">
                <a16:creationId xmlns:a16="http://schemas.microsoft.com/office/drawing/2014/main" id="{D653D1CE-4480-4BB7-9374-703ED80E59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  <a:solidFill>
            <a:srgbClr val="FAFCA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/>
              <a:t>Падение Лжедмитрия</a:t>
            </a:r>
          </a:p>
        </p:txBody>
      </p:sp>
      <p:pic>
        <p:nvPicPr>
          <p:cNvPr id="36867" name="Picture 7" descr="Вениг_К Последние минуты Дмитрия Самозванца">
            <a:extLst>
              <a:ext uri="{FF2B5EF4-FFF2-40B4-BE49-F238E27FC236}">
                <a16:creationId xmlns:a16="http://schemas.microsoft.com/office/drawing/2014/main" id="{C8FE9D16-E19D-4B7C-854E-8A041F39A5E5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5508625" cy="5876925"/>
          </a:xfrm>
        </p:spPr>
      </p:pic>
      <p:sp>
        <p:nvSpPr>
          <p:cNvPr id="36868" name="Rectangle 6">
            <a:extLst>
              <a:ext uri="{FF2B5EF4-FFF2-40B4-BE49-F238E27FC236}">
                <a16:creationId xmlns:a16="http://schemas.microsoft.com/office/drawing/2014/main" id="{4EDA19FA-658F-4DC2-8494-B73B5F0518B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508625" y="981075"/>
            <a:ext cx="3635375" cy="5876925"/>
          </a:xfrm>
          <a:solidFill>
            <a:srgbClr val="FAFCA2"/>
          </a:solidFill>
        </p:spPr>
        <p:txBody>
          <a:bodyPr/>
          <a:lstStyle/>
          <a:p>
            <a:pPr marL="0" indent="0" eaLnBrk="1" hangingPunct="1">
              <a:buFontTx/>
              <a:buNone/>
            </a:pPr>
            <a:endParaRPr lang="ru-RU" altLang="en-US" sz="2800"/>
          </a:p>
          <a:p>
            <a:pPr marL="0" indent="0" algn="ctr" eaLnBrk="1" hangingPunct="1">
              <a:buFontTx/>
              <a:buNone/>
            </a:pPr>
            <a:r>
              <a:rPr lang="ru-RU" altLang="en-US" sz="2800" b="1"/>
              <a:t>Май 1606 г. – заговор, бунт, гибель</a:t>
            </a:r>
            <a:endParaRPr lang="ru-RU" altLang="en-US" b="1"/>
          </a:p>
        </p:txBody>
      </p:sp>
      <p:sp>
        <p:nvSpPr>
          <p:cNvPr id="36869" name="Text Box 10">
            <a:extLst>
              <a:ext uri="{FF2B5EF4-FFF2-40B4-BE49-F238E27FC236}">
                <a16:creationId xmlns:a16="http://schemas.microsoft.com/office/drawing/2014/main" id="{7EA1A4D7-33AE-414B-BFBC-CA679DCD3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2988" y="4999762"/>
            <a:ext cx="2808287" cy="1754326"/>
          </a:xfrm>
          <a:prstGeom prst="rect">
            <a:avLst/>
          </a:prstGeom>
          <a:solidFill>
            <a:srgbClr val="FAFC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en-US" b="1"/>
              <a:t>Последние минуты Дмитрия Самозванца</a:t>
            </a:r>
            <a:r>
              <a:rPr lang="ru-RU" altLang="en-US"/>
              <a:t>.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en-US" b="1"/>
              <a:t>Худ. К. Вениг</a:t>
            </a:r>
          </a:p>
        </p:txBody>
      </p:sp>
    </p:spTree>
  </p:cSld>
  <p:clrMapOvr>
    <a:masterClrMapping/>
  </p:clrMapOvr>
  <p:transition>
    <p:cover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6EA9921-A1F5-47DC-B25B-C3B6E39770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  <a:solidFill>
            <a:srgbClr val="FAFCA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/>
              <a:t>Смута в душах и головах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23EF3A14-D905-445A-A81D-9EBA4AAA3E4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0" y="1052513"/>
            <a:ext cx="3995738" cy="5805487"/>
          </a:xfrm>
          <a:solidFill>
            <a:srgbClr val="FAFCA2"/>
          </a:solidFill>
        </p:spPr>
        <p:txBody>
          <a:bodyPr/>
          <a:lstStyle/>
          <a:p>
            <a:pPr indent="19050" eaLnBrk="1" hangingPunct="1">
              <a:buFontTx/>
              <a:buNone/>
            </a:pPr>
            <a:r>
              <a:rPr lang="ru-RU" altLang="en-US" b="1"/>
              <a:t>Царь Борис Федорович</a:t>
            </a:r>
          </a:p>
          <a:p>
            <a:pPr indent="19050" eaLnBrk="1" hangingPunct="1">
              <a:buFontTx/>
              <a:buNone/>
            </a:pPr>
            <a:r>
              <a:rPr lang="ru-RU" altLang="en-US" b="1"/>
              <a:t>Царь Федор Борисович</a:t>
            </a:r>
          </a:p>
          <a:p>
            <a:pPr indent="19050" eaLnBrk="1" hangingPunct="1">
              <a:buFontTx/>
              <a:buNone/>
            </a:pPr>
            <a:r>
              <a:rPr lang="ru-RU" altLang="en-US" b="1"/>
              <a:t>Царь Дмитрий Иванович </a:t>
            </a:r>
          </a:p>
          <a:p>
            <a:pPr indent="19050" eaLnBrk="1" hangingPunct="1"/>
            <a:endParaRPr lang="ru-RU" altLang="en-US" b="1"/>
          </a:p>
          <a:p>
            <a:pPr indent="19050" eaLnBrk="1" hangingPunct="1">
              <a:buFontTx/>
              <a:buNone/>
            </a:pPr>
            <a:r>
              <a:rPr lang="ru-RU" altLang="en-US" b="1">
                <a:solidFill>
                  <a:srgbClr val="CC0000"/>
                </a:solidFill>
              </a:rPr>
              <a:t>Частая смена царей, отсутствие законного царя</a:t>
            </a: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78EFCF51-78E4-496C-BA80-52C5A4A7BFF0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3995738" y="1052513"/>
            <a:ext cx="5148262" cy="5805487"/>
          </a:xfrm>
          <a:solidFill>
            <a:srgbClr val="FAFCA2"/>
          </a:solidFill>
        </p:spPr>
        <p:txBody>
          <a:bodyPr/>
          <a:lstStyle/>
          <a:p>
            <a:pPr marL="723900" indent="0" eaLnBrk="1" hangingPunct="1">
              <a:buFontTx/>
              <a:buNone/>
            </a:pPr>
            <a:r>
              <a:rPr lang="ru-RU" altLang="en-US" b="1"/>
              <a:t>ложный царь</a:t>
            </a:r>
          </a:p>
          <a:p>
            <a:pPr marL="723900" indent="0" eaLnBrk="1" hangingPunct="1">
              <a:buFontTx/>
              <a:buNone/>
            </a:pPr>
            <a:endParaRPr lang="ru-RU" altLang="en-US" sz="2400" b="1"/>
          </a:p>
          <a:p>
            <a:pPr marL="723900" indent="0" eaLnBrk="1" hangingPunct="1">
              <a:buFontTx/>
              <a:buNone/>
            </a:pPr>
            <a:r>
              <a:rPr lang="ru-RU" altLang="en-US" b="1"/>
              <a:t>убит бунтовщиками</a:t>
            </a:r>
          </a:p>
          <a:p>
            <a:pPr marL="723900" indent="0" eaLnBrk="1" hangingPunct="1">
              <a:buFontTx/>
              <a:buNone/>
            </a:pPr>
            <a:endParaRPr lang="ru-RU" altLang="en-US" sz="2400" b="1"/>
          </a:p>
          <a:p>
            <a:pPr marL="723900" indent="0" eaLnBrk="1" hangingPunct="1">
              <a:buFontTx/>
              <a:buNone/>
            </a:pPr>
            <a:r>
              <a:rPr lang="ru-RU" altLang="en-US" b="1"/>
              <a:t>ложный царь, убит заговорщиками</a:t>
            </a:r>
          </a:p>
          <a:p>
            <a:pPr marL="723900" indent="0" eaLnBrk="1" hangingPunct="1">
              <a:buFontTx/>
              <a:buNone/>
            </a:pPr>
            <a:endParaRPr lang="ru-RU" altLang="en-US" b="1"/>
          </a:p>
          <a:p>
            <a:pPr marL="723900" indent="0" eaLnBrk="1" hangingPunct="1">
              <a:buFontTx/>
              <a:buNone/>
            </a:pPr>
            <a:r>
              <a:rPr lang="ru-RU" altLang="en-US" b="1">
                <a:solidFill>
                  <a:srgbClr val="CC0000"/>
                </a:solidFill>
              </a:rPr>
              <a:t>Падение авторитета власти</a:t>
            </a:r>
          </a:p>
        </p:txBody>
      </p:sp>
      <p:sp>
        <p:nvSpPr>
          <p:cNvPr id="37893" name="AutoShape 6">
            <a:extLst>
              <a:ext uri="{FF2B5EF4-FFF2-40B4-BE49-F238E27FC236}">
                <a16:creationId xmlns:a16="http://schemas.microsoft.com/office/drawing/2014/main" id="{8763EC79-2D57-435B-847B-0D4CF0DCF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1196975"/>
            <a:ext cx="1655763" cy="287338"/>
          </a:xfrm>
          <a:custGeom>
            <a:avLst/>
            <a:gdLst>
              <a:gd name="T0" fmla="*/ 95192732 w 21600"/>
              <a:gd name="T1" fmla="*/ 0 h 21600"/>
              <a:gd name="T2" fmla="*/ 0 w 21600"/>
              <a:gd name="T3" fmla="*/ 1911184 h 21600"/>
              <a:gd name="T4" fmla="*/ 95192732 w 21600"/>
              <a:gd name="T5" fmla="*/ 3822367 h 21600"/>
              <a:gd name="T6" fmla="*/ 126923655 w 21600"/>
              <a:gd name="T7" fmla="*/ 191118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AutoShape 7">
            <a:extLst>
              <a:ext uri="{FF2B5EF4-FFF2-40B4-BE49-F238E27FC236}">
                <a16:creationId xmlns:a16="http://schemas.microsoft.com/office/drawing/2014/main" id="{9CBED9E4-D2B5-46D5-BA88-5ACC2B057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2133600"/>
            <a:ext cx="1584325" cy="287338"/>
          </a:xfrm>
          <a:custGeom>
            <a:avLst/>
            <a:gdLst>
              <a:gd name="T0" fmla="*/ 87155777 w 21600"/>
              <a:gd name="T1" fmla="*/ 0 h 21600"/>
              <a:gd name="T2" fmla="*/ 0 w 21600"/>
              <a:gd name="T3" fmla="*/ 1911184 h 21600"/>
              <a:gd name="T4" fmla="*/ 87155777 w 21600"/>
              <a:gd name="T5" fmla="*/ 3822367 h 21600"/>
              <a:gd name="T6" fmla="*/ 116207666 w 21600"/>
              <a:gd name="T7" fmla="*/ 191118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AutoShape 8">
            <a:extLst>
              <a:ext uri="{FF2B5EF4-FFF2-40B4-BE49-F238E27FC236}">
                <a16:creationId xmlns:a16="http://schemas.microsoft.com/office/drawing/2014/main" id="{5EEB710C-8BBB-401F-B8FE-1BE3B8FE4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3068638"/>
            <a:ext cx="1511300" cy="288925"/>
          </a:xfrm>
          <a:custGeom>
            <a:avLst/>
            <a:gdLst>
              <a:gd name="T0" fmla="*/ 79306523 w 21600"/>
              <a:gd name="T1" fmla="*/ 0 h 21600"/>
              <a:gd name="T2" fmla="*/ 0 w 21600"/>
              <a:gd name="T3" fmla="*/ 1932360 h 21600"/>
              <a:gd name="T4" fmla="*/ 79306523 w 21600"/>
              <a:gd name="T5" fmla="*/ 3864707 h 21600"/>
              <a:gd name="T6" fmla="*/ 105742019 w 21600"/>
              <a:gd name="T7" fmla="*/ 193236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over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>
            <a:extLst>
              <a:ext uri="{FF2B5EF4-FFF2-40B4-BE49-F238E27FC236}">
                <a16:creationId xmlns:a16="http://schemas.microsoft.com/office/drawing/2014/main" id="{195B3DE8-0818-417D-9218-560E73D732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2275" y="274638"/>
            <a:ext cx="626427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преддверии Смуты.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6387" name="Picture 7" descr="9N0338">
            <a:extLst>
              <a:ext uri="{FF2B5EF4-FFF2-40B4-BE49-F238E27FC236}">
                <a16:creationId xmlns:a16="http://schemas.microsoft.com/office/drawing/2014/main" id="{2C2C50CF-3AD2-462D-8710-93DA8A2C2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1700213"/>
            <a:ext cx="36322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8" descr="9N0365">
            <a:extLst>
              <a:ext uri="{FF2B5EF4-FFF2-40B4-BE49-F238E27FC236}">
                <a16:creationId xmlns:a16="http://schemas.microsoft.com/office/drawing/2014/main" id="{419E1470-499C-451E-8BAD-96026A51B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3313112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10">
            <a:extLst>
              <a:ext uri="{FF2B5EF4-FFF2-40B4-BE49-F238E27FC236}">
                <a16:creationId xmlns:a16="http://schemas.microsoft.com/office/drawing/2014/main" id="{504A9CA3-E126-4CC4-A312-7E6B6FD04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988" y="6021388"/>
            <a:ext cx="2663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b="1"/>
              <a:t>Иван Грозный</a:t>
            </a:r>
          </a:p>
        </p:txBody>
      </p:sp>
      <p:sp>
        <p:nvSpPr>
          <p:cNvPr id="16390" name="Text Box 11">
            <a:extLst>
              <a:ext uri="{FF2B5EF4-FFF2-40B4-BE49-F238E27FC236}">
                <a16:creationId xmlns:a16="http://schemas.microsoft.com/office/drawing/2014/main" id="{00A2BC8F-021A-4B0A-9C0D-EEF03E800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021388"/>
            <a:ext cx="295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b="1"/>
              <a:t>Федор Иоаннович</a:t>
            </a:r>
          </a:p>
        </p:txBody>
      </p:sp>
    </p:spTree>
  </p:cSld>
  <p:clrMapOvr>
    <a:masterClrMapping/>
  </p:clrMapOvr>
  <p:transition>
    <p:cover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66ACB4B-9C70-47DE-9177-495389E4D6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  <a:solidFill>
            <a:srgbClr val="FAFCA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Царь Василий Иванович Шуйский</a:t>
            </a:r>
          </a:p>
        </p:txBody>
      </p:sp>
      <p:pic>
        <p:nvPicPr>
          <p:cNvPr id="38915" name="Picture 6" descr="Василий Шуйский-2">
            <a:extLst>
              <a:ext uri="{FF2B5EF4-FFF2-40B4-BE49-F238E27FC236}">
                <a16:creationId xmlns:a16="http://schemas.microsoft.com/office/drawing/2014/main" id="{282189A6-A25B-46C2-8174-880FC0F23A64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08050"/>
            <a:ext cx="3995738" cy="5308600"/>
          </a:xfrm>
        </p:spPr>
      </p:pic>
      <p:sp>
        <p:nvSpPr>
          <p:cNvPr id="38916" name="Rectangle 5">
            <a:extLst>
              <a:ext uri="{FF2B5EF4-FFF2-40B4-BE49-F238E27FC236}">
                <a16:creationId xmlns:a16="http://schemas.microsoft.com/office/drawing/2014/main" id="{276FA0B7-2185-4030-83E5-3E9664C31DC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995738" y="908050"/>
            <a:ext cx="5148262" cy="5949950"/>
          </a:xfrm>
          <a:solidFill>
            <a:srgbClr val="FAFCA2"/>
          </a:solidFill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altLang="en-US" sz="2800" b="1"/>
              <a:t>Во главе заговора, свергшего Лжедмитрия, стоял</a:t>
            </a:r>
            <a:br>
              <a:rPr lang="ru-RU" altLang="en-US" sz="2800" b="1"/>
            </a:br>
            <a:r>
              <a:rPr lang="ru-RU" altLang="en-US" sz="2800" b="1"/>
              <a:t>Василий Шуйский</a:t>
            </a:r>
          </a:p>
          <a:p>
            <a:pPr marL="0" indent="0" algn="ctr" eaLnBrk="1" hangingPunct="1">
              <a:buFontTx/>
              <a:buNone/>
            </a:pPr>
            <a:r>
              <a:rPr lang="ru-RU" altLang="en-US" sz="2800" b="1"/>
              <a:t>На Земском соборе 1606 г.</a:t>
            </a:r>
            <a:br>
              <a:rPr lang="ru-RU" altLang="en-US" sz="2800" b="1"/>
            </a:br>
            <a:r>
              <a:rPr lang="ru-RU" altLang="en-US" sz="2800" b="1"/>
              <a:t>он избран на царство</a:t>
            </a:r>
          </a:p>
          <a:p>
            <a:pPr marL="0" indent="0" eaLnBrk="1" hangingPunct="1">
              <a:buFontTx/>
              <a:buNone/>
            </a:pPr>
            <a:endParaRPr lang="ru-RU" altLang="en-US" sz="1600" b="1"/>
          </a:p>
          <a:p>
            <a:pPr marL="0" indent="0" algn="ctr" eaLnBrk="1" hangingPunct="1">
              <a:buFontTx/>
              <a:buNone/>
            </a:pPr>
            <a:r>
              <a:rPr lang="ru-RU" altLang="en-US" sz="2800" b="1"/>
              <a:t>Современники:</a:t>
            </a:r>
            <a:br>
              <a:rPr lang="ru-RU" altLang="en-US" sz="2800" b="1"/>
            </a:br>
            <a:r>
              <a:rPr lang="ru-RU" altLang="en-US" sz="2800" b="1"/>
              <a:t>Василий </a:t>
            </a:r>
            <a:r>
              <a:rPr lang="ru-RU" altLang="en-US" sz="2800" b="1">
                <a:solidFill>
                  <a:srgbClr val="CC0000"/>
                </a:solidFill>
              </a:rPr>
              <a:t>выкликнут</a:t>
            </a:r>
            <a:r>
              <a:rPr lang="ru-RU" altLang="en-US" sz="2800" b="1"/>
              <a:t> царем</a:t>
            </a:r>
          </a:p>
          <a:p>
            <a:pPr marL="0" indent="0" algn="ctr" eaLnBrk="1" hangingPunct="1">
              <a:buFontTx/>
              <a:buNone/>
            </a:pPr>
            <a:endParaRPr lang="ru-RU" altLang="en-US" sz="1600" b="1"/>
          </a:p>
          <a:p>
            <a:pPr marL="0" indent="0" algn="ctr" eaLnBrk="1" hangingPunct="1">
              <a:buFontTx/>
              <a:buNone/>
            </a:pPr>
            <a:r>
              <a:rPr lang="ru-RU" altLang="en-US" sz="2800" b="1">
                <a:solidFill>
                  <a:srgbClr val="CC0000"/>
                </a:solidFill>
              </a:rPr>
              <a:t>Что означает </a:t>
            </a:r>
            <a:br>
              <a:rPr lang="ru-RU" altLang="en-US" sz="2800" b="1">
                <a:solidFill>
                  <a:srgbClr val="CC0000"/>
                </a:solidFill>
              </a:rPr>
            </a:br>
            <a:r>
              <a:rPr lang="ru-RU" altLang="en-US" sz="2800" b="1">
                <a:solidFill>
                  <a:srgbClr val="CC0000"/>
                </a:solidFill>
              </a:rPr>
              <a:t>«выкликнут»?</a:t>
            </a:r>
          </a:p>
        </p:txBody>
      </p:sp>
      <p:sp>
        <p:nvSpPr>
          <p:cNvPr id="38917" name="Text Box 7">
            <a:extLst>
              <a:ext uri="{FF2B5EF4-FFF2-40B4-BE49-F238E27FC236}">
                <a16:creationId xmlns:a16="http://schemas.microsoft.com/office/drawing/2014/main" id="{88454E4B-02B3-49A7-AF01-AB2C9A121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16650"/>
            <a:ext cx="3995738" cy="641350"/>
          </a:xfrm>
          <a:prstGeom prst="rect">
            <a:avLst/>
          </a:prstGeom>
          <a:solidFill>
            <a:srgbClr val="FAFC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en-US" sz="1800" b="1"/>
              <a:t>Царь Василий Иванович Шуйский</a:t>
            </a:r>
          </a:p>
        </p:txBody>
      </p:sp>
    </p:spTree>
  </p:cSld>
  <p:clrMapOvr>
    <a:masterClrMapping/>
  </p:clrMapOvr>
  <p:transition>
    <p:cover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AEB7792-C167-4CD5-A15E-4AE7AA3AB7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  <a:solidFill>
            <a:srgbClr val="FAFCA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/>
              <a:t>Крестоцеловальная запись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8A5141A4-124B-4468-84A1-963167160E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052513"/>
            <a:ext cx="9144000" cy="5805487"/>
          </a:xfrm>
          <a:solidFill>
            <a:srgbClr val="FAFCA2"/>
          </a:solidFill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altLang="en-US" sz="1600" b="1"/>
          </a:p>
          <a:p>
            <a:pPr marL="0" indent="0" algn="ctr" eaLnBrk="1" hangingPunct="1">
              <a:buFontTx/>
              <a:buNone/>
            </a:pPr>
            <a:r>
              <a:rPr lang="ru-RU" altLang="en-US" sz="2800" b="1"/>
              <a:t>«Мне, великому государю, всякого человека, не осудя истинным судом з бояры своими, смерти не предати, и вотчин, и дворов, и животов у братии их… не отъимати, также и у гостей, и у торговых, и у черных людей…, да и доводов ложных мне, великому государю, не слушати, а сыскивати всякими сыски накрепко и ставити с очей на очи, чтоб в том православное христианство без вины не гибли, а кто на кого солжет, и, сыскав, того казнити, смотря по вине того: что был взвел неподелно, тем сам осудится».</a:t>
            </a:r>
          </a:p>
        </p:txBody>
      </p:sp>
    </p:spTree>
  </p:cSld>
  <p:clrMapOvr>
    <a:masterClrMapping/>
  </p:clrMapOvr>
  <p:transition>
    <p:cover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63F07E78-0CA5-40EE-847A-C40C7C913D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  <a:solidFill>
            <a:srgbClr val="FAFCA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/>
              <a:t>Крестоцеловальная запись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219040A0-EBE4-4A90-84C8-0D9A69876E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908050"/>
            <a:ext cx="9144000" cy="5949950"/>
          </a:xfrm>
          <a:solidFill>
            <a:srgbClr val="FAFCA2"/>
          </a:solidFill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ru-RU" altLang="en-US" b="1"/>
              <a:t>В.О. Ключевский:</a:t>
            </a:r>
            <a:br>
              <a:rPr lang="ru-RU" altLang="en-US" b="1"/>
            </a:br>
            <a:r>
              <a:rPr lang="ru-RU" altLang="en-US" b="1"/>
              <a:t>«Василий Шуйский превращался из государя холопов в правомерного царя подданных, правящего по законам»</a:t>
            </a:r>
          </a:p>
          <a:p>
            <a:pPr marL="609600" indent="-609600" algn="ctr" eaLnBrk="1" hangingPunct="1">
              <a:buFontTx/>
              <a:buNone/>
            </a:pPr>
            <a:r>
              <a:rPr lang="ru-RU" altLang="en-US" sz="8800" b="1">
                <a:solidFill>
                  <a:srgbClr val="CC0000"/>
                </a:solidFill>
                <a:latin typeface="Georgia" panose="02040502050405020303" pitchFamily="18" charset="0"/>
              </a:rPr>
              <a:t>?</a:t>
            </a:r>
          </a:p>
          <a:p>
            <a:pPr marL="609600" indent="-609600" algn="ctr" eaLnBrk="1" hangingPunct="1">
              <a:buFontTx/>
              <a:buAutoNum type="arabicPeriod"/>
            </a:pPr>
            <a:r>
              <a:rPr lang="ru-RU" altLang="en-US" sz="2800" b="1">
                <a:solidFill>
                  <a:srgbClr val="CC0000"/>
                </a:solidFill>
              </a:rPr>
              <a:t>В чем значение крестоцеловальной записи?</a:t>
            </a:r>
          </a:p>
          <a:p>
            <a:pPr marL="609600" indent="-609600" algn="ctr" eaLnBrk="1" hangingPunct="1">
              <a:buFontTx/>
              <a:buAutoNum type="arabicPeriod"/>
            </a:pPr>
            <a:r>
              <a:rPr lang="ru-RU" altLang="en-US" sz="2800" b="1">
                <a:solidFill>
                  <a:srgbClr val="CC0000"/>
                </a:solidFill>
              </a:rPr>
              <a:t>Какой аналогичный документ известен Вам</a:t>
            </a:r>
            <a:br>
              <a:rPr lang="ru-RU" altLang="en-US" sz="2800" b="1">
                <a:solidFill>
                  <a:srgbClr val="CC0000"/>
                </a:solidFill>
              </a:rPr>
            </a:br>
            <a:r>
              <a:rPr lang="ru-RU" altLang="en-US" sz="2800" b="1">
                <a:solidFill>
                  <a:srgbClr val="CC0000"/>
                </a:solidFill>
              </a:rPr>
              <a:t>в истории Европы?</a:t>
            </a:r>
          </a:p>
        </p:txBody>
      </p:sp>
    </p:spTree>
  </p:cSld>
  <p:clrMapOvr>
    <a:masterClrMapping/>
  </p:clrMapOvr>
  <p:transition>
    <p:cover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6420284-CCA1-4F9C-8D1D-4904566293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  <a:solidFill>
            <a:srgbClr val="FAFCA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/>
              <a:t>Правление Василия Шуйского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D6886DB3-B4B9-4F3D-9CFA-633B4038A9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052513"/>
            <a:ext cx="9144000" cy="5805487"/>
          </a:xfrm>
          <a:solidFill>
            <a:srgbClr val="FAFCA2"/>
          </a:solidFill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altLang="en-US" sz="9600" b="1">
                <a:solidFill>
                  <a:srgbClr val="CC0000"/>
                </a:solidFill>
                <a:latin typeface="Georgia" panose="02040502050405020303" pitchFamily="18" charset="0"/>
              </a:rPr>
              <a:t>?</a:t>
            </a:r>
          </a:p>
          <a:p>
            <a:pPr marL="0" indent="0" eaLnBrk="1" hangingPunct="1">
              <a:buFontTx/>
              <a:buNone/>
            </a:pPr>
            <a:r>
              <a:rPr lang="ru-RU" altLang="en-US" sz="3600" b="1"/>
              <a:t>Какие группы населения оказались недовольны воцарением В.Шуйского?</a:t>
            </a:r>
          </a:p>
          <a:p>
            <a:pPr marL="0" indent="0" algn="ctr" eaLnBrk="1" hangingPunct="1">
              <a:buFontTx/>
              <a:buNone/>
            </a:pPr>
            <a:endParaRPr lang="ru-RU" altLang="en-US" sz="2000" b="1"/>
          </a:p>
          <a:p>
            <a:pPr marL="0" indent="0" eaLnBrk="1" hangingPunct="1">
              <a:buFontTx/>
              <a:buNone/>
            </a:pPr>
            <a:r>
              <a:rPr lang="ru-RU" altLang="en-US" sz="3600" b="1"/>
              <a:t>Чем была вызвана их враждебность</a:t>
            </a:r>
            <a:br>
              <a:rPr lang="ru-RU" altLang="en-US" sz="3600" b="1"/>
            </a:br>
            <a:r>
              <a:rPr lang="ru-RU" altLang="en-US" sz="3600" b="1"/>
              <a:t>к В.Шуйскому?</a:t>
            </a:r>
          </a:p>
          <a:p>
            <a:pPr marL="0" indent="0" algn="ctr" eaLnBrk="1" hangingPunct="1">
              <a:buFontTx/>
              <a:buNone/>
            </a:pPr>
            <a:endParaRPr lang="ru-RU" altLang="en-US" sz="2000" b="1"/>
          </a:p>
          <a:p>
            <a:pPr marL="0" indent="0" eaLnBrk="1" hangingPunct="1">
              <a:buFontTx/>
              <a:buNone/>
            </a:pPr>
            <a:r>
              <a:rPr lang="ru-RU" altLang="en-US" sz="3600" b="1"/>
              <a:t>Как они могли действовать?</a:t>
            </a:r>
          </a:p>
          <a:p>
            <a:pPr marL="0" indent="0" algn="ctr" eaLnBrk="1" hangingPunct="1">
              <a:buFontTx/>
              <a:buNone/>
            </a:pPr>
            <a:endParaRPr lang="ru-RU" altLang="en-US" sz="3600" b="1"/>
          </a:p>
        </p:txBody>
      </p:sp>
    </p:spTree>
  </p:cSld>
  <p:clrMapOvr>
    <a:masterClrMapping/>
  </p:clrMapOvr>
  <p:transition>
    <p:cover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>
            <a:extLst>
              <a:ext uri="{FF2B5EF4-FFF2-40B4-BE49-F238E27FC236}">
                <a16:creationId xmlns:a16="http://schemas.microsoft.com/office/drawing/2014/main" id="{BE2B471C-65BF-4A20-B341-71A62DB241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  <a:solidFill>
            <a:srgbClr val="FAFCA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/>
              <a:t>Противники Василия Шуйского</a:t>
            </a:r>
          </a:p>
        </p:txBody>
      </p:sp>
      <p:pic>
        <p:nvPicPr>
          <p:cNvPr id="43011" name="Picture 8" descr="Казак">
            <a:extLst>
              <a:ext uri="{FF2B5EF4-FFF2-40B4-BE49-F238E27FC236}">
                <a16:creationId xmlns:a16="http://schemas.microsoft.com/office/drawing/2014/main" id="{950AC52A-25EB-410D-BD13-11DAC53B572D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2513"/>
            <a:ext cx="5364163" cy="4032250"/>
          </a:xfrm>
        </p:spPr>
      </p:pic>
      <p:sp>
        <p:nvSpPr>
          <p:cNvPr id="43012" name="Rectangle 5">
            <a:extLst>
              <a:ext uri="{FF2B5EF4-FFF2-40B4-BE49-F238E27FC236}">
                <a16:creationId xmlns:a16="http://schemas.microsoft.com/office/drawing/2014/main" id="{D966F562-DA9D-4739-B1CD-1D526FB2546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64163" y="1052513"/>
            <a:ext cx="3779837" cy="5805487"/>
          </a:xfrm>
          <a:solidFill>
            <a:srgbClr val="FAFCA2"/>
          </a:solidFill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altLang="en-US" sz="2800" b="1"/>
              <a:t>«Казак» – по-тюркски «вольный». </a:t>
            </a:r>
          </a:p>
          <a:p>
            <a:pPr marL="0" indent="0" algn="ctr" eaLnBrk="1" hangingPunct="1">
              <a:buFontTx/>
              <a:buNone/>
            </a:pPr>
            <a:r>
              <a:rPr lang="ru-RU" altLang="en-US" sz="2800" b="1"/>
              <a:t>Обитатели южнорусских степей. Беглые из Орды, Крыма, Московского государства.</a:t>
            </a:r>
          </a:p>
          <a:p>
            <a:pPr marL="0" indent="0" algn="ctr" eaLnBrk="1" hangingPunct="1">
              <a:buFontTx/>
              <a:buNone/>
            </a:pPr>
            <a:r>
              <a:rPr lang="ru-RU" altLang="en-US" sz="2800" b="1"/>
              <a:t>Образ жизни – охота, набеги, грабеж.</a:t>
            </a:r>
          </a:p>
          <a:p>
            <a:pPr marL="0" indent="0" algn="ctr" eaLnBrk="1" hangingPunct="1">
              <a:buFontTx/>
              <a:buNone/>
            </a:pPr>
            <a:r>
              <a:rPr lang="ru-RU" altLang="en-US" sz="2800" b="1"/>
              <a:t>Управление – «круг», т.е. общий сход</a:t>
            </a:r>
          </a:p>
          <a:p>
            <a:pPr marL="0" indent="0" eaLnBrk="1" hangingPunct="1">
              <a:buFontTx/>
              <a:buNone/>
            </a:pPr>
            <a:endParaRPr lang="ru-RU" altLang="en-US" sz="2800" b="1"/>
          </a:p>
        </p:txBody>
      </p:sp>
      <p:sp>
        <p:nvSpPr>
          <p:cNvPr id="43013" name="Text Box 12">
            <a:extLst>
              <a:ext uri="{FF2B5EF4-FFF2-40B4-BE49-F238E27FC236}">
                <a16:creationId xmlns:a16="http://schemas.microsoft.com/office/drawing/2014/main" id="{E0DF71DD-82FD-4861-881F-FB40F2381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052513"/>
            <a:ext cx="2447925" cy="519112"/>
          </a:xfrm>
          <a:prstGeom prst="rect">
            <a:avLst/>
          </a:prstGeom>
          <a:solidFill>
            <a:srgbClr val="FAFC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>
                <a:solidFill>
                  <a:srgbClr val="CC3300"/>
                </a:solidFill>
              </a:rPr>
              <a:t>Казачество</a:t>
            </a:r>
          </a:p>
        </p:txBody>
      </p:sp>
      <p:sp>
        <p:nvSpPr>
          <p:cNvPr id="43014" name="Text Box 13">
            <a:extLst>
              <a:ext uri="{FF2B5EF4-FFF2-40B4-BE49-F238E27FC236}">
                <a16:creationId xmlns:a16="http://schemas.microsoft.com/office/drawing/2014/main" id="{63116C0C-AAD4-4661-A95A-733BF7F0A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34050"/>
            <a:ext cx="5364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43015" name="Text Box 14">
            <a:extLst>
              <a:ext uri="{FF2B5EF4-FFF2-40B4-BE49-F238E27FC236}">
                <a16:creationId xmlns:a16="http://schemas.microsoft.com/office/drawing/2014/main" id="{D2D6D315-A8DE-456D-B46E-874F5AE84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84763"/>
            <a:ext cx="5364163" cy="1781175"/>
          </a:xfrm>
          <a:prstGeom prst="rect">
            <a:avLst/>
          </a:prstGeom>
          <a:solidFill>
            <a:srgbClr val="FAFC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en-US" b="1"/>
              <a:t>В 1603 г. казаки принимали участие в восстании Хлопка,</a:t>
            </a:r>
            <a:br>
              <a:rPr lang="ru-RU" altLang="en-US" b="1"/>
            </a:br>
            <a:r>
              <a:rPr lang="ru-RU" altLang="en-US" b="1"/>
              <a:t>в 1604–1605 гг. поддерживали Лжедмитрия</a:t>
            </a:r>
          </a:p>
          <a:p>
            <a:pPr eaLnBrk="1" hangingPunct="1">
              <a:spcBef>
                <a:spcPct val="50000"/>
              </a:spcBef>
            </a:pPr>
            <a:endParaRPr lang="ru-RU" altLang="en-US" sz="1000"/>
          </a:p>
        </p:txBody>
      </p:sp>
    </p:spTree>
  </p:cSld>
  <p:clrMapOvr>
    <a:masterClrMapping/>
  </p:clrMapOvr>
  <p:transition>
    <p:cover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65206063-DEE9-4448-B21B-9A448306B3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  <a:solidFill>
            <a:srgbClr val="FAFCA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/>
              <a:t>Противники Василия Шуйского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6399C9DC-1BDC-49B1-B549-507D377007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981075"/>
            <a:ext cx="9144000" cy="5876925"/>
          </a:xfrm>
          <a:solidFill>
            <a:srgbClr val="FAFCA2"/>
          </a:solidFill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altLang="en-US" sz="2800" b="1">
                <a:solidFill>
                  <a:srgbClr val="CC3300"/>
                </a:solidFill>
              </a:rPr>
              <a:t>Служилые люди южных уездов России</a:t>
            </a:r>
          </a:p>
          <a:p>
            <a:pPr marL="0" indent="0" algn="ctr" eaLnBrk="1" hangingPunct="1">
              <a:buFontTx/>
              <a:buNone/>
            </a:pPr>
            <a:r>
              <a:rPr lang="ru-RU" altLang="en-US" sz="2800" b="1"/>
              <a:t>В 1604–1605 гг. поддержали Лжедмитрия, опасались кары со стороны Василия Шуйского, готовы были сражаться за «царя Димитрия».</a:t>
            </a:r>
          </a:p>
          <a:p>
            <a:pPr marL="0" indent="0" algn="ctr" eaLnBrk="1" hangingPunct="1">
              <a:buFontTx/>
              <a:buNone/>
            </a:pPr>
            <a:endParaRPr lang="ru-RU" altLang="en-US" sz="2800" b="1"/>
          </a:p>
          <a:p>
            <a:pPr marL="0" indent="0" algn="ctr" eaLnBrk="1" hangingPunct="1">
              <a:buFontTx/>
              <a:buNone/>
            </a:pPr>
            <a:r>
              <a:rPr lang="ru-RU" altLang="en-US" sz="2800" b="1">
                <a:solidFill>
                  <a:srgbClr val="CC3300"/>
                </a:solidFill>
              </a:rPr>
              <a:t>Крестьяне, холопы</a:t>
            </a:r>
          </a:p>
          <a:p>
            <a:pPr marL="0" indent="0" algn="ctr" eaLnBrk="1" hangingPunct="1">
              <a:buFontTx/>
              <a:buNone/>
            </a:pPr>
            <a:r>
              <a:rPr lang="ru-RU" altLang="en-US" sz="2800" b="1"/>
              <a:t>Надеялись получить свободу из рук «законного царя» Дмитрия, опасались «боярского царя» Василия Шуйского. </a:t>
            </a:r>
          </a:p>
          <a:p>
            <a:pPr marL="0" indent="0" algn="ctr" eaLnBrk="1" hangingPunct="1">
              <a:buFontTx/>
              <a:buNone/>
            </a:pPr>
            <a:endParaRPr lang="ru-RU" altLang="en-US" sz="2800" b="1"/>
          </a:p>
        </p:txBody>
      </p:sp>
    </p:spTree>
  </p:cSld>
  <p:clrMapOvr>
    <a:masterClrMapping/>
  </p:clrMapOvr>
  <p:transition>
    <p:cover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8093D571-7B1A-4302-8189-4DAF3DD4D0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  <a:solidFill>
            <a:srgbClr val="FAFCA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Восстание Ивана </a:t>
            </a:r>
            <a:r>
              <a:rPr lang="ru-RU" b="1" dirty="0" err="1"/>
              <a:t>Болотникова</a:t>
            </a:r>
            <a:endParaRPr lang="ru-RU" b="1" dirty="0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8399594F-25ED-4427-A69F-CDFE92F787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908050"/>
            <a:ext cx="9144000" cy="5949950"/>
          </a:xfrm>
          <a:solidFill>
            <a:srgbClr val="FAFCA2"/>
          </a:solidFill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altLang="en-US" b="1"/>
              <a:t>«Того же лета пришед в Кромы из Путивля всему злу завотчик и всех злых дел началник Ивашка Болотников»</a:t>
            </a:r>
          </a:p>
          <a:p>
            <a:pPr marL="0" indent="0" algn="ctr" eaLnBrk="1" hangingPunct="1">
              <a:buFontTx/>
              <a:buNone/>
            </a:pPr>
            <a:endParaRPr lang="ru-RU" altLang="en-US" sz="2400" b="1"/>
          </a:p>
          <a:p>
            <a:pPr marL="0" indent="0" algn="ctr" eaLnBrk="1" hangingPunct="1">
              <a:buFontTx/>
              <a:buNone/>
            </a:pPr>
            <a:r>
              <a:rPr lang="ru-RU" altLang="en-US" sz="2800" b="1" i="1"/>
              <a:t>Иван Исаевич Болотников</a:t>
            </a:r>
            <a:r>
              <a:rPr lang="ru-RU" altLang="en-US" sz="2800" b="1"/>
              <a:t> — холоп-послужилец князя А.</a:t>
            </a:r>
            <a:r>
              <a:rPr lang="en-US" altLang="en-US" sz="2800" b="1"/>
              <a:t> </a:t>
            </a:r>
            <a:r>
              <a:rPr lang="ru-RU" altLang="en-US" sz="2800" b="1"/>
              <a:t>Телятевского. Пленен крымцами, продан в гребцы  на турецкую галеру. Освобожден при столкновении галеры с немецким кораблем. Добирался на родину через Германию и Польшу.</a:t>
            </a:r>
          </a:p>
          <a:p>
            <a:pPr marL="0" indent="0" algn="ctr" eaLnBrk="1" hangingPunct="1">
              <a:buFontTx/>
              <a:buNone/>
            </a:pPr>
            <a:r>
              <a:rPr lang="ru-RU" altLang="en-US" sz="2800" b="1"/>
              <a:t>В Польше встретился с очередным «Дмитрием», был направлен в Россию в качестве воеводы «царя».</a:t>
            </a:r>
          </a:p>
          <a:p>
            <a:pPr marL="0" indent="0" eaLnBrk="1" hangingPunct="1">
              <a:buFontTx/>
              <a:buNone/>
            </a:pPr>
            <a:endParaRPr lang="ru-RU" altLang="en-US" sz="2800" b="1"/>
          </a:p>
        </p:txBody>
      </p:sp>
    </p:spTree>
  </p:cSld>
  <p:clrMapOvr>
    <a:masterClrMapping/>
  </p:clrMapOvr>
  <p:transition>
    <p:cover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6" name="Rectangle 8">
            <a:extLst>
              <a:ext uri="{FF2B5EF4-FFF2-40B4-BE49-F238E27FC236}">
                <a16:creationId xmlns:a16="http://schemas.microsoft.com/office/drawing/2014/main" id="{6954BD74-2184-4350-A421-6A296342CC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5538"/>
          </a:xfrm>
          <a:solidFill>
            <a:srgbClr val="FAFCA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/>
              <a:t>Восстание Ивана Болотникова</a:t>
            </a:r>
          </a:p>
        </p:txBody>
      </p:sp>
      <p:pic>
        <p:nvPicPr>
          <p:cNvPr id="46083" name="Picture 11" descr="Лисснер_Э Восстание Ивана Болотникова">
            <a:extLst>
              <a:ext uri="{FF2B5EF4-FFF2-40B4-BE49-F238E27FC236}">
                <a16:creationId xmlns:a16="http://schemas.microsoft.com/office/drawing/2014/main" id="{7CDB419E-93A7-41B5-9509-E636CDE18A6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25538"/>
            <a:ext cx="6300788" cy="3744912"/>
          </a:xfrm>
        </p:spPr>
      </p:pic>
      <p:sp>
        <p:nvSpPr>
          <p:cNvPr id="46084" name="Rectangle 13">
            <a:extLst>
              <a:ext uri="{FF2B5EF4-FFF2-40B4-BE49-F238E27FC236}">
                <a16:creationId xmlns:a16="http://schemas.microsoft.com/office/drawing/2014/main" id="{9C9B9428-39A5-4852-B8D2-9D444248893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300788" y="1125538"/>
            <a:ext cx="2843212" cy="5732462"/>
          </a:xfrm>
          <a:solidFill>
            <a:srgbClr val="FAFCA2"/>
          </a:solidFill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altLang="en-US" sz="2400" b="1"/>
              <a:t>Совместно с дворянскими отрядами И.Пашкова, П.Ляпунова и Г.Сумбулова Болотников осадил Москву, встав лагерем близ села Коломенского.</a:t>
            </a:r>
          </a:p>
        </p:txBody>
      </p:sp>
      <p:sp>
        <p:nvSpPr>
          <p:cNvPr id="46085" name="Text Box 9">
            <a:extLst>
              <a:ext uri="{FF2B5EF4-FFF2-40B4-BE49-F238E27FC236}">
                <a16:creationId xmlns:a16="http://schemas.microsoft.com/office/drawing/2014/main" id="{D7BDF49C-4B5C-4CFF-B858-54821D992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437063"/>
            <a:ext cx="2087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en-US" sz="1800" b="1"/>
              <a:t>Худ. Э. Лисснер</a:t>
            </a:r>
          </a:p>
        </p:txBody>
      </p:sp>
      <p:sp>
        <p:nvSpPr>
          <p:cNvPr id="46086" name="Text Box 14">
            <a:extLst>
              <a:ext uri="{FF2B5EF4-FFF2-40B4-BE49-F238E27FC236}">
                <a16:creationId xmlns:a16="http://schemas.microsoft.com/office/drawing/2014/main" id="{1DDAC34B-2B34-4985-9FFF-B382829DC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68863"/>
            <a:ext cx="6372225" cy="2009775"/>
          </a:xfrm>
          <a:prstGeom prst="rect">
            <a:avLst/>
          </a:prstGeom>
          <a:solidFill>
            <a:srgbClr val="FAFC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en-US" b="1"/>
              <a:t>Войско Болотникова состояло из казаков, крестьян, холопов, служилых людей. Были и представители знати: князья Д.Шаховской и А.Телятевский</a:t>
            </a:r>
          </a:p>
          <a:p>
            <a:pPr eaLnBrk="1" hangingPunct="1">
              <a:spcBef>
                <a:spcPct val="50000"/>
              </a:spcBef>
            </a:pPr>
            <a:endParaRPr lang="ru-RU" altLang="en-US" sz="2000" b="1"/>
          </a:p>
        </p:txBody>
      </p:sp>
    </p:spTree>
  </p:cSld>
  <p:clrMapOvr>
    <a:masterClrMapping/>
  </p:clrMapOvr>
  <p:transition>
    <p:cover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9D9EBF5D-49EA-41FC-8C9C-A0C1B292C3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  <a:solidFill>
            <a:srgbClr val="FAFCA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/>
              <a:t>Поражение</a:t>
            </a:r>
            <a:r>
              <a:rPr lang="ru-RU"/>
              <a:t> </a:t>
            </a:r>
            <a:r>
              <a:rPr lang="ru-RU" b="1"/>
              <a:t>Болотникова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5479A4B4-F842-4857-A247-298956B9F6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765175"/>
            <a:ext cx="9144000" cy="6092825"/>
          </a:xfrm>
          <a:solidFill>
            <a:srgbClr val="FAFCA2"/>
          </a:solidFill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31C1F39C-0250-4B6C-8A4B-239D34EE3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1196975"/>
            <a:ext cx="4032250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Под Москвой</a:t>
            </a:r>
          </a:p>
          <a:p>
            <a:pPr algn="ctr" eaLnBrk="1" hangingPunct="1"/>
            <a:r>
              <a:rPr lang="ru-RU" altLang="en-US" b="1"/>
              <a:t> дворянские отряды</a:t>
            </a:r>
          </a:p>
          <a:p>
            <a:pPr algn="ctr" eaLnBrk="1" hangingPunct="1"/>
            <a:r>
              <a:rPr lang="ru-RU" altLang="en-US" b="1"/>
              <a:t>перешли на сторону</a:t>
            </a:r>
          </a:p>
          <a:p>
            <a:pPr algn="ctr" eaLnBrk="1" hangingPunct="1"/>
            <a:r>
              <a:rPr lang="ru-RU" altLang="en-US" b="1"/>
              <a:t>В.Шуйского</a:t>
            </a:r>
          </a:p>
        </p:txBody>
      </p:sp>
      <p:sp>
        <p:nvSpPr>
          <p:cNvPr id="47109" name="AutoShape 6">
            <a:extLst>
              <a:ext uri="{FF2B5EF4-FFF2-40B4-BE49-F238E27FC236}">
                <a16:creationId xmlns:a16="http://schemas.microsoft.com/office/drawing/2014/main" id="{5F5B41BD-321F-471C-BC8A-4329FBB5D36E}"/>
              </a:ext>
            </a:extLst>
          </p:cNvPr>
          <p:cNvSpPr>
            <a:spLocks/>
          </p:cNvSpPr>
          <p:nvPr/>
        </p:nvSpPr>
        <p:spPr bwMode="auto">
          <a:xfrm>
            <a:off x="212725" y="4005263"/>
            <a:ext cx="3206750" cy="2519362"/>
          </a:xfrm>
          <a:prstGeom prst="borderCallout2">
            <a:avLst>
              <a:gd name="adj1" fmla="val 4537"/>
              <a:gd name="adj2" fmla="val 102375"/>
              <a:gd name="adj3" fmla="val 4537"/>
              <a:gd name="adj4" fmla="val 113417"/>
              <a:gd name="adj5" fmla="val -47324"/>
              <a:gd name="adj6" fmla="val 12509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47110" name="Text Box 7">
            <a:extLst>
              <a:ext uri="{FF2B5EF4-FFF2-40B4-BE49-F238E27FC236}">
                <a16:creationId xmlns:a16="http://schemas.microsoft.com/office/drawing/2014/main" id="{22A3B77D-E172-4920-B790-8F09762C1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076700"/>
            <a:ext cx="316865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Интересы дворян</a:t>
            </a:r>
          </a:p>
          <a:p>
            <a:pPr algn="ctr" eaLnBrk="1" hangingPunct="1"/>
            <a:r>
              <a:rPr lang="ru-RU" altLang="en-US" b="1"/>
              <a:t>с одной стороны,</a:t>
            </a:r>
          </a:p>
          <a:p>
            <a:pPr algn="ctr" eaLnBrk="1" hangingPunct="1"/>
            <a:r>
              <a:rPr lang="ru-RU" altLang="en-US" b="1"/>
              <a:t>крестьян и казаков</a:t>
            </a:r>
          </a:p>
          <a:p>
            <a:pPr algn="ctr" eaLnBrk="1" hangingPunct="1"/>
            <a:r>
              <a:rPr lang="ru-RU" altLang="en-US" b="1"/>
              <a:t>– с другой,</a:t>
            </a:r>
          </a:p>
          <a:p>
            <a:pPr algn="ctr" eaLnBrk="1" hangingPunct="1"/>
            <a:r>
              <a:rPr lang="ru-RU" altLang="en-US" b="1"/>
              <a:t>противоречили</a:t>
            </a:r>
            <a:br>
              <a:rPr lang="ru-RU" altLang="en-US" b="1"/>
            </a:br>
            <a:r>
              <a:rPr lang="ru-RU" altLang="en-US" b="1"/>
              <a:t>друг другу</a:t>
            </a:r>
          </a:p>
          <a:p>
            <a:pPr algn="ctr" eaLnBrk="1" hangingPunct="1"/>
            <a:endParaRPr lang="ru-RU" altLang="en-US" sz="1800"/>
          </a:p>
        </p:txBody>
      </p:sp>
      <p:sp>
        <p:nvSpPr>
          <p:cNvPr id="47111" name="AutoShape 8">
            <a:extLst>
              <a:ext uri="{FF2B5EF4-FFF2-40B4-BE49-F238E27FC236}">
                <a16:creationId xmlns:a16="http://schemas.microsoft.com/office/drawing/2014/main" id="{D76E4490-8392-4FDD-A7E6-CBE73752ED45}"/>
              </a:ext>
            </a:extLst>
          </p:cNvPr>
          <p:cNvSpPr>
            <a:spLocks/>
          </p:cNvSpPr>
          <p:nvPr/>
        </p:nvSpPr>
        <p:spPr bwMode="auto">
          <a:xfrm>
            <a:off x="5292725" y="4076700"/>
            <a:ext cx="3600450" cy="2447925"/>
          </a:xfrm>
          <a:prstGeom prst="borderCallout2">
            <a:avLst>
              <a:gd name="adj1" fmla="val 4671"/>
              <a:gd name="adj2" fmla="val -2116"/>
              <a:gd name="adj3" fmla="val 4671"/>
              <a:gd name="adj4" fmla="val -10361"/>
              <a:gd name="adj5" fmla="val -52333"/>
              <a:gd name="adj6" fmla="val -188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47112" name="Text Box 9">
            <a:extLst>
              <a:ext uri="{FF2B5EF4-FFF2-40B4-BE49-F238E27FC236}">
                <a16:creationId xmlns:a16="http://schemas.microsoft.com/office/drawing/2014/main" id="{B6A66CDA-5920-4E9C-9E4B-C7CDF00D4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4221163"/>
            <a:ext cx="352742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Дворянские вожди</a:t>
            </a:r>
          </a:p>
          <a:p>
            <a:pPr algn="ctr" eaLnBrk="1" hangingPunct="1"/>
            <a:r>
              <a:rPr lang="ru-RU" altLang="en-US" b="1"/>
              <a:t> убедились, что сражаясь</a:t>
            </a:r>
            <a:br>
              <a:rPr lang="ru-RU" altLang="en-US" b="1"/>
            </a:br>
            <a:r>
              <a:rPr lang="ru-RU" altLang="en-US" b="1"/>
              <a:t>за «царя Димитрия», они поддерживают авантюристов</a:t>
            </a:r>
          </a:p>
        </p:txBody>
      </p:sp>
      <p:sp>
        <p:nvSpPr>
          <p:cNvPr id="47113" name="Oval 12">
            <a:extLst>
              <a:ext uri="{FF2B5EF4-FFF2-40B4-BE49-F238E27FC236}">
                <a16:creationId xmlns:a16="http://schemas.microsoft.com/office/drawing/2014/main" id="{F27F58CC-0EA5-4F37-9874-47DAB6329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1844675"/>
            <a:ext cx="1368425" cy="13684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9600" b="1">
                <a:latin typeface="Georgia" panose="02040502050405020303" pitchFamily="18" charset="0"/>
              </a:rPr>
              <a:t>?</a:t>
            </a:r>
          </a:p>
        </p:txBody>
      </p:sp>
    </p:spTree>
  </p:cSld>
  <p:clrMapOvr>
    <a:masterClrMapping/>
  </p:clrMapOvr>
  <p:transition>
    <p:cover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DFCCC108-288A-48FB-9965-1848081E05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  <a:solidFill>
            <a:srgbClr val="FAFCA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/>
              <a:t>Разгром восстания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C1A4C774-1064-4242-8DBB-9DBF62DBE1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908050"/>
            <a:ext cx="9144000" cy="5949950"/>
          </a:xfrm>
          <a:solidFill>
            <a:srgbClr val="FAFCA2"/>
          </a:solidFill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8132" name="Rectangle 6">
            <a:extLst>
              <a:ext uri="{FF2B5EF4-FFF2-40B4-BE49-F238E27FC236}">
                <a16:creationId xmlns:a16="http://schemas.microsoft.com/office/drawing/2014/main" id="{14B31AAE-4B80-416A-BF25-85D4FC8B8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628775"/>
            <a:ext cx="2808288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 b="1"/>
              <a:t>Болотников</a:t>
            </a:r>
          </a:p>
        </p:txBody>
      </p:sp>
      <p:sp>
        <p:nvSpPr>
          <p:cNvPr id="48133" name="Rectangle 7">
            <a:extLst>
              <a:ext uri="{FF2B5EF4-FFF2-40B4-BE49-F238E27FC236}">
                <a16:creationId xmlns:a16="http://schemas.microsoft.com/office/drawing/2014/main" id="{B83F3580-809D-4E77-AC80-6E2B20233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1628775"/>
            <a:ext cx="2808287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 b="1"/>
              <a:t>Илейка</a:t>
            </a:r>
          </a:p>
          <a:p>
            <a:pPr algn="ctr" eaLnBrk="1" hangingPunct="1"/>
            <a:r>
              <a:rPr lang="ru-RU" altLang="en-US" sz="2800" b="1"/>
              <a:t>Муромец</a:t>
            </a:r>
          </a:p>
        </p:txBody>
      </p:sp>
      <p:sp>
        <p:nvSpPr>
          <p:cNvPr id="48134" name="Line 10">
            <a:extLst>
              <a:ext uri="{FF2B5EF4-FFF2-40B4-BE49-F238E27FC236}">
                <a16:creationId xmlns:a16="http://schemas.microsoft.com/office/drawing/2014/main" id="{EA83F1CB-B014-4058-8A21-B7232B72192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9838" y="2205038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5" name="Line 11">
            <a:extLst>
              <a:ext uri="{FF2B5EF4-FFF2-40B4-BE49-F238E27FC236}">
                <a16:creationId xmlns:a16="http://schemas.microsoft.com/office/drawing/2014/main" id="{33910576-4033-478D-9E93-ED3037A58A5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538" y="2205038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6" name="Oval 12">
            <a:extLst>
              <a:ext uri="{FF2B5EF4-FFF2-40B4-BE49-F238E27FC236}">
                <a16:creationId xmlns:a16="http://schemas.microsoft.com/office/drawing/2014/main" id="{4F5606DD-1D29-4506-A5DB-622E77407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213100"/>
            <a:ext cx="3384550" cy="1511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 b="1"/>
              <a:t>Оборона</a:t>
            </a:r>
            <a:br>
              <a:rPr lang="ru-RU" altLang="en-US" sz="2800" b="1"/>
            </a:br>
            <a:r>
              <a:rPr lang="ru-RU" altLang="en-US" sz="2800" b="1"/>
              <a:t>Тулы</a:t>
            </a:r>
          </a:p>
        </p:txBody>
      </p:sp>
      <p:sp>
        <p:nvSpPr>
          <p:cNvPr id="48137" name="AutoShape 14">
            <a:extLst>
              <a:ext uri="{FF2B5EF4-FFF2-40B4-BE49-F238E27FC236}">
                <a16:creationId xmlns:a16="http://schemas.microsoft.com/office/drawing/2014/main" id="{2FF099F4-3E40-4E95-B695-601D2088097B}"/>
              </a:ext>
            </a:extLst>
          </p:cNvPr>
          <p:cNvSpPr>
            <a:spLocks/>
          </p:cNvSpPr>
          <p:nvPr/>
        </p:nvSpPr>
        <p:spPr bwMode="auto">
          <a:xfrm>
            <a:off x="430213" y="5319713"/>
            <a:ext cx="2917825" cy="1071562"/>
          </a:xfrm>
          <a:prstGeom prst="borderCallout1">
            <a:avLst>
              <a:gd name="adj1" fmla="val 10667"/>
              <a:gd name="adj2" fmla="val 102611"/>
              <a:gd name="adj3" fmla="val -54667"/>
              <a:gd name="adj4" fmla="val 1345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48138" name="Text Box 15">
            <a:extLst>
              <a:ext uri="{FF2B5EF4-FFF2-40B4-BE49-F238E27FC236}">
                <a16:creationId xmlns:a16="http://schemas.microsoft.com/office/drawing/2014/main" id="{E7F12074-027C-4373-92CD-D1D6FBA51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373688"/>
            <a:ext cx="28082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 b="1"/>
              <a:t>Крушение</a:t>
            </a:r>
            <a:br>
              <a:rPr lang="ru-RU" altLang="en-US" sz="2800" b="1"/>
            </a:br>
            <a:r>
              <a:rPr lang="ru-RU" altLang="en-US" sz="2800" b="1"/>
              <a:t>восстания</a:t>
            </a:r>
          </a:p>
        </p:txBody>
      </p:sp>
      <p:sp>
        <p:nvSpPr>
          <p:cNvPr id="48139" name="AutoShape 16">
            <a:extLst>
              <a:ext uri="{FF2B5EF4-FFF2-40B4-BE49-F238E27FC236}">
                <a16:creationId xmlns:a16="http://schemas.microsoft.com/office/drawing/2014/main" id="{7D3E8AA4-8591-4594-B899-EA99F67842C1}"/>
              </a:ext>
            </a:extLst>
          </p:cNvPr>
          <p:cNvSpPr>
            <a:spLocks/>
          </p:cNvSpPr>
          <p:nvPr/>
        </p:nvSpPr>
        <p:spPr bwMode="auto">
          <a:xfrm>
            <a:off x="5651500" y="5300663"/>
            <a:ext cx="3241675" cy="1081087"/>
          </a:xfrm>
          <a:prstGeom prst="borderCallout1">
            <a:avLst>
              <a:gd name="adj1" fmla="val 10574"/>
              <a:gd name="adj2" fmla="val -2352"/>
              <a:gd name="adj3" fmla="val -54625"/>
              <a:gd name="adj4" fmla="val -355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48140" name="Text Box 17">
            <a:extLst>
              <a:ext uri="{FF2B5EF4-FFF2-40B4-BE49-F238E27FC236}">
                <a16:creationId xmlns:a16="http://schemas.microsoft.com/office/drawing/2014/main" id="{D9144246-57CF-476E-A8F4-8C4F11166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5300663"/>
            <a:ext cx="30241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 b="1"/>
              <a:t>Казнь предводителей</a:t>
            </a:r>
          </a:p>
        </p:txBody>
      </p:sp>
    </p:spTree>
  </p:cSld>
  <p:clrMapOvr>
    <a:masterClrMapping/>
  </p:clrMapOvr>
  <p:transition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>
            <a:extLst>
              <a:ext uri="{FF2B5EF4-FFF2-40B4-BE49-F238E27FC236}">
                <a16:creationId xmlns:a16="http://schemas.microsoft.com/office/drawing/2014/main" id="{18244F53-E243-4B88-809F-472A773E7E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План урока</a:t>
            </a:r>
          </a:p>
        </p:txBody>
      </p:sp>
      <p:sp>
        <p:nvSpPr>
          <p:cNvPr id="17411" name="Rectangle 6">
            <a:extLst>
              <a:ext uri="{FF2B5EF4-FFF2-40B4-BE49-F238E27FC236}">
                <a16:creationId xmlns:a16="http://schemas.microsoft.com/office/drawing/2014/main" id="{8BB76F0A-2F0B-4EF7-8348-B8BA7631E1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2492375"/>
            <a:ext cx="8686800" cy="2232025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altLang="en-US" b="1">
                <a:solidFill>
                  <a:schemeClr val="tx1"/>
                </a:solidFill>
              </a:rPr>
              <a:t>Предпосылки Смуты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altLang="en-US" b="1">
                <a:solidFill>
                  <a:schemeClr val="tx1"/>
                </a:solidFill>
              </a:rPr>
              <a:t>Конец царской династии Рюриковичей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altLang="en-US" b="1">
                <a:solidFill>
                  <a:schemeClr val="tx1"/>
                </a:solidFill>
              </a:rPr>
              <a:t>Правление Бориса Годунова</a:t>
            </a:r>
          </a:p>
        </p:txBody>
      </p:sp>
    </p:spTree>
  </p:cSld>
  <p:clrMapOvr>
    <a:masterClrMapping/>
  </p:clrMapOvr>
  <p:transition>
    <p:cover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ED2CC3BB-7FC8-4EE9-BDD3-A8EC5BCDD3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  <a:solidFill>
            <a:srgbClr val="FAFCA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/>
              <a:t>Лжедмитрий </a:t>
            </a:r>
            <a:r>
              <a:rPr lang="en-US" b="1"/>
              <a:t>II</a:t>
            </a:r>
            <a:endParaRPr lang="ru-RU" b="1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65DFF3D9-A94A-4F4F-A523-888C778E08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908050"/>
            <a:ext cx="9144000" cy="5949950"/>
          </a:xfrm>
          <a:solidFill>
            <a:srgbClr val="FAFCA2"/>
          </a:solidFill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1270A746-3183-4D4B-8A62-E11CBB46E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341438"/>
            <a:ext cx="3529013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Гибель Лжедмитрия </a:t>
            </a:r>
            <a:r>
              <a:rPr lang="en-US" altLang="en-US" b="1"/>
              <a:t>I</a:t>
            </a:r>
            <a:r>
              <a:rPr lang="ru-RU" altLang="en-US" b="1"/>
              <a:t>,</a:t>
            </a:r>
          </a:p>
          <a:p>
            <a:pPr algn="ctr" eaLnBrk="1" hangingPunct="1"/>
            <a:r>
              <a:rPr lang="ru-RU" altLang="en-US" b="1"/>
              <a:t>неудача Болотникова</a:t>
            </a:r>
          </a:p>
        </p:txBody>
      </p:sp>
      <p:sp>
        <p:nvSpPr>
          <p:cNvPr id="49157" name="Rectangle 6">
            <a:extLst>
              <a:ext uri="{FF2B5EF4-FFF2-40B4-BE49-F238E27FC236}">
                <a16:creationId xmlns:a16="http://schemas.microsoft.com/office/drawing/2014/main" id="{0AF8B20F-26B2-448C-9A97-5C6D9BEFA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1341438"/>
            <a:ext cx="3744912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Угроза утраты доверия </a:t>
            </a:r>
            <a:br>
              <a:rPr lang="ru-RU" altLang="en-US" b="1"/>
            </a:br>
            <a:r>
              <a:rPr lang="ru-RU" altLang="en-US" b="1"/>
              <a:t>к имени царя Дмитрия</a:t>
            </a:r>
            <a:br>
              <a:rPr lang="ru-RU" altLang="en-US" b="1"/>
            </a:br>
            <a:r>
              <a:rPr lang="ru-RU" altLang="en-US" b="1"/>
              <a:t> в народе</a:t>
            </a:r>
          </a:p>
        </p:txBody>
      </p:sp>
      <p:sp>
        <p:nvSpPr>
          <p:cNvPr id="49158" name="Oval 8">
            <a:extLst>
              <a:ext uri="{FF2B5EF4-FFF2-40B4-BE49-F238E27FC236}">
                <a16:creationId xmlns:a16="http://schemas.microsoft.com/office/drawing/2014/main" id="{862AD2F7-0BD6-4FCF-863C-D6C39EABC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3068638"/>
            <a:ext cx="3673475" cy="1223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Необходим </a:t>
            </a:r>
            <a:br>
              <a:rPr lang="ru-RU" altLang="en-US" b="1"/>
            </a:br>
            <a:r>
              <a:rPr lang="ru-RU" altLang="en-US" b="1"/>
              <a:t>новый претендент</a:t>
            </a:r>
          </a:p>
        </p:txBody>
      </p:sp>
      <p:sp>
        <p:nvSpPr>
          <p:cNvPr id="49159" name="Line 12">
            <a:extLst>
              <a:ext uri="{FF2B5EF4-FFF2-40B4-BE49-F238E27FC236}">
                <a16:creationId xmlns:a16="http://schemas.microsoft.com/office/drawing/2014/main" id="{06B9EE81-314D-4F18-A11B-31E76DF0632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1275" y="1989138"/>
            <a:ext cx="1296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0" name="Line 15">
            <a:extLst>
              <a:ext uri="{FF2B5EF4-FFF2-40B4-BE49-F238E27FC236}">
                <a16:creationId xmlns:a16="http://schemas.microsoft.com/office/drawing/2014/main" id="{B5BB5CB4-7AED-48F3-9AEE-5225B2D5DF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2500" y="2492375"/>
            <a:ext cx="5032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1" name="Rectangle 18">
            <a:extLst>
              <a:ext uri="{FF2B5EF4-FFF2-40B4-BE49-F238E27FC236}">
                <a16:creationId xmlns:a16="http://schemas.microsoft.com/office/drawing/2014/main" id="{7632CC85-AD1D-4E7E-8E0B-D36840401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5157788"/>
            <a:ext cx="4679950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Лжедмитрий </a:t>
            </a:r>
            <a:r>
              <a:rPr lang="en-US" altLang="en-US" b="1"/>
              <a:t>II</a:t>
            </a:r>
            <a:r>
              <a:rPr lang="ru-RU" altLang="en-US" b="1"/>
              <a:t> –</a:t>
            </a:r>
            <a:br>
              <a:rPr lang="ru-RU" altLang="en-US" b="1"/>
            </a:br>
            <a:r>
              <a:rPr lang="ru-RU" altLang="en-US" b="1"/>
              <a:t>польская марионетка</a:t>
            </a:r>
          </a:p>
        </p:txBody>
      </p:sp>
      <p:sp>
        <p:nvSpPr>
          <p:cNvPr id="49162" name="Line 20">
            <a:extLst>
              <a:ext uri="{FF2B5EF4-FFF2-40B4-BE49-F238E27FC236}">
                <a16:creationId xmlns:a16="http://schemas.microsoft.com/office/drawing/2014/main" id="{F367FFBF-5D7D-4276-8664-1590C5AAD0D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538" y="4292600"/>
            <a:ext cx="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3" name="Line 21">
            <a:extLst>
              <a:ext uri="{FF2B5EF4-FFF2-40B4-BE49-F238E27FC236}">
                <a16:creationId xmlns:a16="http://schemas.microsoft.com/office/drawing/2014/main" id="{74D55D2B-7EBF-4653-81F4-1999F280B2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32363" y="2420938"/>
            <a:ext cx="5762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4" name="Oval 22">
            <a:extLst>
              <a:ext uri="{FF2B5EF4-FFF2-40B4-BE49-F238E27FC236}">
                <a16:creationId xmlns:a16="http://schemas.microsoft.com/office/drawing/2014/main" id="{D35BAC26-BFD3-4B5F-82ED-1E656E1A4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3068638"/>
            <a:ext cx="1368425" cy="13684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9600" b="1">
                <a:latin typeface="Georgia" panose="02040502050405020303" pitchFamily="18" charset="0"/>
              </a:rPr>
              <a:t>?</a:t>
            </a:r>
          </a:p>
        </p:txBody>
      </p:sp>
    </p:spTree>
  </p:cSld>
  <p:clrMapOvr>
    <a:masterClrMapping/>
  </p:clrMapOvr>
  <p:transition>
    <p:cover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>
            <a:extLst>
              <a:ext uri="{FF2B5EF4-FFF2-40B4-BE49-F238E27FC236}">
                <a16:creationId xmlns:a16="http://schemas.microsoft.com/office/drawing/2014/main" id="{E33A0AC7-EB78-4D19-AB6C-F173039089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  <a:solidFill>
            <a:srgbClr val="FAFCA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/>
              <a:t>Тушинский вор</a:t>
            </a:r>
          </a:p>
        </p:txBody>
      </p:sp>
      <p:pic>
        <p:nvPicPr>
          <p:cNvPr id="50179" name="Picture 7" descr="Иванов_С В Смутное время">
            <a:extLst>
              <a:ext uri="{FF2B5EF4-FFF2-40B4-BE49-F238E27FC236}">
                <a16:creationId xmlns:a16="http://schemas.microsoft.com/office/drawing/2014/main" id="{FEB7D65F-21FC-45F2-922A-156787A121BE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5003800" cy="3455988"/>
          </a:xfrm>
        </p:spPr>
      </p:pic>
      <p:sp>
        <p:nvSpPr>
          <p:cNvPr id="50180" name="Rectangle 6">
            <a:extLst>
              <a:ext uri="{FF2B5EF4-FFF2-40B4-BE49-F238E27FC236}">
                <a16:creationId xmlns:a16="http://schemas.microsoft.com/office/drawing/2014/main" id="{4BAA4A95-CD2C-439A-AB78-8B869EC97B4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981075"/>
            <a:ext cx="4140200" cy="5876925"/>
          </a:xfrm>
          <a:solidFill>
            <a:srgbClr val="FAFCA2"/>
          </a:solidFill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altLang="en-US" sz="2400" b="1"/>
              <a:t>1608 г. – вторжение Лжедмитрия </a:t>
            </a:r>
            <a:r>
              <a:rPr lang="en-US" altLang="en-US" sz="2400" b="1"/>
              <a:t>II</a:t>
            </a:r>
            <a:br>
              <a:rPr lang="ru-RU" altLang="en-US" sz="2400" b="1"/>
            </a:br>
            <a:r>
              <a:rPr lang="ru-RU" altLang="en-US" sz="2400" b="1"/>
              <a:t>с польскими отрядами</a:t>
            </a:r>
            <a:br>
              <a:rPr lang="ru-RU" altLang="en-US" sz="2400" b="1"/>
            </a:br>
            <a:r>
              <a:rPr lang="ru-RU" altLang="en-US" sz="2400" b="1"/>
              <a:t>и казаками.</a:t>
            </a:r>
          </a:p>
          <a:p>
            <a:pPr marL="0" indent="0" algn="ctr" eaLnBrk="1" hangingPunct="1">
              <a:buFontTx/>
              <a:buNone/>
            </a:pPr>
            <a:r>
              <a:rPr lang="ru-RU" altLang="en-US" sz="2400" b="1"/>
              <a:t>Лагерь Лжедмитрия </a:t>
            </a:r>
            <a:r>
              <a:rPr lang="en-US" altLang="en-US" sz="2400" b="1"/>
              <a:t>II</a:t>
            </a:r>
            <a:br>
              <a:rPr lang="ru-RU" altLang="en-US" sz="2400" b="1"/>
            </a:br>
            <a:r>
              <a:rPr lang="ru-RU" altLang="en-US" sz="2400" b="1"/>
              <a:t>при осаде Москвы –</a:t>
            </a:r>
            <a:br>
              <a:rPr lang="ru-RU" altLang="en-US" sz="2400" b="1"/>
            </a:br>
            <a:r>
              <a:rPr lang="ru-RU" altLang="en-US" sz="2400" b="1"/>
              <a:t>в селе Тушине</a:t>
            </a:r>
          </a:p>
          <a:p>
            <a:pPr marL="0" indent="0" algn="ctr" eaLnBrk="1" hangingPunct="1">
              <a:buFontTx/>
              <a:buNone/>
            </a:pPr>
            <a:r>
              <a:rPr lang="ru-RU" altLang="en-US" sz="2400" b="1"/>
              <a:t>Отсюда прозвище – «тушинский вор»</a:t>
            </a:r>
          </a:p>
          <a:p>
            <a:pPr marL="0" indent="0" algn="ctr" eaLnBrk="1" hangingPunct="1">
              <a:buFontTx/>
              <a:buNone/>
            </a:pPr>
            <a:endParaRPr lang="ru-RU" altLang="en-US" sz="1600" b="1"/>
          </a:p>
          <a:p>
            <a:pPr marL="0" indent="0" algn="ctr" eaLnBrk="1" hangingPunct="1">
              <a:buFontTx/>
              <a:buNone/>
            </a:pPr>
            <a:r>
              <a:rPr lang="ru-RU" altLang="en-US" sz="2400" b="1"/>
              <a:t>В Тушине – прежние соратники Болотникова, казаки, дворяне, даже враждебные Шуйскому бояре</a:t>
            </a:r>
          </a:p>
        </p:txBody>
      </p:sp>
      <p:sp>
        <p:nvSpPr>
          <p:cNvPr id="50181" name="Text Box 8">
            <a:extLst>
              <a:ext uri="{FF2B5EF4-FFF2-40B4-BE49-F238E27FC236}">
                <a16:creationId xmlns:a16="http://schemas.microsoft.com/office/drawing/2014/main" id="{9E0004E9-EE26-4DE2-AF7E-45A7B3AC8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65625"/>
            <a:ext cx="5003800" cy="641350"/>
          </a:xfrm>
          <a:prstGeom prst="rect">
            <a:avLst/>
          </a:prstGeom>
          <a:solidFill>
            <a:srgbClr val="FAFC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800" b="1"/>
              <a:t>Смутное время. Худ. С. Иванов</a:t>
            </a:r>
          </a:p>
          <a:p>
            <a:pPr algn="ctr" eaLnBrk="1" hangingPunct="1"/>
            <a:endParaRPr lang="ru-RU" altLang="en-US" sz="1800" b="1"/>
          </a:p>
        </p:txBody>
      </p:sp>
      <p:sp>
        <p:nvSpPr>
          <p:cNvPr id="50182" name="Text Box 9">
            <a:extLst>
              <a:ext uri="{FF2B5EF4-FFF2-40B4-BE49-F238E27FC236}">
                <a16:creationId xmlns:a16="http://schemas.microsoft.com/office/drawing/2014/main" id="{DD3E22EB-DCE9-4D6E-B868-EF4CECDF9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76838"/>
            <a:ext cx="684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0183" name="Text Box 10">
            <a:extLst>
              <a:ext uri="{FF2B5EF4-FFF2-40B4-BE49-F238E27FC236}">
                <a16:creationId xmlns:a16="http://schemas.microsoft.com/office/drawing/2014/main" id="{18BA3C77-CD70-4BF0-A9C3-B0EDD642B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41888"/>
            <a:ext cx="5003800" cy="1857375"/>
          </a:xfrm>
          <a:prstGeom prst="rect">
            <a:avLst/>
          </a:prstGeom>
          <a:solidFill>
            <a:srgbClr val="FAFC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Бесчинства и грабежи тушинцев оттолкнули от них поддержавшее их поначалу население</a:t>
            </a:r>
          </a:p>
          <a:p>
            <a:pPr algn="ctr" eaLnBrk="1" hangingPunct="1"/>
            <a:endParaRPr lang="ru-RU" altLang="en-US" sz="2000" b="1"/>
          </a:p>
        </p:txBody>
      </p:sp>
    </p:spTree>
  </p:cSld>
  <p:clrMapOvr>
    <a:masterClrMapping/>
  </p:clrMapOvr>
  <p:transition>
    <p:cover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67BBCF5C-F9FE-4DF4-8B5E-9FDA8FF355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  <a:solidFill>
            <a:srgbClr val="FAFCA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/>
              <a:t>Политика Василия Шуйского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A33F269C-3642-4E86-895F-D779BEA609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008063"/>
            <a:ext cx="9144000" cy="5849937"/>
          </a:xfrm>
          <a:solidFill>
            <a:srgbClr val="FAFCA2"/>
          </a:solidFill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1F4E3043-EBD2-4EEE-A715-BAD5480B8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989138"/>
            <a:ext cx="3095625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 b="1"/>
              <a:t>Правительство</a:t>
            </a:r>
          </a:p>
          <a:p>
            <a:pPr algn="ctr" eaLnBrk="1" hangingPunct="1"/>
            <a:r>
              <a:rPr lang="ru-RU" altLang="en-US" sz="2800" b="1"/>
              <a:t>Василия</a:t>
            </a:r>
            <a:br>
              <a:rPr lang="ru-RU" altLang="en-US" sz="2800" b="1"/>
            </a:br>
            <a:r>
              <a:rPr lang="ru-RU" altLang="en-US" sz="2800" b="1"/>
              <a:t>Шуйского</a:t>
            </a:r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2505366F-C073-4914-A789-FE86858FB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1989138"/>
            <a:ext cx="2808287" cy="14398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 b="1"/>
              <a:t>Тушинский</a:t>
            </a:r>
            <a:br>
              <a:rPr lang="ru-RU" altLang="en-US" sz="2800" b="1"/>
            </a:br>
            <a:r>
              <a:rPr lang="ru-RU" altLang="en-US" sz="2800" b="1"/>
              <a:t>лагерь, поляки</a:t>
            </a:r>
          </a:p>
        </p:txBody>
      </p:sp>
      <p:sp>
        <p:nvSpPr>
          <p:cNvPr id="51206" name="Line 8">
            <a:extLst>
              <a:ext uri="{FF2B5EF4-FFF2-40B4-BE49-F238E27FC236}">
                <a16:creationId xmlns:a16="http://schemas.microsoft.com/office/drawing/2014/main" id="{4B278031-396C-4898-8A90-DCB84E1D5F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9475" y="2708275"/>
            <a:ext cx="2592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7" name="Oval 9">
            <a:extLst>
              <a:ext uri="{FF2B5EF4-FFF2-40B4-BE49-F238E27FC236}">
                <a16:creationId xmlns:a16="http://schemas.microsoft.com/office/drawing/2014/main" id="{EF8D933C-48E2-4C79-8722-253BFF04D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1341438"/>
            <a:ext cx="2447925" cy="719137"/>
          </a:xfrm>
          <a:prstGeom prst="ellipse">
            <a:avLst/>
          </a:prstGeom>
          <a:solidFill>
            <a:srgbClr val="D8C6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>
                <a:solidFill>
                  <a:srgbClr val="CC3300"/>
                </a:solidFill>
              </a:rPr>
              <a:t>Равновесие</a:t>
            </a:r>
          </a:p>
        </p:txBody>
      </p:sp>
      <p:sp>
        <p:nvSpPr>
          <p:cNvPr id="51208" name="Line 11">
            <a:extLst>
              <a:ext uri="{FF2B5EF4-FFF2-40B4-BE49-F238E27FC236}">
                <a16:creationId xmlns:a16="http://schemas.microsoft.com/office/drawing/2014/main" id="{1A5E207D-5A98-4243-A26D-F325B12441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3438" y="2060575"/>
            <a:ext cx="0" cy="6477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9" name="AutoShape 15">
            <a:extLst>
              <a:ext uri="{FF2B5EF4-FFF2-40B4-BE49-F238E27FC236}">
                <a16:creationId xmlns:a16="http://schemas.microsoft.com/office/drawing/2014/main" id="{ED717EE8-C00F-4CFB-B3AC-095331477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4941888"/>
            <a:ext cx="2160587" cy="1150937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Отряд</a:t>
            </a:r>
          </a:p>
          <a:p>
            <a:pPr algn="ctr" eaLnBrk="1" hangingPunct="1"/>
            <a:r>
              <a:rPr lang="ru-RU" altLang="en-US" b="1"/>
              <a:t>Я. Делагарди</a:t>
            </a:r>
          </a:p>
          <a:p>
            <a:pPr algn="ctr" eaLnBrk="1" hangingPunct="1"/>
            <a:r>
              <a:rPr lang="ru-RU" altLang="en-US" sz="2000" b="1"/>
              <a:t>(5 тыс.)</a:t>
            </a:r>
          </a:p>
        </p:txBody>
      </p:sp>
      <p:sp>
        <p:nvSpPr>
          <p:cNvPr id="51210" name="AutoShape 18">
            <a:extLst>
              <a:ext uri="{FF2B5EF4-FFF2-40B4-BE49-F238E27FC236}">
                <a16:creationId xmlns:a16="http://schemas.microsoft.com/office/drawing/2014/main" id="{E94FED96-9841-4A30-A864-B1B9416EF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941888"/>
            <a:ext cx="2016125" cy="935037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 b="1"/>
              <a:t>Швеция</a:t>
            </a:r>
          </a:p>
        </p:txBody>
      </p:sp>
      <p:sp>
        <p:nvSpPr>
          <p:cNvPr id="51211" name="Line 21">
            <a:extLst>
              <a:ext uri="{FF2B5EF4-FFF2-40B4-BE49-F238E27FC236}">
                <a16:creationId xmlns:a16="http://schemas.microsoft.com/office/drawing/2014/main" id="{FAC34FE1-E271-4357-9B89-1D85B548F03C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113" y="3500438"/>
            <a:ext cx="0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2" name="Oval 22">
            <a:extLst>
              <a:ext uri="{FF2B5EF4-FFF2-40B4-BE49-F238E27FC236}">
                <a16:creationId xmlns:a16="http://schemas.microsoft.com/office/drawing/2014/main" id="{F2A82503-0367-4958-BE5E-47C962FD3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3644900"/>
            <a:ext cx="2592387" cy="1296988"/>
          </a:xfrm>
          <a:prstGeom prst="ellipse">
            <a:avLst/>
          </a:prstGeom>
          <a:solidFill>
            <a:srgbClr val="D8C6D7"/>
          </a:solidFill>
          <a:ln w="9525">
            <a:solidFill>
              <a:srgbClr val="D8C6D7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>
                <a:solidFill>
                  <a:srgbClr val="CC3300"/>
                </a:solidFill>
              </a:rPr>
              <a:t>Обращение</a:t>
            </a:r>
            <a:br>
              <a:rPr lang="ru-RU" altLang="en-US" b="1">
                <a:solidFill>
                  <a:srgbClr val="CC3300"/>
                </a:solidFill>
              </a:rPr>
            </a:br>
            <a:r>
              <a:rPr lang="ru-RU" altLang="en-US" b="1">
                <a:solidFill>
                  <a:srgbClr val="CC3300"/>
                </a:solidFill>
              </a:rPr>
              <a:t> за помощью</a:t>
            </a:r>
          </a:p>
          <a:p>
            <a:pPr algn="ctr" eaLnBrk="1" hangingPunct="1"/>
            <a:r>
              <a:rPr lang="ru-RU" altLang="en-US" sz="1800" b="1">
                <a:solidFill>
                  <a:srgbClr val="CC3300"/>
                </a:solidFill>
              </a:rPr>
              <a:t>(февраль 1609 г.)</a:t>
            </a:r>
          </a:p>
        </p:txBody>
      </p:sp>
      <p:sp>
        <p:nvSpPr>
          <p:cNvPr id="51213" name="Line 24">
            <a:extLst>
              <a:ext uri="{FF2B5EF4-FFF2-40B4-BE49-F238E27FC236}">
                <a16:creationId xmlns:a16="http://schemas.microsoft.com/office/drawing/2014/main" id="{83CAB7B6-57F0-4B1D-BD39-1A258F26BD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0113" y="4292600"/>
            <a:ext cx="4318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4" name="Line 25">
            <a:extLst>
              <a:ext uri="{FF2B5EF4-FFF2-40B4-BE49-F238E27FC236}">
                <a16:creationId xmlns:a16="http://schemas.microsoft.com/office/drawing/2014/main" id="{6348F6CD-DC2C-45D2-9D39-D9B00145F31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8538" y="54451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5" name="Text Box 30">
            <a:extLst>
              <a:ext uri="{FF2B5EF4-FFF2-40B4-BE49-F238E27FC236}">
                <a16:creationId xmlns:a16="http://schemas.microsoft.com/office/drawing/2014/main" id="{6850BA27-D910-4E1B-AC1B-4B56D9C40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88063"/>
            <a:ext cx="29162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000" b="1"/>
              <a:t>(Уступка Корельской</a:t>
            </a:r>
          </a:p>
          <a:p>
            <a:pPr algn="ctr" eaLnBrk="1" hangingPunct="1"/>
            <a:r>
              <a:rPr lang="ru-RU" altLang="en-US" sz="2000" b="1"/>
              <a:t>волости Швеции)</a:t>
            </a:r>
          </a:p>
        </p:txBody>
      </p:sp>
      <p:sp>
        <p:nvSpPr>
          <p:cNvPr id="51216" name="Oval 31">
            <a:extLst>
              <a:ext uri="{FF2B5EF4-FFF2-40B4-BE49-F238E27FC236}">
                <a16:creationId xmlns:a16="http://schemas.microsoft.com/office/drawing/2014/main" id="{BA7E3E70-ECB6-4C27-8035-9DDBE794F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4005263"/>
            <a:ext cx="2520950" cy="1800225"/>
          </a:xfrm>
          <a:prstGeom prst="ellipse">
            <a:avLst/>
          </a:prstGeom>
          <a:solidFill>
            <a:srgbClr val="D8C6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>
                <a:solidFill>
                  <a:srgbClr val="CC0000"/>
                </a:solidFill>
              </a:rPr>
              <a:t>Победа над</a:t>
            </a:r>
          </a:p>
          <a:p>
            <a:pPr algn="ctr" eaLnBrk="1" hangingPunct="1"/>
            <a:r>
              <a:rPr lang="ru-RU" altLang="en-US" b="1">
                <a:solidFill>
                  <a:srgbClr val="CC0000"/>
                </a:solidFill>
              </a:rPr>
              <a:t>тушинцами</a:t>
            </a:r>
          </a:p>
          <a:p>
            <a:pPr algn="ctr" eaLnBrk="1" hangingPunct="1"/>
            <a:r>
              <a:rPr lang="ru-RU" altLang="en-US" b="1">
                <a:solidFill>
                  <a:srgbClr val="CC0000"/>
                </a:solidFill>
              </a:rPr>
              <a:t>под Тверью</a:t>
            </a:r>
          </a:p>
          <a:p>
            <a:pPr algn="ctr" eaLnBrk="1" hangingPunct="1"/>
            <a:r>
              <a:rPr lang="ru-RU" altLang="en-US" sz="1800" b="1">
                <a:solidFill>
                  <a:srgbClr val="CC0000"/>
                </a:solidFill>
              </a:rPr>
              <a:t>(лето 1609 г.)</a:t>
            </a:r>
          </a:p>
        </p:txBody>
      </p:sp>
      <p:sp>
        <p:nvSpPr>
          <p:cNvPr id="51217" name="AutoShape 34">
            <a:extLst>
              <a:ext uri="{FF2B5EF4-FFF2-40B4-BE49-F238E27FC236}">
                <a16:creationId xmlns:a16="http://schemas.microsoft.com/office/drawing/2014/main" id="{71455AB8-A0CD-4A64-A5C2-0726E5000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3357563"/>
            <a:ext cx="1871662" cy="10795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М.Скопин-</a:t>
            </a:r>
            <a:br>
              <a:rPr lang="ru-RU" altLang="en-US" b="1"/>
            </a:br>
            <a:r>
              <a:rPr lang="ru-RU" altLang="en-US" b="1"/>
              <a:t>Шуйский</a:t>
            </a:r>
          </a:p>
        </p:txBody>
      </p:sp>
      <p:sp>
        <p:nvSpPr>
          <p:cNvPr id="51218" name="Line 38">
            <a:extLst>
              <a:ext uri="{FF2B5EF4-FFF2-40B4-BE49-F238E27FC236}">
                <a16:creationId xmlns:a16="http://schemas.microsoft.com/office/drawing/2014/main" id="{B7528BE5-EAF2-4635-9EBA-3256C95F16B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9475" y="3500438"/>
            <a:ext cx="5762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9" name="Line 53">
            <a:extLst>
              <a:ext uri="{FF2B5EF4-FFF2-40B4-BE49-F238E27FC236}">
                <a16:creationId xmlns:a16="http://schemas.microsoft.com/office/drawing/2014/main" id="{A9C2D8B1-8AC5-4AF5-937F-FB70A043F18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5963" y="4221163"/>
            <a:ext cx="576262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0" name="Line 54">
            <a:extLst>
              <a:ext uri="{FF2B5EF4-FFF2-40B4-BE49-F238E27FC236}">
                <a16:creationId xmlns:a16="http://schemas.microsoft.com/office/drawing/2014/main" id="{8048238D-C6DF-489E-BE6B-E7421D9C64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76825" y="4941888"/>
            <a:ext cx="129540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0" name="Rectangle 12">
            <a:extLst>
              <a:ext uri="{FF2B5EF4-FFF2-40B4-BE49-F238E27FC236}">
                <a16:creationId xmlns:a16="http://schemas.microsoft.com/office/drawing/2014/main" id="{2ACFFE67-19A5-4B59-8DEC-3F76376855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  <a:solidFill>
            <a:srgbClr val="FAFCA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/>
              <a:t>Шведская династия Ваза</a:t>
            </a:r>
          </a:p>
        </p:txBody>
      </p:sp>
      <p:sp>
        <p:nvSpPr>
          <p:cNvPr id="52227" name="Rectangle 13">
            <a:extLst>
              <a:ext uri="{FF2B5EF4-FFF2-40B4-BE49-F238E27FC236}">
                <a16:creationId xmlns:a16="http://schemas.microsoft.com/office/drawing/2014/main" id="{190E5857-6083-4C3C-8860-976E7538BD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765175"/>
            <a:ext cx="9144000" cy="6092825"/>
          </a:xfrm>
          <a:solidFill>
            <a:srgbClr val="FAFCA2"/>
          </a:solidFill>
        </p:spPr>
        <p:txBody>
          <a:bodyPr/>
          <a:lstStyle/>
          <a:p>
            <a:pPr eaLnBrk="1" hangingPunct="1"/>
            <a:endParaRPr lang="en-US" altLang="en-US" sz="2400"/>
          </a:p>
        </p:txBody>
      </p:sp>
      <p:sp>
        <p:nvSpPr>
          <p:cNvPr id="52228" name="Rectangle 14">
            <a:extLst>
              <a:ext uri="{FF2B5EF4-FFF2-40B4-BE49-F238E27FC236}">
                <a16:creationId xmlns:a16="http://schemas.microsoft.com/office/drawing/2014/main" id="{72B74928-BFF9-4302-9CCD-D669D5ABB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3789363"/>
            <a:ext cx="230505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Сигизмунд </a:t>
            </a:r>
            <a:r>
              <a:rPr lang="en-US" altLang="en-US" b="1"/>
              <a:t>III</a:t>
            </a:r>
          </a:p>
          <a:p>
            <a:pPr algn="ctr" eaLnBrk="1" hangingPunct="1"/>
            <a:r>
              <a:rPr lang="en-US" altLang="en-US" sz="2000" b="1"/>
              <a:t>1592–1604</a:t>
            </a:r>
            <a:endParaRPr lang="ru-RU" altLang="en-US" sz="2000" b="1"/>
          </a:p>
          <a:p>
            <a:pPr algn="ctr" eaLnBrk="1" hangingPunct="1"/>
            <a:r>
              <a:rPr lang="ru-RU" altLang="en-US" sz="2000" b="1"/>
              <a:t>король Польши</a:t>
            </a:r>
          </a:p>
          <a:p>
            <a:pPr algn="ctr" eaLnBrk="1" hangingPunct="1"/>
            <a:r>
              <a:rPr lang="ru-RU" altLang="en-US" sz="2000" b="1"/>
              <a:t>1587–1632</a:t>
            </a:r>
          </a:p>
        </p:txBody>
      </p:sp>
      <p:sp>
        <p:nvSpPr>
          <p:cNvPr id="52229" name="Rectangle 17">
            <a:extLst>
              <a:ext uri="{FF2B5EF4-FFF2-40B4-BE49-F238E27FC236}">
                <a16:creationId xmlns:a16="http://schemas.microsoft.com/office/drawing/2014/main" id="{5EC709DA-F7BB-4740-97A9-9AE3A2509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981075"/>
            <a:ext cx="1944687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Густав</a:t>
            </a:r>
          </a:p>
          <a:p>
            <a:pPr algn="ctr" eaLnBrk="1" hangingPunct="1"/>
            <a:r>
              <a:rPr lang="ru-RU" altLang="en-US" sz="2000" b="1"/>
              <a:t>1523–1560</a:t>
            </a:r>
          </a:p>
        </p:txBody>
      </p:sp>
      <p:sp>
        <p:nvSpPr>
          <p:cNvPr id="52230" name="Rectangle 19">
            <a:extLst>
              <a:ext uri="{FF2B5EF4-FFF2-40B4-BE49-F238E27FC236}">
                <a16:creationId xmlns:a16="http://schemas.microsoft.com/office/drawing/2014/main" id="{0CAED558-B6FB-47A7-931A-2074B070E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276475"/>
            <a:ext cx="1655762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Эрих </a:t>
            </a:r>
            <a:r>
              <a:rPr lang="en-US" altLang="en-US" b="1"/>
              <a:t>XIV</a:t>
            </a:r>
            <a:endParaRPr lang="ru-RU" altLang="en-US" b="1"/>
          </a:p>
          <a:p>
            <a:pPr algn="ctr" eaLnBrk="1" hangingPunct="1"/>
            <a:r>
              <a:rPr lang="ru-RU" altLang="en-US" sz="2000" b="1"/>
              <a:t>1560–1568</a:t>
            </a:r>
          </a:p>
        </p:txBody>
      </p:sp>
      <p:sp>
        <p:nvSpPr>
          <p:cNvPr id="52231" name="Rectangle 21">
            <a:extLst>
              <a:ext uri="{FF2B5EF4-FFF2-40B4-BE49-F238E27FC236}">
                <a16:creationId xmlns:a16="http://schemas.microsoft.com/office/drawing/2014/main" id="{DDE7E39F-1F61-4041-96D2-180C13605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2276475"/>
            <a:ext cx="1873250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Юхан </a:t>
            </a:r>
            <a:r>
              <a:rPr lang="en-US" altLang="en-US" b="1"/>
              <a:t>III</a:t>
            </a:r>
          </a:p>
          <a:p>
            <a:pPr algn="ctr" eaLnBrk="1" hangingPunct="1"/>
            <a:r>
              <a:rPr lang="en-US" altLang="en-US" sz="2000" b="1"/>
              <a:t>1568–1592</a:t>
            </a:r>
            <a:endParaRPr lang="ru-RU" altLang="en-US" sz="2000" b="1"/>
          </a:p>
        </p:txBody>
      </p:sp>
      <p:sp>
        <p:nvSpPr>
          <p:cNvPr id="52232" name="Rectangle 24">
            <a:extLst>
              <a:ext uri="{FF2B5EF4-FFF2-40B4-BE49-F238E27FC236}">
                <a16:creationId xmlns:a16="http://schemas.microsoft.com/office/drawing/2014/main" id="{B7EE6952-3E41-4919-A32C-A5F18AF22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2276475"/>
            <a:ext cx="1728788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Карл </a:t>
            </a:r>
            <a:r>
              <a:rPr lang="en-US" altLang="en-US" b="1"/>
              <a:t>IX</a:t>
            </a:r>
          </a:p>
          <a:p>
            <a:pPr algn="ctr" eaLnBrk="1" hangingPunct="1"/>
            <a:r>
              <a:rPr lang="en-US" altLang="en-US" sz="2000" b="1"/>
              <a:t>1604–1611</a:t>
            </a:r>
            <a:endParaRPr lang="ru-RU" altLang="en-US" sz="2000" b="1"/>
          </a:p>
        </p:txBody>
      </p:sp>
      <p:sp>
        <p:nvSpPr>
          <p:cNvPr id="52233" name="Rectangle 26">
            <a:extLst>
              <a:ext uri="{FF2B5EF4-FFF2-40B4-BE49-F238E27FC236}">
                <a16:creationId xmlns:a16="http://schemas.microsoft.com/office/drawing/2014/main" id="{0664CA78-8B3B-4701-9558-5D8244745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3789363"/>
            <a:ext cx="1800225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Густав </a:t>
            </a:r>
            <a:r>
              <a:rPr lang="en-US" altLang="en-US" b="1"/>
              <a:t>II</a:t>
            </a:r>
            <a:br>
              <a:rPr lang="en-US" altLang="en-US" b="1"/>
            </a:br>
            <a:r>
              <a:rPr lang="ru-RU" altLang="en-US" b="1"/>
              <a:t>Адольф</a:t>
            </a:r>
            <a:endParaRPr lang="en-US" altLang="en-US" b="1"/>
          </a:p>
          <a:p>
            <a:pPr algn="ctr" eaLnBrk="1" hangingPunct="1"/>
            <a:r>
              <a:rPr lang="en-US" altLang="en-US" sz="2000" b="1"/>
              <a:t>1611–1632</a:t>
            </a:r>
            <a:endParaRPr lang="ru-RU" altLang="en-US" sz="2000" b="1"/>
          </a:p>
        </p:txBody>
      </p:sp>
      <p:sp>
        <p:nvSpPr>
          <p:cNvPr id="52234" name="Rectangle 28">
            <a:extLst>
              <a:ext uri="{FF2B5EF4-FFF2-40B4-BE49-F238E27FC236}">
                <a16:creationId xmlns:a16="http://schemas.microsoft.com/office/drawing/2014/main" id="{7B5F5837-1137-413B-A65D-424CE1045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5516563"/>
            <a:ext cx="2305050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Владислав </a:t>
            </a:r>
            <a:r>
              <a:rPr lang="en-US" altLang="en-US" b="1"/>
              <a:t>II</a:t>
            </a:r>
          </a:p>
          <a:p>
            <a:pPr algn="ctr" eaLnBrk="1" hangingPunct="1"/>
            <a:r>
              <a:rPr lang="ru-RU" altLang="en-US" sz="2000" b="1"/>
              <a:t>король Польши</a:t>
            </a:r>
          </a:p>
          <a:p>
            <a:pPr algn="ctr" eaLnBrk="1" hangingPunct="1"/>
            <a:r>
              <a:rPr lang="ru-RU" altLang="en-US" sz="2000" b="1"/>
              <a:t>1632–1648</a:t>
            </a:r>
          </a:p>
        </p:txBody>
      </p:sp>
      <p:sp>
        <p:nvSpPr>
          <p:cNvPr id="52235" name="Line 31">
            <a:extLst>
              <a:ext uri="{FF2B5EF4-FFF2-40B4-BE49-F238E27FC236}">
                <a16:creationId xmlns:a16="http://schemas.microsoft.com/office/drawing/2014/main" id="{73E7DB3A-E387-4FD7-AD71-95851E600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7002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6" name="Line 33">
            <a:extLst>
              <a:ext uri="{FF2B5EF4-FFF2-40B4-BE49-F238E27FC236}">
                <a16:creationId xmlns:a16="http://schemas.microsoft.com/office/drawing/2014/main" id="{184ED2AC-1359-4DEB-BC2D-7CB9E0CD4C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8175" y="1916113"/>
            <a:ext cx="5543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7" name="Line 34">
            <a:extLst>
              <a:ext uri="{FF2B5EF4-FFF2-40B4-BE49-F238E27FC236}">
                <a16:creationId xmlns:a16="http://schemas.microsoft.com/office/drawing/2014/main" id="{A9C861AC-7800-415B-A17F-5DD9884F78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8175" y="19161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8" name="Line 35">
            <a:extLst>
              <a:ext uri="{FF2B5EF4-FFF2-40B4-BE49-F238E27FC236}">
                <a16:creationId xmlns:a16="http://schemas.microsoft.com/office/drawing/2014/main" id="{3CAC9FEB-1A8A-4543-83C7-71918BEFC86A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1725" y="19161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9" name="Line 36">
            <a:extLst>
              <a:ext uri="{FF2B5EF4-FFF2-40B4-BE49-F238E27FC236}">
                <a16:creationId xmlns:a16="http://schemas.microsoft.com/office/drawing/2014/main" id="{268C7340-8DFA-40B1-9388-54A00D238B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1416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0" name="Line 37">
            <a:extLst>
              <a:ext uri="{FF2B5EF4-FFF2-40B4-BE49-F238E27FC236}">
                <a16:creationId xmlns:a16="http://schemas.microsoft.com/office/drawing/2014/main" id="{7C6CC681-8691-496D-AA01-74C25F7079CB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1725" y="31416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1" name="Line 38">
            <a:extLst>
              <a:ext uri="{FF2B5EF4-FFF2-40B4-BE49-F238E27FC236}">
                <a16:creationId xmlns:a16="http://schemas.microsoft.com/office/drawing/2014/main" id="{8BDBCAD1-3385-4FCE-806E-A2D68544ED1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3438" y="50847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2" name="Text Box 41">
            <a:extLst>
              <a:ext uri="{FF2B5EF4-FFF2-40B4-BE49-F238E27FC236}">
                <a16:creationId xmlns:a16="http://schemas.microsoft.com/office/drawing/2014/main" id="{7A1FCCD2-A143-4A7B-8632-D87054D54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5661025"/>
            <a:ext cx="1846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/>
          </a:p>
        </p:txBody>
      </p:sp>
      <p:sp>
        <p:nvSpPr>
          <p:cNvPr id="52243" name="Text Box 42">
            <a:extLst>
              <a:ext uri="{FF2B5EF4-FFF2-40B4-BE49-F238E27FC236}">
                <a16:creationId xmlns:a16="http://schemas.microsoft.com/office/drawing/2014/main" id="{C0DD1D86-135F-43E8-AFCA-74BAD403F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5805488"/>
            <a:ext cx="2444750" cy="457200"/>
          </a:xfrm>
          <a:prstGeom prst="rect">
            <a:avLst/>
          </a:prstGeom>
          <a:solidFill>
            <a:srgbClr val="D8C6D7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b="1">
                <a:solidFill>
                  <a:srgbClr val="CC0000"/>
                </a:solidFill>
              </a:rPr>
              <a:t>Война с 1598 г.</a:t>
            </a:r>
          </a:p>
        </p:txBody>
      </p:sp>
      <p:sp>
        <p:nvSpPr>
          <p:cNvPr id="52244" name="Line 43">
            <a:extLst>
              <a:ext uri="{FF2B5EF4-FFF2-40B4-BE49-F238E27FC236}">
                <a16:creationId xmlns:a16="http://schemas.microsoft.com/office/drawing/2014/main" id="{B7A95875-42FF-4459-B7D6-708C67935B1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27763" y="3500438"/>
            <a:ext cx="0" cy="22336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5" name="Text Box 44">
            <a:extLst>
              <a:ext uri="{FF2B5EF4-FFF2-40B4-BE49-F238E27FC236}">
                <a16:creationId xmlns:a16="http://schemas.microsoft.com/office/drawing/2014/main" id="{FFA14180-8ED5-4E27-B391-F5DCA5CFD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075" y="3284538"/>
            <a:ext cx="329565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000" b="1"/>
              <a:t>1592 г. – шведско-польская уния.</a:t>
            </a:r>
          </a:p>
          <a:p>
            <a:pPr eaLnBrk="1" hangingPunct="1"/>
            <a:r>
              <a:rPr lang="ru-RU" altLang="en-US" sz="2000" b="1"/>
              <a:t>В 1595 г. Карл </a:t>
            </a:r>
            <a:r>
              <a:rPr lang="en-US" altLang="en-US" sz="2000" b="1"/>
              <a:t>IX</a:t>
            </a:r>
            <a:r>
              <a:rPr lang="ru-RU" altLang="en-US" sz="2000" b="1"/>
              <a:t> отстранил племянника</a:t>
            </a:r>
          </a:p>
          <a:p>
            <a:pPr eaLnBrk="1" hangingPunct="1"/>
            <a:r>
              <a:rPr lang="ru-RU" altLang="en-US" sz="2000" b="1"/>
              <a:t>Сигизмунда </a:t>
            </a:r>
            <a:r>
              <a:rPr lang="en-US" altLang="en-US" sz="2000" b="1"/>
              <a:t>III </a:t>
            </a:r>
            <a:r>
              <a:rPr lang="ru-RU" altLang="en-US" sz="2000" b="1"/>
              <a:t>от власти</a:t>
            </a:r>
          </a:p>
          <a:p>
            <a:pPr eaLnBrk="1" hangingPunct="1"/>
            <a:r>
              <a:rPr lang="ru-RU" altLang="en-US" sz="2000" b="1"/>
              <a:t>в Швеции и стал регентом.</a:t>
            </a:r>
          </a:p>
          <a:p>
            <a:pPr eaLnBrk="1" hangingPunct="1"/>
            <a:r>
              <a:rPr lang="ru-RU" altLang="en-US" sz="2000" b="1"/>
              <a:t>В 1598 г. его войска разбили Сигизмунда.</a:t>
            </a:r>
          </a:p>
          <a:p>
            <a:pPr eaLnBrk="1" hangingPunct="1"/>
            <a:r>
              <a:rPr lang="ru-RU" altLang="en-US" sz="2000" b="1"/>
              <a:t>В 1604 г. он был провозглашен королем.</a:t>
            </a:r>
          </a:p>
        </p:txBody>
      </p:sp>
      <p:sp>
        <p:nvSpPr>
          <p:cNvPr id="52246" name="Line 48">
            <a:extLst>
              <a:ext uri="{FF2B5EF4-FFF2-40B4-BE49-F238E27FC236}">
                <a16:creationId xmlns:a16="http://schemas.microsoft.com/office/drawing/2014/main" id="{01940D2D-14F1-40D1-A719-651966F1A3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24525" y="3141663"/>
            <a:ext cx="8636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F53FCF29-2D57-4950-AFE0-FAAB91B55F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rgbClr val="FAFCA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/>
              <a:t>Польское вторжение в Россию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3FB3CB94-56CD-4D75-B618-D2799D391E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836613"/>
            <a:ext cx="9144000" cy="6021387"/>
          </a:xfrm>
          <a:solidFill>
            <a:srgbClr val="FAFCA2"/>
          </a:solidFill>
        </p:spPr>
        <p:txBody>
          <a:bodyPr/>
          <a:lstStyle/>
          <a:p>
            <a:pPr eaLnBrk="1" hangingPunct="1"/>
            <a:endParaRPr lang="ru-RU" altLang="en-US"/>
          </a:p>
          <a:p>
            <a:pPr eaLnBrk="1" hangingPunct="1"/>
            <a:endParaRPr lang="ru-RU" altLang="en-US"/>
          </a:p>
          <a:p>
            <a:pPr eaLnBrk="1" hangingPunct="1"/>
            <a:endParaRPr lang="ru-RU" altLang="en-US"/>
          </a:p>
          <a:p>
            <a:pPr eaLnBrk="1" hangingPunct="1"/>
            <a:endParaRPr lang="ru-RU" altLang="en-US"/>
          </a:p>
          <a:p>
            <a:pPr eaLnBrk="1" hangingPunct="1"/>
            <a:endParaRPr lang="ru-RU" altLang="en-US"/>
          </a:p>
          <a:p>
            <a:pPr eaLnBrk="1" hangingPunct="1"/>
            <a:endParaRPr lang="ru-RU" altLang="en-US"/>
          </a:p>
          <a:p>
            <a:pPr eaLnBrk="1" hangingPunct="1"/>
            <a:endParaRPr lang="ru-RU" altLang="en-US"/>
          </a:p>
          <a:p>
            <a:pPr eaLnBrk="1" hangingPunct="1"/>
            <a:endParaRPr lang="ru-RU" altLang="en-US"/>
          </a:p>
        </p:txBody>
      </p:sp>
      <p:sp>
        <p:nvSpPr>
          <p:cNvPr id="53252" name="Oval 8">
            <a:extLst>
              <a:ext uri="{FF2B5EF4-FFF2-40B4-BE49-F238E27FC236}">
                <a16:creationId xmlns:a16="http://schemas.microsoft.com/office/drawing/2014/main" id="{DF823750-210D-4BB4-AD76-E280F53AF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1196975"/>
            <a:ext cx="1871663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Швеция</a:t>
            </a:r>
          </a:p>
        </p:txBody>
      </p:sp>
      <p:sp>
        <p:nvSpPr>
          <p:cNvPr id="53253" name="Oval 10">
            <a:extLst>
              <a:ext uri="{FF2B5EF4-FFF2-40B4-BE49-F238E27FC236}">
                <a16:creationId xmlns:a16="http://schemas.microsoft.com/office/drawing/2014/main" id="{4F31F210-3CCE-4E9C-A0B1-712971766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2708275"/>
            <a:ext cx="1655763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Россия</a:t>
            </a:r>
          </a:p>
        </p:txBody>
      </p:sp>
      <p:sp>
        <p:nvSpPr>
          <p:cNvPr id="53254" name="Oval 12">
            <a:extLst>
              <a:ext uri="{FF2B5EF4-FFF2-40B4-BE49-F238E27FC236}">
                <a16:creationId xmlns:a16="http://schemas.microsoft.com/office/drawing/2014/main" id="{3DEF7E37-C808-4498-81B6-309C31196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708275"/>
            <a:ext cx="1657350" cy="6492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Польша</a:t>
            </a:r>
          </a:p>
        </p:txBody>
      </p:sp>
      <p:sp>
        <p:nvSpPr>
          <p:cNvPr id="53255" name="Oval 14">
            <a:extLst>
              <a:ext uri="{FF2B5EF4-FFF2-40B4-BE49-F238E27FC236}">
                <a16:creationId xmlns:a16="http://schemas.microsoft.com/office/drawing/2014/main" id="{B1220E5E-4B58-42FF-90F5-F7C2EB577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1268413"/>
            <a:ext cx="1871662" cy="647700"/>
          </a:xfrm>
          <a:prstGeom prst="ellipse">
            <a:avLst/>
          </a:prstGeom>
          <a:solidFill>
            <a:srgbClr val="D8C6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>
                <a:solidFill>
                  <a:srgbClr val="CC0000"/>
                </a:solidFill>
              </a:rPr>
              <a:t>Союз</a:t>
            </a:r>
          </a:p>
        </p:txBody>
      </p:sp>
      <p:sp>
        <p:nvSpPr>
          <p:cNvPr id="53256" name="Line 16">
            <a:extLst>
              <a:ext uri="{FF2B5EF4-FFF2-40B4-BE49-F238E27FC236}">
                <a16:creationId xmlns:a16="http://schemas.microsoft.com/office/drawing/2014/main" id="{11EE4A3A-449F-45FA-A2B0-475F951E8C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51500" y="1844675"/>
            <a:ext cx="86518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7" name="Oval 17">
            <a:extLst>
              <a:ext uri="{FF2B5EF4-FFF2-40B4-BE49-F238E27FC236}">
                <a16:creationId xmlns:a16="http://schemas.microsoft.com/office/drawing/2014/main" id="{F0CA19B5-86E4-48E6-8F71-541B8965D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412875"/>
            <a:ext cx="1727200" cy="576263"/>
          </a:xfrm>
          <a:prstGeom prst="ellipse">
            <a:avLst/>
          </a:prstGeom>
          <a:solidFill>
            <a:srgbClr val="D8C6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>
                <a:solidFill>
                  <a:srgbClr val="CC0000"/>
                </a:solidFill>
              </a:rPr>
              <a:t>Война</a:t>
            </a:r>
          </a:p>
        </p:txBody>
      </p:sp>
      <p:sp>
        <p:nvSpPr>
          <p:cNvPr id="53258" name="Line 19">
            <a:extLst>
              <a:ext uri="{FF2B5EF4-FFF2-40B4-BE49-F238E27FC236}">
                <a16:creationId xmlns:a16="http://schemas.microsoft.com/office/drawing/2014/main" id="{C32FD4AF-E93B-4BD0-91E0-C4D48FECDFE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1413" y="1916113"/>
            <a:ext cx="792162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9" name="Oval 20">
            <a:extLst>
              <a:ext uri="{FF2B5EF4-FFF2-40B4-BE49-F238E27FC236}">
                <a16:creationId xmlns:a16="http://schemas.microsoft.com/office/drawing/2014/main" id="{B662843D-C8BE-45CD-B03F-4F5898A1D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3500438"/>
            <a:ext cx="3313113" cy="720725"/>
          </a:xfrm>
          <a:prstGeom prst="ellipse">
            <a:avLst/>
          </a:prstGeom>
          <a:solidFill>
            <a:srgbClr val="D8C6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>
                <a:solidFill>
                  <a:srgbClr val="CC0000"/>
                </a:solidFill>
              </a:rPr>
              <a:t>Повод к войне</a:t>
            </a:r>
          </a:p>
        </p:txBody>
      </p:sp>
      <p:sp>
        <p:nvSpPr>
          <p:cNvPr id="53260" name="Line 22">
            <a:extLst>
              <a:ext uri="{FF2B5EF4-FFF2-40B4-BE49-F238E27FC236}">
                <a16:creationId xmlns:a16="http://schemas.microsoft.com/office/drawing/2014/main" id="{16814456-870C-4863-9A15-843D5A3FDD9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32138" y="3068638"/>
            <a:ext cx="360362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1" name="Text Box 23">
            <a:extLst>
              <a:ext uri="{FF2B5EF4-FFF2-40B4-BE49-F238E27FC236}">
                <a16:creationId xmlns:a16="http://schemas.microsoft.com/office/drawing/2014/main" id="{58436CBD-FCBE-48C9-8A9A-AF29C70AE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4672013"/>
            <a:ext cx="8247062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b="1"/>
              <a:t>Начало польского вторжения – сентябрь 1609 г.</a:t>
            </a:r>
            <a:br>
              <a:rPr lang="ru-RU" altLang="en-US" b="1"/>
            </a:br>
            <a:r>
              <a:rPr lang="ru-RU" altLang="en-US" b="1"/>
              <a:t>Осада Смоленска</a:t>
            </a:r>
            <a:r>
              <a:rPr lang="en-US" altLang="en-US" b="1"/>
              <a:t> </a:t>
            </a:r>
            <a:r>
              <a:rPr lang="ru-RU" altLang="en-US" b="1"/>
              <a:t>войсками Сигизмунда </a:t>
            </a:r>
            <a:r>
              <a:rPr lang="en-US" altLang="en-US" b="1"/>
              <a:t>III</a:t>
            </a:r>
            <a:r>
              <a:rPr lang="ru-RU" altLang="en-US" b="1"/>
              <a:t>.</a:t>
            </a:r>
          </a:p>
          <a:p>
            <a:pPr eaLnBrk="1" hangingPunct="1"/>
            <a:r>
              <a:rPr lang="ru-RU" altLang="en-US" b="1"/>
              <a:t>Отзыв польских войск из Тушина.</a:t>
            </a:r>
            <a:br>
              <a:rPr lang="ru-RU" altLang="en-US" b="1"/>
            </a:br>
            <a:r>
              <a:rPr lang="ru-RU" altLang="en-US" b="1"/>
              <a:t>Распад тушинского лагеря. Гибель тушинского вора.</a:t>
            </a:r>
          </a:p>
          <a:p>
            <a:pPr eaLnBrk="1" hangingPunct="1"/>
            <a:r>
              <a:rPr lang="ru-RU" altLang="en-US" b="1"/>
              <a:t>Оборона Смоленска – 21 месяц.</a:t>
            </a:r>
          </a:p>
        </p:txBody>
      </p:sp>
      <p:sp>
        <p:nvSpPr>
          <p:cNvPr id="53262" name="Line 25">
            <a:extLst>
              <a:ext uri="{FF2B5EF4-FFF2-40B4-BE49-F238E27FC236}">
                <a16:creationId xmlns:a16="http://schemas.microsoft.com/office/drawing/2014/main" id="{3C7FE5EE-F4DF-4092-BCFD-5FE14390BA6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538" y="1844675"/>
            <a:ext cx="1728787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3" name="Line 26">
            <a:extLst>
              <a:ext uri="{FF2B5EF4-FFF2-40B4-BE49-F238E27FC236}">
                <a16:creationId xmlns:a16="http://schemas.microsoft.com/office/drawing/2014/main" id="{327A9F55-E018-4BD0-A390-F7D08374A3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0338" y="1844675"/>
            <a:ext cx="172720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4" name="Line 27">
            <a:extLst>
              <a:ext uri="{FF2B5EF4-FFF2-40B4-BE49-F238E27FC236}">
                <a16:creationId xmlns:a16="http://schemas.microsoft.com/office/drawing/2014/main" id="{4F78A931-DD70-4EAF-9CC0-BFB53F197C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0338" y="3068638"/>
            <a:ext cx="3455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B26F5FC0-8BD5-444C-86F0-87E40339D6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96" y="98961"/>
            <a:ext cx="9144000" cy="1268413"/>
          </a:xfrm>
          <a:solidFill>
            <a:srgbClr val="FAFCA2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/>
              <a:t>Осада Троице-Сергиева монастыря</a:t>
            </a:r>
          </a:p>
        </p:txBody>
      </p:sp>
      <p:pic>
        <p:nvPicPr>
          <p:cNvPr id="54276" name="Picture 8" descr="осада Троицкой Лавры 1608 г">
            <a:extLst>
              <a:ext uri="{FF2B5EF4-FFF2-40B4-BE49-F238E27FC236}">
                <a16:creationId xmlns:a16="http://schemas.microsoft.com/office/drawing/2014/main" id="{8A5F8E1C-B898-4FD1-8FE3-D57E61D2B47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68638"/>
            <a:ext cx="6443663" cy="3789362"/>
          </a:xfrm>
        </p:spPr>
      </p:pic>
      <p:sp>
        <p:nvSpPr>
          <p:cNvPr id="54277" name="Rectangle 6">
            <a:extLst>
              <a:ext uri="{FF2B5EF4-FFF2-40B4-BE49-F238E27FC236}">
                <a16:creationId xmlns:a16="http://schemas.microsoft.com/office/drawing/2014/main" id="{5BDA4956-D10E-4BB7-A813-5852B677275B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-143943" y="1268413"/>
            <a:ext cx="9287943" cy="1800225"/>
          </a:xfrm>
          <a:solidFill>
            <a:srgbClr val="FAFCA2"/>
          </a:solidFill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altLang="en-US" sz="2400" b="1"/>
              <a:t>В 1609 г.</a:t>
            </a:r>
            <a:r>
              <a:rPr lang="en-US" altLang="en-US" sz="2400" b="1"/>
              <a:t> </a:t>
            </a:r>
            <a:r>
              <a:rPr lang="ru-RU" altLang="en-US" sz="2400" b="1"/>
              <a:t>польские отряды осадили Троице-Сергиев монастырь.</a:t>
            </a:r>
            <a:br>
              <a:rPr lang="ru-RU" altLang="en-US" sz="2400" b="1"/>
            </a:br>
            <a:r>
              <a:rPr lang="ru-RU" altLang="en-US" sz="2400" b="1"/>
              <a:t>Оборона обители продолжалась</a:t>
            </a:r>
            <a:br>
              <a:rPr lang="ru-RU" altLang="en-US" sz="2400" b="1"/>
            </a:br>
            <a:r>
              <a:rPr lang="ru-RU" altLang="en-US" sz="2400" b="1"/>
              <a:t>18 месяцев.</a:t>
            </a:r>
          </a:p>
        </p:txBody>
      </p:sp>
      <p:sp>
        <p:nvSpPr>
          <p:cNvPr id="54278" name="Text Box 9">
            <a:extLst>
              <a:ext uri="{FF2B5EF4-FFF2-40B4-BE49-F238E27FC236}">
                <a16:creationId xmlns:a16="http://schemas.microsoft.com/office/drawing/2014/main" id="{5A2613B9-C610-41C6-A9A3-59BF2A499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3068638"/>
            <a:ext cx="2700337" cy="3743325"/>
          </a:xfrm>
          <a:prstGeom prst="rect">
            <a:avLst/>
          </a:prstGeom>
          <a:solidFill>
            <a:srgbClr val="FAFC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en-US" b="1"/>
          </a:p>
          <a:p>
            <a:pPr algn="ctr" eaLnBrk="1" hangingPunct="1"/>
            <a:r>
              <a:rPr lang="ru-RU" altLang="en-US" b="1"/>
              <a:t>В январе 1610 г.</a:t>
            </a:r>
          </a:p>
          <a:p>
            <a:pPr algn="ctr" eaLnBrk="1" hangingPunct="1"/>
            <a:r>
              <a:rPr lang="ru-RU" altLang="en-US" b="1"/>
              <a:t>войска М.В.Скопина-Шуйского освободили монастырь</a:t>
            </a:r>
            <a:br>
              <a:rPr lang="ru-RU" altLang="en-US" b="1"/>
            </a:br>
            <a:r>
              <a:rPr lang="ru-RU" altLang="en-US" b="1"/>
              <a:t>от осады</a:t>
            </a:r>
            <a:r>
              <a:rPr lang="ru-RU" altLang="en-US"/>
              <a:t>.</a:t>
            </a:r>
          </a:p>
          <a:p>
            <a:pPr eaLnBrk="1" hangingPunct="1"/>
            <a:endParaRPr lang="ru-RU" altLang="en-US"/>
          </a:p>
          <a:p>
            <a:pPr eaLnBrk="1" hangingPunct="1"/>
            <a:endParaRPr lang="ru-RU" altLang="en-US"/>
          </a:p>
        </p:txBody>
      </p:sp>
    </p:spTree>
  </p:cSld>
  <p:clrMapOvr>
    <a:masterClrMapping/>
  </p:clrMapOvr>
  <p:transition>
    <p:cover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DD698133-AA5D-4D2F-A1F2-8A3138989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  <a:solidFill>
            <a:srgbClr val="FAFCA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/>
              <a:t>Смерть Скопина-Шуйского</a:t>
            </a:r>
          </a:p>
        </p:txBody>
      </p:sp>
      <p:pic>
        <p:nvPicPr>
          <p:cNvPr id="55300" name="Picture 8" descr="М">
            <a:extLst>
              <a:ext uri="{FF2B5EF4-FFF2-40B4-BE49-F238E27FC236}">
                <a16:creationId xmlns:a16="http://schemas.microsoft.com/office/drawing/2014/main" id="{D60D8051-E04D-4395-B280-C3928A8B8BA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08050"/>
            <a:ext cx="5364163" cy="5949950"/>
          </a:xfrm>
        </p:spPr>
      </p:pic>
      <p:sp>
        <p:nvSpPr>
          <p:cNvPr id="55301" name="Rectangle 6">
            <a:extLst>
              <a:ext uri="{FF2B5EF4-FFF2-40B4-BE49-F238E27FC236}">
                <a16:creationId xmlns:a16="http://schemas.microsoft.com/office/drawing/2014/main" id="{A24D92D9-8346-4708-979C-0C17DC710F26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5364163" y="908050"/>
            <a:ext cx="3779837" cy="5949950"/>
          </a:xfrm>
          <a:solidFill>
            <a:srgbClr val="FAFCA2"/>
          </a:solidFill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altLang="en-US" sz="2400" b="1"/>
              <a:t>12 марта 1610 г.</a:t>
            </a:r>
            <a:br>
              <a:rPr lang="ru-RU" altLang="en-US" sz="2400" b="1"/>
            </a:br>
            <a:r>
              <a:rPr lang="ru-RU" altLang="en-US" sz="2400" b="1"/>
              <a:t>М.В. Скопин-Шуйский торжественно вступил в Москву. В нем видели наследника</a:t>
            </a:r>
            <a:br>
              <a:rPr lang="ru-RU" altLang="en-US" sz="2400" b="1"/>
            </a:br>
            <a:r>
              <a:rPr lang="ru-RU" altLang="en-US" sz="2400" b="1"/>
              <a:t>В.И. Шуйского.</a:t>
            </a:r>
          </a:p>
          <a:p>
            <a:pPr marL="0" indent="0" eaLnBrk="1" hangingPunct="1">
              <a:buFontTx/>
              <a:buNone/>
            </a:pPr>
            <a:endParaRPr lang="ru-RU" altLang="en-US" sz="2400" b="1"/>
          </a:p>
          <a:p>
            <a:pPr marL="0" indent="0" algn="ctr" eaLnBrk="1" hangingPunct="1">
              <a:buFontTx/>
              <a:buNone/>
            </a:pPr>
            <a:r>
              <a:rPr lang="ru-RU" altLang="en-US" sz="2400" b="1"/>
              <a:t>Внезапно воевода умер.</a:t>
            </a:r>
            <a:br>
              <a:rPr lang="ru-RU" altLang="en-US" sz="2400" b="1"/>
            </a:br>
            <a:r>
              <a:rPr lang="ru-RU" altLang="en-US" sz="2400" b="1"/>
              <a:t>В Москве считали,</a:t>
            </a:r>
            <a:br>
              <a:rPr lang="ru-RU" altLang="en-US" sz="2400" b="1"/>
            </a:br>
            <a:r>
              <a:rPr lang="ru-RU" altLang="en-US" sz="2400" b="1"/>
              <a:t>что его отравила</a:t>
            </a:r>
            <a:br>
              <a:rPr lang="ru-RU" altLang="en-US" sz="2400" b="1"/>
            </a:br>
            <a:r>
              <a:rPr lang="ru-RU" altLang="en-US" sz="2400" b="1"/>
              <a:t>жена царского брата Дмитрия Шуйского – дочь Малюты Скуратова.</a:t>
            </a:r>
          </a:p>
        </p:txBody>
      </p:sp>
    </p:spTree>
  </p:cSld>
  <p:clrMapOvr>
    <a:masterClrMapping/>
  </p:clrMapOvr>
  <p:transition>
    <p:cover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689CAE92-13BF-410E-9B65-65FCF54896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  <a:solidFill>
            <a:srgbClr val="FAFCA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/>
              <a:t>Падение В.Шуйского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D13BA0F6-C259-42FB-8003-704002ED13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765175"/>
            <a:ext cx="9144000" cy="6092825"/>
          </a:xfrm>
          <a:solidFill>
            <a:srgbClr val="FAFCA2"/>
          </a:solidFill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BFC6EDF7-2823-4E41-96B9-D179352D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052513"/>
            <a:ext cx="2447925" cy="151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Рост налогов</a:t>
            </a:r>
            <a:br>
              <a:rPr lang="ru-RU" altLang="en-US" b="1"/>
            </a:br>
            <a:r>
              <a:rPr lang="ru-RU" altLang="en-US" b="1"/>
              <a:t> для уплаты</a:t>
            </a:r>
            <a:br>
              <a:rPr lang="ru-RU" altLang="en-US" b="1"/>
            </a:br>
            <a:r>
              <a:rPr lang="ru-RU" altLang="en-US" b="1"/>
              <a:t>жалованья</a:t>
            </a:r>
            <a:br>
              <a:rPr lang="ru-RU" altLang="en-US" b="1"/>
            </a:br>
            <a:r>
              <a:rPr lang="ru-RU" altLang="en-US" b="1"/>
              <a:t> шведам</a:t>
            </a:r>
            <a:r>
              <a:rPr lang="ru-RU" altLang="en-US"/>
              <a:t> </a:t>
            </a:r>
          </a:p>
        </p:txBody>
      </p:sp>
      <p:sp>
        <p:nvSpPr>
          <p:cNvPr id="56325" name="Rectangle 6">
            <a:extLst>
              <a:ext uri="{FF2B5EF4-FFF2-40B4-BE49-F238E27FC236}">
                <a16:creationId xmlns:a16="http://schemas.microsoft.com/office/drawing/2014/main" id="{A99C5E88-0844-476F-90B0-FEACBBF8D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1052513"/>
            <a:ext cx="2376487" cy="151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Уклонение</a:t>
            </a:r>
            <a:br>
              <a:rPr lang="ru-RU" altLang="en-US" b="1"/>
            </a:br>
            <a:r>
              <a:rPr lang="ru-RU" altLang="en-US" b="1"/>
              <a:t>шведов от</a:t>
            </a:r>
            <a:br>
              <a:rPr lang="ru-RU" altLang="en-US" b="1"/>
            </a:br>
            <a:r>
              <a:rPr lang="ru-RU" altLang="en-US" b="1"/>
              <a:t>участия  в боях</a:t>
            </a:r>
          </a:p>
          <a:p>
            <a:pPr algn="ctr" eaLnBrk="1" hangingPunct="1"/>
            <a:r>
              <a:rPr lang="ru-RU" altLang="en-US" b="1"/>
              <a:t>после Твери</a:t>
            </a:r>
            <a:r>
              <a:rPr lang="ru-RU" altLang="en-US"/>
              <a:t> </a:t>
            </a:r>
          </a:p>
        </p:txBody>
      </p:sp>
      <p:sp>
        <p:nvSpPr>
          <p:cNvPr id="56326" name="Rectangle 9">
            <a:extLst>
              <a:ext uri="{FF2B5EF4-FFF2-40B4-BE49-F238E27FC236}">
                <a16:creationId xmlns:a16="http://schemas.microsoft.com/office/drawing/2014/main" id="{3C5284DF-2FEE-4FFB-9EA8-08C61125A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1052513"/>
            <a:ext cx="2663825" cy="151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Приглашение</a:t>
            </a:r>
            <a:br>
              <a:rPr lang="ru-RU" altLang="en-US" b="1"/>
            </a:br>
            <a:r>
              <a:rPr lang="ru-RU" altLang="en-US" b="1"/>
              <a:t>шведов – повод</a:t>
            </a:r>
            <a:br>
              <a:rPr lang="ru-RU" altLang="en-US" b="1"/>
            </a:br>
            <a:r>
              <a:rPr lang="ru-RU" altLang="en-US" b="1"/>
              <a:t>для вторжения</a:t>
            </a:r>
            <a:br>
              <a:rPr lang="ru-RU" altLang="en-US" b="1"/>
            </a:br>
            <a:r>
              <a:rPr lang="ru-RU" altLang="en-US" b="1"/>
              <a:t>поляков</a:t>
            </a:r>
          </a:p>
        </p:txBody>
      </p:sp>
      <p:sp>
        <p:nvSpPr>
          <p:cNvPr id="56327" name="Rectangle 11">
            <a:extLst>
              <a:ext uri="{FF2B5EF4-FFF2-40B4-BE49-F238E27FC236}">
                <a16:creationId xmlns:a16="http://schemas.microsoft.com/office/drawing/2014/main" id="{6964E756-B278-4A06-A189-8A8717A86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1663"/>
            <a:ext cx="2952750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Загадочная смерть</a:t>
            </a:r>
            <a:br>
              <a:rPr lang="ru-RU" altLang="en-US" b="1"/>
            </a:br>
            <a:r>
              <a:rPr lang="ru-RU" altLang="en-US" b="1"/>
              <a:t>М.В. Скопина</a:t>
            </a:r>
            <a:br>
              <a:rPr lang="ru-RU" altLang="en-US" b="1"/>
            </a:br>
            <a:r>
              <a:rPr lang="ru-RU" altLang="en-US" b="1"/>
              <a:t>-Шуйского</a:t>
            </a:r>
          </a:p>
        </p:txBody>
      </p:sp>
      <p:sp>
        <p:nvSpPr>
          <p:cNvPr id="56328" name="Rectangle 13">
            <a:extLst>
              <a:ext uri="{FF2B5EF4-FFF2-40B4-BE49-F238E27FC236}">
                <a16:creationId xmlns:a16="http://schemas.microsoft.com/office/drawing/2014/main" id="{C73AE436-3476-4FAD-BE51-CBDBB16D6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3141663"/>
            <a:ext cx="3168650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Поражение войск</a:t>
            </a:r>
            <a:br>
              <a:rPr lang="ru-RU" altLang="en-US" b="1"/>
            </a:br>
            <a:r>
              <a:rPr lang="ru-RU" altLang="en-US" b="1"/>
              <a:t>Д.И. Шуйского при</a:t>
            </a:r>
            <a:br>
              <a:rPr lang="ru-RU" altLang="en-US" b="1"/>
            </a:br>
            <a:r>
              <a:rPr lang="ru-RU" altLang="en-US" b="1"/>
              <a:t>Клушине</a:t>
            </a:r>
          </a:p>
        </p:txBody>
      </p:sp>
      <p:sp>
        <p:nvSpPr>
          <p:cNvPr id="56329" name="Oval 15">
            <a:extLst>
              <a:ext uri="{FF2B5EF4-FFF2-40B4-BE49-F238E27FC236}">
                <a16:creationId xmlns:a16="http://schemas.microsoft.com/office/drawing/2014/main" id="{85A647C3-735D-4A18-BB3A-B3AF1A187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4941888"/>
            <a:ext cx="4824413" cy="1916112"/>
          </a:xfrm>
          <a:prstGeom prst="ellipse">
            <a:avLst/>
          </a:prstGeom>
          <a:solidFill>
            <a:srgbClr val="D8C6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>
                <a:solidFill>
                  <a:srgbClr val="CC0000"/>
                </a:solidFill>
              </a:rPr>
              <a:t>Падение популярности</a:t>
            </a:r>
          </a:p>
          <a:p>
            <a:pPr algn="ctr" eaLnBrk="1" hangingPunct="1"/>
            <a:r>
              <a:rPr lang="ru-RU" altLang="en-US" b="1">
                <a:solidFill>
                  <a:srgbClr val="CC0000"/>
                </a:solidFill>
              </a:rPr>
              <a:t>В.И. Шуйского</a:t>
            </a:r>
          </a:p>
          <a:p>
            <a:pPr algn="ctr" eaLnBrk="1" hangingPunct="1"/>
            <a:r>
              <a:rPr lang="ru-RU" altLang="en-US" b="1">
                <a:solidFill>
                  <a:srgbClr val="CC0000"/>
                </a:solidFill>
              </a:rPr>
              <a:t>и его свержение</a:t>
            </a:r>
          </a:p>
          <a:p>
            <a:pPr algn="ctr" eaLnBrk="1" hangingPunct="1"/>
            <a:r>
              <a:rPr lang="ru-RU" altLang="en-US" sz="2000" b="1">
                <a:solidFill>
                  <a:srgbClr val="CC0000"/>
                </a:solidFill>
              </a:rPr>
              <a:t>(июль 1610 г.)</a:t>
            </a:r>
          </a:p>
        </p:txBody>
      </p:sp>
      <p:sp>
        <p:nvSpPr>
          <p:cNvPr id="56330" name="Line 18">
            <a:extLst>
              <a:ext uri="{FF2B5EF4-FFF2-40B4-BE49-F238E27FC236}">
                <a16:creationId xmlns:a16="http://schemas.microsoft.com/office/drawing/2014/main" id="{97886F25-3EF6-47BF-B20B-B9C0E714CAD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4663" y="2565400"/>
            <a:ext cx="0" cy="237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1" name="Line 19">
            <a:extLst>
              <a:ext uri="{FF2B5EF4-FFF2-40B4-BE49-F238E27FC236}">
                <a16:creationId xmlns:a16="http://schemas.microsoft.com/office/drawing/2014/main" id="{4FF16040-A4F2-4A4F-BF46-EFCB5DE65E8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1775" y="2565400"/>
            <a:ext cx="1512888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2" name="Line 20">
            <a:extLst>
              <a:ext uri="{FF2B5EF4-FFF2-40B4-BE49-F238E27FC236}">
                <a16:creationId xmlns:a16="http://schemas.microsoft.com/office/drawing/2014/main" id="{79320C41-FDA4-4084-9038-0593E9949F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84663" y="2565400"/>
            <a:ext cx="1655762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3" name="Line 21">
            <a:extLst>
              <a:ext uri="{FF2B5EF4-FFF2-40B4-BE49-F238E27FC236}">
                <a16:creationId xmlns:a16="http://schemas.microsoft.com/office/drawing/2014/main" id="{D50D8997-85BB-4E18-913F-F175FFDD7BB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933825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4" name="Line 22">
            <a:extLst>
              <a:ext uri="{FF2B5EF4-FFF2-40B4-BE49-F238E27FC236}">
                <a16:creationId xmlns:a16="http://schemas.microsoft.com/office/drawing/2014/main" id="{A581756E-AECB-489B-B802-EB1F7950BE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84663" y="3933825"/>
            <a:ext cx="1150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3B178353-4A39-46E7-AD67-735901990F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  <a:solidFill>
            <a:srgbClr val="FAFCA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/>
              <a:t>Междуцарствие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6B4F093A-993A-4595-B0C9-8E532669F5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908050"/>
            <a:ext cx="9144000" cy="5949950"/>
          </a:xfrm>
          <a:solidFill>
            <a:srgbClr val="FAFCA2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</p:txBody>
      </p:sp>
      <p:sp>
        <p:nvSpPr>
          <p:cNvPr id="57348" name="AutoShape 5">
            <a:extLst>
              <a:ext uri="{FF2B5EF4-FFF2-40B4-BE49-F238E27FC236}">
                <a16:creationId xmlns:a16="http://schemas.microsoft.com/office/drawing/2014/main" id="{CC34210B-D800-4A71-BAE6-3CD8C4974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196975"/>
            <a:ext cx="2881313" cy="1584325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Династия</a:t>
            </a:r>
            <a:br>
              <a:rPr lang="ru-RU" altLang="en-US" b="1"/>
            </a:br>
            <a:r>
              <a:rPr lang="ru-RU" altLang="en-US" b="1"/>
              <a:t>Рюриковичей</a:t>
            </a:r>
          </a:p>
          <a:p>
            <a:pPr algn="ctr" eaLnBrk="1" hangingPunct="1"/>
            <a:r>
              <a:rPr lang="ru-RU" altLang="en-US" b="1"/>
              <a:t>прервалась </a:t>
            </a:r>
          </a:p>
        </p:txBody>
      </p:sp>
      <p:sp>
        <p:nvSpPr>
          <p:cNvPr id="57349" name="AutoShape 7">
            <a:extLst>
              <a:ext uri="{FF2B5EF4-FFF2-40B4-BE49-F238E27FC236}">
                <a16:creationId xmlns:a16="http://schemas.microsoft.com/office/drawing/2014/main" id="{80EEED09-0DA6-4155-B125-DA2CADEAB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1196975"/>
            <a:ext cx="2879725" cy="15113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Цари из бояр</a:t>
            </a:r>
            <a:br>
              <a:rPr lang="ru-RU" altLang="en-US" b="1"/>
            </a:br>
            <a:r>
              <a:rPr lang="ru-RU" altLang="en-US" b="1"/>
              <a:t>дважды</a:t>
            </a:r>
            <a:br>
              <a:rPr lang="ru-RU" altLang="en-US" b="1"/>
            </a:br>
            <a:r>
              <a:rPr lang="ru-RU" altLang="en-US" b="1"/>
              <a:t>оказались</a:t>
            </a:r>
            <a:br>
              <a:rPr lang="ru-RU" altLang="en-US" b="1"/>
            </a:br>
            <a:r>
              <a:rPr lang="ru-RU" altLang="en-US" b="1"/>
              <a:t> неудачными</a:t>
            </a:r>
          </a:p>
        </p:txBody>
      </p:sp>
      <p:sp>
        <p:nvSpPr>
          <p:cNvPr id="57350" name="Oval 9">
            <a:extLst>
              <a:ext uri="{FF2B5EF4-FFF2-40B4-BE49-F238E27FC236}">
                <a16:creationId xmlns:a16="http://schemas.microsoft.com/office/drawing/2014/main" id="{50497DCF-68E9-4A83-84E9-601635940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3068638"/>
            <a:ext cx="3889375" cy="108108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>
                <a:solidFill>
                  <a:srgbClr val="CC0000"/>
                </a:solidFill>
              </a:rPr>
              <a:t>Кому предложить</a:t>
            </a:r>
            <a:br>
              <a:rPr lang="ru-RU" altLang="en-US" b="1">
                <a:solidFill>
                  <a:srgbClr val="CC0000"/>
                </a:solidFill>
              </a:rPr>
            </a:br>
            <a:r>
              <a:rPr lang="ru-RU" altLang="en-US" b="1">
                <a:solidFill>
                  <a:srgbClr val="CC0000"/>
                </a:solidFill>
              </a:rPr>
              <a:t>престол?</a:t>
            </a:r>
          </a:p>
        </p:txBody>
      </p:sp>
      <p:sp>
        <p:nvSpPr>
          <p:cNvPr id="57351" name="Line 11">
            <a:extLst>
              <a:ext uri="{FF2B5EF4-FFF2-40B4-BE49-F238E27FC236}">
                <a16:creationId xmlns:a16="http://schemas.microsoft.com/office/drawing/2014/main" id="{F373A7F0-654D-4C5D-A5E2-A95856C452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6238" y="2565400"/>
            <a:ext cx="57626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2" name="Line 12">
            <a:extLst>
              <a:ext uri="{FF2B5EF4-FFF2-40B4-BE49-F238E27FC236}">
                <a16:creationId xmlns:a16="http://schemas.microsoft.com/office/drawing/2014/main" id="{A5520015-A57E-4B53-8DA3-B95CA06A41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35600" y="2420938"/>
            <a:ext cx="64928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3" name="Oval 13">
            <a:extLst>
              <a:ext uri="{FF2B5EF4-FFF2-40B4-BE49-F238E27FC236}">
                <a16:creationId xmlns:a16="http://schemas.microsoft.com/office/drawing/2014/main" id="{262161DF-7E44-4B79-8A53-01A83F5AC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1268413"/>
            <a:ext cx="1441450" cy="13684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9600" b="1">
                <a:latin typeface="Georgia" panose="02040502050405020303" pitchFamily="18" charset="0"/>
              </a:rPr>
              <a:t>?</a:t>
            </a:r>
          </a:p>
        </p:txBody>
      </p:sp>
      <p:sp>
        <p:nvSpPr>
          <p:cNvPr id="57354" name="AutoShape 19">
            <a:extLst>
              <a:ext uri="{FF2B5EF4-FFF2-40B4-BE49-F238E27FC236}">
                <a16:creationId xmlns:a16="http://schemas.microsoft.com/office/drawing/2014/main" id="{8D85D795-4AC8-4186-A710-07BC8E109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4365625"/>
            <a:ext cx="6408738" cy="2016125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en-US" b="1">
              <a:latin typeface="Palatino Linotype" panose="02040502050505030304" pitchFamily="18" charset="0"/>
            </a:endParaRPr>
          </a:p>
          <a:p>
            <a:pPr algn="ctr" eaLnBrk="1" hangingPunct="1"/>
            <a:endParaRPr lang="ru-RU" altLang="en-US" b="1">
              <a:latin typeface="Palatino Linotype" panose="02040502050505030304" pitchFamily="18" charset="0"/>
            </a:endParaRPr>
          </a:p>
          <a:p>
            <a:pPr algn="ctr" eaLnBrk="1" hangingPunct="1"/>
            <a:endParaRPr lang="ru-RU" altLang="en-US" b="1">
              <a:latin typeface="Palatino Linotype" panose="02040502050505030304" pitchFamily="18" charset="0"/>
            </a:endParaRPr>
          </a:p>
          <a:p>
            <a:pPr algn="ctr" eaLnBrk="1" hangingPunct="1"/>
            <a:endParaRPr lang="ru-RU" altLang="en-US"/>
          </a:p>
        </p:txBody>
      </p:sp>
      <p:sp>
        <p:nvSpPr>
          <p:cNvPr id="57355" name="Text Box 21">
            <a:extLst>
              <a:ext uri="{FF2B5EF4-FFF2-40B4-BE49-F238E27FC236}">
                <a16:creationId xmlns:a16="http://schemas.microsoft.com/office/drawing/2014/main" id="{4202301D-13FB-470C-97FA-EEA4A2EBE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4724400"/>
            <a:ext cx="59039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>
                <a:latin typeface="Palatino Linotype" panose="02040502050505030304" pitchFamily="18" charset="0"/>
              </a:rPr>
              <a:t>Необходимо обеспечить:</a:t>
            </a:r>
          </a:p>
          <a:p>
            <a:pPr eaLnBrk="1" hangingPunct="1">
              <a:buFont typeface="Wingdings" panose="05000000000000000000" pitchFamily="2" charset="2"/>
              <a:buChar char="Ú"/>
            </a:pPr>
            <a:r>
              <a:rPr lang="ru-RU" altLang="en-US" b="1">
                <a:latin typeface="Palatino Linotype" panose="02040502050505030304" pitchFamily="18" charset="0"/>
              </a:rPr>
              <a:t> Прекращение войны с Польшей</a:t>
            </a:r>
          </a:p>
          <a:p>
            <a:pPr eaLnBrk="1" hangingPunct="1">
              <a:buFont typeface="Wingdings" panose="05000000000000000000" pitchFamily="2" charset="2"/>
              <a:buChar char="Ú"/>
            </a:pPr>
            <a:r>
              <a:rPr lang="ru-RU" altLang="en-US" b="1">
                <a:latin typeface="Palatino Linotype" panose="02040502050505030304" pitchFamily="18" charset="0"/>
              </a:rPr>
              <a:t> Подчинение внутри страны</a:t>
            </a:r>
            <a:r>
              <a:rPr lang="ru-RU" altLang="en-US" b="1"/>
              <a:t> </a:t>
            </a:r>
          </a:p>
        </p:txBody>
      </p:sp>
    </p:spTree>
  </p:cSld>
  <p:clrMapOvr>
    <a:masterClrMapping/>
  </p:clrMapOvr>
  <p:transition>
    <p:cover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B2FF1B89-4267-48E2-8FF0-1ED398C4C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41438"/>
          </a:xfrm>
          <a:solidFill>
            <a:srgbClr val="FAFCA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/>
              <a:t>Приглашение Владислава</a:t>
            </a:r>
            <a:br>
              <a:rPr lang="ru-RU" b="1"/>
            </a:br>
            <a:r>
              <a:rPr lang="ru-RU" b="1"/>
              <a:t>на царство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0FB2602A-6031-408F-9D18-CB257BE7A4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341438"/>
            <a:ext cx="9144000" cy="5516562"/>
          </a:xfrm>
          <a:solidFill>
            <a:srgbClr val="FAFCA2"/>
          </a:solidFill>
        </p:spPr>
        <p:txBody>
          <a:bodyPr/>
          <a:lstStyle/>
          <a:p>
            <a:pPr algn="ctr" eaLnBrk="1" hangingPunct="1"/>
            <a:endParaRPr lang="en-US" altLang="en-US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0B96DED5-D272-4AB6-89BC-18386AD2F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700213"/>
            <a:ext cx="2736850" cy="1728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Тушинское</a:t>
            </a:r>
            <a:br>
              <a:rPr lang="ru-RU" altLang="en-US" b="1"/>
            </a:br>
            <a:r>
              <a:rPr lang="ru-RU" altLang="en-US" b="1"/>
              <a:t>посольство</a:t>
            </a:r>
            <a:br>
              <a:rPr lang="ru-RU" altLang="en-US" b="1"/>
            </a:br>
            <a:r>
              <a:rPr lang="ru-RU" altLang="en-US" b="1"/>
              <a:t>к Сигизмунду</a:t>
            </a:r>
            <a:r>
              <a:rPr lang="en-US" altLang="en-US" b="1"/>
              <a:t> III</a:t>
            </a:r>
          </a:p>
          <a:p>
            <a:pPr algn="ctr" eaLnBrk="1" hangingPunct="1"/>
            <a:r>
              <a:rPr lang="ru-RU" altLang="en-US" sz="2000" b="1"/>
              <a:t>(январь 1610 г.)</a:t>
            </a:r>
          </a:p>
        </p:txBody>
      </p:sp>
      <p:sp>
        <p:nvSpPr>
          <p:cNvPr id="58373" name="Oval 6">
            <a:extLst>
              <a:ext uri="{FF2B5EF4-FFF2-40B4-BE49-F238E27FC236}">
                <a16:creationId xmlns:a16="http://schemas.microsoft.com/office/drawing/2014/main" id="{57955BA4-3F96-46C7-B3AA-40513608B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005263"/>
            <a:ext cx="2736850" cy="2519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Призвание</a:t>
            </a:r>
          </a:p>
          <a:p>
            <a:pPr algn="ctr" eaLnBrk="1" hangingPunct="1"/>
            <a:r>
              <a:rPr lang="ru-RU" altLang="en-US" b="1"/>
              <a:t>королевича</a:t>
            </a:r>
          </a:p>
          <a:p>
            <a:pPr algn="ctr" eaLnBrk="1" hangingPunct="1"/>
            <a:r>
              <a:rPr lang="ru-RU" altLang="en-US" b="1"/>
              <a:t>Владислава</a:t>
            </a:r>
          </a:p>
          <a:p>
            <a:pPr algn="ctr" eaLnBrk="1" hangingPunct="1"/>
            <a:r>
              <a:rPr lang="ru-RU" altLang="en-US" b="1"/>
              <a:t>на царство</a:t>
            </a:r>
          </a:p>
        </p:txBody>
      </p:sp>
      <p:sp>
        <p:nvSpPr>
          <p:cNvPr id="58374" name="Line 8">
            <a:extLst>
              <a:ext uri="{FF2B5EF4-FFF2-40B4-BE49-F238E27FC236}">
                <a16:creationId xmlns:a16="http://schemas.microsoft.com/office/drawing/2014/main" id="{976A2D8C-72ED-4F9B-A9FE-FE21636ED2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34290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5" name="Rectangle 9">
            <a:extLst>
              <a:ext uri="{FF2B5EF4-FFF2-40B4-BE49-F238E27FC236}">
                <a16:creationId xmlns:a16="http://schemas.microsoft.com/office/drawing/2014/main" id="{49D8C711-2F93-4D03-BD1B-7D2F23FD7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1700213"/>
            <a:ext cx="2663825" cy="1728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Поражение</a:t>
            </a:r>
          </a:p>
          <a:p>
            <a:pPr algn="ctr" eaLnBrk="1" hangingPunct="1"/>
            <a:r>
              <a:rPr lang="ru-RU" altLang="en-US" b="1"/>
              <a:t>русских</a:t>
            </a:r>
            <a:br>
              <a:rPr lang="ru-RU" altLang="en-US" b="1"/>
            </a:br>
            <a:r>
              <a:rPr lang="ru-RU" altLang="en-US" b="1"/>
              <a:t> при Клушине</a:t>
            </a:r>
          </a:p>
          <a:p>
            <a:pPr algn="ctr" eaLnBrk="1" hangingPunct="1"/>
            <a:r>
              <a:rPr lang="ru-RU" altLang="en-US" sz="2000" b="1"/>
              <a:t>(июнь 1610 г.)</a:t>
            </a:r>
          </a:p>
        </p:txBody>
      </p:sp>
      <p:sp>
        <p:nvSpPr>
          <p:cNvPr id="58376" name="Oval 11">
            <a:extLst>
              <a:ext uri="{FF2B5EF4-FFF2-40B4-BE49-F238E27FC236}">
                <a16:creationId xmlns:a16="http://schemas.microsoft.com/office/drawing/2014/main" id="{817B2951-D337-4FBA-989A-F6BC675B3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4005263"/>
            <a:ext cx="2663825" cy="2519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Приближение</a:t>
            </a:r>
            <a:br>
              <a:rPr lang="ru-RU" altLang="en-US" b="1"/>
            </a:br>
            <a:r>
              <a:rPr lang="ru-RU" altLang="en-US" b="1"/>
              <a:t>войск гетмана</a:t>
            </a:r>
          </a:p>
          <a:p>
            <a:pPr algn="ctr" eaLnBrk="1" hangingPunct="1"/>
            <a:r>
              <a:rPr lang="ru-RU" altLang="en-US" b="1"/>
              <a:t>С. Жолкевского</a:t>
            </a:r>
            <a:br>
              <a:rPr lang="ru-RU" altLang="en-US" b="1"/>
            </a:br>
            <a:r>
              <a:rPr lang="ru-RU" altLang="en-US" b="1"/>
              <a:t>к Москве</a:t>
            </a:r>
          </a:p>
        </p:txBody>
      </p:sp>
      <p:sp>
        <p:nvSpPr>
          <p:cNvPr id="58377" name="Line 14">
            <a:extLst>
              <a:ext uri="{FF2B5EF4-FFF2-40B4-BE49-F238E27FC236}">
                <a16:creationId xmlns:a16="http://schemas.microsoft.com/office/drawing/2014/main" id="{D8020872-2B32-43C6-B169-3101F6AC630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3" y="34290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8" name="Rectangle 16">
            <a:extLst>
              <a:ext uri="{FF2B5EF4-FFF2-40B4-BE49-F238E27FC236}">
                <a16:creationId xmlns:a16="http://schemas.microsoft.com/office/drawing/2014/main" id="{D4D96410-A331-415C-B2BA-E00AD7CF8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1700213"/>
            <a:ext cx="2881312" cy="1728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Свержение</a:t>
            </a:r>
            <a:br>
              <a:rPr lang="ru-RU" altLang="en-US" b="1"/>
            </a:br>
            <a:r>
              <a:rPr lang="ru-RU" altLang="en-US" b="1"/>
              <a:t>В.И. Шуйского.</a:t>
            </a:r>
          </a:p>
          <a:p>
            <a:pPr algn="ctr" eaLnBrk="1" hangingPunct="1"/>
            <a:r>
              <a:rPr lang="ru-RU" altLang="en-US" b="1"/>
              <a:t>Семибоярщина</a:t>
            </a:r>
            <a:br>
              <a:rPr lang="ru-RU" altLang="en-US" sz="2000" b="1"/>
            </a:br>
            <a:r>
              <a:rPr lang="ru-RU" altLang="en-US" sz="2000" b="1"/>
              <a:t>(июль 1610 г.)</a:t>
            </a:r>
          </a:p>
        </p:txBody>
      </p:sp>
      <p:sp>
        <p:nvSpPr>
          <p:cNvPr id="58379" name="Oval 18">
            <a:extLst>
              <a:ext uri="{FF2B5EF4-FFF2-40B4-BE49-F238E27FC236}">
                <a16:creationId xmlns:a16="http://schemas.microsoft.com/office/drawing/2014/main" id="{A1ECBEA0-281F-4225-BEDA-5CA9770B1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4005263"/>
            <a:ext cx="2665412" cy="2519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Договор</a:t>
            </a:r>
            <a:br>
              <a:rPr lang="ru-RU" altLang="en-US" b="1"/>
            </a:br>
            <a:r>
              <a:rPr lang="ru-RU" altLang="en-US" b="1"/>
              <a:t>о призвании</a:t>
            </a:r>
          </a:p>
          <a:p>
            <a:pPr algn="ctr" eaLnBrk="1" hangingPunct="1"/>
            <a:r>
              <a:rPr lang="ru-RU" altLang="en-US" b="1"/>
              <a:t>Владислава</a:t>
            </a:r>
          </a:p>
          <a:p>
            <a:pPr algn="ctr" eaLnBrk="1" hangingPunct="1"/>
            <a:r>
              <a:rPr lang="ru-RU" altLang="en-US" b="1"/>
              <a:t>на царство</a:t>
            </a:r>
          </a:p>
          <a:p>
            <a:pPr algn="ctr" eaLnBrk="1" hangingPunct="1"/>
            <a:r>
              <a:rPr lang="ru-RU" altLang="en-US" sz="2000" b="1"/>
              <a:t>(август 1610 г.)</a:t>
            </a:r>
            <a:r>
              <a:rPr lang="ru-RU" altLang="en-US" b="1"/>
              <a:t> </a:t>
            </a:r>
          </a:p>
        </p:txBody>
      </p:sp>
      <p:sp>
        <p:nvSpPr>
          <p:cNvPr id="58380" name="Line 20">
            <a:extLst>
              <a:ext uri="{FF2B5EF4-FFF2-40B4-BE49-F238E27FC236}">
                <a16:creationId xmlns:a16="http://schemas.microsoft.com/office/drawing/2014/main" id="{B87CB121-579F-4F24-A344-7E763556945D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1725" y="34290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1" name="Line 22">
            <a:extLst>
              <a:ext uri="{FF2B5EF4-FFF2-40B4-BE49-F238E27FC236}">
                <a16:creationId xmlns:a16="http://schemas.microsoft.com/office/drawing/2014/main" id="{9E993A15-6A1C-44C5-BFDD-060FBF6D2E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5963" y="52292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B1EB952-16A8-47D2-A7C2-494129478E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Предпосылки Смуты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6F98987-7664-4204-8451-E07D134363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1916112"/>
            <a:ext cx="8785225" cy="4138503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Опричная политика Ивана Грозного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Разорение хозяйства в стране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Пресечение династии Рюриковичей и появление самозванцев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Притязания бояр на привилегированное положение в государстве 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3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Острые </a:t>
            </a:r>
            <a:r>
              <a:rPr lang="ru-RU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противоречия между высшими и низшими слоями российского общества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ru-RU" sz="3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cover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9EAC2BEB-D9E0-48A7-8594-59ABCF28D4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rgbClr val="FAFCA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/>
              <a:t>Поляки в Москве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8CDD3FB7-10A4-4961-9625-EE4338C899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836613"/>
            <a:ext cx="9144000" cy="6021387"/>
          </a:xfrm>
          <a:solidFill>
            <a:srgbClr val="FAFCA2"/>
          </a:solidFill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4FEE9FA2-4269-42E2-B51C-08FE6A7A0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989138"/>
            <a:ext cx="1871663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en-US" b="1"/>
          </a:p>
          <a:p>
            <a:pPr algn="ctr" eaLnBrk="1" hangingPunct="1"/>
            <a:endParaRPr lang="ru-RU" altLang="en-US" b="1"/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DA7CBD04-14A8-4F98-9F28-151EEEE93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1916113"/>
            <a:ext cx="2016125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Сигизмунд </a:t>
            </a:r>
            <a:r>
              <a:rPr lang="en-US" altLang="en-US" b="1"/>
              <a:t>III</a:t>
            </a:r>
            <a:endParaRPr lang="ru-RU" altLang="en-US" b="1"/>
          </a:p>
        </p:txBody>
      </p:sp>
      <p:sp>
        <p:nvSpPr>
          <p:cNvPr id="59398" name="Line 9">
            <a:extLst>
              <a:ext uri="{FF2B5EF4-FFF2-40B4-BE49-F238E27FC236}">
                <a16:creationId xmlns:a16="http://schemas.microsoft.com/office/drawing/2014/main" id="{0EEBB687-0553-4197-BD66-A87EFF1E393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5513" y="2276475"/>
            <a:ext cx="4464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9" name="Text Box 10">
            <a:extLst>
              <a:ext uri="{FF2B5EF4-FFF2-40B4-BE49-F238E27FC236}">
                <a16:creationId xmlns:a16="http://schemas.microsoft.com/office/drawing/2014/main" id="{3E278275-D8A8-409F-9795-EF1BB309E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1268413"/>
            <a:ext cx="51847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 i="1"/>
              <a:t>Условие призвания Владислава – переход в православие</a:t>
            </a:r>
          </a:p>
        </p:txBody>
      </p:sp>
      <p:sp>
        <p:nvSpPr>
          <p:cNvPr id="59400" name="Line 11">
            <a:extLst>
              <a:ext uri="{FF2B5EF4-FFF2-40B4-BE49-F238E27FC236}">
                <a16:creationId xmlns:a16="http://schemas.microsoft.com/office/drawing/2014/main" id="{5C7BB64F-D2A0-46F1-863D-20231003A9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95513" y="2636838"/>
            <a:ext cx="4464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1" name="Text Box 12">
            <a:extLst>
              <a:ext uri="{FF2B5EF4-FFF2-40B4-BE49-F238E27FC236}">
                <a16:creationId xmlns:a16="http://schemas.microsoft.com/office/drawing/2014/main" id="{8B6E29B1-9354-4987-AF60-1BEA9D6A8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2708275"/>
            <a:ext cx="54721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 i="1"/>
              <a:t>Категорический отказ</a:t>
            </a:r>
            <a:br>
              <a:rPr lang="ru-RU" altLang="en-US" b="1" i="1"/>
            </a:br>
            <a:r>
              <a:rPr lang="ru-RU" altLang="en-US" b="1" i="1"/>
              <a:t>от перехода сына в  православие</a:t>
            </a:r>
          </a:p>
        </p:txBody>
      </p:sp>
      <p:sp>
        <p:nvSpPr>
          <p:cNvPr id="59402" name="Text Box 13">
            <a:extLst>
              <a:ext uri="{FF2B5EF4-FFF2-40B4-BE49-F238E27FC236}">
                <a16:creationId xmlns:a16="http://schemas.microsoft.com/office/drawing/2014/main" id="{8A9D3708-B83E-439E-950A-29006926A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060575"/>
            <a:ext cx="18002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Семи-боярщина</a:t>
            </a:r>
          </a:p>
        </p:txBody>
      </p:sp>
      <p:sp>
        <p:nvSpPr>
          <p:cNvPr id="59403" name="Rectangle 14">
            <a:extLst>
              <a:ext uri="{FF2B5EF4-FFF2-40B4-BE49-F238E27FC236}">
                <a16:creationId xmlns:a16="http://schemas.microsoft.com/office/drawing/2014/main" id="{E831BA17-B6D9-47C6-9FCF-39CAE397A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860800"/>
            <a:ext cx="2160588" cy="1944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Пропуск</a:t>
            </a:r>
            <a:br>
              <a:rPr lang="ru-RU" altLang="en-US" b="1"/>
            </a:br>
            <a:r>
              <a:rPr lang="ru-RU" altLang="en-US" b="1"/>
              <a:t>поляков</a:t>
            </a:r>
          </a:p>
          <a:p>
            <a:pPr algn="ctr" eaLnBrk="1" hangingPunct="1"/>
            <a:r>
              <a:rPr lang="ru-RU" altLang="en-US" b="1"/>
              <a:t>в Москву</a:t>
            </a:r>
          </a:p>
          <a:p>
            <a:pPr algn="ctr" eaLnBrk="1" hangingPunct="1"/>
            <a:r>
              <a:rPr lang="ru-RU" altLang="en-US" b="1"/>
              <a:t>до окончания</a:t>
            </a:r>
          </a:p>
          <a:p>
            <a:pPr algn="ctr" eaLnBrk="1" hangingPunct="1"/>
            <a:r>
              <a:rPr lang="ru-RU" altLang="en-US" b="1"/>
              <a:t>переговоров</a:t>
            </a:r>
          </a:p>
        </p:txBody>
      </p:sp>
      <p:sp>
        <p:nvSpPr>
          <p:cNvPr id="59404" name="Line 16">
            <a:extLst>
              <a:ext uri="{FF2B5EF4-FFF2-40B4-BE49-F238E27FC236}">
                <a16:creationId xmlns:a16="http://schemas.microsoft.com/office/drawing/2014/main" id="{8A83608E-6FCC-4AA2-9545-929682CFEB8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8888" y="2997200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5" name="Rectangle 17">
            <a:extLst>
              <a:ext uri="{FF2B5EF4-FFF2-40B4-BE49-F238E27FC236}">
                <a16:creationId xmlns:a16="http://schemas.microsoft.com/office/drawing/2014/main" id="{307B60CD-892E-4F40-92D8-B6E7A3FE2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3789363"/>
            <a:ext cx="1871662" cy="18716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Арест</a:t>
            </a:r>
            <a:br>
              <a:rPr lang="ru-RU" altLang="en-US" b="1"/>
            </a:br>
            <a:r>
              <a:rPr lang="ru-RU" altLang="en-US" b="1"/>
              <a:t>московских</a:t>
            </a:r>
            <a:br>
              <a:rPr lang="ru-RU" altLang="en-US" b="1"/>
            </a:br>
            <a:r>
              <a:rPr lang="ru-RU" altLang="en-US" b="1"/>
              <a:t>послов</a:t>
            </a:r>
          </a:p>
        </p:txBody>
      </p:sp>
      <p:sp>
        <p:nvSpPr>
          <p:cNvPr id="59406" name="Line 19">
            <a:extLst>
              <a:ext uri="{FF2B5EF4-FFF2-40B4-BE49-F238E27FC236}">
                <a16:creationId xmlns:a16="http://schemas.microsoft.com/office/drawing/2014/main" id="{0F974C3D-FF09-4D4C-952D-B1F21B1F486A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6188" y="2924175"/>
            <a:ext cx="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7" name="AutoShape 22">
            <a:extLst>
              <a:ext uri="{FF2B5EF4-FFF2-40B4-BE49-F238E27FC236}">
                <a16:creationId xmlns:a16="http://schemas.microsoft.com/office/drawing/2014/main" id="{ABDA6477-64E4-4008-A1BC-AE21501F4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4652963"/>
            <a:ext cx="2447925" cy="1655762"/>
          </a:xfrm>
          <a:prstGeom prst="roundRect">
            <a:avLst>
              <a:gd name="adj" fmla="val 16667"/>
            </a:avLst>
          </a:prstGeom>
          <a:solidFill>
            <a:srgbClr val="D8C6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Фактическая</a:t>
            </a:r>
            <a:br>
              <a:rPr lang="ru-RU" altLang="en-US" b="1"/>
            </a:br>
            <a:r>
              <a:rPr lang="ru-RU" altLang="en-US" b="1"/>
              <a:t>оккупация</a:t>
            </a:r>
            <a:br>
              <a:rPr lang="ru-RU" altLang="en-US" b="1"/>
            </a:br>
            <a:r>
              <a:rPr lang="ru-RU" altLang="en-US" b="1"/>
              <a:t>Москвы</a:t>
            </a:r>
            <a:br>
              <a:rPr lang="ru-RU" altLang="en-US" b="1"/>
            </a:br>
            <a:r>
              <a:rPr lang="ru-RU" altLang="en-US" b="1"/>
              <a:t>поляками</a:t>
            </a:r>
          </a:p>
        </p:txBody>
      </p:sp>
      <p:sp>
        <p:nvSpPr>
          <p:cNvPr id="59408" name="Line 24">
            <a:extLst>
              <a:ext uri="{FF2B5EF4-FFF2-40B4-BE49-F238E27FC236}">
                <a16:creationId xmlns:a16="http://schemas.microsoft.com/office/drawing/2014/main" id="{E63B1464-9689-4BEC-A9BA-9FEC60B7499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1413" y="4797425"/>
            <a:ext cx="9366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9" name="Line 25">
            <a:extLst>
              <a:ext uri="{FF2B5EF4-FFF2-40B4-BE49-F238E27FC236}">
                <a16:creationId xmlns:a16="http://schemas.microsoft.com/office/drawing/2014/main" id="{B4F70670-9DF3-4E5E-9D62-C4B5636AE1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5963" y="4652963"/>
            <a:ext cx="9366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>
            <a:extLst>
              <a:ext uri="{FF2B5EF4-FFF2-40B4-BE49-F238E27FC236}">
                <a16:creationId xmlns:a16="http://schemas.microsoft.com/office/drawing/2014/main" id="{53FDC577-3564-4C91-9949-1945506E54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rgbClr val="FAFCA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/>
              <a:t>Поляки и патриарх Гермоген</a:t>
            </a:r>
          </a:p>
        </p:txBody>
      </p:sp>
      <p:pic>
        <p:nvPicPr>
          <p:cNvPr id="60419" name="Picture 7" descr="Чистяков_П Патриарх Гермоген отказывает…">
            <a:extLst>
              <a:ext uri="{FF2B5EF4-FFF2-40B4-BE49-F238E27FC236}">
                <a16:creationId xmlns:a16="http://schemas.microsoft.com/office/drawing/2014/main" id="{AE903996-8DE9-49D5-A1D6-8F6903205990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36613"/>
            <a:ext cx="5292725" cy="4321175"/>
          </a:xfrm>
        </p:spPr>
      </p:pic>
      <p:sp>
        <p:nvSpPr>
          <p:cNvPr id="60420" name="Rectangle 6">
            <a:extLst>
              <a:ext uri="{FF2B5EF4-FFF2-40B4-BE49-F238E27FC236}">
                <a16:creationId xmlns:a16="http://schemas.microsoft.com/office/drawing/2014/main" id="{6A4D0F90-03B1-472D-8F74-49C6C589EB8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292725" y="836613"/>
            <a:ext cx="3851275" cy="6021387"/>
          </a:xfrm>
          <a:solidFill>
            <a:srgbClr val="FAFCA2"/>
          </a:solidFill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altLang="en-US" sz="2400" b="1"/>
              <a:t>Патриарх Гермоген отказался признать Владислава царем и запретил москвичам присягать ему.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ru-RU" altLang="en-US" sz="1200" b="1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altLang="en-US" sz="2400" b="1"/>
              <a:t>В 1610–1611 гг.</a:t>
            </a:r>
            <a:r>
              <a:rPr lang="en-US" altLang="en-US" sz="2400" b="1"/>
              <a:t> </a:t>
            </a:r>
            <a:r>
              <a:rPr lang="ru-RU" altLang="en-US" sz="2400" b="1"/>
              <a:t>он рассылал грамоты</a:t>
            </a:r>
            <a:br>
              <a:rPr lang="ru-RU" altLang="en-US" sz="2400" b="1"/>
            </a:br>
            <a:r>
              <a:rPr lang="ru-RU" altLang="en-US" sz="2400" b="1"/>
              <a:t>с призывами к восстанию против интервентов.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ru-RU" altLang="en-US" sz="1200" b="1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altLang="en-US" sz="2400" b="1"/>
              <a:t>В январе 1611 г. арестован поляками, заключен в темницу Чудова монастыря,  умер от голода в 1612 г. </a:t>
            </a:r>
            <a:br>
              <a:rPr lang="ru-RU" altLang="en-US" sz="2400" b="1"/>
            </a:br>
            <a:r>
              <a:rPr lang="ru-RU" altLang="en-US" sz="2400" b="1"/>
              <a:t> </a:t>
            </a:r>
          </a:p>
        </p:txBody>
      </p:sp>
      <p:sp>
        <p:nvSpPr>
          <p:cNvPr id="60421" name="Text Box 9">
            <a:extLst>
              <a:ext uri="{FF2B5EF4-FFF2-40B4-BE49-F238E27FC236}">
                <a16:creationId xmlns:a16="http://schemas.microsoft.com/office/drawing/2014/main" id="{7D420A64-7D4B-41D3-9240-B2851ADDC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75250"/>
            <a:ext cx="5292725" cy="1647825"/>
          </a:xfrm>
          <a:prstGeom prst="rect">
            <a:avLst/>
          </a:prstGeom>
          <a:solidFill>
            <a:srgbClr val="FAFC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800" b="1"/>
              <a:t>Патриарх Гермоген</a:t>
            </a:r>
            <a:br>
              <a:rPr lang="ru-RU" altLang="en-US" sz="1800" b="1"/>
            </a:br>
            <a:r>
              <a:rPr lang="ru-RU" altLang="en-US" sz="1800" b="1"/>
              <a:t>отказывает полякам подписать грамоту.</a:t>
            </a:r>
            <a:br>
              <a:rPr lang="ru-RU" altLang="en-US" sz="1800" b="1"/>
            </a:br>
            <a:r>
              <a:rPr lang="ru-RU" altLang="en-US" sz="1800" b="1"/>
              <a:t>Худ. П. Чистяков</a:t>
            </a:r>
          </a:p>
          <a:p>
            <a:pPr algn="ctr" eaLnBrk="1" hangingPunct="1"/>
            <a:endParaRPr lang="ru-RU" altLang="en-US" sz="1800" b="1"/>
          </a:p>
          <a:p>
            <a:pPr algn="ctr" eaLnBrk="1" hangingPunct="1"/>
            <a:endParaRPr lang="ru-RU" altLang="en-US" sz="1800" b="1"/>
          </a:p>
          <a:p>
            <a:pPr algn="ctr" eaLnBrk="1" hangingPunct="1"/>
            <a:endParaRPr lang="ru-RU" altLang="en-US" sz="1200" b="1"/>
          </a:p>
        </p:txBody>
      </p:sp>
    </p:spTree>
  </p:cSld>
  <p:clrMapOvr>
    <a:masterClrMapping/>
  </p:clrMapOvr>
  <p:transition>
    <p:cover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D8F8C54B-60AC-4843-9944-4CF7F70E9D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  <a:solidFill>
            <a:srgbClr val="FAFCA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/>
              <a:t>Первое ополчение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4627A8FA-F2C4-4464-89F3-A982B93A69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981075"/>
            <a:ext cx="9144000" cy="5876925"/>
          </a:xfrm>
          <a:solidFill>
            <a:srgbClr val="FAFCA2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en-US" sz="2400" b="1"/>
              <a:t>Созыв Первого ополчения – </a:t>
            </a:r>
            <a:r>
              <a:rPr lang="ru-RU" altLang="en-US" sz="2400" b="1">
                <a:solidFill>
                  <a:srgbClr val="CC0000"/>
                </a:solidFill>
              </a:rPr>
              <a:t>1611</a:t>
            </a:r>
            <a:r>
              <a:rPr lang="ru-RU" altLang="en-US" sz="2400" b="1"/>
              <a:t> год.</a:t>
            </a:r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F9AA4A6E-6374-4BE0-A91B-6937C860B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860800"/>
            <a:ext cx="1944688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Дворяне</a:t>
            </a:r>
          </a:p>
        </p:txBody>
      </p:sp>
      <p:sp>
        <p:nvSpPr>
          <p:cNvPr id="61445" name="Oval 5">
            <a:extLst>
              <a:ext uri="{FF2B5EF4-FFF2-40B4-BE49-F238E27FC236}">
                <a16:creationId xmlns:a16="http://schemas.microsoft.com/office/drawing/2014/main" id="{64684871-E5B1-4422-9660-B62164B69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1484313"/>
            <a:ext cx="2520950" cy="2376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Совет</a:t>
            </a:r>
            <a:br>
              <a:rPr lang="ru-RU" altLang="en-US" b="1"/>
            </a:br>
            <a:r>
              <a:rPr lang="ru-RU" altLang="en-US" b="1"/>
              <a:t>всей земли</a:t>
            </a:r>
          </a:p>
          <a:p>
            <a:pPr algn="ctr" eaLnBrk="1" hangingPunct="1"/>
            <a:r>
              <a:rPr lang="ru-RU" altLang="en-US"/>
              <a:t>П.П.Ляпунов</a:t>
            </a:r>
            <a:br>
              <a:rPr lang="ru-RU" altLang="en-US"/>
            </a:br>
            <a:r>
              <a:rPr lang="ru-RU" altLang="en-US"/>
              <a:t>Д.Т. Трубецкой</a:t>
            </a:r>
          </a:p>
          <a:p>
            <a:pPr algn="ctr" eaLnBrk="1" hangingPunct="1"/>
            <a:r>
              <a:rPr lang="ru-RU" altLang="en-US"/>
              <a:t>И. Заруцкий</a:t>
            </a:r>
          </a:p>
        </p:txBody>
      </p:sp>
      <p:sp>
        <p:nvSpPr>
          <p:cNvPr id="61446" name="Rectangle 8">
            <a:extLst>
              <a:ext uri="{FF2B5EF4-FFF2-40B4-BE49-F238E27FC236}">
                <a16:creationId xmlns:a16="http://schemas.microsoft.com/office/drawing/2014/main" id="{2E685438-4627-4236-9B5C-291E23347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3789363"/>
            <a:ext cx="2232025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Казаки</a:t>
            </a:r>
          </a:p>
        </p:txBody>
      </p:sp>
      <p:sp>
        <p:nvSpPr>
          <p:cNvPr id="61447" name="Line 17">
            <a:extLst>
              <a:ext uri="{FF2B5EF4-FFF2-40B4-BE49-F238E27FC236}">
                <a16:creationId xmlns:a16="http://schemas.microsoft.com/office/drawing/2014/main" id="{A3EE12B8-8084-4D0E-B23E-31A43D192B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95513" y="3068638"/>
            <a:ext cx="8636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8" name="Line 18">
            <a:extLst>
              <a:ext uri="{FF2B5EF4-FFF2-40B4-BE49-F238E27FC236}">
                <a16:creationId xmlns:a16="http://schemas.microsoft.com/office/drawing/2014/main" id="{27911DF0-197E-4D41-B29F-B1433FDB6A5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5600" y="3068638"/>
            <a:ext cx="100806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9" name="Oval 20">
            <a:extLst>
              <a:ext uri="{FF2B5EF4-FFF2-40B4-BE49-F238E27FC236}">
                <a16:creationId xmlns:a16="http://schemas.microsoft.com/office/drawing/2014/main" id="{B3BA9095-3717-46B1-97DC-AF06CAB4D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1628775"/>
            <a:ext cx="12954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9600" b="1">
                <a:latin typeface="Georgia" panose="02040502050405020303" pitchFamily="18" charset="0"/>
              </a:rPr>
              <a:t>?</a:t>
            </a:r>
          </a:p>
        </p:txBody>
      </p:sp>
      <p:sp>
        <p:nvSpPr>
          <p:cNvPr id="61450" name="AutoShape 22">
            <a:extLst>
              <a:ext uri="{FF2B5EF4-FFF2-40B4-BE49-F238E27FC236}">
                <a16:creationId xmlns:a16="http://schemas.microsoft.com/office/drawing/2014/main" id="{A272EEEC-60CD-4A1C-ADE2-6CB9838B1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773238"/>
            <a:ext cx="2305050" cy="1584325"/>
          </a:xfrm>
          <a:prstGeom prst="roundRect">
            <a:avLst>
              <a:gd name="adj" fmla="val 16667"/>
            </a:avLst>
          </a:prstGeom>
          <a:solidFill>
            <a:srgbClr val="D8C6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Совпадают ли</a:t>
            </a:r>
          </a:p>
          <a:p>
            <a:pPr algn="ctr" eaLnBrk="1" hangingPunct="1"/>
            <a:r>
              <a:rPr lang="ru-RU" altLang="en-US" b="1"/>
              <a:t>интересы</a:t>
            </a:r>
            <a:br>
              <a:rPr lang="ru-RU" altLang="en-US" b="1"/>
            </a:br>
            <a:r>
              <a:rPr lang="ru-RU" altLang="en-US" b="1"/>
              <a:t> дворян</a:t>
            </a:r>
            <a:br>
              <a:rPr lang="ru-RU" altLang="en-US" b="1"/>
            </a:br>
            <a:r>
              <a:rPr lang="ru-RU" altLang="en-US" b="1"/>
              <a:t>и казаков?</a:t>
            </a:r>
          </a:p>
        </p:txBody>
      </p:sp>
      <p:sp>
        <p:nvSpPr>
          <p:cNvPr id="61451" name="Rectangle 24">
            <a:extLst>
              <a:ext uri="{FF2B5EF4-FFF2-40B4-BE49-F238E27FC236}">
                <a16:creationId xmlns:a16="http://schemas.microsoft.com/office/drawing/2014/main" id="{8D3FC6F1-70EB-4967-8D35-CAC5B87F3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300663"/>
            <a:ext cx="1873250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Хотят</a:t>
            </a:r>
            <a:br>
              <a:rPr lang="ru-RU" altLang="en-US" b="1"/>
            </a:br>
            <a:r>
              <a:rPr lang="ru-RU" altLang="en-US" b="1"/>
              <a:t> продления</a:t>
            </a:r>
            <a:br>
              <a:rPr lang="ru-RU" altLang="en-US" b="1"/>
            </a:br>
            <a:r>
              <a:rPr lang="ru-RU" altLang="en-US" b="1"/>
              <a:t>сыска</a:t>
            </a:r>
          </a:p>
        </p:txBody>
      </p:sp>
      <p:sp>
        <p:nvSpPr>
          <p:cNvPr id="61452" name="Line 26">
            <a:extLst>
              <a:ext uri="{FF2B5EF4-FFF2-40B4-BE49-F238E27FC236}">
                <a16:creationId xmlns:a16="http://schemas.microsoft.com/office/drawing/2014/main" id="{6B5EB8E3-02C2-4518-96E7-279515CA5F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6013" y="47244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3" name="Rectangle 27">
            <a:extLst>
              <a:ext uri="{FF2B5EF4-FFF2-40B4-BE49-F238E27FC236}">
                <a16:creationId xmlns:a16="http://schemas.microsoft.com/office/drawing/2014/main" id="{72BDE037-8F99-4B5A-AF15-C433A21E1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5229225"/>
            <a:ext cx="2592387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Хотят</a:t>
            </a:r>
            <a:br>
              <a:rPr lang="ru-RU" altLang="en-US" b="1"/>
            </a:br>
            <a:r>
              <a:rPr lang="ru-RU" altLang="en-US" b="1"/>
              <a:t>восстановления</a:t>
            </a:r>
            <a:br>
              <a:rPr lang="ru-RU" altLang="en-US" b="1"/>
            </a:br>
            <a:r>
              <a:rPr lang="ru-RU" altLang="en-US" b="1"/>
              <a:t>Юрьева дня</a:t>
            </a:r>
          </a:p>
        </p:txBody>
      </p:sp>
      <p:sp>
        <p:nvSpPr>
          <p:cNvPr id="61454" name="Line 29">
            <a:extLst>
              <a:ext uri="{FF2B5EF4-FFF2-40B4-BE49-F238E27FC236}">
                <a16:creationId xmlns:a16="http://schemas.microsoft.com/office/drawing/2014/main" id="{7007F655-79C0-4BF7-BF51-C9E27F22EAB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6188" y="46529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5" name="Oval 30">
            <a:extLst>
              <a:ext uri="{FF2B5EF4-FFF2-40B4-BE49-F238E27FC236}">
                <a16:creationId xmlns:a16="http://schemas.microsoft.com/office/drawing/2014/main" id="{9238D526-9736-4F09-886A-EA7E35758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4292600"/>
            <a:ext cx="2879725" cy="1008063"/>
          </a:xfrm>
          <a:prstGeom prst="ellipse">
            <a:avLst/>
          </a:prstGeom>
          <a:solidFill>
            <a:srgbClr val="D8C6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>
                <a:solidFill>
                  <a:srgbClr val="CC0000"/>
                </a:solidFill>
              </a:rPr>
              <a:t>Противоречие</a:t>
            </a:r>
          </a:p>
        </p:txBody>
      </p:sp>
      <p:sp>
        <p:nvSpPr>
          <p:cNvPr id="61456" name="Line 32">
            <a:extLst>
              <a:ext uri="{FF2B5EF4-FFF2-40B4-BE49-F238E27FC236}">
                <a16:creationId xmlns:a16="http://schemas.microsoft.com/office/drawing/2014/main" id="{2DCE4D82-08CA-475B-AFC8-1DD20F70D7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24075" y="4868863"/>
            <a:ext cx="7191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7" name="Line 33">
            <a:extLst>
              <a:ext uri="{FF2B5EF4-FFF2-40B4-BE49-F238E27FC236}">
                <a16:creationId xmlns:a16="http://schemas.microsoft.com/office/drawing/2014/main" id="{29D2FC56-6527-477A-B719-6A4905FE449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24525" y="4868863"/>
            <a:ext cx="5762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8" name="Oval 34">
            <a:extLst>
              <a:ext uri="{FF2B5EF4-FFF2-40B4-BE49-F238E27FC236}">
                <a16:creationId xmlns:a16="http://schemas.microsoft.com/office/drawing/2014/main" id="{A016D38D-8ED7-4B6D-B9EC-E3D453F3A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5661025"/>
            <a:ext cx="3384550" cy="863600"/>
          </a:xfrm>
          <a:prstGeom prst="ellipse">
            <a:avLst/>
          </a:prstGeom>
          <a:solidFill>
            <a:srgbClr val="D8C6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>
                <a:solidFill>
                  <a:srgbClr val="CC0000"/>
                </a:solidFill>
              </a:rPr>
              <a:t>Распад ополчения</a:t>
            </a:r>
          </a:p>
        </p:txBody>
      </p:sp>
      <p:sp>
        <p:nvSpPr>
          <p:cNvPr id="61459" name="Line 36">
            <a:extLst>
              <a:ext uri="{FF2B5EF4-FFF2-40B4-BE49-F238E27FC236}">
                <a16:creationId xmlns:a16="http://schemas.microsoft.com/office/drawing/2014/main" id="{63F59E20-6DC1-4F6B-9D21-0939F0A2904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4663" y="5300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>
            <a:extLst>
              <a:ext uri="{FF2B5EF4-FFF2-40B4-BE49-F238E27FC236}">
                <a16:creationId xmlns:a16="http://schemas.microsoft.com/office/drawing/2014/main" id="{AFD99B13-C49C-42D0-932A-39E882E0FF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rgbClr val="FAFCA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/>
              <a:t>Второе ополчение</a:t>
            </a:r>
          </a:p>
        </p:txBody>
      </p:sp>
      <p:sp>
        <p:nvSpPr>
          <p:cNvPr id="62468" name="Rectangle 6">
            <a:extLst>
              <a:ext uri="{FF2B5EF4-FFF2-40B4-BE49-F238E27FC236}">
                <a16:creationId xmlns:a16="http://schemas.microsoft.com/office/drawing/2014/main" id="{097C7397-1760-44DA-88B6-F60631E010E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" y="836613"/>
            <a:ext cx="9144000" cy="6021387"/>
          </a:xfrm>
          <a:solidFill>
            <a:srgbClr val="FAFCA2"/>
          </a:solidFill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altLang="en-US" sz="2800" b="1"/>
          </a:p>
          <a:p>
            <a:pPr marL="0" indent="0" algn="ctr" eaLnBrk="1" hangingPunct="1">
              <a:buFontTx/>
              <a:buNone/>
            </a:pPr>
            <a:r>
              <a:rPr lang="ru-RU" altLang="en-US" sz="2800" b="1"/>
              <a:t>Осенью </a:t>
            </a:r>
            <a:r>
              <a:rPr lang="ru-RU" altLang="en-US" sz="2800" b="1">
                <a:solidFill>
                  <a:srgbClr val="CC0000"/>
                </a:solidFill>
              </a:rPr>
              <a:t>1611 г.</a:t>
            </a:r>
            <a:br>
              <a:rPr lang="ru-RU" altLang="en-US" sz="2800" b="1"/>
            </a:br>
            <a:r>
              <a:rPr lang="ru-RU" altLang="en-US" sz="2800" b="1"/>
              <a:t>по призыву нижегородского земского старосты Кузьмы Минина начался созыв Второго ополчения.</a:t>
            </a:r>
          </a:p>
          <a:p>
            <a:pPr marL="0" indent="0" algn="ctr" eaLnBrk="1" hangingPunct="1">
              <a:buFontTx/>
              <a:buNone/>
            </a:pPr>
            <a:r>
              <a:rPr lang="ru-RU" altLang="en-US" sz="2800" b="1"/>
              <a:t>Военный предводитель –  князь</a:t>
            </a:r>
            <a:br>
              <a:rPr lang="ru-RU" altLang="en-US" sz="2800" b="1"/>
            </a:br>
            <a:r>
              <a:rPr lang="ru-RU" altLang="en-US" sz="2800" b="1"/>
              <a:t> Д.М. Пожарский.</a:t>
            </a:r>
          </a:p>
          <a:p>
            <a:pPr marL="0" indent="0" algn="ctr" eaLnBrk="1" hangingPunct="1">
              <a:buFontTx/>
              <a:buNone/>
            </a:pPr>
            <a:endParaRPr lang="ru-RU" altLang="en-US" sz="2800" b="1"/>
          </a:p>
        </p:txBody>
      </p:sp>
    </p:spTree>
  </p:cSld>
  <p:clrMapOvr>
    <a:masterClrMapping/>
  </p:clrMapOvr>
  <p:transition>
    <p:cover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Смута">
            <a:extLst>
              <a:ext uri="{FF2B5EF4-FFF2-40B4-BE49-F238E27FC236}">
                <a16:creationId xmlns:a16="http://schemas.microsoft.com/office/drawing/2014/main" id="{4CD738FD-3C94-47A5-BFCE-43CE3F5D0D74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3183" y="-159237"/>
            <a:ext cx="9230366" cy="7017237"/>
          </a:xfrm>
        </p:spPr>
      </p:pic>
    </p:spTree>
  </p:cSld>
  <p:clrMapOvr>
    <a:masterClrMapping/>
  </p:clrMapOvr>
  <p:transition>
    <p:cover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C323F9AC-F3A3-4BF0-BFCE-7C70DC7FC8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  <a:solidFill>
            <a:srgbClr val="FAFCA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/>
              <a:t>Второе ополчение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8C4D8D60-4A42-4007-ACE2-9981FC244D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765175"/>
            <a:ext cx="9144000" cy="6092825"/>
          </a:xfrm>
          <a:solidFill>
            <a:srgbClr val="FAFCA2"/>
          </a:solidFill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en-US" sz="2400" b="1"/>
              <a:t>Маршрут ополчения:</a:t>
            </a:r>
            <a:br>
              <a:rPr lang="ru-RU" altLang="en-US" sz="2400" b="1"/>
            </a:br>
            <a:r>
              <a:rPr lang="ru-RU" altLang="en-US" sz="2400" b="1"/>
              <a:t>Н. Новгород – Кострома – Ярославль – Москва </a:t>
            </a:r>
          </a:p>
          <a:p>
            <a:pPr marL="0" indent="0" algn="ctr" eaLnBrk="1" hangingPunct="1">
              <a:buFontTx/>
              <a:buNone/>
            </a:pPr>
            <a:r>
              <a:rPr lang="ru-RU" altLang="en-US" sz="2400" b="1"/>
              <a:t>Богатые торговые города,</a:t>
            </a:r>
            <a:br>
              <a:rPr lang="ru-RU" altLang="en-US" sz="2400" b="1"/>
            </a:br>
            <a:r>
              <a:rPr lang="ru-RU" altLang="en-US" sz="2400" b="1"/>
              <a:t>не затронутые войной</a:t>
            </a:r>
          </a:p>
          <a:p>
            <a:pPr marL="0" indent="0" eaLnBrk="1" hangingPunct="1">
              <a:buFontTx/>
              <a:buNone/>
            </a:pPr>
            <a:r>
              <a:rPr lang="ru-RU" altLang="en-US" sz="2400" b="1"/>
              <a:t> </a:t>
            </a:r>
          </a:p>
        </p:txBody>
      </p:sp>
      <p:sp>
        <p:nvSpPr>
          <p:cNvPr id="64516" name="Oval 4">
            <a:extLst>
              <a:ext uri="{FF2B5EF4-FFF2-40B4-BE49-F238E27FC236}">
                <a16:creationId xmlns:a16="http://schemas.microsoft.com/office/drawing/2014/main" id="{C9D15DAA-4BB6-40A7-9CA4-41671F198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836613"/>
            <a:ext cx="1296987" cy="12239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9600" b="1">
                <a:latin typeface="Georgia" panose="02040502050405020303" pitchFamily="18" charset="0"/>
              </a:rPr>
              <a:t>?</a:t>
            </a:r>
          </a:p>
        </p:txBody>
      </p:sp>
      <p:sp>
        <p:nvSpPr>
          <p:cNvPr id="64517" name="Oval 6">
            <a:extLst>
              <a:ext uri="{FF2B5EF4-FFF2-40B4-BE49-F238E27FC236}">
                <a16:creationId xmlns:a16="http://schemas.microsoft.com/office/drawing/2014/main" id="{6DAAC3B4-9EB1-427B-B6F5-4B44B1AC7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2924175"/>
            <a:ext cx="2087563" cy="1223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Совет</a:t>
            </a:r>
          </a:p>
          <a:p>
            <a:pPr algn="ctr" eaLnBrk="1" hangingPunct="1"/>
            <a:r>
              <a:rPr lang="ru-RU" altLang="en-US" b="1"/>
              <a:t>всей земли</a:t>
            </a:r>
          </a:p>
        </p:txBody>
      </p:sp>
      <p:sp>
        <p:nvSpPr>
          <p:cNvPr id="64518" name="Rectangle 10">
            <a:extLst>
              <a:ext uri="{FF2B5EF4-FFF2-40B4-BE49-F238E27FC236}">
                <a16:creationId xmlns:a16="http://schemas.microsoft.com/office/drawing/2014/main" id="{F85F25F5-89E2-401D-91E4-860221B0D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4508500"/>
            <a:ext cx="25193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Приказы</a:t>
            </a:r>
          </a:p>
        </p:txBody>
      </p:sp>
      <p:sp>
        <p:nvSpPr>
          <p:cNvPr id="64519" name="AutoShape 16">
            <a:extLst>
              <a:ext uri="{FF2B5EF4-FFF2-40B4-BE49-F238E27FC236}">
                <a16:creationId xmlns:a16="http://schemas.microsoft.com/office/drawing/2014/main" id="{05A7B088-8E1A-45EB-B7C1-46BEFA670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5589588"/>
            <a:ext cx="2447925" cy="7921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Войска</a:t>
            </a:r>
          </a:p>
        </p:txBody>
      </p:sp>
      <p:sp>
        <p:nvSpPr>
          <p:cNvPr id="64520" name="Line 18">
            <a:extLst>
              <a:ext uri="{FF2B5EF4-FFF2-40B4-BE49-F238E27FC236}">
                <a16:creationId xmlns:a16="http://schemas.microsoft.com/office/drawing/2014/main" id="{7D864B05-F226-4CF9-AAAB-376D1023773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2588" y="5013325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1" name="AutoShape 19">
            <a:extLst>
              <a:ext uri="{FF2B5EF4-FFF2-40B4-BE49-F238E27FC236}">
                <a16:creationId xmlns:a16="http://schemas.microsoft.com/office/drawing/2014/main" id="{B17C1A62-3AEC-4DDF-953F-F069D5D2F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36838"/>
            <a:ext cx="2339975" cy="3529012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Состав:</a:t>
            </a:r>
          </a:p>
          <a:p>
            <a:pPr algn="ctr" eaLnBrk="1" hangingPunct="1"/>
            <a:r>
              <a:rPr lang="ru-RU" altLang="en-US" b="1"/>
              <a:t>посадские</a:t>
            </a:r>
            <a:br>
              <a:rPr lang="ru-RU" altLang="en-US" b="1"/>
            </a:br>
            <a:r>
              <a:rPr lang="ru-RU" altLang="en-US" b="1"/>
              <a:t>люди,</a:t>
            </a:r>
          </a:p>
          <a:p>
            <a:pPr algn="ctr" eaLnBrk="1" hangingPunct="1"/>
            <a:r>
              <a:rPr lang="ru-RU" altLang="en-US" b="1"/>
              <a:t>служилые</a:t>
            </a:r>
            <a:br>
              <a:rPr lang="ru-RU" altLang="en-US" b="1"/>
            </a:br>
            <a:r>
              <a:rPr lang="ru-RU" altLang="en-US" b="1"/>
              <a:t>люди,</a:t>
            </a:r>
          </a:p>
          <a:p>
            <a:pPr algn="ctr" eaLnBrk="1" hangingPunct="1"/>
            <a:r>
              <a:rPr lang="ru-RU" altLang="en-US" b="1"/>
              <a:t>казаки,</a:t>
            </a:r>
          </a:p>
          <a:p>
            <a:pPr algn="ctr" eaLnBrk="1" hangingPunct="1"/>
            <a:r>
              <a:rPr lang="ru-RU" altLang="en-US" b="1"/>
              <a:t>крестьяне</a:t>
            </a:r>
          </a:p>
        </p:txBody>
      </p:sp>
      <p:sp>
        <p:nvSpPr>
          <p:cNvPr id="64522" name="Line 21">
            <a:extLst>
              <a:ext uri="{FF2B5EF4-FFF2-40B4-BE49-F238E27FC236}">
                <a16:creationId xmlns:a16="http://schemas.microsoft.com/office/drawing/2014/main" id="{B10B567E-08EA-46E2-A430-E86F2C99F79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2588" y="41497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3" name="AutoShape 22">
            <a:extLst>
              <a:ext uri="{FF2B5EF4-FFF2-40B4-BE49-F238E27FC236}">
                <a16:creationId xmlns:a16="http://schemas.microsoft.com/office/drawing/2014/main" id="{AAEDF509-5592-45EA-9FBE-935018345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213100"/>
            <a:ext cx="2520950" cy="719138"/>
          </a:xfrm>
          <a:prstGeom prst="cube">
            <a:avLst>
              <a:gd name="adj" fmla="val 17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«Пятая деньга»</a:t>
            </a:r>
          </a:p>
        </p:txBody>
      </p:sp>
      <p:sp>
        <p:nvSpPr>
          <p:cNvPr id="64524" name="Line 24">
            <a:extLst>
              <a:ext uri="{FF2B5EF4-FFF2-40B4-BE49-F238E27FC236}">
                <a16:creationId xmlns:a16="http://schemas.microsoft.com/office/drawing/2014/main" id="{C9735784-617C-4DC1-AD6B-B9B66C90706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9700" y="35734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5" name="Line 28">
            <a:extLst>
              <a:ext uri="{FF2B5EF4-FFF2-40B4-BE49-F238E27FC236}">
                <a16:creationId xmlns:a16="http://schemas.microsoft.com/office/drawing/2014/main" id="{BB58E779-2A72-4FCC-ABD7-50C7A37AE8A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9975" y="36449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6" name="AutoShape 29">
            <a:extLst>
              <a:ext uri="{FF2B5EF4-FFF2-40B4-BE49-F238E27FC236}">
                <a16:creationId xmlns:a16="http://schemas.microsoft.com/office/drawing/2014/main" id="{11708C29-7A40-4DA5-ADC2-D11A88BA9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4437063"/>
            <a:ext cx="2592387" cy="20875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000" b="1"/>
              <a:t>В чем главное</a:t>
            </a:r>
            <a:br>
              <a:rPr lang="ru-RU" altLang="en-US" sz="2000" b="1"/>
            </a:br>
            <a:r>
              <a:rPr lang="ru-RU" altLang="en-US" sz="2000" b="1"/>
              <a:t>отличие</a:t>
            </a:r>
            <a:br>
              <a:rPr lang="ru-RU" altLang="en-US" sz="2000" b="1"/>
            </a:br>
            <a:r>
              <a:rPr lang="ru-RU" altLang="en-US" sz="2000" b="1"/>
              <a:t>Второго ополчения</a:t>
            </a:r>
            <a:br>
              <a:rPr lang="ru-RU" altLang="en-US" sz="2000" b="1"/>
            </a:br>
            <a:r>
              <a:rPr lang="ru-RU" altLang="en-US" sz="2000" b="1"/>
              <a:t>от Первого</a:t>
            </a:r>
            <a:br>
              <a:rPr lang="ru-RU" altLang="en-US" sz="2000" b="1"/>
            </a:br>
            <a:r>
              <a:rPr lang="ru-RU" altLang="en-US" sz="2000" b="1"/>
              <a:t>по составу?</a:t>
            </a:r>
            <a:r>
              <a:rPr lang="ru-RU" altLang="en-US"/>
              <a:t> </a:t>
            </a:r>
          </a:p>
        </p:txBody>
      </p:sp>
    </p:spTree>
  </p:cSld>
  <p:clrMapOvr>
    <a:masterClrMapping/>
  </p:clrMapOvr>
  <p:transition>
    <p:cover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>
            <a:extLst>
              <a:ext uri="{FF2B5EF4-FFF2-40B4-BE49-F238E27FC236}">
                <a16:creationId xmlns:a16="http://schemas.microsoft.com/office/drawing/2014/main" id="{CA9FA4F8-84DD-4ADB-AEE0-D0F463C1CD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  <a:solidFill>
            <a:srgbClr val="FAFCA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/>
              <a:t>Второе ополчение</a:t>
            </a:r>
          </a:p>
        </p:txBody>
      </p:sp>
      <p:pic>
        <p:nvPicPr>
          <p:cNvPr id="65539" name="Picture 7" descr="Лисснер_Э Польские паны, осажденные в Московском Кремле, сдаются русскому ополчению">
            <a:extLst>
              <a:ext uri="{FF2B5EF4-FFF2-40B4-BE49-F238E27FC236}">
                <a16:creationId xmlns:a16="http://schemas.microsoft.com/office/drawing/2014/main" id="{B9E265CE-D7CE-4874-B48E-3CB38D5F7FB3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2513"/>
            <a:ext cx="5867400" cy="4032250"/>
          </a:xfrm>
        </p:spPr>
      </p:pic>
      <p:sp>
        <p:nvSpPr>
          <p:cNvPr id="65540" name="Rectangle 6">
            <a:extLst>
              <a:ext uri="{FF2B5EF4-FFF2-40B4-BE49-F238E27FC236}">
                <a16:creationId xmlns:a16="http://schemas.microsoft.com/office/drawing/2014/main" id="{38B0FA44-560D-4F76-84E1-77468563202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867400" y="1052513"/>
            <a:ext cx="3276600" cy="5805487"/>
          </a:xfrm>
          <a:solidFill>
            <a:srgbClr val="FAFCA2"/>
          </a:solidFill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altLang="en-US" sz="2400" b="1"/>
              <a:t>Второе ополчение подошло к Москве в августе 1612 г. и соединилось с остатками Первого ополчения.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altLang="en-US" sz="2400" b="1"/>
              <a:t>22 августа отбита попытка войск гетмана Ходкевича прорваться в Москву.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altLang="en-US" sz="2400" b="1"/>
              <a:t>22 октября взят Китай-город.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altLang="en-US" sz="2400" b="1"/>
              <a:t>26 октября </a:t>
            </a:r>
            <a:r>
              <a:rPr lang="ru-RU" altLang="en-US" sz="2400" b="1">
                <a:solidFill>
                  <a:srgbClr val="CC0000"/>
                </a:solidFill>
              </a:rPr>
              <a:t>1612 г.</a:t>
            </a:r>
            <a:r>
              <a:rPr lang="ru-RU" altLang="en-US" sz="2400" b="1"/>
              <a:t> освобожден Кремль.</a:t>
            </a:r>
          </a:p>
        </p:txBody>
      </p:sp>
      <p:sp>
        <p:nvSpPr>
          <p:cNvPr id="65541" name="Text Box 8">
            <a:extLst>
              <a:ext uri="{FF2B5EF4-FFF2-40B4-BE49-F238E27FC236}">
                <a16:creationId xmlns:a16="http://schemas.microsoft.com/office/drawing/2014/main" id="{928C960F-2CBB-4795-9332-9C126C279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03813"/>
            <a:ext cx="5867400" cy="1739900"/>
          </a:xfrm>
          <a:prstGeom prst="rect">
            <a:avLst/>
          </a:prstGeom>
          <a:solidFill>
            <a:srgbClr val="FAFC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800" b="1"/>
              <a:t>Польские паны, осажденные в Московском Кремле, сдаются русскому ополчению.</a:t>
            </a:r>
            <a:br>
              <a:rPr lang="ru-RU" altLang="en-US" sz="1800" b="1"/>
            </a:br>
            <a:r>
              <a:rPr lang="ru-RU" altLang="en-US" sz="1800" b="1"/>
              <a:t>Худ. Э. Лисснер</a:t>
            </a:r>
          </a:p>
          <a:p>
            <a:pPr algn="ctr" eaLnBrk="1" hangingPunct="1"/>
            <a:endParaRPr lang="ru-RU" altLang="en-US" sz="1800" b="1"/>
          </a:p>
          <a:p>
            <a:pPr algn="ctr" eaLnBrk="1" hangingPunct="1"/>
            <a:endParaRPr lang="ru-RU" altLang="en-US" sz="1800" b="1"/>
          </a:p>
          <a:p>
            <a:pPr algn="ctr" eaLnBrk="1" hangingPunct="1"/>
            <a:endParaRPr lang="ru-RU" altLang="en-US" sz="1800" b="1"/>
          </a:p>
        </p:txBody>
      </p:sp>
    </p:spTree>
  </p:cSld>
  <p:clrMapOvr>
    <a:masterClrMapping/>
  </p:clrMapOvr>
  <p:transition>
    <p:cover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>
            <a:extLst>
              <a:ext uri="{FF2B5EF4-FFF2-40B4-BE49-F238E27FC236}">
                <a16:creationId xmlns:a16="http://schemas.microsoft.com/office/drawing/2014/main" id="{36A65436-AB62-4E9D-B20F-EBA0D90EC7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rgbClr val="FAFCA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/>
              <a:t>Избрание Михаила Романова</a:t>
            </a:r>
          </a:p>
        </p:txBody>
      </p:sp>
      <p:pic>
        <p:nvPicPr>
          <p:cNvPr id="66563" name="Picture 7" descr="Кившенко_А Призвание на царство Романовых">
            <a:extLst>
              <a:ext uri="{FF2B5EF4-FFF2-40B4-BE49-F238E27FC236}">
                <a16:creationId xmlns:a16="http://schemas.microsoft.com/office/drawing/2014/main" id="{F0660D10-C97C-4805-9EF0-838F35BC7F52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36612"/>
            <a:ext cx="4787900" cy="6021387"/>
          </a:xfrm>
        </p:spPr>
      </p:pic>
      <p:sp>
        <p:nvSpPr>
          <p:cNvPr id="66564" name="Rectangle 6">
            <a:extLst>
              <a:ext uri="{FF2B5EF4-FFF2-40B4-BE49-F238E27FC236}">
                <a16:creationId xmlns:a16="http://schemas.microsoft.com/office/drawing/2014/main" id="{36696C22-2A97-45A0-AC49-6363B914C69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836613"/>
            <a:ext cx="4356100" cy="6021387"/>
          </a:xfrm>
          <a:solidFill>
            <a:srgbClr val="FAFCA2"/>
          </a:solidFill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altLang="en-US" sz="2400" b="1"/>
              <a:t>Февраль </a:t>
            </a:r>
            <a:r>
              <a:rPr lang="ru-RU" altLang="en-US" sz="2400" b="1">
                <a:solidFill>
                  <a:srgbClr val="CC0000"/>
                </a:solidFill>
              </a:rPr>
              <a:t>1613 г.</a:t>
            </a:r>
            <a:r>
              <a:rPr lang="ru-RU" altLang="en-US" sz="2400" b="1"/>
              <a:t> – Земский собор. Избрание царя.</a:t>
            </a:r>
          </a:p>
          <a:p>
            <a:pPr marL="0" indent="0" algn="ctr" eaLnBrk="1" hangingPunct="1">
              <a:buFontTx/>
              <a:buNone/>
            </a:pPr>
            <a:endParaRPr lang="ru-RU" altLang="en-US" sz="8800" b="1">
              <a:solidFill>
                <a:srgbClr val="CC0000"/>
              </a:solidFill>
              <a:latin typeface="Georgia" panose="02040502050405020303" pitchFamily="18" charset="0"/>
            </a:endParaRPr>
          </a:p>
          <a:p>
            <a:pPr marL="0" indent="0" algn="ctr" eaLnBrk="1" hangingPunct="1">
              <a:buFontTx/>
              <a:buNone/>
            </a:pPr>
            <a:r>
              <a:rPr lang="ru-RU" altLang="en-US" sz="2400" b="1"/>
              <a:t>Выбирать боярина или иностранного принца?</a:t>
            </a:r>
          </a:p>
          <a:p>
            <a:pPr marL="0" indent="0" algn="ctr" eaLnBrk="1" hangingPunct="1">
              <a:buFontTx/>
              <a:buNone/>
            </a:pPr>
            <a:r>
              <a:rPr lang="ru-RU" altLang="en-US" sz="2400" b="1"/>
              <a:t>В чем преимущества и недостатки каждого из этих решений?</a:t>
            </a:r>
          </a:p>
          <a:p>
            <a:pPr marL="0" indent="0" eaLnBrk="1" hangingPunct="1">
              <a:buFontTx/>
              <a:buNone/>
            </a:pPr>
            <a:endParaRPr lang="ru-RU" altLang="en-US" sz="2400" b="1"/>
          </a:p>
          <a:p>
            <a:pPr marL="0" indent="0" algn="ctr" eaLnBrk="1" hangingPunct="1">
              <a:buFontTx/>
              <a:buNone/>
            </a:pPr>
            <a:r>
              <a:rPr lang="ru-RU" altLang="en-US" sz="2400" b="1"/>
              <a:t>Избран 16-летний Михаил Федорович Романов</a:t>
            </a:r>
          </a:p>
        </p:txBody>
      </p:sp>
      <p:sp>
        <p:nvSpPr>
          <p:cNvPr id="66566" name="Oval 9">
            <a:extLst>
              <a:ext uri="{FF2B5EF4-FFF2-40B4-BE49-F238E27FC236}">
                <a16:creationId xmlns:a16="http://schemas.microsoft.com/office/drawing/2014/main" id="{A5512A90-F6C0-4A3D-B5B6-2E5B77C9F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1700213"/>
            <a:ext cx="1296987" cy="12239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9600" b="1">
                <a:latin typeface="Georgia" panose="02040502050405020303" pitchFamily="18" charset="0"/>
              </a:rPr>
              <a:t>?</a:t>
            </a:r>
          </a:p>
        </p:txBody>
      </p:sp>
    </p:spTree>
  </p:cSld>
  <p:clrMapOvr>
    <a:masterClrMapping/>
  </p:clrMapOvr>
  <p:transition>
    <p:cover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7B9B5ABA-B005-45D6-A2BD-8AFCD88CA0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  <a:solidFill>
            <a:srgbClr val="FAFCA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/>
              <a:t>Избрание Романовых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4D213953-97BA-4A12-8AF1-249C6F533E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765175"/>
            <a:ext cx="9144000" cy="6092825"/>
          </a:xfrm>
          <a:solidFill>
            <a:srgbClr val="FAFCA2"/>
          </a:solidFill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id="{61CF9B62-C141-4F52-84D8-4DF622B85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1989138"/>
            <a:ext cx="2954337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Никита Романович</a:t>
            </a:r>
          </a:p>
          <a:p>
            <a:pPr algn="ctr" eaLnBrk="1" hangingPunct="1"/>
            <a:r>
              <a:rPr lang="ru-RU" altLang="en-US" b="1"/>
              <a:t>Юрьев</a:t>
            </a:r>
          </a:p>
        </p:txBody>
      </p:sp>
      <p:sp>
        <p:nvSpPr>
          <p:cNvPr id="67589" name="Rectangle 6">
            <a:extLst>
              <a:ext uri="{FF2B5EF4-FFF2-40B4-BE49-F238E27FC236}">
                <a16:creationId xmlns:a16="http://schemas.microsoft.com/office/drawing/2014/main" id="{D1B7E3D8-F907-40D0-8996-41D170CC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3500438"/>
            <a:ext cx="2663825" cy="1009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Федор Никитич</a:t>
            </a:r>
            <a:br>
              <a:rPr lang="ru-RU" altLang="en-US" b="1"/>
            </a:br>
            <a:r>
              <a:rPr lang="ru-RU" altLang="en-US" b="1"/>
              <a:t>Романов</a:t>
            </a:r>
          </a:p>
        </p:txBody>
      </p:sp>
      <p:sp>
        <p:nvSpPr>
          <p:cNvPr id="67590" name="Line 9">
            <a:extLst>
              <a:ext uri="{FF2B5EF4-FFF2-40B4-BE49-F238E27FC236}">
                <a16:creationId xmlns:a16="http://schemas.microsoft.com/office/drawing/2014/main" id="{CBD72772-5546-4890-834B-0EEECF9868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527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1" name="Rectangle 10">
            <a:extLst>
              <a:ext uri="{FF2B5EF4-FFF2-40B4-BE49-F238E27FC236}">
                <a16:creationId xmlns:a16="http://schemas.microsoft.com/office/drawing/2014/main" id="{87330982-3F64-4591-8DE6-F84D5E917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4941888"/>
            <a:ext cx="2232025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Михаил</a:t>
            </a:r>
            <a:br>
              <a:rPr lang="ru-RU" altLang="en-US" b="1"/>
            </a:br>
            <a:r>
              <a:rPr lang="ru-RU" altLang="en-US" b="1"/>
              <a:t>Романов</a:t>
            </a:r>
          </a:p>
        </p:txBody>
      </p:sp>
      <p:sp>
        <p:nvSpPr>
          <p:cNvPr id="67592" name="Line 11">
            <a:extLst>
              <a:ext uri="{FF2B5EF4-FFF2-40B4-BE49-F238E27FC236}">
                <a16:creationId xmlns:a16="http://schemas.microsoft.com/office/drawing/2014/main" id="{C2324460-6EBA-4E91-9624-51B4A0817D7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450850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3" name="AutoShape 15">
            <a:extLst>
              <a:ext uri="{FF2B5EF4-FFF2-40B4-BE49-F238E27FC236}">
                <a16:creationId xmlns:a16="http://schemas.microsoft.com/office/drawing/2014/main" id="{5749298E-85A6-4228-B1BD-2FF8FD96E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1916113"/>
            <a:ext cx="2232025" cy="1223962"/>
          </a:xfrm>
          <a:prstGeom prst="roundRect">
            <a:avLst>
              <a:gd name="adj" fmla="val 16667"/>
            </a:avLst>
          </a:prstGeom>
          <a:solidFill>
            <a:srgbClr val="D8C6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Репутация</a:t>
            </a:r>
            <a:br>
              <a:rPr lang="ru-RU" altLang="en-US" b="1"/>
            </a:br>
            <a:r>
              <a:rPr lang="ru-RU" altLang="en-US" b="1"/>
              <a:t>заступника</a:t>
            </a:r>
          </a:p>
          <a:p>
            <a:pPr algn="ctr" eaLnBrk="1" hangingPunct="1"/>
            <a:r>
              <a:rPr lang="ru-RU" altLang="en-US" b="1"/>
              <a:t>опальных</a:t>
            </a:r>
          </a:p>
        </p:txBody>
      </p:sp>
      <p:sp>
        <p:nvSpPr>
          <p:cNvPr id="67594" name="AutoShape 16">
            <a:extLst>
              <a:ext uri="{FF2B5EF4-FFF2-40B4-BE49-F238E27FC236}">
                <a16:creationId xmlns:a16="http://schemas.microsoft.com/office/drawing/2014/main" id="{86672A62-019A-42D1-B74C-D1996DE8D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916113"/>
            <a:ext cx="2305050" cy="1223962"/>
          </a:xfrm>
          <a:prstGeom prst="roundRect">
            <a:avLst>
              <a:gd name="adj" fmla="val 16667"/>
            </a:avLst>
          </a:prstGeom>
          <a:solidFill>
            <a:srgbClr val="D8C6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Соратник</a:t>
            </a:r>
            <a:br>
              <a:rPr lang="en-US" altLang="en-US" b="1"/>
            </a:br>
            <a:r>
              <a:rPr lang="ru-RU" altLang="en-US" b="1"/>
              <a:t>Ивана </a:t>
            </a:r>
            <a:r>
              <a:rPr lang="en-US" altLang="en-US" b="1"/>
              <a:t>IV</a:t>
            </a:r>
            <a:r>
              <a:rPr lang="ru-RU" altLang="en-US" b="1"/>
              <a:t>, но</a:t>
            </a:r>
            <a:br>
              <a:rPr lang="ru-RU" altLang="en-US" b="1"/>
            </a:br>
            <a:r>
              <a:rPr lang="ru-RU" altLang="en-US" b="1"/>
              <a:t> не опричник</a:t>
            </a:r>
          </a:p>
        </p:txBody>
      </p:sp>
      <p:sp>
        <p:nvSpPr>
          <p:cNvPr id="67595" name="Line 19">
            <a:extLst>
              <a:ext uri="{FF2B5EF4-FFF2-40B4-BE49-F238E27FC236}">
                <a16:creationId xmlns:a16="http://schemas.microsoft.com/office/drawing/2014/main" id="{6CD951B3-7550-4890-96DF-98E5B64EA4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55875" y="2420938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6" name="Line 22">
            <a:extLst>
              <a:ext uri="{FF2B5EF4-FFF2-40B4-BE49-F238E27FC236}">
                <a16:creationId xmlns:a16="http://schemas.microsoft.com/office/drawing/2014/main" id="{E30EEC4E-4ED5-4621-8FF4-30D80E424CC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1863" y="242093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7" name="AutoShape 23">
            <a:extLst>
              <a:ext uri="{FF2B5EF4-FFF2-40B4-BE49-F238E27FC236}">
                <a16:creationId xmlns:a16="http://schemas.microsoft.com/office/drawing/2014/main" id="{1F19102F-BF76-40E6-9531-762D55B96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357563"/>
            <a:ext cx="2449513" cy="1295400"/>
          </a:xfrm>
          <a:prstGeom prst="roundRect">
            <a:avLst>
              <a:gd name="adj" fmla="val 16667"/>
            </a:avLst>
          </a:prstGeom>
          <a:solidFill>
            <a:srgbClr val="D8C6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Был в Тушине,</a:t>
            </a:r>
            <a:br>
              <a:rPr lang="ru-RU" altLang="en-US" b="1"/>
            </a:br>
            <a:r>
              <a:rPr lang="ru-RU" altLang="en-US" b="1"/>
              <a:t>но не тушинец</a:t>
            </a:r>
          </a:p>
        </p:txBody>
      </p:sp>
      <p:sp>
        <p:nvSpPr>
          <p:cNvPr id="67598" name="AutoShape 25">
            <a:extLst>
              <a:ext uri="{FF2B5EF4-FFF2-40B4-BE49-F238E27FC236}">
                <a16:creationId xmlns:a16="http://schemas.microsoft.com/office/drawing/2014/main" id="{CB094445-724B-4D62-B0BF-199ABB5F6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3357563"/>
            <a:ext cx="2232025" cy="1295400"/>
          </a:xfrm>
          <a:prstGeom prst="roundRect">
            <a:avLst>
              <a:gd name="adj" fmla="val 16667"/>
            </a:avLst>
          </a:prstGeom>
          <a:solidFill>
            <a:srgbClr val="D8C6D7"/>
          </a:solidFill>
          <a:ln w="9525">
            <a:solidFill>
              <a:srgbClr val="D8C6D7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Находился</a:t>
            </a:r>
            <a:br>
              <a:rPr lang="ru-RU" altLang="en-US" b="1"/>
            </a:br>
            <a:r>
              <a:rPr lang="ru-RU" altLang="en-US" b="1"/>
              <a:t>в плену у</a:t>
            </a:r>
          </a:p>
          <a:p>
            <a:pPr algn="ctr" eaLnBrk="1" hangingPunct="1"/>
            <a:r>
              <a:rPr lang="ru-RU" altLang="en-US" b="1"/>
              <a:t>Сигизмунда </a:t>
            </a:r>
            <a:r>
              <a:rPr lang="en-US" altLang="en-US" b="1"/>
              <a:t>III</a:t>
            </a:r>
            <a:endParaRPr lang="ru-RU" altLang="en-US" b="1"/>
          </a:p>
        </p:txBody>
      </p:sp>
      <p:sp>
        <p:nvSpPr>
          <p:cNvPr id="67599" name="Line 27">
            <a:extLst>
              <a:ext uri="{FF2B5EF4-FFF2-40B4-BE49-F238E27FC236}">
                <a16:creationId xmlns:a16="http://schemas.microsoft.com/office/drawing/2014/main" id="{6EFC6BE6-C9AA-4861-8C37-4E7C17F3A7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00338" y="4005263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0" name="Line 28">
            <a:extLst>
              <a:ext uri="{FF2B5EF4-FFF2-40B4-BE49-F238E27FC236}">
                <a16:creationId xmlns:a16="http://schemas.microsoft.com/office/drawing/2014/main" id="{A5497204-AB90-45C1-A91A-1FBFF9AA45A4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005263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1" name="AutoShape 31">
            <a:extLst>
              <a:ext uri="{FF2B5EF4-FFF2-40B4-BE49-F238E27FC236}">
                <a16:creationId xmlns:a16="http://schemas.microsoft.com/office/drawing/2014/main" id="{B4284814-ED67-4C6F-8754-A653BBDFA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908050"/>
            <a:ext cx="3024188" cy="8651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Родство с прежней</a:t>
            </a:r>
          </a:p>
          <a:p>
            <a:pPr algn="ctr" eaLnBrk="1" hangingPunct="1"/>
            <a:r>
              <a:rPr lang="ru-RU" altLang="en-US" b="1"/>
              <a:t>династией</a:t>
            </a:r>
          </a:p>
        </p:txBody>
      </p:sp>
      <p:sp>
        <p:nvSpPr>
          <p:cNvPr id="67602" name="Oval 33">
            <a:extLst>
              <a:ext uri="{FF2B5EF4-FFF2-40B4-BE49-F238E27FC236}">
                <a16:creationId xmlns:a16="http://schemas.microsoft.com/office/drawing/2014/main" id="{FA9D3759-5E74-456E-8BFB-177BB2C43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476250"/>
            <a:ext cx="1296987" cy="122396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8800" b="1">
                <a:latin typeface="Georgia" panose="02040502050405020303" pitchFamily="18" charset="0"/>
              </a:rPr>
              <a:t>?</a:t>
            </a:r>
          </a:p>
        </p:txBody>
      </p:sp>
      <p:sp>
        <p:nvSpPr>
          <p:cNvPr id="67603" name="AutoShape 35">
            <a:extLst>
              <a:ext uri="{FF2B5EF4-FFF2-40B4-BE49-F238E27FC236}">
                <a16:creationId xmlns:a16="http://schemas.microsoft.com/office/drawing/2014/main" id="{1F5BB06B-F889-4EA5-8EE8-C8825FC4E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908050"/>
            <a:ext cx="2089150" cy="79216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Почему</a:t>
            </a:r>
            <a:br>
              <a:rPr lang="ru-RU" altLang="en-US" b="1"/>
            </a:br>
            <a:r>
              <a:rPr lang="ru-RU" altLang="en-US" b="1"/>
              <a:t>Романовы?</a:t>
            </a:r>
          </a:p>
        </p:txBody>
      </p:sp>
      <p:sp>
        <p:nvSpPr>
          <p:cNvPr id="67604" name="AutoShape 39">
            <a:extLst>
              <a:ext uri="{FF2B5EF4-FFF2-40B4-BE49-F238E27FC236}">
                <a16:creationId xmlns:a16="http://schemas.microsoft.com/office/drawing/2014/main" id="{C17B02B2-BEE9-4BD7-ABB5-AC3341529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6021388"/>
            <a:ext cx="4608512" cy="503237"/>
          </a:xfrm>
          <a:prstGeom prst="roundRect">
            <a:avLst>
              <a:gd name="adj" fmla="val 16667"/>
            </a:avLst>
          </a:prstGeom>
          <a:solidFill>
            <a:srgbClr val="D8C6D7"/>
          </a:solidFill>
          <a:ln w="9525">
            <a:solidFill>
              <a:srgbClr val="D8C6D7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 b="1">
                <a:solidFill>
                  <a:srgbClr val="CC0000"/>
                </a:solidFill>
              </a:rPr>
              <a:t>Романовы устроили всех</a:t>
            </a:r>
          </a:p>
        </p:txBody>
      </p:sp>
    </p:spTree>
  </p:cSld>
  <p:clrMapOvr>
    <a:masterClrMapping/>
  </p:clrMapOvr>
  <p:transition>
    <p:cover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>
            <a:extLst>
              <a:ext uri="{FF2B5EF4-FFF2-40B4-BE49-F238E27FC236}">
                <a16:creationId xmlns:a16="http://schemas.microsoft.com/office/drawing/2014/main" id="{F2E7712E-3FD2-4E5E-ADB7-A69878871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1196975"/>
            <a:ext cx="8640762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en-US" sz="3600" b="1">
                <a:latin typeface="Georgia" panose="02040502050405020303" pitchFamily="18" charset="0"/>
              </a:rPr>
              <a:t>Смутное время</a:t>
            </a:r>
            <a:r>
              <a:rPr lang="ru-RU" altLang="en-US" sz="2800" b="1">
                <a:latin typeface="Georgia" panose="02040502050405020303" pitchFamily="18" charset="0"/>
              </a:rPr>
              <a:t> – </a:t>
            </a:r>
            <a:r>
              <a:rPr lang="ru-RU" altLang="en-US" sz="3200" b="1">
                <a:latin typeface="Georgia" panose="02040502050405020303" pitchFamily="18" charset="0"/>
              </a:rPr>
              <a:t>период в истории России с 1598 по 1613 год ознаменованного  стихийными бедствиями, появлением самозванцев, польско-шведской интервенцией, тяжелейшим политическим, экономическим, государственным и социальным кризисом. </a:t>
            </a:r>
          </a:p>
        </p:txBody>
      </p:sp>
    </p:spTree>
  </p:cSld>
  <p:clrMapOvr>
    <a:masterClrMapping/>
  </p:clrMapOvr>
  <p:transition>
    <p:cover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7" descr="4_1VM">
            <a:extLst>
              <a:ext uri="{FF2B5EF4-FFF2-40B4-BE49-F238E27FC236}">
                <a16:creationId xmlns:a16="http://schemas.microsoft.com/office/drawing/2014/main" id="{6209F0D2-B683-4279-A523-EFA7F27FC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189" y="887278"/>
            <a:ext cx="5056009" cy="597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 Box 8">
            <a:extLst>
              <a:ext uri="{FF2B5EF4-FFF2-40B4-BE49-F238E27FC236}">
                <a16:creationId xmlns:a16="http://schemas.microsoft.com/office/drawing/2014/main" id="{9E2F9438-4F5D-42EC-BD8D-C7CD6596C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0537" y="194833"/>
            <a:ext cx="273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Царевич Дмитрий</a:t>
            </a:r>
            <a:r>
              <a:rPr lang="ru-RU" sz="2000" b="1" dirty="0"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  <p:transition>
    <p:cover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0D656C-5130-DB4C-8790-25F5222A5228}"/>
              </a:ext>
            </a:extLst>
          </p:cNvPr>
          <p:cNvSpPr txBox="1"/>
          <p:nvPr/>
        </p:nvSpPr>
        <p:spPr>
          <a:xfrm>
            <a:off x="2285100" y="3196818"/>
            <a:ext cx="4570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/>
          </a:p>
        </p:txBody>
      </p:sp>
      <p:pic>
        <p:nvPicPr>
          <p:cNvPr id="5" name="Picture 11" descr="14bm">
            <a:extLst>
              <a:ext uri="{FF2B5EF4-FFF2-40B4-BE49-F238E27FC236}">
                <a16:creationId xmlns:a16="http://schemas.microsoft.com/office/drawing/2014/main" id="{A26AAD6C-4F93-484A-8B61-B481F9DCB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672" y="422834"/>
            <a:ext cx="4939056" cy="637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">
            <a:extLst>
              <a:ext uri="{FF2B5EF4-FFF2-40B4-BE49-F238E27FC236}">
                <a16:creationId xmlns:a16="http://schemas.microsoft.com/office/drawing/2014/main" id="{8E681E44-8ED1-EC44-BCF1-ECC740650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766" y="58795"/>
            <a:ext cx="31847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Иван Грозный</a:t>
            </a:r>
          </a:p>
        </p:txBody>
      </p:sp>
    </p:spTree>
    <p:extLst>
      <p:ext uri="{BB962C8B-B14F-4D97-AF65-F5344CB8AC3E}">
        <p14:creationId xmlns:p14="http://schemas.microsoft.com/office/powerpoint/2010/main" val="1280570693"/>
      </p:ext>
    </p:extLst>
  </p:cSld>
  <p:clrMapOvr>
    <a:masterClrMapping/>
  </p:clrMapOvr>
  <p:transition>
    <p:cover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4_1Gm">
            <a:extLst>
              <a:ext uri="{FF2B5EF4-FFF2-40B4-BE49-F238E27FC236}">
                <a16:creationId xmlns:a16="http://schemas.microsoft.com/office/drawing/2014/main" id="{86F05550-8CD8-0943-AF1B-E7FDDC117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171" y="620756"/>
            <a:ext cx="6470788" cy="623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id="{39AD1AB3-C344-074D-9810-F6BD1E75C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362" y="0"/>
            <a:ext cx="4105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Царевич Федор Иоаннович</a:t>
            </a:r>
            <a:r>
              <a:rPr lang="ru-RU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9933941"/>
      </p:ext>
    </p:extLst>
  </p:cSld>
  <p:clrMapOvr>
    <a:masterClrMapping/>
  </p:clrMapOvr>
  <p:transition>
    <p:cover dir="r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2555</TotalTime>
  <Words>1545</Words>
  <Application>Microsoft Office PowerPoint</Application>
  <PresentationFormat>Экран (4:3)</PresentationFormat>
  <Paragraphs>407</Paragraphs>
  <Slides>58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Трек</vt:lpstr>
      <vt:lpstr>СМУТА в России  в начале XVII века</vt:lpstr>
      <vt:lpstr>Смутное время</vt:lpstr>
      <vt:lpstr>В преддверии Смуты. </vt:lpstr>
      <vt:lpstr>План урока</vt:lpstr>
      <vt:lpstr>Предпосылки Смуты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После смерти Ивана  Грозного  царем был провозглашен Федор Иоаннович</vt:lpstr>
      <vt:lpstr>15 мая 1591 года в Угличе  царевич Дмитрий скончался от потери крови в следствии ножевого ранения.</vt:lpstr>
      <vt:lpstr>Комиссия во главе с боярином Василием Ивановичем Шуйским провела расследование в Угличе, результат – царевич играл с ножиком, и в это время у него случился припадок. Падая, мальчик наткнулся на остриё ножа. Рана на шее оказалась смертельной.</vt:lpstr>
      <vt:lpstr>Правление Бориса Годунова 1598-1605 г.г.</vt:lpstr>
      <vt:lpstr>Начало Смуты относится к усилению слухов, будто бы законный царевич Дмитрий жив, из чего следовало, что правление Бориса Годунова незаконно.</vt:lpstr>
      <vt:lpstr>Какое событие явилось прологом, а какое – началом Смутного времени?</vt:lpstr>
      <vt:lpstr>Причины Смуты</vt:lpstr>
      <vt:lpstr>Появление Самозванца</vt:lpstr>
      <vt:lpstr>Презентация PowerPoint</vt:lpstr>
      <vt:lpstr>Поход Лжедмитрия на Москву</vt:lpstr>
      <vt:lpstr>Презентация PowerPoint</vt:lpstr>
      <vt:lpstr>Причины побед Лжедмитрия I </vt:lpstr>
      <vt:lpstr>«Царь Димитрий»</vt:lpstr>
      <vt:lpstr>«Царь Димитрий»</vt:lpstr>
      <vt:lpstr>Необычный царь</vt:lpstr>
      <vt:lpstr>Презентация PowerPoint</vt:lpstr>
      <vt:lpstr>Загадка Лжедмитрия</vt:lpstr>
      <vt:lpstr>Падение Лжедмитрия</vt:lpstr>
      <vt:lpstr>Падение Лжедмитрия</vt:lpstr>
      <vt:lpstr>Смута в душах и головах</vt:lpstr>
      <vt:lpstr>Царь Василий Иванович Шуйский</vt:lpstr>
      <vt:lpstr>Крестоцеловальная запись</vt:lpstr>
      <vt:lpstr>Крестоцеловальная запись</vt:lpstr>
      <vt:lpstr>Правление Василия Шуйского</vt:lpstr>
      <vt:lpstr>Противники Василия Шуйского</vt:lpstr>
      <vt:lpstr>Противники Василия Шуйского</vt:lpstr>
      <vt:lpstr>Восстание Ивана Болотникова</vt:lpstr>
      <vt:lpstr>Восстание Ивана Болотникова</vt:lpstr>
      <vt:lpstr>Поражение Болотникова</vt:lpstr>
      <vt:lpstr>Разгром восстания</vt:lpstr>
      <vt:lpstr>Лжедмитрий II</vt:lpstr>
      <vt:lpstr>Тушинский вор</vt:lpstr>
      <vt:lpstr>Политика Василия Шуйского</vt:lpstr>
      <vt:lpstr>Шведская династия Ваза</vt:lpstr>
      <vt:lpstr>Польское вторжение в Россию</vt:lpstr>
      <vt:lpstr>Осада Троице-Сергиева монастыря</vt:lpstr>
      <vt:lpstr>Смерть Скопина-Шуйского</vt:lpstr>
      <vt:lpstr>Падение В.Шуйского</vt:lpstr>
      <vt:lpstr>Междуцарствие</vt:lpstr>
      <vt:lpstr>Приглашение Владислава на царство</vt:lpstr>
      <vt:lpstr>Поляки в Москве</vt:lpstr>
      <vt:lpstr>Поляки и патриарх Гермоген</vt:lpstr>
      <vt:lpstr>Первое ополчение</vt:lpstr>
      <vt:lpstr>Второе ополчение</vt:lpstr>
      <vt:lpstr>Презентация PowerPoint</vt:lpstr>
      <vt:lpstr>Второе ополчение</vt:lpstr>
      <vt:lpstr>Второе ополчение</vt:lpstr>
      <vt:lpstr>Избрание Михаила Романова</vt:lpstr>
      <vt:lpstr>Избрание Романовых</vt:lpstr>
    </vt:vector>
  </TitlesOfParts>
  <Company>at 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СМУТА в Русском государстве в начале XVII века</dc:title>
  <dc:creator>1</dc:creator>
  <cp:lastModifiedBy>Анна Сафронова</cp:lastModifiedBy>
  <cp:revision>125</cp:revision>
  <dcterms:created xsi:type="dcterms:W3CDTF">2007-04-21T08:23:24Z</dcterms:created>
  <dcterms:modified xsi:type="dcterms:W3CDTF">2020-11-01T08:51:34Z</dcterms:modified>
</cp:coreProperties>
</file>