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77" r:id="rId2"/>
    <p:sldId id="258" r:id="rId3"/>
    <p:sldId id="271" r:id="rId4"/>
    <p:sldId id="275" r:id="rId5"/>
    <p:sldId id="264" r:id="rId6"/>
    <p:sldId id="295" r:id="rId7"/>
    <p:sldId id="265" r:id="rId8"/>
    <p:sldId id="266" r:id="rId9"/>
    <p:sldId id="280" r:id="rId10"/>
    <p:sldId id="296" r:id="rId11"/>
    <p:sldId id="281" r:id="rId12"/>
    <p:sldId id="282" r:id="rId13"/>
    <p:sldId id="297" r:id="rId14"/>
    <p:sldId id="283" r:id="rId15"/>
    <p:sldId id="272" r:id="rId16"/>
    <p:sldId id="278" r:id="rId17"/>
    <p:sldId id="285" r:id="rId18"/>
    <p:sldId id="298" r:id="rId19"/>
    <p:sldId id="286" r:id="rId20"/>
    <p:sldId id="262" r:id="rId21"/>
    <p:sldId id="299" r:id="rId22"/>
    <p:sldId id="261" r:id="rId23"/>
    <p:sldId id="263" r:id="rId24"/>
    <p:sldId id="288" r:id="rId25"/>
    <p:sldId id="300" r:id="rId26"/>
    <p:sldId id="287" r:id="rId27"/>
    <p:sldId id="274" r:id="rId28"/>
    <p:sldId id="273" r:id="rId29"/>
    <p:sldId id="260" r:id="rId30"/>
    <p:sldId id="301" r:id="rId31"/>
    <p:sldId id="259" r:id="rId32"/>
    <p:sldId id="267" r:id="rId33"/>
    <p:sldId id="302" r:id="rId34"/>
    <p:sldId id="269" r:id="rId35"/>
    <p:sldId id="270" r:id="rId36"/>
    <p:sldId id="303" r:id="rId37"/>
    <p:sldId id="289" r:id="rId38"/>
    <p:sldId id="290" r:id="rId39"/>
    <p:sldId id="291" r:id="rId40"/>
    <p:sldId id="292" r:id="rId41"/>
    <p:sldId id="293" r:id="rId42"/>
    <p:sldId id="30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C8B"/>
    <a:srgbClr val="EC84B8"/>
    <a:srgbClr val="CE5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6185-CDC3-4857-9A83-B1AF1A063282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259F-B073-45A2-8718-A7C2E65E2D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92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48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62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2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54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13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60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29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33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38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82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8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0F7B-1194-48EE-8DED-97E2443B233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87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rbookshop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taritskaya\Desktop\1543f9b33cef196ada8b0bfa98b1db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968552" cy="4968552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1835696" y="-963488"/>
            <a:ext cx="8280920" cy="4104456"/>
          </a:xfrm>
          <a:prstGeom prst="wedgeEllipseCallout">
            <a:avLst>
              <a:gd name="adj1" fmla="val -41557"/>
              <a:gd name="adj2" fmla="val 51242"/>
            </a:avLst>
          </a:prstGeom>
          <a:solidFill>
            <a:srgbClr val="F24C8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07501" y="692696"/>
            <a:ext cx="6636499" cy="120032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стили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18007"/>
            <a:ext cx="9922642" cy="68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97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08912" cy="61247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	Арабский </a:t>
            </a:r>
            <a:r>
              <a:rPr lang="ru-RU" sz="2800" b="1" dirty="0"/>
              <a:t>стиль позволит создать дома комфортную и богатую обстановку. Изящные геометрические узоры, линии и сложные орнаменты используются повсеместно, что придает помещениям особую эстетику. </a:t>
            </a:r>
            <a:endParaRPr lang="ru-RU" sz="2800" b="1" dirty="0" smtClean="0"/>
          </a:p>
          <a:p>
            <a:pPr algn="just"/>
            <a:r>
              <a:rPr lang="ru-RU" sz="2800" b="1" dirty="0"/>
              <a:t>	</a:t>
            </a:r>
            <a:r>
              <a:rPr lang="ru-RU" sz="2800" b="1" dirty="0" smtClean="0"/>
              <a:t>Стилю </a:t>
            </a:r>
            <a:r>
              <a:rPr lang="ru-RU" sz="2800" b="1" dirty="0"/>
              <a:t>свойственны богатое освещение и цветовая палитра.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	Мебель</a:t>
            </a:r>
            <a:r>
              <a:rPr lang="ru-RU" sz="2800" b="1" dirty="0"/>
              <a:t>, преимущественно, из темного дерева, украшена резьбой. Обязательно присутствуют тумбы, подставки для ног, оттоманка, низкий диван и столик, кровать под балдахином. Арабский стиль предполагает некое уединение, поэтому ему не присущи модные европейские открытые </a:t>
            </a:r>
            <a:r>
              <a:rPr lang="ru-RU" sz="2800" b="1" dirty="0" smtClean="0"/>
              <a:t>планировки.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8513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787" y="-243408"/>
            <a:ext cx="9797787" cy="734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67310" y="1772816"/>
            <a:ext cx="9797787" cy="21236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Ампир:</a:t>
            </a:r>
          </a:p>
          <a:p>
            <a:pPr algn="ctr"/>
            <a:r>
              <a:rPr lang="ru-RU" sz="4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Императорский масштаб</a:t>
            </a:r>
            <a:endParaRPr lang="ru-RU" sz="2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26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3787" y="-243408"/>
            <a:ext cx="979778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26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56938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	Еще </a:t>
            </a:r>
            <a:r>
              <a:rPr lang="ru-RU" sz="2800" b="1" dirty="0"/>
              <a:t>этот стиль называют дворцовым. Войдя в моду при Наполеоне, он олицетворял победу и триумф. Честолюбивый, горделивый и пышный, таков его «почерк» в дизайне. </a:t>
            </a:r>
            <a:endParaRPr lang="ru-RU" sz="2800" b="1" dirty="0" smtClean="0"/>
          </a:p>
          <a:p>
            <a:r>
              <a:rPr lang="ru-RU" sz="2800" b="1" dirty="0" smtClean="0"/>
              <a:t>	Черты </a:t>
            </a:r>
            <a:r>
              <a:rPr lang="ru-RU" sz="2800" b="1" dirty="0"/>
              <a:t>интерьера ампир – расписной потолок и узорчатый пол, статусная мебель, расставленная по особому, дворцовому этикету, большие зеркала, украшения в виде предметов воинской славы (щиты, лавровые венки, доспехи, мечи, шпаги). </a:t>
            </a:r>
            <a:endParaRPr lang="ru-RU" sz="2800" b="1" dirty="0" smtClean="0"/>
          </a:p>
          <a:p>
            <a:r>
              <a:rPr lang="ru-RU" sz="2800" b="1" dirty="0" smtClean="0"/>
              <a:t>	Допустимые </a:t>
            </a:r>
            <a:r>
              <a:rPr lang="ru-RU" sz="2800" b="1" dirty="0"/>
              <a:t>материалы – благородное дерево, шлифованная плитка, дорогие, тяжелые ткани. Под запретом пластик, необработанный камень, бумажные </a:t>
            </a:r>
            <a:r>
              <a:rPr lang="ru-RU" sz="2800" b="1" dirty="0" smtClean="0"/>
              <a:t>обои.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81203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642009"/>
            <a:ext cx="8281434" cy="221599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itchFamily="34" charset="0"/>
              </a:rPr>
              <a:t>этностиль</a:t>
            </a:r>
            <a:endParaRPr lang="ru-RU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121" y="620688"/>
            <a:ext cx="3950263" cy="39502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982" r="-1"/>
          <a:stretch/>
        </p:blipFill>
        <p:spPr>
          <a:xfrm>
            <a:off x="-1147020" y="0"/>
            <a:ext cx="10291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674400"/>
            <a:ext cx="8568952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У него столько ипостасей, сколько этносов в мире.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Кого-то </a:t>
            </a:r>
            <a:r>
              <a:rPr lang="ru-RU" sz="3200" b="1" dirty="0"/>
              <a:t>тянет к чужому, интригующему, непривычному, а кто-то стремится подчеркнуть собственную национальную идентичность.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При </a:t>
            </a:r>
            <a:r>
              <a:rPr lang="ru-RU" sz="3200" b="1" dirty="0"/>
              <a:t>помощи этнического дизайна можно «переехать» в Египет, Мексику, Индию, Китай…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А </a:t>
            </a:r>
            <a:r>
              <a:rPr lang="ru-RU" sz="3200" b="1" dirty="0"/>
              <a:t>можно остаться дома, вернувшись к культурным истокам родного </a:t>
            </a:r>
            <a:r>
              <a:rPr lang="ru-RU" sz="3200" b="1" dirty="0" smtClean="0"/>
              <a:t>народа.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968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600" y="-15916"/>
            <a:ext cx="10806270" cy="6856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40568" y="1988840"/>
            <a:ext cx="10009112" cy="28777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Гжель:</a:t>
            </a:r>
          </a:p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василек </a:t>
            </a:r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ромашка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21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28600" y="-15916"/>
            <a:ext cx="10806270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21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424936" cy="637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Одно </a:t>
            </a:r>
            <a:r>
              <a:rPr lang="ru-RU" sz="2400" b="1" dirty="0"/>
              <a:t>из популярных, самобытных направлений </a:t>
            </a:r>
            <a:r>
              <a:rPr lang="ru-RU" sz="2400" b="1" dirty="0" err="1"/>
              <a:t>этностиля</a:t>
            </a:r>
            <a:r>
              <a:rPr lang="ru-RU" sz="2400" b="1" dirty="0"/>
              <a:t>. Его центральная фишка – акцент на белом и на синем колерах, гладкость, «</a:t>
            </a:r>
            <a:r>
              <a:rPr lang="ru-RU" sz="2400" b="1" dirty="0" err="1"/>
              <a:t>фарфоровость</a:t>
            </a:r>
            <a:r>
              <a:rPr lang="ru-RU" sz="2400" b="1" dirty="0"/>
              <a:t>» текстур, предметы и детали русского быта. Вовсе не обязательно, чтобы весь дом был испещрен типичными для гжели сине-белыми узорами. </a:t>
            </a:r>
            <a:endParaRPr lang="ru-RU" sz="2400" b="1" dirty="0" smtClean="0"/>
          </a:p>
          <a:p>
            <a:pPr algn="just"/>
            <a:r>
              <a:rPr lang="ru-RU" sz="2400" b="1" dirty="0"/>
              <a:t>	</a:t>
            </a:r>
            <a:r>
              <a:rPr lang="ru-RU" sz="2400" b="1" dirty="0" smtClean="0"/>
              <a:t>Применить </a:t>
            </a:r>
            <a:r>
              <a:rPr lang="ru-RU" sz="2400" b="1" dirty="0"/>
              <a:t>эту технику росписи можно и нужно дозировано: больше – на кухне, ведь начинается гжель на посуде, в гостиной ограничится чехлами на креслах, шторами бело-кобальтовой расцветки, расположить в углу напольную гжельскую вазу. Отличный вариант – камин в виде русской печи, покрытый белыми с лазурью изразцами, а в спальне – льняное, бело-синее белье. </a:t>
            </a:r>
            <a:endParaRPr lang="ru-RU" sz="2400" b="1" dirty="0" smtClean="0"/>
          </a:p>
          <a:p>
            <a:pPr algn="just"/>
            <a:r>
              <a:rPr lang="ru-RU" sz="2400" b="1" dirty="0"/>
              <a:t>	</a:t>
            </a:r>
            <a:r>
              <a:rPr lang="ru-RU" sz="2400" b="1" dirty="0" smtClean="0"/>
              <a:t>Цвета </a:t>
            </a:r>
            <a:r>
              <a:rPr lang="ru-RU" sz="2400" b="1" dirty="0"/>
              <a:t>стен – белые, голубые, пепельные, прохладные. А можно деревянные, «под избушку». Полы также деревянные либо выложены блестящей керамической </a:t>
            </a:r>
            <a:r>
              <a:rPr lang="ru-RU" sz="2400" b="1" dirty="0" smtClean="0"/>
              <a:t>плиткой.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429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982" r="-1"/>
          <a:stretch/>
        </p:blipFill>
        <p:spPr>
          <a:xfrm>
            <a:off x="-1147020" y="0"/>
            <a:ext cx="10291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443841"/>
            <a:ext cx="8856984" cy="39703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интерьера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совокупность характерных признаков, отличающих разные направления в отделке, оформлении, меблировке и декорировании помещений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ritskaya\Desktop\Английский-стиль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28625" y="2336393"/>
            <a:ext cx="9272625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Английский стиль: </a:t>
            </a:r>
            <a:r>
              <a:rPr lang="ru-RU" sz="44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респектабельная сдержанность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ritskaya\Desktop\Английский-стиль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637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Воссоздать обстановку, в которой жили Шерлок Холмс, Бернард Шоу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Лоуренс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Оливье, совсем несложно. Английский стиль подойдет и обширному домовладению, и обычной квартире.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Главное, соблюсти основные принципы: консерватизм, домовитость, элегантность. Следует помнить, что стиль формировался достаточно давно, а потому предметы старины – слегка потрепанный ковер, зеркало в бронзовой раме или картина – подчеркнут его истоки. Если речь о доме, то приветствуется холл, не обойтись и без камина, настоящего или искусственного. Еще один важный атрибут – библиотека. 	Выбирая между модными и натуральными материалами, предпочтение отдайте дереву и камню. Паркет, однако, допустимо заменить плиткой «под древесину», а стены оклеить обоями в неброскую полоску, покрасить в палевый, молочный, шафрановый цвета или же обшить панелями.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6093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/>
              <a:t>Английский стиль любит мебель: </a:t>
            </a:r>
            <a:r>
              <a:rPr lang="ru-RU" sz="2600" dirty="0" err="1" smtClean="0"/>
              <a:t>диваны-честерфилд</a:t>
            </a:r>
            <a:r>
              <a:rPr lang="ru-RU" sz="2600" dirty="0" smtClean="0"/>
              <a:t>, секретер, плетеные кресла, комоды, письменный стол и столик для чая, буфет, напольные часы и другие старомодные предметы. У люстры в жилище роль вспомогательная, осветительные функции, главным образом, выполняют </a:t>
            </a:r>
            <a:r>
              <a:rPr lang="ru-RU" sz="2600" dirty="0" err="1" smtClean="0"/>
              <a:t>двух-рожковые</a:t>
            </a:r>
            <a:r>
              <a:rPr lang="ru-RU" sz="2600" dirty="0" smtClean="0"/>
              <a:t> бра, торшеры и настольные лампы. </a:t>
            </a:r>
          </a:p>
          <a:p>
            <a:pPr algn="just"/>
            <a:r>
              <a:rPr lang="ru-RU" sz="2600" dirty="0" smtClean="0"/>
              <a:t>	Текстиля по традиции много: это и солидные ковры, и тяжелые гардины, и длинные, в пол скатерти, и, конечно же, пледы. Найдется в доме место безделушкам: семейным реликвиям, шкатулкам, курительным трубкам, сувенирам, как будто привезенным из колоний. 	Английский дом не терпит пустых полок и столешниц: на любой горизонтальной плоскости должны красоваться милые сердцу вещицы.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75" y="-3215"/>
            <a:ext cx="9152676" cy="686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90343"/>
            <a:ext cx="9144000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Японский </a:t>
            </a:r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стиль:</a:t>
            </a:r>
          </a:p>
          <a:p>
            <a:pPr algn="ctr"/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аромат экзотики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71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75" y="-3215"/>
            <a:ext cx="9152676" cy="68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71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693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Этот </a:t>
            </a:r>
            <a:r>
              <a:rPr lang="ru-RU" sz="2800" dirty="0"/>
              <a:t>вид этнического интерьера один из самых популярных и в Европе, и в России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 	Феномен </a:t>
            </a:r>
            <a:r>
              <a:rPr lang="ru-RU" sz="2800" dirty="0"/>
              <a:t>объясняется легко: японские жилища снаружи и внутри – эталон хрупкой, деликатной простоты. В таких домиках все хорошо: работать, созерцать природу через большие панорамные окна, размышлять о </a:t>
            </a:r>
            <a:r>
              <a:rPr lang="ru-RU" sz="2800" dirty="0" err="1"/>
              <a:t>дзэнбуддизме</a:t>
            </a:r>
            <a:r>
              <a:rPr lang="ru-RU" sz="2800" dirty="0"/>
              <a:t> и медитировать. </a:t>
            </a:r>
            <a:endParaRPr lang="ru-RU" sz="2800" dirty="0" smtClean="0"/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Японский </a:t>
            </a:r>
            <a:r>
              <a:rPr lang="ru-RU" sz="2800" dirty="0"/>
              <a:t>стиль не выставляет напоказ ни дорогие украшения, ни безделушки, привезенные издалека, ни семейные фотоснимки. Но у японского интерьера свои преимущества. Это, например, высокая </a:t>
            </a:r>
            <a:r>
              <a:rPr lang="ru-RU" sz="2800" dirty="0" err="1"/>
              <a:t>экологичность</a:t>
            </a:r>
            <a:r>
              <a:rPr lang="ru-RU" sz="2800" dirty="0"/>
              <a:t>. Ведь для отделки дома японцы используют дерево, ротанг, бамбук, </a:t>
            </a:r>
            <a:r>
              <a:rPr lang="ru-RU" sz="2800" dirty="0" smtClean="0"/>
              <a:t>рогожу.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98954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34335" y="221144"/>
            <a:ext cx="8568952" cy="2160240"/>
          </a:xfrm>
          <a:prstGeom prst="wedgeRoundRectCallout">
            <a:avLst>
              <a:gd name="adj1" fmla="val -2358"/>
              <a:gd name="adj2" fmla="val 8019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221144"/>
            <a:ext cx="76502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24C8B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ЭкЛеКтИкА</a:t>
            </a:r>
            <a:endParaRPr lang="ru-RU" sz="12000" b="1" i="1" dirty="0">
              <a:ln w="6600">
                <a:solidFill>
                  <a:srgbClr val="FFFF00"/>
                </a:solidFill>
                <a:prstDash val="solid"/>
              </a:ln>
              <a:solidFill>
                <a:srgbClr val="F24C8B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636912"/>
            <a:ext cx="3567548" cy="40805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982" r="-1"/>
          <a:stretch/>
        </p:blipFill>
        <p:spPr>
          <a:xfrm>
            <a:off x="-1147020" y="0"/>
            <a:ext cx="10291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060848"/>
            <a:ext cx="792159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Эклектика, </a:t>
            </a:r>
          </a:p>
          <a:p>
            <a:pPr algn="ctr"/>
            <a:r>
              <a:rPr lang="ru-RU" sz="4000" b="1" dirty="0" smtClean="0"/>
              <a:t>также эклектизм — смешение, соединение разнородных стилей, идей, взглядов и т. п.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itskaya\Desktop\Авангард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71"/>
            <a:ext cx="9144000" cy="68834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28625" y="1700808"/>
            <a:ext cx="9272625" cy="29700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Авангард:</a:t>
            </a:r>
            <a:r>
              <a:rPr lang="ru-RU" sz="96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72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стилевое </a:t>
            </a:r>
            <a:r>
              <a:rPr lang="ru-RU" sz="72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новаторство</a:t>
            </a:r>
            <a:endParaRPr lang="ru-RU" sz="7200" b="1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899592" y="-315416"/>
            <a:ext cx="9036496" cy="4176464"/>
          </a:xfrm>
          <a:prstGeom prst="cloudCallout">
            <a:avLst>
              <a:gd name="adj1" fmla="val -28535"/>
              <a:gd name="adj2" fmla="val 5661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1680" y="476672"/>
            <a:ext cx="64443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itchFamily="66" charset="0"/>
              </a:rPr>
              <a:t>Классика</a:t>
            </a:r>
            <a:endParaRPr lang="ru-RU" sz="13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53864"/>
            <a:ext cx="3781035" cy="366244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itskaya\Desktop\Авангард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71"/>
            <a:ext cx="9144000" cy="688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60016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Авангардный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стиль перешел в интерьеры из искусства, в начале 20 века. Это новаторское направление подразумевает применение самых современных материалов и бытовой техники, необычную мебель и умелое использование цветовой палитры для стилизации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помещений.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Контраст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оформлении стен, окна и дверные проемы необычной формы, подсвеченные ниши и мебель по индивидуальному проекту — это лишь малая толика интересных деталей характеризующих этот необычный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стиль.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itskaya\Desktop\Арт-деко-в-интерьер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31" t="-1470"/>
          <a:stretch/>
        </p:blipFill>
        <p:spPr bwMode="auto">
          <a:xfrm>
            <a:off x="-1620688" y="-99392"/>
            <a:ext cx="1202533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2460" y="1916832"/>
            <a:ext cx="8374408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7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Арт-деко</a:t>
            </a:r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</a:t>
            </a:r>
            <a:r>
              <a:rPr lang="ru-RU" sz="7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ар-деко</a:t>
            </a:r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):</a:t>
            </a:r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квинтэссенция роскоши</a:t>
            </a:r>
            <a:endParaRPr lang="ru-RU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itskaya\Desktop\Арт-деко-в-интерьер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31" t="-1470"/>
          <a:stretch/>
        </p:blipFill>
        <p:spPr bwMode="auto">
          <a:xfrm>
            <a:off x="-1620688" y="-99392"/>
            <a:ext cx="120253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424936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err="1" smtClean="0"/>
              <a:t>Богемность</a:t>
            </a:r>
            <a:r>
              <a:rPr lang="ru-RU" sz="2800" dirty="0" smtClean="0"/>
              <a:t> и претенциозность – так, в двух словах, можно описать этот стиль, распустившийся, словно цветок на руинах первой мировой войны. Жажда удовольствий и любопытство к </a:t>
            </a:r>
            <a:r>
              <a:rPr lang="ru-RU" sz="2800" dirty="0" err="1" smtClean="0"/>
              <a:t>новифнкам</a:t>
            </a:r>
            <a:r>
              <a:rPr lang="ru-RU" sz="2800" dirty="0" smtClean="0"/>
              <a:t> прогресса – вот его ориентиры. </a:t>
            </a:r>
          </a:p>
          <a:p>
            <a:pPr algn="just"/>
            <a:r>
              <a:rPr lang="ru-RU" sz="2800" dirty="0" smtClean="0"/>
              <a:t>	Базовые качества интерьера </a:t>
            </a:r>
            <a:r>
              <a:rPr lang="ru-RU" sz="2800" dirty="0" err="1" smtClean="0"/>
              <a:t>арт-деко</a:t>
            </a:r>
            <a:r>
              <a:rPr lang="ru-RU" sz="2800" dirty="0" smtClean="0"/>
              <a:t> – многоуровневые потолки, геометрические узоры, вкрапления из редкого сырья (слоновая кость, крокодиловая кожа, шкура зебры на полу), лакированная, глянцевая мебель, контрастная палитра, зеркала в форме лучистого солнца, дорогие ткани и обилие светильников.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511"/>
            <a:ext cx="12244284" cy="68885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646" y="1916832"/>
            <a:ext cx="7553286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Лофт</a:t>
            </a:r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endParaRPr lang="ru-RU" sz="9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промышленный </a:t>
            </a:r>
            <a:r>
              <a:rPr lang="ru-RU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гламур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511"/>
            <a:ext cx="12244284" cy="6888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08912" cy="60016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err="1" smtClean="0"/>
              <a:t>Лофт</a:t>
            </a:r>
            <a:r>
              <a:rPr lang="ru-RU" sz="2400" dirty="0" smtClean="0"/>
              <a:t> </a:t>
            </a:r>
            <a:r>
              <a:rPr lang="ru-RU" sz="2400" dirty="0"/>
              <a:t>– тренд в дизайне интерьера, при помощи которого под дорогое, элитарное жилье адаптируют заброшенные промышленные сооружения: цеха, ангары, гаражи. При этом </a:t>
            </a:r>
            <a:r>
              <a:rPr lang="ru-RU" sz="2400" dirty="0" err="1"/>
              <a:t>лофт</a:t>
            </a:r>
            <a:r>
              <a:rPr lang="ru-RU" sz="2400" dirty="0"/>
              <a:t> соединяет старое (бетонные стены, лестницы, балки, вентиляцию и трубы) и актуальное (мягкая, мебель, зеркала, новейшая техника) в стильный, единый ансамбль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	Интерьеру </a:t>
            </a:r>
            <a:r>
              <a:rPr lang="ru-RU" sz="2400" dirty="0" err="1"/>
              <a:t>лофт</a:t>
            </a:r>
            <a:r>
              <a:rPr lang="ru-RU" sz="2400" dirty="0"/>
              <a:t> присущи полное отсутствие внутренних перегородок, высокий, характерный для индустриального сооружения потолок, зонирование при помощи контрастной окраски, трубы, шахты, кабеля и прочее фабрично-заводское «приданое» в качестве декора.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Материалы </a:t>
            </a:r>
            <a:r>
              <a:rPr lang="ru-RU" sz="2400" dirty="0"/>
              <a:t>– бетон, кирпичная кладка, грубая штукатурка, керамические плиты на полу. Мебель служит не только по прямому назначению, но делит комнату на рабочую зону и зону для </a:t>
            </a:r>
            <a:r>
              <a:rPr lang="ru-RU" sz="2400" dirty="0" smtClean="0"/>
              <a:t>отдыха.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026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9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0023" y="620688"/>
            <a:ext cx="7723332" cy="53245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На данный момент официально признано более </a:t>
            </a:r>
          </a:p>
          <a:p>
            <a:pPr algn="ctr"/>
            <a:r>
              <a:rPr lang="ru-RU" sz="2800" dirty="0" smtClean="0"/>
              <a:t>173 стилевых направлений.</a:t>
            </a:r>
          </a:p>
          <a:p>
            <a:pPr algn="ctr"/>
            <a:endParaRPr lang="ru-RU" sz="7200" b="1" dirty="0" smtClean="0"/>
          </a:p>
          <a:p>
            <a:pPr algn="ctr"/>
            <a:r>
              <a:rPr lang="ru-RU" sz="7200" b="1" dirty="0" smtClean="0"/>
              <a:t>Задание:</a:t>
            </a:r>
          </a:p>
          <a:p>
            <a:pPr algn="ctr"/>
            <a:r>
              <a:rPr lang="ru-RU" sz="2800" dirty="0" smtClean="0"/>
              <a:t>разделить нижеперечисленные </a:t>
            </a:r>
          </a:p>
          <a:p>
            <a:pPr algn="ctr"/>
            <a:r>
              <a:rPr lang="ru-RU" sz="2800" dirty="0" smtClean="0"/>
              <a:t>стили по основным направлениям :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/>
              <a:t>Классика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err="1"/>
              <a:t>Этностиль</a:t>
            </a:r>
            <a:endParaRPr lang="ru-RU" sz="2800" b="1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/>
              <a:t>Эклектика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662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9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3384376" cy="6124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numCol="1" spcCol="360000" rtlCol="0">
            <a:spAutoFit/>
          </a:bodyPr>
          <a:lstStyle/>
          <a:p>
            <a:r>
              <a:rPr lang="ru-RU" sz="2800" dirty="0"/>
              <a:t>› Авангард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Английский </a:t>
            </a:r>
            <a:r>
              <a:rPr lang="ru-RU" sz="2800" dirty="0" smtClean="0"/>
              <a:t>стиль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› Античный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Ампир </a:t>
            </a:r>
            <a:endParaRPr lang="ru-RU" sz="2800" dirty="0" smtClean="0"/>
          </a:p>
          <a:p>
            <a:r>
              <a:rPr lang="ru-RU" sz="2800" dirty="0" smtClean="0"/>
              <a:t>› Арабский </a:t>
            </a:r>
            <a:r>
              <a:rPr lang="ru-RU" sz="2800" dirty="0"/>
              <a:t>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Арт-</a:t>
            </a:r>
            <a:r>
              <a:rPr lang="ru-RU" sz="2800" dirty="0" err="1"/>
              <a:t>деко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Арт-</a:t>
            </a:r>
            <a:r>
              <a:rPr lang="ru-RU" sz="2800" dirty="0" err="1"/>
              <a:t>нуво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Африканский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Барокко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 err="1"/>
              <a:t>Баухауз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Бидермейер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Бионика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 err="1"/>
              <a:t>Бохо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Брутализм </a:t>
            </a:r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36504" y="188640"/>
            <a:ext cx="3995936" cy="6124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› Венецианский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Версаль </a:t>
            </a:r>
          </a:p>
          <a:p>
            <a:r>
              <a:rPr lang="ru-RU" sz="2800" dirty="0"/>
              <a:t>› Викторианский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 err="1"/>
              <a:t>Винтаж</a:t>
            </a:r>
            <a:endParaRPr lang="ru-RU" sz="2800" dirty="0"/>
          </a:p>
          <a:p>
            <a:r>
              <a:rPr lang="ru-RU" sz="2800" dirty="0" smtClean="0"/>
              <a:t>› </a:t>
            </a:r>
            <a:r>
              <a:rPr lang="ru-RU" sz="2800" dirty="0"/>
              <a:t>Восточный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Гжель </a:t>
            </a:r>
          </a:p>
          <a:p>
            <a:r>
              <a:rPr lang="ru-RU" sz="2800" dirty="0"/>
              <a:t>› Георгианский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Готический стиль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Гранж</a:t>
            </a:r>
            <a:r>
              <a:rPr lang="ru-RU" sz="2800" dirty="0"/>
              <a:t> </a:t>
            </a:r>
          </a:p>
          <a:p>
            <a:r>
              <a:rPr lang="ru-RU" sz="2800" dirty="0"/>
              <a:t>› Греческий стиль </a:t>
            </a:r>
          </a:p>
          <a:p>
            <a:r>
              <a:rPr lang="ru-RU" sz="2800" dirty="0"/>
              <a:t>› Египетский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Индийский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Индустриальный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Итальянский </a:t>
            </a:r>
            <a:r>
              <a:rPr lang="ru-RU" sz="2800" dirty="0" smtClean="0"/>
              <a:t>стиль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522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8064896" cy="526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Классический стиль: вечные каноны</a:t>
            </a:r>
          </a:p>
          <a:p>
            <a:pPr algn="just"/>
            <a:r>
              <a:rPr lang="ru-RU" sz="2800" b="1" dirty="0" smtClean="0"/>
              <a:t>В сущности, это целое почтенное семейство старых и даже старинных, проверенных временем стилей. К подобным, вечным образцам относятся античные, все исторические, а также национальные стилистики.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Общие свойства – натуральные стройматериалы, правильная геометрия, симметричность, </a:t>
            </a:r>
            <a:r>
              <a:rPr lang="ru-RU" sz="2800" b="1" dirty="0" err="1" smtClean="0"/>
              <a:t>композиционность</a:t>
            </a:r>
            <a:r>
              <a:rPr lang="ru-RU" sz="2800" b="1" dirty="0" smtClean="0"/>
              <a:t>, связанность между собой всех предметов мебели и декора, несколько источников света, национальный отпечаток.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3672408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› Марокканский стиль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Милитари</a:t>
            </a:r>
            <a:r>
              <a:rPr lang="ru-RU" sz="2800" dirty="0"/>
              <a:t> 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Минимализм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Модерн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Неоклассика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Немецкий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 err="1"/>
              <a:t>Онто</a:t>
            </a:r>
            <a:r>
              <a:rPr lang="ru-RU" sz="2800" dirty="0"/>
              <a:t>-арт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Османский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Парижский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 err="1"/>
              <a:t>Пин</a:t>
            </a:r>
            <a:r>
              <a:rPr lang="ru-RU" sz="2800" dirty="0"/>
              <a:t>-ап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Поп-арт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Постмодернизм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Прованс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Ренессанс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Ретро стиль </a:t>
            </a:r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38464" y="116632"/>
            <a:ext cx="3777952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› Кантри </a:t>
            </a:r>
          </a:p>
          <a:p>
            <a:r>
              <a:rPr lang="ru-RU" sz="2800" dirty="0"/>
              <a:t>› Китайский </a:t>
            </a:r>
            <a:r>
              <a:rPr lang="ru-RU" sz="2800" dirty="0" smtClean="0"/>
              <a:t>стиль</a:t>
            </a:r>
          </a:p>
          <a:p>
            <a:r>
              <a:rPr lang="ru-RU" sz="2800" dirty="0"/>
              <a:t>› Китч </a:t>
            </a:r>
          </a:p>
          <a:p>
            <a:r>
              <a:rPr lang="ru-RU" sz="2800" dirty="0"/>
              <a:t>› Классический стиль</a:t>
            </a:r>
          </a:p>
          <a:p>
            <a:r>
              <a:rPr lang="ru-RU" sz="2800" dirty="0"/>
              <a:t> › Классицизм </a:t>
            </a:r>
          </a:p>
          <a:p>
            <a:r>
              <a:rPr lang="ru-RU" sz="2800" dirty="0"/>
              <a:t>› Колониальный стиль </a:t>
            </a:r>
          </a:p>
          <a:p>
            <a:r>
              <a:rPr lang="ru-RU" sz="2800" dirty="0"/>
              <a:t>› Консерватизм </a:t>
            </a:r>
          </a:p>
          <a:p>
            <a:r>
              <a:rPr lang="ru-RU" sz="2800" dirty="0"/>
              <a:t>› Конструктивизм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Контемпорари</a:t>
            </a:r>
            <a:r>
              <a:rPr lang="ru-RU" sz="2800" dirty="0"/>
              <a:t>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Лаунж</a:t>
            </a:r>
            <a:r>
              <a:rPr lang="ru-RU" sz="2800" dirty="0"/>
              <a:t>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Лофт</a:t>
            </a:r>
            <a:r>
              <a:rPr lang="ru-RU" sz="2800" dirty="0"/>
              <a:t> </a:t>
            </a:r>
          </a:p>
          <a:p>
            <a:r>
              <a:rPr lang="ru-RU" sz="2800" dirty="0"/>
              <a:t>› Мавританский стиль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Манга</a:t>
            </a:r>
            <a:r>
              <a:rPr lang="ru-RU" sz="2800" dirty="0"/>
              <a:t> </a:t>
            </a:r>
          </a:p>
          <a:p>
            <a:r>
              <a:rPr lang="ru-RU" sz="2800" dirty="0"/>
              <a:t>› </a:t>
            </a:r>
            <a:r>
              <a:rPr lang="ru-RU" sz="2800" dirty="0" smtClean="0"/>
              <a:t>Маньеризм</a:t>
            </a:r>
          </a:p>
          <a:p>
            <a:r>
              <a:rPr lang="ru-RU" sz="2800" dirty="0"/>
              <a:t>› Римский стиль </a:t>
            </a:r>
          </a:p>
        </p:txBody>
      </p:sp>
    </p:spTree>
    <p:extLst>
      <p:ext uri="{BB962C8B-B14F-4D97-AF65-F5344CB8AC3E}">
        <p14:creationId xmlns:p14="http://schemas.microsoft.com/office/powerpoint/2010/main" xmlns="" val="40527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511" y="871319"/>
            <a:ext cx="4771545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› </a:t>
            </a:r>
            <a:r>
              <a:rPr lang="ru-RU" sz="2800" dirty="0"/>
              <a:t>Рококо </a:t>
            </a:r>
          </a:p>
          <a:p>
            <a:r>
              <a:rPr lang="ru-RU" sz="2800" dirty="0"/>
              <a:t>› Романский стиль </a:t>
            </a:r>
          </a:p>
          <a:p>
            <a:r>
              <a:rPr lang="ru-RU" sz="2800" dirty="0"/>
              <a:t>› Романтизм </a:t>
            </a:r>
          </a:p>
          <a:p>
            <a:r>
              <a:rPr lang="ru-RU" sz="2800" dirty="0"/>
              <a:t>› Рустик </a:t>
            </a:r>
          </a:p>
          <a:p>
            <a:r>
              <a:rPr lang="ru-RU" sz="2800" dirty="0"/>
              <a:t>› Скандинавский стиль </a:t>
            </a:r>
          </a:p>
          <a:p>
            <a:r>
              <a:rPr lang="ru-RU" sz="2800" dirty="0"/>
              <a:t>› Средиземноморский стиль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Стимпанк</a:t>
            </a:r>
            <a:r>
              <a:rPr lang="ru-RU" sz="2800" dirty="0"/>
              <a:t> </a:t>
            </a:r>
          </a:p>
          <a:p>
            <a:r>
              <a:rPr lang="ru-RU" sz="2800" dirty="0"/>
              <a:t>› Техно </a:t>
            </a:r>
          </a:p>
          <a:p>
            <a:r>
              <a:rPr lang="ru-RU" sz="2800" dirty="0"/>
              <a:t>› Функционализм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0944" y="871319"/>
            <a:ext cx="3609691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› Футуризм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Фьюжн</a:t>
            </a:r>
            <a:endParaRPr lang="ru-RU" sz="2800" dirty="0"/>
          </a:p>
          <a:p>
            <a:r>
              <a:rPr lang="ru-RU" sz="2800" dirty="0"/>
              <a:t>› Хай-тек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Хюгге</a:t>
            </a:r>
            <a:r>
              <a:rPr lang="ru-RU" sz="2800" dirty="0"/>
              <a:t>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Шебби</a:t>
            </a:r>
            <a:r>
              <a:rPr lang="ru-RU" sz="2800" dirty="0"/>
              <a:t>-шик </a:t>
            </a:r>
          </a:p>
          <a:p>
            <a:r>
              <a:rPr lang="ru-RU" sz="2800" dirty="0"/>
              <a:t>› Эклектика </a:t>
            </a:r>
          </a:p>
          <a:p>
            <a:r>
              <a:rPr lang="ru-RU" sz="2800" dirty="0"/>
              <a:t>› Экологический стиль</a:t>
            </a:r>
          </a:p>
          <a:p>
            <a:r>
              <a:rPr lang="ru-RU" sz="2800" dirty="0"/>
              <a:t> › Этнический стиль</a:t>
            </a:r>
          </a:p>
          <a:p>
            <a:r>
              <a:rPr lang="ru-RU" sz="2800" dirty="0"/>
              <a:t> › Японский стиль</a:t>
            </a:r>
          </a:p>
        </p:txBody>
      </p:sp>
    </p:spTree>
    <p:extLst>
      <p:ext uri="{BB962C8B-B14F-4D97-AF65-F5344CB8AC3E}">
        <p14:creationId xmlns:p14="http://schemas.microsoft.com/office/powerpoint/2010/main" xmlns="" val="25939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060848"/>
            <a:ext cx="648072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Рекомендуемая литература: </a:t>
            </a:r>
            <a:endParaRPr lang="ru-RU" dirty="0" smtClean="0"/>
          </a:p>
          <a:p>
            <a:pPr algn="ctr"/>
            <a:r>
              <a:rPr lang="ru-RU" i="1" dirty="0" smtClean="0"/>
              <a:t> </a:t>
            </a:r>
            <a:endParaRPr lang="ru-RU" dirty="0" smtClean="0"/>
          </a:p>
          <a:p>
            <a:pPr lvl="0" algn="ctr"/>
            <a:r>
              <a:rPr lang="ru-RU" dirty="0" smtClean="0"/>
              <a:t> Маслов Н.И. Пленер. Практика по изобразительному искусству: Учебное пособие для студентов </a:t>
            </a:r>
            <a:r>
              <a:rPr lang="ru-RU" dirty="0" err="1" smtClean="0"/>
              <a:t>худ.-граф</a:t>
            </a:r>
            <a:r>
              <a:rPr lang="ru-RU" dirty="0" smtClean="0"/>
              <a:t>. вузов. – М.: Просвещение, 2017. </a:t>
            </a:r>
          </a:p>
          <a:p>
            <a:pPr lvl="0" algn="ctr"/>
            <a:endParaRPr lang="ru-RU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Электронный ресурс: </a:t>
            </a:r>
          </a:p>
          <a:p>
            <a:pPr lvl="0" algn="ctr"/>
            <a:r>
              <a:rPr lang="ru-RU" dirty="0" smtClean="0"/>
              <a:t>Электронно-библиотечная система </a:t>
            </a:r>
            <a:r>
              <a:rPr lang="ru-RU" dirty="0" err="1" smtClean="0"/>
              <a:t>PRbooks</a:t>
            </a:r>
            <a:r>
              <a:rPr lang="ru-RU" dirty="0" smtClean="0"/>
              <a:t>   </a:t>
            </a:r>
            <a:r>
              <a:rPr lang="ru-RU" u="sng" dirty="0" smtClean="0">
                <a:hlinkClick r:id="rId2"/>
              </a:rPr>
              <a:t>http://www.iprbookshop.ru/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itskaya\Desktop\Античный-стиль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964" y="0"/>
            <a:ext cx="945696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312964" y="2348880"/>
            <a:ext cx="9456964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Античный стиль: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зависть богов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itskaya\Desktop\Античный-стиль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964" y="0"/>
            <a:ext cx="94569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56938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	Древняя Эллада и Римская империя – это культ красоты, размах и могущество. Потому жилье в античном стиле смотрится парадно и величественно.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	Такому интерьеру требуется пространство, ведь главная задача – создать внутри атриум, а значит, не обойтись без колоннад и свода. 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	Дорические, ионические, коринфские колонны (а точнее, их имитация) могут обрамлять двери, зеркала, выситься у кровати. Стены античного дома украшают барельефами, устраивают ниши, в которых выставляют вазы или статуи. 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2359"/>
            <a:ext cx="8748464" cy="61247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2800" b="1" dirty="0" smtClean="0"/>
              <a:t>Поверхности покрывают штукатуркой либо краской насыщенных оттенков синего, зеленого и золотого в сочетании с белым; в прихожей, ванной и на кухне используют плитку «под мрамор». Идеальный потолок – в виде купола, расписной, украшенный лепниной; полы гладкие, полированные.</a:t>
            </a:r>
          </a:p>
          <a:p>
            <a:pPr algn="just"/>
            <a:r>
              <a:rPr lang="ru-RU" sz="2800" b="1" dirty="0" smtClean="0"/>
              <a:t>	Мебель в доме стиля антик деревянная: трапециевидные столы, стулья на характерных выгнутых ножках, скамейки, лежанки, тумбы, сундучки с мозаичными вставками. Свет рассеянный (целесообразны лампы в виде факелов), окна драпируют римскими шторами, детали – различная античная символика: амфоры, фигурки грифонов и сфинксов, статуэтки мифических героев.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6552" y="-18007"/>
            <a:ext cx="9922642" cy="686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96552" y="1916832"/>
            <a:ext cx="9922642" cy="215443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Арабский </a:t>
            </a:r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стиль: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роскошь Востока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977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419</Words>
  <Application>Microsoft Office PowerPoint</Application>
  <PresentationFormat>Экран (4:3)</PresentationFormat>
  <Paragraphs>155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Staritskaya</dc:creator>
  <cp:lastModifiedBy>avanesyan</cp:lastModifiedBy>
  <cp:revision>25</cp:revision>
  <dcterms:created xsi:type="dcterms:W3CDTF">2019-11-14T07:49:40Z</dcterms:created>
  <dcterms:modified xsi:type="dcterms:W3CDTF">2021-04-06T05:32:50Z</dcterms:modified>
</cp:coreProperties>
</file>