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8" r:id="rId2"/>
    <p:sldId id="259" r:id="rId3"/>
    <p:sldId id="260" r:id="rId4"/>
    <p:sldId id="261" r:id="rId5"/>
    <p:sldId id="528" r:id="rId6"/>
    <p:sldId id="553" r:id="rId7"/>
    <p:sldId id="554" r:id="rId8"/>
    <p:sldId id="555" r:id="rId9"/>
    <p:sldId id="600" r:id="rId10"/>
    <p:sldId id="598" r:id="rId11"/>
    <p:sldId id="597" r:id="rId12"/>
    <p:sldId id="556" r:id="rId13"/>
    <p:sldId id="557" r:id="rId14"/>
    <p:sldId id="599" r:id="rId15"/>
    <p:sldId id="558" r:id="rId16"/>
    <p:sldId id="559" r:id="rId17"/>
    <p:sldId id="560" r:id="rId18"/>
    <p:sldId id="561" r:id="rId19"/>
    <p:sldId id="562" r:id="rId20"/>
    <p:sldId id="563" r:id="rId21"/>
    <p:sldId id="565" r:id="rId22"/>
    <p:sldId id="566" r:id="rId23"/>
    <p:sldId id="569" r:id="rId24"/>
    <p:sldId id="567" r:id="rId25"/>
    <p:sldId id="564" r:id="rId26"/>
    <p:sldId id="568" r:id="rId27"/>
    <p:sldId id="570" r:id="rId28"/>
    <p:sldId id="530" r:id="rId29"/>
    <p:sldId id="572" r:id="rId30"/>
    <p:sldId id="573" r:id="rId31"/>
    <p:sldId id="574" r:id="rId32"/>
    <p:sldId id="575" r:id="rId33"/>
    <p:sldId id="576" r:id="rId34"/>
    <p:sldId id="577" r:id="rId35"/>
    <p:sldId id="590" r:id="rId36"/>
    <p:sldId id="578" r:id="rId37"/>
    <p:sldId id="579" r:id="rId38"/>
    <p:sldId id="581" r:id="rId39"/>
    <p:sldId id="582" r:id="rId40"/>
    <p:sldId id="583" r:id="rId41"/>
    <p:sldId id="584" r:id="rId42"/>
    <p:sldId id="585" r:id="rId43"/>
    <p:sldId id="587" r:id="rId44"/>
    <p:sldId id="586" r:id="rId45"/>
    <p:sldId id="588" r:id="rId46"/>
    <p:sldId id="591" r:id="rId47"/>
    <p:sldId id="593" r:id="rId48"/>
    <p:sldId id="589" r:id="rId49"/>
    <p:sldId id="592" r:id="rId50"/>
    <p:sldId id="454" r:id="rId51"/>
    <p:sldId id="522" r:id="rId52"/>
    <p:sldId id="473" r:id="rId53"/>
    <p:sldId id="547" r:id="rId54"/>
    <p:sldId id="571" r:id="rId55"/>
    <p:sldId id="552" r:id="rId56"/>
    <p:sldId id="546" r:id="rId57"/>
    <p:sldId id="544" r:id="rId58"/>
    <p:sldId id="543" r:id="rId59"/>
    <p:sldId id="533" r:id="rId60"/>
    <p:sldId id="520" r:id="rId61"/>
    <p:sldId id="531" r:id="rId62"/>
    <p:sldId id="540" r:id="rId63"/>
    <p:sldId id="525" r:id="rId64"/>
    <p:sldId id="521" r:id="rId65"/>
    <p:sldId id="535" r:id="rId66"/>
    <p:sldId id="524" r:id="rId67"/>
    <p:sldId id="548" r:id="rId68"/>
    <p:sldId id="536" r:id="rId69"/>
    <p:sldId id="534" r:id="rId70"/>
    <p:sldId id="541" r:id="rId71"/>
    <p:sldId id="601" r:id="rId72"/>
    <p:sldId id="594" r:id="rId73"/>
    <p:sldId id="595" r:id="rId74"/>
    <p:sldId id="596" r:id="rId75"/>
    <p:sldId id="551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2349"/>
    <a:srgbClr val="B45208"/>
    <a:srgbClr val="009900"/>
    <a:srgbClr val="336600"/>
    <a:srgbClr val="0000FF"/>
    <a:srgbClr val="CCFFFF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 varScale="1">
        <p:scale>
          <a:sx n="64" d="100"/>
          <a:sy n="64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02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97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199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391400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61950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91100" y="1676400"/>
            <a:ext cx="361950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8EA5F-FE2C-4A15-B8E8-72654FE33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7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openxmlformats.org/officeDocument/2006/relationships/slide" Target="slide4.xml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slide" Target="slide4.xml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1.gif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slide" Target="slide4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1.gif"/><Relationship Id="rId7" Type="http://schemas.openxmlformats.org/officeDocument/2006/relationships/image" Target="../media/image1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3.gif"/><Relationship Id="rId4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4.gif"/><Relationship Id="rId4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slide" Target="slide4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52.png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openxmlformats.org/officeDocument/2006/relationships/slide" Target="slide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microsoft.com/office/2007/relationships/hdphoto" Target="../media/hdphoto17.wdp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slide" Target="slide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55.gif"/><Relationship Id="rId4" Type="http://schemas.openxmlformats.org/officeDocument/2006/relationships/image" Target="../media/image1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20.wdp"/><Relationship Id="rId7" Type="http://schemas.openxmlformats.org/officeDocument/2006/relationships/image" Target="../media/image56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microsoft.com/office/2007/relationships/hdphoto" Target="../media/hdphoto21.wdp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23.wdp"/><Relationship Id="rId7" Type="http://schemas.openxmlformats.org/officeDocument/2006/relationships/image" Target="../media/image73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microsoft.com/office/2007/relationships/hdphoto" Target="../media/hdphoto24.wdp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image" Target="../media/image12.gif"/><Relationship Id="rId7" Type="http://schemas.openxmlformats.org/officeDocument/2006/relationships/slide" Target="slide5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5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slide" Target="slide4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13.gif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9.jpeg"/><Relationship Id="rId7" Type="http://schemas.openxmlformats.org/officeDocument/2006/relationships/image" Target="../media/image93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gif"/><Relationship Id="rId5" Type="http://schemas.openxmlformats.org/officeDocument/2006/relationships/image" Target="../media/image91.gif"/><Relationship Id="rId10" Type="http://schemas.openxmlformats.org/officeDocument/2006/relationships/image" Target="../media/image94.gif"/><Relationship Id="rId4" Type="http://schemas.openxmlformats.org/officeDocument/2006/relationships/image" Target="../media/image90.jpeg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95.jpe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97.pn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97.pn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7.pn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gif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00.png"/><Relationship Id="rId5" Type="http://schemas.openxmlformats.org/officeDocument/2006/relationships/image" Target="../media/image13.gif"/><Relationship Id="rId4" Type="http://schemas.openxmlformats.org/officeDocument/2006/relationships/slide" Target="slide4.xml"/><Relationship Id="rId9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02.jpe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03.jpe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04.pn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06.jpe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3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04.png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04.pn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07.jpe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slide" Target="slide4.xml"/><Relationship Id="rId5" Type="http://schemas.openxmlformats.org/officeDocument/2006/relationships/image" Target="../media/image108.jpeg"/><Relationship Id="rId4" Type="http://schemas.openxmlformats.org/officeDocument/2006/relationships/image" Target="../media/image13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09.jpe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slide" Target="slide4.xml"/><Relationship Id="rId5" Type="http://schemas.openxmlformats.org/officeDocument/2006/relationships/image" Target="../media/image110.jpeg"/><Relationship Id="rId4" Type="http://schemas.openxmlformats.org/officeDocument/2006/relationships/image" Target="../media/image13.gi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gif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11.jpe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61.jpe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13.pn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jpe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14.jpe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slide" Target="slide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13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97.pn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1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slide" Target="slide4.xml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53118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1480"/>
            <a:ext cx="356189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D:\23.05.13-домашние документы\Лаб. раб YES\Виртуальные лабораторные YES\Анимашки и картинки\Вода, жидкости,\Реки\0_3a11a_d92f0827_-1-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142984"/>
            <a:ext cx="3810000" cy="4610100"/>
          </a:xfrm>
          <a:prstGeom prst="rect">
            <a:avLst/>
          </a:prstGeom>
          <a:noFill/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23" name="Picture 3" descr="D:\23.05.13-домашние документы\Лаб. раб YES\Виртуальные лабораторные YES\Анимашки и картинки\Вода, жидкости,\Рыбки\35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6644" y="4333803"/>
            <a:ext cx="571500" cy="428625"/>
          </a:xfrm>
          <a:prstGeom prst="rect">
            <a:avLst/>
          </a:prstGeom>
          <a:noFill/>
        </p:spPr>
      </p:pic>
      <p:pic>
        <p:nvPicPr>
          <p:cNvPr id="30724" name="Picture 4" descr="D:\23.05.13-домашние документы\Лаб. раб YES\Виртуальные лабораторные YES\Анимашки и картинки\Вода, жидкости,\Рыбки\рыбка 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5071" y="5330512"/>
            <a:ext cx="352425" cy="247650"/>
          </a:xfrm>
          <a:prstGeom prst="rect">
            <a:avLst/>
          </a:prstGeom>
          <a:noFill/>
        </p:spPr>
      </p:pic>
      <p:pic>
        <p:nvPicPr>
          <p:cNvPr id="30725" name="Picture 5" descr="D:\23.05.13-домашние документы\Лаб. раб YES\Виртуальные лабораторные YES\Анимашки и картинки\Вода, жидкости,\Рыбки\рыбка 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2362" y="4917839"/>
            <a:ext cx="381000" cy="238125"/>
          </a:xfrm>
          <a:prstGeom prst="rect">
            <a:avLst/>
          </a:prstGeom>
          <a:noFill/>
        </p:spPr>
      </p:pic>
      <p:pic>
        <p:nvPicPr>
          <p:cNvPr id="30729" name="Picture 9" descr="D:\23.05.13-домашние документы\Лаб. раб YES\Виртуальные лабораторные YES\Анимашки и картинки\Птицы\bird7-1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6554" y="1142984"/>
            <a:ext cx="762000" cy="1000125"/>
          </a:xfrm>
          <a:prstGeom prst="rect">
            <a:avLst/>
          </a:prstGeom>
          <a:noFill/>
        </p:spPr>
      </p:pic>
      <p:pic>
        <p:nvPicPr>
          <p:cNvPr id="30731" name="Picture 11" descr="D:\23.05.13-домашние документы\Лаб. раб YES\Виртуальные лабораторные YES\Анимашки и картинки\Птицы\bird3-6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78220" y="857232"/>
            <a:ext cx="1219200" cy="1209675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2" name="Управляющая кнопка: домой 31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8" name="Picture 4" descr="D:\23.05.13-домашние документы\Колледж Строитель\Биология\Лекции по биол\Зародыши\12971289 (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43477" y="1685933"/>
            <a:ext cx="3368801" cy="4171959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697095" y="2289564"/>
            <a:ext cx="7441645" cy="5737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8000"/>
                </a:solidFill>
                <a:latin typeface="Arial Black" pitchFamily="34" charset="0"/>
              </a:rPr>
              <a:t>Дисциплина «Биология»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7544" y="5161950"/>
            <a:ext cx="203597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5496" y="2863311"/>
            <a:ext cx="6430643" cy="8679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Индивидуальное развитие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организма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ustaliy.ru/wp-content/uploads/2020/04/72b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36" y="71448"/>
            <a:ext cx="448627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иск D\25.12.20-домашние документы\Виртуальные лекции-14.01.20\Биология\грибы-анимашки\image_56141212193413336649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" y="321469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mages.squarespace-cdn.com/content/v1/551ab724e4b0a90fec44c0a1/1515784525687-1RYFKJSQ2RQUKSJ6QN9X/ke17ZwdGBToddI8pDm48kN-iCp0H8EbLNb85VXvIfntZw-zPPgdn4jUwVcJE1ZvWQUxwkmyExglNqGp0IvTJZUJFbgE-7XRK3dMEBRBhUpxbJ6nT22MqkKTNnYny1wnkClHS-tzM1oczfpRGL4qDHKXlZBeQsEdLEUBRJKqSpxE/sourc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6" y="235440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диск D\25.12.20-домашние документы\Виртуальные лекции-14.01.20\Биология\грибы-анимашки\142488949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403" y="3390920"/>
            <a:ext cx="3810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273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otvet.imgsmail.ru/download/4e589c2173ef8b166a79d92c6a2bd06f_i-176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3" y="3931965"/>
            <a:ext cx="8337561" cy="287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tdata.ru/u3/photoDB2D/20833281875-0/origina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53" y="44624"/>
            <a:ext cx="66675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4740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" t="2183"/>
          <a:stretch/>
        </p:blipFill>
        <p:spPr bwMode="auto">
          <a:xfrm>
            <a:off x="35496" y="44624"/>
            <a:ext cx="8686807" cy="639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D:\диск D\29.06.17-домашние документы\Виртуальные лекции\Биология\размножение\Почкование\гидра\анимашки-гидра\po4kovanie_gidri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22" y="44624"/>
            <a:ext cx="2513856" cy="18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4365104"/>
            <a:ext cx="93610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004048" y="2276872"/>
            <a:ext cx="93610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228184" y="1484784"/>
            <a:ext cx="29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Почкование и движение</a:t>
            </a:r>
            <a:endParaRPr lang="ru-RU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71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" y="29190"/>
            <a:ext cx="7572300" cy="679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429398" y="2964056"/>
            <a:ext cx="3017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Половой способ</a:t>
            </a:r>
            <a:endParaRPr lang="ru-RU" sz="2400" dirty="0">
              <a:ln>
                <a:solidFill>
                  <a:sysClr val="windowText" lastClr="000000"/>
                </a:solidFill>
              </a:ln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6512" y="6423719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Почкование</a:t>
            </a:r>
            <a:endParaRPr lang="ru-RU" sz="2400" dirty="0">
              <a:ln>
                <a:solidFill>
                  <a:sysClr val="windowText" lastClr="000000"/>
                </a:solidFill>
              </a:ln>
              <a:latin typeface="Arial Black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7" descr="D:\диск D\25.12.20-домашние документы\Виртуальные лекции-14.01.20\Биология\анимашки-медузы\IMG_55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t="12552" r="2626"/>
          <a:stretch/>
        </p:blipFill>
        <p:spPr bwMode="auto">
          <a:xfrm>
            <a:off x="5726335" y="56709"/>
            <a:ext cx="3382169" cy="24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517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s://giffiles.alphacoders.com/204/2044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60848"/>
            <a:ext cx="8437255" cy="474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диск D\25.12.20-домашние документы\Виртуальные лекции-14.01.20\Биология\анимашки-медузы\IMG_55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t="12552" r="2626"/>
          <a:stretch/>
        </p:blipFill>
        <p:spPr bwMode="auto">
          <a:xfrm>
            <a:off x="6311773" y="52020"/>
            <a:ext cx="2838751" cy="204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788024" y="1268760"/>
            <a:ext cx="522541" cy="12241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 descr="D:\диск D\25.12.20-домашние документы\Виртуальные лекции-14.01.20\Биология\анимашки-медузы\0-9lGgGkpJ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497"/>
            <a:ext cx="2557463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817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465"/>
            <a:ext cx="8783860" cy="641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6126827" y="1628800"/>
            <a:ext cx="3017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Половой способ</a:t>
            </a:r>
            <a:endParaRPr lang="ru-RU" sz="2400" dirty="0">
              <a:ln>
                <a:solidFill>
                  <a:sysClr val="windowText" lastClr="000000"/>
                </a:solidFill>
              </a:ln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36512" y="6423719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Почкование</a:t>
            </a:r>
            <a:endParaRPr lang="ru-RU" sz="2400" dirty="0">
              <a:ln>
                <a:solidFill>
                  <a:sysClr val="windowText" lastClr="000000"/>
                </a:solidFill>
              </a:ln>
              <a:latin typeface="Arial Black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548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80"/>
          <a:stretch/>
        </p:blipFill>
        <p:spPr bwMode="auto">
          <a:xfrm>
            <a:off x="35496" y="44624"/>
            <a:ext cx="9112278" cy="224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 descr="D:\диск D\29.06.17-домашние документы\НКСЭ\2018-публикации\химия воды\протисты\анимашки\12768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27713" y="1333500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D:\диск D\29.06.17-домашние документы\НКСЭ\2018-публикации\химия воды\протисты\1238398_landsca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" y="4268807"/>
            <a:ext cx="4546600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s://videouroki.net/videouroki/conspekty/bio7bespozv/7-tip-infuzorii-ili-riesnichnyie.files/image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43" y="2272725"/>
            <a:ext cx="51911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61274" y="548680"/>
            <a:ext cx="1575222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908720"/>
            <a:ext cx="1359198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диск D\29.06.17-домашние документы\Виртуальные лекции\Биология\анимашки-инфузория\binary-fiss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77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7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17"/>
          <a:stretch/>
        </p:blipFill>
        <p:spPr bwMode="auto">
          <a:xfrm>
            <a:off x="2483768" y="2793879"/>
            <a:ext cx="4104456" cy="401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4953" y="116632"/>
            <a:ext cx="8928992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Конъюга́ция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(от лат. </a:t>
            </a:r>
            <a:r>
              <a:rPr lang="ru-RU" sz="2700" b="1" i="1" dirty="0" err="1">
                <a:latin typeface="Arial" pitchFamily="34" charset="0"/>
                <a:cs typeface="Arial" pitchFamily="34" charset="0"/>
              </a:rPr>
              <a:t>conjugatio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 – соединение) – процесс точного и тесного сближения гомологичных хромосом.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Конъюгация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 инфузорий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обмен половыми ядрами (микронуклеусами) с последующим их попарным слиянием в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синкарион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Впоследствии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синкарион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делится с образованием новых половых и вегетативных ядер.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386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362"/>
            <a:ext cx="5003003" cy="673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773198" y="44624"/>
            <a:ext cx="4285897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Бесполое размножение</a:t>
            </a:r>
          </a:p>
        </p:txBody>
      </p:sp>
      <p:pic>
        <p:nvPicPr>
          <p:cNvPr id="9" name="Picture 2" descr="D:\диск D\29.06.17-домашние документы\Виртуальные лекции\Биология\анимашки-инфузория\binary-fiss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72074" y="402446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4858103" y="1124744"/>
            <a:ext cx="428589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Бесполое размножение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тип размножения, при котором следующее поколение развивается из соматических клеток без участия репродуктивных клеток  – гамет.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66298" y="10441"/>
            <a:ext cx="2717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811119"/>
                </a:solidFill>
                <a:latin typeface="Arial Black" pitchFamily="34" charset="0"/>
                <a:cs typeface="Arial" pitchFamily="34" charset="0"/>
              </a:rPr>
              <a:t>Вегетативное размножение</a:t>
            </a:r>
            <a:endParaRPr lang="ru-RU" sz="2000" dirty="0">
              <a:solidFill>
                <a:srgbClr val="81111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8362"/>
            <a:ext cx="936104" cy="3283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019969" y="148362"/>
            <a:ext cx="936104" cy="3283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79400" y="2060848"/>
            <a:ext cx="1024247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771800" y="1772816"/>
            <a:ext cx="1024247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187713" y="4077072"/>
            <a:ext cx="1024247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4978" y="5066134"/>
            <a:ext cx="1024247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0088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s://media.giphy.com/media/OvUBcfRq9u2fS/2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962547"/>
            <a:ext cx="30765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89937"/>
            <a:ext cx="88607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Бесполое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размножение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является древнейшим и самым простым способом размножения и широко распространено у одноклеточных организмов (бактерии, сине-зелёные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водоросли, хлореллы, амёбы, инфузории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http://www.krugosvet.ru/sites/krugosvet.ru/files/img00/1000207_0629_074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14"/>
          <a:stretch/>
        </p:blipFill>
        <p:spPr bwMode="auto">
          <a:xfrm>
            <a:off x="64987" y="1700808"/>
            <a:ext cx="8971509" cy="335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4829298"/>
            <a:ext cx="1008112" cy="255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6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344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 и НКСЭ,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«Биология»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89937"/>
            <a:ext cx="886075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Среди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многоклеточных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организмов способностью 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бесполому размножению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обладают практически все растения и грибы 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исключением является, например, вельвичия.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Бесполое размножение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этих организмов происходит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вегетативным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способом или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спорами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" y="2739925"/>
            <a:ext cx="7330152" cy="407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D:\диск D\29.06.17-домашние документы\Виртуальные лекции\Биология\анимашки-жизненный цикл\biologybiological-classificationkingdom-fungi_10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245" y="3337556"/>
            <a:ext cx="1066591" cy="16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18325" y="2904743"/>
            <a:ext cx="1721945" cy="392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Спорами</a:t>
            </a:r>
            <a:endParaRPr lang="ru-RU" sz="2400" dirty="0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722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6632"/>
            <a:ext cx="914146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002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6518" y="116632"/>
            <a:ext cx="5727850" cy="51437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3200" b="1" spc="50" dirty="0">
                <a:ln w="11430"/>
                <a:solidFill>
                  <a:srgbClr val="81111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Размножение спорами</a:t>
            </a:r>
          </a:p>
        </p:txBody>
      </p:sp>
      <p:pic>
        <p:nvPicPr>
          <p:cNvPr id="1026" name="Picture 2" descr="https://biouroki.ru/content/f/949/4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17032"/>
            <a:ext cx="8742012" cy="309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07504" y="694666"/>
            <a:ext cx="8891217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Нередко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бесполому размножению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811119"/>
                </a:solidFill>
                <a:latin typeface="Arial" pitchFamily="34" charset="0"/>
                <a:cs typeface="Arial" pitchFamily="34" charset="0"/>
              </a:rPr>
              <a:t>бактерий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предшествует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образование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спор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Бактериальные споры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покоящиеся клетки со сниженным метаболизмом, окружённые многослойной оболочкой, устойчивые к высыханию и другим неблагоприятным условиям, вызывающим гибель обычных клеток.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037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36" r="14420" b="1814"/>
          <a:stretch/>
        </p:blipFill>
        <p:spPr bwMode="auto">
          <a:xfrm>
            <a:off x="0" y="2112245"/>
            <a:ext cx="5878160" cy="469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5" t="5846" r="29721" b="35352"/>
          <a:stretch/>
        </p:blipFill>
        <p:spPr bwMode="auto">
          <a:xfrm>
            <a:off x="5852740" y="2665438"/>
            <a:ext cx="3237783" cy="213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7504" y="116632"/>
            <a:ext cx="889121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Спорообразование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служит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как для переживания таких условий, так и для расселения бактерий: попав в подходящую среду, спора прорастает, превращаясь в вегетативную (делящуюся) клетку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278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9" y="2780928"/>
            <a:ext cx="583406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7504" y="44624"/>
            <a:ext cx="8891217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Бесполое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размножение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 помощью одноклеточных </a:t>
            </a: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спор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свойственно и различным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грибам, мхам, папоротникам 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водорослям. Споры во многих случаях образуются путём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митоза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митоспоры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причём иногда (особенно у грибов) в огромных количествах; при прорастании они воспроизводят материнский организм.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46" y="2886095"/>
            <a:ext cx="27717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037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" y="1841946"/>
            <a:ext cx="5551600" cy="498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D:\диск D\29.06.17-домашние документы\Виртуальные лекции\Биология\анимашки-медузы\orig (1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43338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89937"/>
            <a:ext cx="904027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Среди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животных способность 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бесполому размножению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чаще встречается у низших форм, но отсутствует у более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развитых. Единственный способ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бесполого размножения 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животных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вегетативный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9" name="Picture 5" descr="D:\диск D\29.06.17-домашние документы\Виртуальные лекции\Биология\размножение\Почкование\гидра\анимашки-гидра\po4kovanie_gidri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43" y="4352711"/>
            <a:ext cx="2513856" cy="18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669754" y="5865512"/>
            <a:ext cx="2340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Почкование гидры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869" y="6453336"/>
            <a:ext cx="1553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Почкование</a:t>
            </a:r>
            <a:endParaRPr lang="ru-RU" dirty="0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012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9348" y="116632"/>
            <a:ext cx="634180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Половое размножение</a:t>
            </a:r>
          </a:p>
        </p:txBody>
      </p:sp>
      <p:pic>
        <p:nvPicPr>
          <p:cNvPr id="10" name="Picture 2" descr="D:\23.05.13-домашние документы\Биотехнология 10.05.13\Гормон\анимашки\1861252-785fc393cb0b477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1" y="2924944"/>
            <a:ext cx="2476500" cy="1857375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57" y="2231431"/>
            <a:ext cx="4727085" cy="432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79512" y="908720"/>
            <a:ext cx="8858280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5000"/>
              </a:lnSpc>
            </a:pPr>
            <a:r>
              <a:rPr lang="ru-RU" sz="2800" b="1" dirty="0" smtClean="0"/>
              <a:t>При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половом размножении</a:t>
            </a:r>
            <a:r>
              <a:rPr lang="ru-RU" sz="2800" b="1" dirty="0" smtClean="0"/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</a:rPr>
              <a:t>происходит</a:t>
            </a:r>
            <a:r>
              <a:rPr lang="ru-RU" sz="2800" b="1" dirty="0" smtClean="0"/>
              <a:t> попарное слияние гаплоидных клеток с образованием диплоидной зиготы. </a:t>
            </a:r>
          </a:p>
        </p:txBody>
      </p:sp>
    </p:spTree>
    <p:extLst>
      <p:ext uri="{BB962C8B-B14F-4D97-AF65-F5344CB8AC3E}">
        <p14:creationId xmlns:p14="http://schemas.microsoft.com/office/powerpoint/2010/main" val="425917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77665"/>
            <a:ext cx="871296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Половой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роцесс размножения</a:t>
            </a:r>
            <a:r>
              <a:rPr lang="ru-RU" sz="28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организмов,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начинается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момента проникновения мужской половой клетки в женскую половую клетку</a:t>
            </a:r>
            <a:r>
              <a:rPr lang="ru-RU" sz="28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Последовательный 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процесс, который обеспечивает размножение, рост и созревание половых клеток в мужском организме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сперматогенез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) и женском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овогенез</a:t>
            </a:r>
            <a:r>
              <a:rPr lang="ru-RU" sz="28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)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Arial Unicode MS" pitchFamily="34" charset="-128"/>
                <a:cs typeface="Arial" pitchFamily="34" charset="0"/>
              </a:rPr>
              <a:t>называется</a:t>
            </a:r>
            <a:r>
              <a:rPr lang="ru-RU" sz="28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гаметогенез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D:\23.05.13-домашние документы\Биотехнология 10.05.13\Гормон\анимашки\1861252-785fc393cb0b477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196" y="3011785"/>
            <a:ext cx="2476500" cy="185737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80376"/>
            <a:ext cx="6223024" cy="184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06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85786" y="142852"/>
            <a:ext cx="7929618" cy="11431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B4520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Индивидуальное развитие человека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B4520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2" name="Picture 1" descr="D:\23.05.13-домашние документы\Колледж Строитель\Биология\Лекции по биол\Зародыши\rep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96" y="2430787"/>
            <a:ext cx="5984902" cy="43557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l="32226" t="46749" r="47852" b="39177"/>
          <a:stretch>
            <a:fillRect/>
          </a:stretch>
        </p:blipFill>
        <p:spPr bwMode="auto">
          <a:xfrm>
            <a:off x="0" y="714356"/>
            <a:ext cx="314599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23.05.13-домашние документы\Колледж Строитель\Биология\Лекции по биол\Зародыши\85846_html_m69a0325e.jpg"/>
          <p:cNvPicPr>
            <a:picLocks noChangeAspect="1" noChangeArrowheads="1"/>
          </p:cNvPicPr>
          <p:nvPr/>
        </p:nvPicPr>
        <p:blipFill>
          <a:blip r:embed="rId6" cstate="print"/>
          <a:srcRect l="6510" t="3989" r="8860" b="2260"/>
          <a:stretch>
            <a:fillRect/>
          </a:stretch>
        </p:blipFill>
        <p:spPr bwMode="auto">
          <a:xfrm>
            <a:off x="5857884" y="1214422"/>
            <a:ext cx="3240549" cy="29289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Прямоугольник 1"/>
          <p:cNvSpPr/>
          <p:nvPr/>
        </p:nvSpPr>
        <p:spPr>
          <a:xfrm>
            <a:off x="5906603" y="3757409"/>
            <a:ext cx="3117648" cy="3931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Онтогенез человека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2303" y="-27384"/>
            <a:ext cx="590738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Стадия размножения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08" r="31779"/>
          <a:stretch/>
        </p:blipFill>
        <p:spPr bwMode="auto">
          <a:xfrm>
            <a:off x="3275856" y="2981618"/>
            <a:ext cx="3827509" cy="387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692696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buNone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Этап размножения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берет свое начало в 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исходных клетках (</a:t>
            </a:r>
            <a:r>
              <a:rPr lang="ru-RU" sz="2800" b="1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сперматогонии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и  </a:t>
            </a:r>
            <a:r>
              <a:rPr lang="ru-RU" sz="2800" b="1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овогонии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). В дальнейшем из них будут образовываться мужские и женские половые гаметы, разделение которых происходит путем митоза, после чего значительно увеличивается их количество.</a:t>
            </a: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78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179513" y="2339471"/>
            <a:ext cx="2628776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sz="2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640960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Только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первые три этапа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развития женской половой клетки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схожи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мужской, но в дальнейшем они развиваются по разному.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26073" r="12606" b="1613"/>
          <a:stretch/>
        </p:blipFill>
        <p:spPr bwMode="auto">
          <a:xfrm>
            <a:off x="79799" y="1451743"/>
            <a:ext cx="8515599" cy="471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794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44624"/>
            <a:ext cx="5346335" cy="5671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Стадия созревания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26073" r="12606" b="1613"/>
          <a:stretch/>
        </p:blipFill>
        <p:spPr bwMode="auto">
          <a:xfrm>
            <a:off x="1187624" y="3916642"/>
            <a:ext cx="5256583" cy="290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7504" y="620688"/>
            <a:ext cx="89289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dirty="0"/>
              <a:t> 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На данном этапе клетка разделяется дважды, деления происходят друг за другом и обозначаются 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первый мейоз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второй мейоз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Первоочередное разделение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фактически является процессом образования 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сперматоцитов и </a:t>
            </a:r>
            <a:r>
              <a:rPr lang="ru-RU" sz="2800" b="1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овоцитов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второго порядка,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второе деление подразумевает 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формирование </a:t>
            </a:r>
            <a:r>
              <a:rPr lang="ru-RU" sz="2800" b="1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сперматидов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и зрелых яйцеклеток с тремя полярными тельцами.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86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26014501_normozoosperm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51778" y="3139850"/>
            <a:ext cx="2832331" cy="4176464"/>
          </a:xfrm>
        </p:spPr>
      </p:pic>
      <p:sp>
        <p:nvSpPr>
          <p:cNvPr id="3" name="Прямоугольник 2"/>
          <p:cNvSpPr/>
          <p:nvPr/>
        </p:nvSpPr>
        <p:spPr>
          <a:xfrm>
            <a:off x="50028" y="260648"/>
            <a:ext cx="89864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Заключительная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стадия созревания половых клеток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предполагает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процесс формирования, который присущ </a:t>
            </a:r>
            <a:r>
              <a:rPr lang="ru-RU" sz="28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только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сперматогенезу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Заканчивая 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свое развитие, недозрелая </a:t>
            </a:r>
            <a:r>
              <a:rPr lang="ru-RU" sz="2800" b="1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сперматида</a:t>
            </a:r>
            <a:r>
              <a:rPr lang="ru-RU" sz="28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перевоплощается в привычный сперматозоид, что характеризуется приобретением характерного внешнего вида. Период полового развития знаменуется началом выработки мужских гамет.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4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9158"/>
            <a:ext cx="666400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Эмбриональный период</a:t>
            </a:r>
          </a:p>
        </p:txBody>
      </p:sp>
      <p:pic>
        <p:nvPicPr>
          <p:cNvPr id="1027" name="Picture 3" descr="D:\диск D\29.06.17-домашние документы\Виртуальные лекции\Биология\размножение\embryo-development-hans-ulrich-osterwal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34685"/>
            <a:ext cx="4640114" cy="327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79512" y="695489"/>
            <a:ext cx="8856983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5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ru-RU" sz="27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Наука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изучающая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законы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индивидуального развития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организмов на стадии зародыша называется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эмбриологией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(от греч. эмбрион – зародыш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</a:t>
            </a:r>
          </a:p>
          <a:p>
            <a:pPr indent="450000" algn="just">
              <a:lnSpc>
                <a:spcPct val="85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Эмбриологический период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охватывает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процессы происходящие в зиготе с момента первого деления до выхода из яйцевых оболочек или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рождения.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58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D:\диск D\29.06.17-домашние документы\Виртуальные лекции\Биология\размножение\Половое размножение\человек\ges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" y="1484784"/>
            <a:ext cx="9112278" cy="439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77230" y="260648"/>
            <a:ext cx="8856983" cy="940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5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ru-RU" sz="29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Эмбриональный </a:t>
            </a:r>
            <a:r>
              <a:rPr lang="ru-RU" sz="29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период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протекает </a:t>
            </a:r>
            <a:r>
              <a:rPr lang="ru-RU" sz="29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внутриутробно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оканчивается рождением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294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549400" y="5260132"/>
            <a:ext cx="7284044" cy="851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Изменение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лица во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время </a:t>
            </a:r>
            <a:r>
              <a:rPr lang="ru-RU" sz="29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эмбрионального периода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D:\диск D\29.06.17-домашние документы\Виртуальные лекции\Биология\анимашки внутриутробное развитие\FACE DEVELOPMEN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6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786" y="293167"/>
            <a:ext cx="8744702" cy="61555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Этапы эмбрионального </a:t>
            </a:r>
            <a:r>
              <a:rPr lang="ru-RU" sz="3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развития:</a:t>
            </a:r>
            <a:endParaRPr lang="ru-RU" sz="3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84810" y="3222444"/>
            <a:ext cx="4176464" cy="21480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9632" y="5445224"/>
            <a:ext cx="5328592" cy="12647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95536" y="908720"/>
            <a:ext cx="67687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990000"/>
              </a:buClr>
              <a:buFont typeface="Wingdings" pitchFamily="2" charset="2"/>
              <a:buChar char="Ø"/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образование зиготы, </a:t>
            </a:r>
          </a:p>
          <a:p>
            <a:pPr marL="457200" indent="-457200">
              <a:buClr>
                <a:srgbClr val="990000"/>
              </a:buClr>
              <a:buFont typeface="Wingdings" pitchFamily="2" charset="2"/>
              <a:buChar char="Ø"/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процесс дробления </a:t>
            </a:r>
          </a:p>
          <a:p>
            <a:pPr marL="457200" indent="-457200">
              <a:buClr>
                <a:srgbClr val="990000"/>
              </a:buClr>
              <a:buFont typeface="Wingdings" pitchFamily="2" charset="2"/>
              <a:buChar char="Ø"/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стадия бластулы, </a:t>
            </a:r>
          </a:p>
          <a:p>
            <a:pPr marL="457200" indent="-457200">
              <a:buClr>
                <a:srgbClr val="990000"/>
              </a:buClr>
              <a:buFont typeface="Wingdings" pitchFamily="2" charset="2"/>
              <a:buChar char="Ø"/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стадия гаструлы</a:t>
            </a:r>
          </a:p>
          <a:p>
            <a:pPr marL="457200" indent="-457200">
              <a:buClr>
                <a:srgbClr val="990000"/>
              </a:buClr>
              <a:buFont typeface="Wingdings" pitchFamily="2" charset="2"/>
              <a:buChar char="Ø"/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процесс </a:t>
            </a:r>
            <a:r>
              <a:rPr lang="ru-RU" sz="3000" b="1" dirty="0" err="1">
                <a:latin typeface="Arial" pitchFamily="34" charset="0"/>
                <a:cs typeface="Arial" pitchFamily="34" charset="0"/>
              </a:rPr>
              <a:t>гисто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- и органогенеза.</a:t>
            </a:r>
          </a:p>
        </p:txBody>
      </p:sp>
      <p:pic>
        <p:nvPicPr>
          <p:cNvPr id="13" name="Picture 2" descr="D:\23.05.13-домашние документы\Биотехнология 10.05.13\Гормон\анимашки\1861252-785fc393cb0b477c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9258" y="3442498"/>
            <a:ext cx="2476500" cy="1857375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7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91625" cy="637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5766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31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692" y="3212976"/>
            <a:ext cx="2811748" cy="3057067"/>
          </a:xfrm>
          <a:prstGeom prst="rect">
            <a:avLst/>
          </a:prstGeom>
          <a:noFill/>
          <a:ln w="762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86" y="2685333"/>
            <a:ext cx="2664296" cy="2560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260648"/>
            <a:ext cx="315182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Дробление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0488" y="1124744"/>
            <a:ext cx="8816007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Развитие организма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начинается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одноклеточной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стадии, которая происходит с момента слияния сперматозоида и яйцеклетки</a:t>
            </a:r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диск D\29.06.17-домашние документы\НКСЭ-25.09.18\химия воды\деление клетки\анимашки\0013-016-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0" y="242405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177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23528" y="333375"/>
            <a:ext cx="864096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450000" algn="just" eaLnBrk="1" hangingPunct="1">
              <a:lnSpc>
                <a:spcPct val="85000"/>
              </a:lnSpc>
            </a:pPr>
            <a:r>
              <a:rPr lang="ru-RU" dirty="0"/>
              <a:t>  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Возникшее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оплодотворении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ядро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обычно уже через несколько минут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начинает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делиться, вместе с ним делиться и цитоплазма.</a:t>
            </a: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диск D\29.06.17-домашние документы\НКСЭ-25.09.18\химия воды\деление клетки\анимашки\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04" y="16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иск D\29.06.17-домашние документы\НКСЭ-25.09.18\химия воды\деление клетки\анимашки\unnam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8673"/>
            <a:ext cx="60579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88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857232"/>
            <a:ext cx="8715436" cy="33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700" b="1" dirty="0" smtClean="0">
                <a:ln w="1905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700" b="1" dirty="0" smtClean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Размножение организмов.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Индивидуальное развитие человека.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Лабораторная работа № 2 «Выявление и описание признаков сходства зародышей человека и других позвоночных как доказательство их эволюционного родства».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Использованные источники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800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622300" y="5805488"/>
            <a:ext cx="8270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ru-RU" dirty="0"/>
              <a:t>   </a:t>
            </a:r>
            <a:endParaRPr lang="ru-RU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6895" y="340840"/>
            <a:ext cx="8686280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dirty="0"/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Образующиеся клетки, ещё сильно отличаются от клеток взрослого организма, называются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бластомерами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от греч.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blastos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зародыш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meros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часть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делении бластомеров размеры их не увеличиваются, поэтому процесс деления носит название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дробления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:\диск D\29.06.17-домашние документы\НКСЭ-25.09.18\химия воды\деление клетки\анимашки\tumblr_mmjbg8bWjq1s04znho1_4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19661" y="3544908"/>
            <a:ext cx="2333625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иск D\29.06.17-домашние документы\НКСЭ-25.09.18\химия воды\деление клетки\анимашки\giphy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0" y="3186559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49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 descr="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60" y="3212976"/>
            <a:ext cx="5185296" cy="3206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Дробление завершается образованием однослойного многоклеточного зародыша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бластулы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дроблении клеток у всех животных – общий объем бластомеров на стадии бластулы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 превышает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объема зиготы.</a:t>
            </a: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10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8" b="5381"/>
          <a:stretch/>
        </p:blipFill>
        <p:spPr bwMode="auto">
          <a:xfrm>
            <a:off x="2702449" y="4574929"/>
            <a:ext cx="4240008" cy="2146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5364" y="332656"/>
            <a:ext cx="355417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Гаструляция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622" y="1124744"/>
            <a:ext cx="868486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buFont typeface="Wingdings" pitchFamily="2" charset="2"/>
              <a:buNone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Совокупность процессов, приводящих к образованию гаструлы, называется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гаструляцией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  <a:buFont typeface="Wingdings" pitchFamily="2" charset="2"/>
              <a:buNone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Гаструла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(от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греч.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Gaster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желудок) – зародыш, состоящий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из двух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зародышевых листков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 algn="just">
              <a:lnSpc>
                <a:spcPct val="85000"/>
              </a:lnSpc>
              <a:buClr>
                <a:srgbClr val="99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эктодермы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 от греч.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ectos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находящийся снаружи);</a:t>
            </a:r>
          </a:p>
          <a:p>
            <a:pPr marL="457200" indent="-457200" algn="just">
              <a:lnSpc>
                <a:spcPct val="85000"/>
              </a:lnSpc>
              <a:buClr>
                <a:srgbClr val="99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энтодермы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(от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греч.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entos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находящийся внутри).</a:t>
            </a: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41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2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2636912"/>
            <a:ext cx="3600003" cy="3191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395536" y="3284984"/>
            <a:ext cx="453650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ru-RU" sz="2800" b="1" dirty="0">
                <a:latin typeface="Arial" pitchFamily="34" charset="0"/>
                <a:cs typeface="Arial" pitchFamily="34" charset="0"/>
              </a:rPr>
              <a:t>1 – эктодерма;</a:t>
            </a:r>
          </a:p>
          <a:p>
            <a:pPr algn="l"/>
            <a:r>
              <a:rPr lang="ru-RU" sz="2800" b="1" dirty="0">
                <a:latin typeface="Arial" pitchFamily="34" charset="0"/>
                <a:cs typeface="Arial" pitchFamily="34" charset="0"/>
              </a:rPr>
              <a:t>2 – энтодерма;</a:t>
            </a:r>
          </a:p>
          <a:p>
            <a:pPr algn="l"/>
            <a:r>
              <a:rPr lang="ru-RU" sz="2800" b="1" dirty="0">
                <a:latin typeface="Arial" pitchFamily="34" charset="0"/>
                <a:cs typeface="Arial" pitchFamily="34" charset="0"/>
              </a:rPr>
              <a:t>3 – мезодерма;</a:t>
            </a:r>
          </a:p>
          <a:p>
            <a:pPr algn="l"/>
            <a:r>
              <a:rPr lang="ru-RU" sz="2800" b="1" dirty="0">
                <a:latin typeface="Arial" pitchFamily="34" charset="0"/>
                <a:cs typeface="Arial" pitchFamily="34" charset="0"/>
              </a:rPr>
              <a:t>4 – нервная пластинка;</a:t>
            </a:r>
          </a:p>
          <a:p>
            <a:pPr algn="l"/>
            <a:r>
              <a:rPr lang="ru-RU" sz="2800" b="1" dirty="0">
                <a:latin typeface="Arial" pitchFamily="34" charset="0"/>
                <a:cs typeface="Arial" pitchFamily="34" charset="0"/>
              </a:rPr>
              <a:t>5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хорда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32656"/>
            <a:ext cx="8712968" cy="12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buFont typeface="Wingdings" pitchFamily="2" charset="2"/>
              <a:buNone/>
            </a:pP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Параллельно </a:t>
            </a:r>
            <a:r>
              <a:rPr lang="ru-RU" sz="29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гаструляцией возникает третий зародышевый листок – </a:t>
            </a:r>
            <a:r>
              <a:rPr lang="ru-RU" sz="29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мезодерма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(от греч. </a:t>
            </a:r>
            <a:r>
              <a:rPr lang="en-US" sz="2900" b="1" dirty="0" err="1">
                <a:latin typeface="Arial" pitchFamily="34" charset="0"/>
                <a:cs typeface="Arial" pitchFamily="34" charset="0"/>
              </a:rPr>
              <a:t>mesos</a:t>
            </a:r>
            <a:r>
              <a:rPr lang="en-US" sz="29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находящийся посередине).</a:t>
            </a:r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95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824" y="234514"/>
            <a:ext cx="8713663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Представления 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зародышевых листках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разработал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Ковалевский Александр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Онуфриевич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который совместно с И. И. Мечниковым работал в области эволюционной эмбриологии. Вместе они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установили принцип развития 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животных.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6082660"/>
            <a:ext cx="5417347" cy="77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dirty="0">
                <a:latin typeface="Arial Black" pitchFamily="34" charset="0"/>
              </a:rPr>
              <a:t>Ковалевский Александр </a:t>
            </a:r>
            <a:r>
              <a:rPr lang="ru-RU" sz="2600" dirty="0" err="1">
                <a:latin typeface="Arial Black" pitchFamily="34" charset="0"/>
              </a:rPr>
              <a:t>Онуфриевич</a:t>
            </a:r>
            <a:endParaRPr lang="ru-RU" sz="2600" dirty="0">
              <a:latin typeface="Arial Black" pitchFamily="34" charset="0"/>
            </a:endParaRPr>
          </a:p>
        </p:txBody>
      </p:sp>
      <p:pic>
        <p:nvPicPr>
          <p:cNvPr id="8" name="Picture 7" descr="ковалевск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36" y="2708920"/>
            <a:ext cx="2638522" cy="3284984"/>
          </a:xfrm>
          <a:prstGeom prst="ellipse">
            <a:avLst/>
          </a:prstGeom>
          <a:ln w="38100">
            <a:solidFill>
              <a:srgbClr val="99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70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6" y="1883791"/>
            <a:ext cx="2520950" cy="2232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556" y="3035522"/>
            <a:ext cx="2305050" cy="2160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38344" y="44624"/>
            <a:ext cx="5867312" cy="5671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36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Гисто</a:t>
            </a:r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- и органогенез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9427" y="692696"/>
            <a:ext cx="866221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Органогенез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Calibri" pitchFamily="34" charset="0"/>
                <a:cs typeface="Arial" pitchFamily="34" charset="0"/>
              </a:rPr>
              <a:t>– закладка из зародышевых листков различных органов, специализация клеток.</a:t>
            </a:r>
          </a:p>
        </p:txBody>
      </p:sp>
      <p:pic>
        <p:nvPicPr>
          <p:cNvPr id="2" name="Picture 2" descr="D:\диск D\29.06.17-домашние документы\Виртуальные лекции\Биология\размножение\Половое размножение\человек\QD3350_PAPP_A_fetus_placen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73016"/>
            <a:ext cx="2202190" cy="2202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диск D\29.06.17-домашние документы\Виртуальные лекции\Биология\размножение\Половое размножение\человек\gerpes-v-krovi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63" y="2468536"/>
            <a:ext cx="2541485" cy="2170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76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15"/>
          <a:stretch/>
        </p:blipFill>
        <p:spPr bwMode="auto">
          <a:xfrm>
            <a:off x="32767" y="107044"/>
            <a:ext cx="9075737" cy="554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665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928662" y="2263121"/>
            <a:ext cx="7286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5" r="15860"/>
          <a:stretch/>
        </p:blipFill>
        <p:spPr bwMode="auto">
          <a:xfrm>
            <a:off x="-20631" y="3523"/>
            <a:ext cx="8235937" cy="646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410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D:\диск D\29.06.17-домашние документы\Виртуальные лекции\Биология\размножение\Половое размножение\человек\ges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" y="1484784"/>
            <a:ext cx="9112278" cy="439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77230" y="260648"/>
            <a:ext cx="8856983" cy="940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5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Эмбриональный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период оканчивается </a:t>
            </a: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рождением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725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иск D\29.06.17-домашние документы\Виртуальные лекции\Биология\жизненные циклы\человек\0020888_1337854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44" y="404664"/>
            <a:ext cx="2604165" cy="2604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иск D\29.06.17-домашние документы\Виртуальные лекции\Биология\жизненные циклы\человек\007efcef50fb222a8c3073bd5857c39343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53"/>
            <a:ext cx="2987824" cy="234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диск D\29.06.17-домашние документы\Виртуальные лекции\Биология\жизненные циклы\человек\96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/>
          <a:stretch/>
        </p:blipFill>
        <p:spPr bwMode="auto">
          <a:xfrm>
            <a:off x="5431109" y="824999"/>
            <a:ext cx="3696842" cy="2397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диск D\29.06.17-домашние документы\Виртуальные лекции\Биология\анимашки-рождение и дальше\118248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" y="2476500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диск D\29.06.17-домашние документы\Виртуальные лекции\Биология\анимашки-рождение и дальше\2559752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98" y="3047578"/>
            <a:ext cx="30289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диск D\29.06.17-домашние документы\Виртуальные лекции\Биология\анимашки-рождение и дальше\1465200074_122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13" y="3056526"/>
            <a:ext cx="23907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5" name="Picture 8" descr="D:\диск D\29.06.17-домашние документы\Виртуальные лекции\Биология\анимашки-рождение и дальше\EachSeveralAiredaleterrier-size_restricted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800" y="3357567"/>
            <a:ext cx="2408287" cy="20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8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4348" y="142852"/>
            <a:ext cx="7895110" cy="61991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B4520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Размножение организмов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B4520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l="32422" t="39551" r="30078" b="21630"/>
          <a:stretch>
            <a:fillRect/>
          </a:stretch>
        </p:blipFill>
        <p:spPr bwMode="auto">
          <a:xfrm>
            <a:off x="4571968" y="1071546"/>
            <a:ext cx="457203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605549"/>
            <a:ext cx="3613031" cy="21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2" y="785794"/>
            <a:ext cx="44386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285720" y="214290"/>
            <a:ext cx="8643998" cy="28915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Лабораторная работа №2 «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Выявление и описание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признаков сходства зародышей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человека и других позвоночных как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доказательство их эволюционного родства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099" name="Picture 3" descr="D:\23.05.13-домашние документы\Колледж Строитель\Биология\Лекции по биол\Зародыши\biogeneticheskij-zakon_1.jpg"/>
          <p:cNvPicPr>
            <a:picLocks noChangeAspect="1" noChangeArrowheads="1"/>
          </p:cNvPicPr>
          <p:nvPr/>
        </p:nvPicPr>
        <p:blipFill>
          <a:blip r:embed="rId6" cstate="print"/>
          <a:srcRect l="1724"/>
          <a:stretch>
            <a:fillRect/>
          </a:stretch>
        </p:blipFill>
        <p:spPr bwMode="auto">
          <a:xfrm>
            <a:off x="2571736" y="3143247"/>
            <a:ext cx="4071966" cy="36185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100" name="Picture 4" descr="D:\23.05.13-домашние документы\Колледж Строитель\Биология\Лекции по биол\Зародыши\john-bavosi-illustration-of-a-32-day-old-human-embry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3714752"/>
            <a:ext cx="1554330" cy="207170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548680"/>
            <a:ext cx="885831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lvl="0" indent="-900113" algn="just">
              <a:lnSpc>
                <a:spcPct val="85000"/>
              </a:lnSpc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– выявить черты сходства зародышей человека и других позвоночных.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-24"/>
            <a:ext cx="8786874" cy="54845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Эмбриологическое доказательство</a:t>
            </a:r>
          </a:p>
          <a:p>
            <a:pPr algn="ctr"/>
            <a:r>
              <a:rPr lang="ru-RU" sz="1100" b="1" dirty="0" smtClean="0">
                <a:latin typeface="Arial Black" pitchFamily="34" charset="0"/>
                <a:cs typeface="Arial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Образование половых клеток, гаметогенез сходен у всех многоклеточных организмов, и все организмы развивались из одной диплоидной клетки 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зиготы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Это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свидетель-ствует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 единстве мира живых организмов. </a:t>
            </a:r>
          </a:p>
          <a:p>
            <a:pPr marL="1250950" indent="-12509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Гаметогенез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или 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предзародышевое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развитие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процесс созревания половых клеток, или гамет.</a:t>
            </a:r>
          </a:p>
          <a:p>
            <a:pPr marL="1250950" indent="-12509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Диплоидные клетки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– это клетки содержащие полный набор хромосом  – по одной паре каждого типа. Большинство клеток человеческого организма являются диплоидными, за исключением гамет.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786874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Гаме́ты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(от греч. 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γᾰμετή 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жена, 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γᾰμέτης 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муж)  – репродуктивные клетки, имеющие гаплоидный (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одинарный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набор хромосом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и участвующие в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гаметном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частности, половом размножении. При слиянии двух гамет в половом процессе образуется зигота, развивающаяся в особь (или группу особей) с наследственными признаками обоих родительских организмов, продуцировавших гаметы.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1" t="11492" r="15666" b="8789"/>
          <a:stretch/>
        </p:blipFill>
        <p:spPr bwMode="auto">
          <a:xfrm>
            <a:off x="4654837" y="2638028"/>
            <a:ext cx="4325550" cy="291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t="17774" r="17820" b="13932"/>
          <a:stretch/>
        </p:blipFill>
        <p:spPr bwMode="auto">
          <a:xfrm>
            <a:off x="110952" y="2636912"/>
            <a:ext cx="4749080" cy="288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07504" y="139854"/>
            <a:ext cx="8856984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Гаметогенез</a:t>
            </a:r>
            <a:r>
              <a:rPr lang="ru-RU" sz="27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latin typeface="Arial" pitchFamily="34" charset="0"/>
                <a:ea typeface="Arial Unicode MS" pitchFamily="34" charset="-128"/>
                <a:cs typeface="Arial" pitchFamily="34" charset="0"/>
              </a:rPr>
              <a:t>протекает</a:t>
            </a:r>
            <a:r>
              <a:rPr lang="ru-RU" sz="27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в половых железах –</a:t>
            </a:r>
            <a:r>
              <a:rPr lang="ru-RU" sz="27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сперматогенез</a:t>
            </a:r>
            <a:r>
              <a:rPr lang="ru-RU" sz="27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в семенниках у </a:t>
            </a:r>
            <a:r>
              <a:rPr lang="ru-RU" sz="27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мужчин</a:t>
            </a:r>
            <a:r>
              <a:rPr lang="ru-RU" sz="27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и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овогенез</a:t>
            </a:r>
            <a:r>
              <a:rPr lang="ru-RU" sz="27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в яичниках у женщин. В результате гаметогенеза в организме женщины образуются женские половые клетки –</a:t>
            </a:r>
            <a:r>
              <a:rPr lang="ru-RU" sz="27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яйцеклетки</a:t>
            </a:r>
            <a:r>
              <a:rPr lang="ru-RU" sz="27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, а у мужчин </a:t>
            </a:r>
            <a:r>
              <a:rPr lang="ru-RU" sz="27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– мужские </a:t>
            </a:r>
            <a:r>
              <a:rPr lang="ru-RU" sz="27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половые клетки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сперматозоиды</a:t>
            </a:r>
            <a:r>
              <a:rPr lang="ru-RU" sz="27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. </a:t>
            </a:r>
            <a:endParaRPr lang="ru-RU" sz="2700" b="1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5224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928662" y="2263121"/>
            <a:ext cx="7286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85918" y="5786454"/>
            <a:ext cx="4748544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Зарождение новой жизни</a:t>
            </a:r>
            <a:endParaRPr lang="ru-RU" sz="28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642918"/>
            <a:ext cx="5815009" cy="299082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2" descr="D:\23.05.13-домашние документы\Биотехнология 10.05.13\Гормон\анимашки\1861252-785fc393cb0b477c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142852"/>
            <a:ext cx="2476500" cy="1857375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3852982"/>
            <a:ext cx="7543776" cy="17905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http://fs00.infourok.ru/images/doc/232/78347/1/img4.jpg"/>
          <p:cNvPicPr>
            <a:picLocks noChangeAspect="1" noChangeArrowheads="1"/>
          </p:cNvPicPr>
          <p:nvPr/>
        </p:nvPicPr>
        <p:blipFill>
          <a:blip r:embed="rId6" cstate="print"/>
          <a:srcRect l="7812" t="4167" r="1042"/>
          <a:stretch>
            <a:fillRect/>
          </a:stretch>
        </p:blipFill>
        <p:spPr bwMode="auto">
          <a:xfrm>
            <a:off x="357158" y="428604"/>
            <a:ext cx="8153250" cy="53578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://svkuznesova.ucoz.ru/organizm/2066084_111.jpg"/>
          <p:cNvPicPr>
            <a:picLocks noChangeAspect="1" noChangeArrowheads="1"/>
          </p:cNvPicPr>
          <p:nvPr/>
        </p:nvPicPr>
        <p:blipFill>
          <a:blip r:embed="rId6" cstate="print">
            <a:lum bright="-20000" contrast="20000"/>
          </a:blip>
          <a:srcRect l="2813" t="4018" r="3437" b="8928"/>
          <a:stretch>
            <a:fillRect/>
          </a:stretch>
        </p:blipFill>
        <p:spPr bwMode="auto">
          <a:xfrm>
            <a:off x="285720" y="428604"/>
            <a:ext cx="8352751" cy="5429288"/>
          </a:xfrm>
          <a:prstGeom prst="rect">
            <a:avLst/>
          </a:prstGeom>
          <a:noFill/>
          <a:ln w="3810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76636"/>
            <a:ext cx="8786874" cy="31531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indent="452438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Блестящим доказательством служит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сходство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зародышей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u="sng" dirty="0" smtClean="0">
                <a:latin typeface="Arial" pitchFamily="34" charset="0"/>
                <a:cs typeface="Arial" pitchFamily="34" charset="0"/>
              </a:rPr>
              <a:t>на ранних стадиях развития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3000" b="1" u="sng" dirty="0" smtClean="0">
                <a:latin typeface="Arial" pitchFamily="34" charset="0"/>
                <a:cs typeface="Arial" pitchFamily="34" charset="0"/>
              </a:rPr>
              <a:t>Все они имеют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хорду, потом позвоночник, жаберные щели одинаковые отделы тела (голову, туловище, хвост).</a:t>
            </a:r>
          </a:p>
          <a:p>
            <a:pPr marL="722313" indent="-722313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Хо́рда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(греч. 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Χ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ορδή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«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струна́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»,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спинна́я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струна́) – длинный эластичный продольный тяж, присущий представителям типа хордовые.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D:\23.05.13-домашние документы\Колледж Строитель\Биология\Лекции по биол\Зародыши\55101a31e8b70e89558ba7b3.png"/>
          <p:cNvPicPr>
            <a:picLocks noChangeAspect="1" noChangeArrowheads="1"/>
          </p:cNvPicPr>
          <p:nvPr/>
        </p:nvPicPr>
        <p:blipFill>
          <a:blip r:embed="rId6" cstate="print"/>
          <a:srcRect l="5279" t="6039" r="4094" b="69982"/>
          <a:stretch>
            <a:fillRect/>
          </a:stretch>
        </p:blipFill>
        <p:spPr bwMode="auto">
          <a:xfrm>
            <a:off x="571472" y="3214686"/>
            <a:ext cx="7572428" cy="14703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Прямоугольник 15"/>
          <p:cNvSpPr/>
          <p:nvPr/>
        </p:nvSpPr>
        <p:spPr>
          <a:xfrm>
            <a:off x="285720" y="4572008"/>
            <a:ext cx="828680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Рыба    Саламандра   Черепаха      Крыса       Человек 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5058" name="Picture 2" descr="https://upload.wikimedia.org/wikipedia/commons/thumb/b/b1/Lancetnikinside.png/1280px-Lancetnikinsid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4929198"/>
            <a:ext cx="4000528" cy="132205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6143644"/>
            <a:ext cx="714376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Схема строения ланцетника. Коричневый тяж под номером два –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хорда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" name="Picture 1" descr="D:\23.05.13-домашние документы\Колледж Строитель\Биология\Лекции по биол\Зародыши\img6.jpg"/>
          <p:cNvPicPr>
            <a:picLocks noChangeAspect="1" noChangeArrowheads="1"/>
          </p:cNvPicPr>
          <p:nvPr/>
        </p:nvPicPr>
        <p:blipFill>
          <a:blip r:embed="rId6" cstate="print"/>
          <a:srcRect l="3906" t="23958" r="53125" b="7291"/>
          <a:stretch>
            <a:fillRect/>
          </a:stretch>
        </p:blipFill>
        <p:spPr bwMode="auto">
          <a:xfrm>
            <a:off x="357158" y="857232"/>
            <a:ext cx="4643470" cy="55721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Picture 1" descr="D:\23.05.13-домашние документы\Колледж Строитель\Биология\Лекции по биол\Зародыши\img6.jpg"/>
          <p:cNvPicPr>
            <a:picLocks noChangeAspect="1" noChangeArrowheads="1"/>
          </p:cNvPicPr>
          <p:nvPr/>
        </p:nvPicPr>
        <p:blipFill>
          <a:blip r:embed="rId6" cstate="print"/>
          <a:srcRect l="56927" t="24861" r="9479" b="11597"/>
          <a:stretch>
            <a:fillRect/>
          </a:stretch>
        </p:blipFill>
        <p:spPr bwMode="auto">
          <a:xfrm>
            <a:off x="5429256" y="1071546"/>
            <a:ext cx="3071834" cy="43577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500034" y="75775"/>
            <a:ext cx="8254183" cy="5671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Закон зародышевого сходства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иск D\29.06.17-домашние документы\Виртуальные лекции\Биология\размножение\Размножение спорами\otdel-paporotnikovidnye-rastenija_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0" t="5993" r="4834" b="8540"/>
          <a:stretch/>
        </p:blipFill>
        <p:spPr bwMode="auto">
          <a:xfrm>
            <a:off x="4211960" y="3102410"/>
            <a:ext cx="4674131" cy="31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72" y="5343222"/>
            <a:ext cx="3321848" cy="148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8" y="3102410"/>
            <a:ext cx="3865386" cy="219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79512" y="44624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Размножение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присущее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всем живым организмам свойство воспроизведения себе подобных, обеспечивающее непрерывность и преемственность жизни. Разные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способы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размножения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подразделяются на два основных типа: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бесполое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половое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Для организмов, обладающих клеточным строением,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 основе всех форм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размножения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лежит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деление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клетки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9049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3" descr="D:\23.05.13-домашние документы\Колледж Строитель\Биология\Лекции по биол\Зародыши\55101a31e8b70e89558ba7b3.png"/>
          <p:cNvPicPr>
            <a:picLocks noChangeAspect="1" noChangeArrowheads="1"/>
          </p:cNvPicPr>
          <p:nvPr/>
        </p:nvPicPr>
        <p:blipFill>
          <a:blip r:embed="rId6" cstate="print"/>
          <a:srcRect l="4758" t="30462" r="3345" b="5328"/>
          <a:stretch>
            <a:fillRect/>
          </a:stretch>
        </p:blipFill>
        <p:spPr bwMode="auto">
          <a:xfrm>
            <a:off x="285720" y="2447603"/>
            <a:ext cx="7486717" cy="38389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1" name="Прямоугольник 20"/>
          <p:cNvSpPr/>
          <p:nvPr/>
        </p:nvSpPr>
        <p:spPr>
          <a:xfrm>
            <a:off x="142876" y="6072206"/>
            <a:ext cx="8001024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Рыба    Саламандра   Черепаха    Крыса   Человек      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406" y="49444"/>
            <a:ext cx="892975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Различия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проявляются по мере развития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В начале зародыш приобретает черты характеризующие класс, затем отряд, род и наконец вид, такое последовательное расхождение признаков свидетельствует о происхождении хордовых от общего ствола, давшего в процессе эволюции несколько ветвей.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D:\23.05.13-домашние документы\Колледж Строитель\Биология\Лекции по биол\Зародыши\55101a31e8b70e89558ba7b3.png"/>
          <p:cNvPicPr>
            <a:picLocks noChangeAspect="1" noChangeArrowheads="1"/>
          </p:cNvPicPr>
          <p:nvPr/>
        </p:nvPicPr>
        <p:blipFill>
          <a:blip r:embed="rId6" cstate="print"/>
          <a:srcRect t="6661" b="5416"/>
          <a:stretch>
            <a:fillRect/>
          </a:stretch>
        </p:blipFill>
        <p:spPr bwMode="auto">
          <a:xfrm>
            <a:off x="142844" y="628479"/>
            <a:ext cx="8215370" cy="53008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3" name="Прямоугольник 12"/>
          <p:cNvSpPr/>
          <p:nvPr/>
        </p:nvSpPr>
        <p:spPr>
          <a:xfrm>
            <a:off x="71406" y="142852"/>
            <a:ext cx="8715436" cy="501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Индивидуальное развитие организма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5896293"/>
            <a:ext cx="828680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Рыба    Саламандра   Черепаха      Крыса       Человек 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D:\23.05.13-домашние документы\Колледж Строитель\Биология\Лекции по биол\Зародыши\4.jpg"/>
          <p:cNvPicPr>
            <a:picLocks noChangeAspect="1" noChangeArrowheads="1"/>
          </p:cNvPicPr>
          <p:nvPr/>
        </p:nvPicPr>
        <p:blipFill>
          <a:blip r:embed="rId6" cstate="print"/>
          <a:srcRect l="2841" b="4990"/>
          <a:stretch>
            <a:fillRect/>
          </a:stretch>
        </p:blipFill>
        <p:spPr bwMode="auto">
          <a:xfrm>
            <a:off x="957290" y="571480"/>
            <a:ext cx="7329486" cy="55007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" name="Прямоугольник 6"/>
          <p:cNvSpPr/>
          <p:nvPr/>
        </p:nvSpPr>
        <p:spPr>
          <a:xfrm>
            <a:off x="2071670" y="0"/>
            <a:ext cx="4806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Рассмотрите картинки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D:\23.05.13-домашние документы\Колледж Строитель\Биология\Лекции по биол\Зародыши\1_zarodis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69" y="71414"/>
            <a:ext cx="8424921" cy="62151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23.05.13-домашние документы\Колледж Строитель\Биология\Лекции по биол\Зародыши\bioeti1.jpg"/>
          <p:cNvPicPr>
            <a:picLocks noChangeAspect="1" noChangeArrowheads="1"/>
          </p:cNvPicPr>
          <p:nvPr/>
        </p:nvPicPr>
        <p:blipFill>
          <a:blip r:embed="rId6" cstate="print"/>
          <a:srcRect l="8272" t="2492" r="8088" b="11544"/>
          <a:stretch>
            <a:fillRect/>
          </a:stretch>
        </p:blipFill>
        <p:spPr bwMode="auto">
          <a:xfrm>
            <a:off x="214314" y="59663"/>
            <a:ext cx="7929586" cy="60125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Прямоугольник 15"/>
          <p:cNvSpPr/>
          <p:nvPr/>
        </p:nvSpPr>
        <p:spPr>
          <a:xfrm>
            <a:off x="71406" y="5786454"/>
            <a:ext cx="821533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Рыба        Черепаха         Свинья         Кролик</a:t>
            </a:r>
          </a:p>
          <a:p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Саламандра       Курица          Теленок        Человек      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 descr="D:\23.05.13-домашние документы\Колледж Строитель\Биология\Лекции по биол\Зародыши\embry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0042"/>
            <a:ext cx="9105935" cy="343020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4000504"/>
            <a:ext cx="8215338" cy="213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Lamprey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минога,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dogfish 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акула,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gar –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гар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salmon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лосось,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lungfish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двоякодышащие,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axolotl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аксолотль,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hellbender 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…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snake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змея,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chicken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цыпленок,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possum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опоссум,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cat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кошка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, bat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летучая мышь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, human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человек</a:t>
            </a: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928662" y="2263121"/>
            <a:ext cx="7286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 descr="D:\23.05.13-домашние документы\Колледж Строитель\Биология\Лекции по биол\Зародыши\287569977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00438"/>
            <a:ext cx="2346976" cy="3143272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80" name="Picture 8" descr="D:\23.05.13-домашние документы\Колледж Строитель\Биология\Лекции по биол\Зародыши\New-embryo-figure.gif"/>
          <p:cNvPicPr>
            <a:picLocks noChangeAspect="1" noChangeArrowheads="1"/>
          </p:cNvPicPr>
          <p:nvPr/>
        </p:nvPicPr>
        <p:blipFill>
          <a:blip r:embed="rId7" cstate="print"/>
          <a:srcRect l="2778" t="10786" r="2778" b="770"/>
          <a:stretch>
            <a:fillRect/>
          </a:stretch>
        </p:blipFill>
        <p:spPr bwMode="auto">
          <a:xfrm>
            <a:off x="1000100" y="3286124"/>
            <a:ext cx="2428892" cy="292895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Прямоугольник 13"/>
          <p:cNvSpPr/>
          <p:nvPr/>
        </p:nvSpPr>
        <p:spPr>
          <a:xfrm>
            <a:off x="0" y="6215082"/>
            <a:ext cx="428624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рыба     поросенок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цыпленок  человек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58847"/>
            <a:ext cx="8858312" cy="3519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Связь между индивидуальным и историческим развитием организма выразили немецкие ученые Геккель и Мюллер. Генетический закон. Во 2 половине 19 века Геккель и Мюллер установили закон онтогенеза и филогенеза, который получил название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биогенетического закона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Индивидуальное развитие особи (онтогенез) кратко повторяет историческое развитие вида.</a:t>
            </a: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rot="5400000" flipH="1" flipV="1">
            <a:off x="1500166" y="6215082"/>
            <a:ext cx="571504" cy="142876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V="1">
            <a:off x="3250397" y="5965049"/>
            <a:ext cx="642942" cy="571504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V="1">
            <a:off x="2464579" y="6107925"/>
            <a:ext cx="285752" cy="7143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928662" y="2263121"/>
            <a:ext cx="7286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58847"/>
            <a:ext cx="885831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2313" lvl="0" indent="-72231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Онтогене́з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– индивидуальное развитие организма, совокупность последовательных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морфологи-ческих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физиологических и биохимических преобразований, претерпеваемых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организ-мом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от оплодотворения (при половом размножении) или от момента отделения от материнской особи (при бесполом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размноже-нии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до конца жизни.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http://uchebilka.ru/pars_docs/refs/86/85846/85846_html_m69a0325e.jpg"/>
          <p:cNvPicPr>
            <a:picLocks noChangeAspect="1" noChangeArrowheads="1"/>
          </p:cNvPicPr>
          <p:nvPr/>
        </p:nvPicPr>
        <p:blipFill>
          <a:blip r:embed="rId6" cstate="print"/>
          <a:srcRect l="6346" t="4444" r="9336" b="11111"/>
          <a:stretch>
            <a:fillRect/>
          </a:stretch>
        </p:blipFill>
        <p:spPr bwMode="auto">
          <a:xfrm>
            <a:off x="2214546" y="2991922"/>
            <a:ext cx="4643470" cy="37946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-24"/>
            <a:ext cx="8786874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038" indent="-808038" algn="just">
              <a:lnSpc>
                <a:spcPct val="85000"/>
              </a:lnSpc>
            </a:pP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Филогене́з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или 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филогени́я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(др. греч.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φῦλον, phylon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– племя, раса и др. греч. 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γενετικός, genetikos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имеющий отношение к рождению) – историческое развитие организмов. В биологии филогенез рассматривает развитие биологического вида во времени. Биологическая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классифи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кация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основана на филогенезе, но методологически может отличаться от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фило-генетического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представления организмов.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8" name="Picture 6" descr="https://upload.wikimedia.org/wikipedia/commons/thumb/4/42/Phylogenetic_tree.ru.svg/500px-Phylogenetic_tree.ru.svg.png"/>
          <p:cNvPicPr>
            <a:picLocks noChangeAspect="1" noChangeArrowheads="1"/>
          </p:cNvPicPr>
          <p:nvPr/>
        </p:nvPicPr>
        <p:blipFill>
          <a:blip r:embed="rId6" cstate="print"/>
          <a:srcRect t="4082" b="8163"/>
          <a:stretch>
            <a:fillRect/>
          </a:stretch>
        </p:blipFill>
        <p:spPr bwMode="auto">
          <a:xfrm>
            <a:off x="1555317" y="3500438"/>
            <a:ext cx="5659889" cy="3357586"/>
          </a:xfrm>
          <a:prstGeom prst="rect">
            <a:avLst/>
          </a:prstGeom>
          <a:noFill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 descr="D:\23.05.13-домашние документы\Колледж Строитель\Биология\Лекции по биол\Зародыши\img7.jpg"/>
          <p:cNvPicPr>
            <a:picLocks noChangeAspect="1" noChangeArrowheads="1"/>
          </p:cNvPicPr>
          <p:nvPr/>
        </p:nvPicPr>
        <p:blipFill>
          <a:blip r:embed="rId6" cstate="print"/>
          <a:srcRect l="49219" t="23958" r="5468" b="18750"/>
          <a:stretch>
            <a:fillRect/>
          </a:stretch>
        </p:blipFill>
        <p:spPr bwMode="auto">
          <a:xfrm>
            <a:off x="285720" y="1214422"/>
            <a:ext cx="4821416" cy="45720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Picture 1" descr="D:\23.05.13-домашние документы\Колледж Строитель\Биология\Лекции по биол\Зародыши\img7.jpg"/>
          <p:cNvPicPr>
            <a:picLocks noChangeAspect="1" noChangeArrowheads="1"/>
          </p:cNvPicPr>
          <p:nvPr/>
        </p:nvPicPr>
        <p:blipFill>
          <a:blip r:embed="rId6" cstate="print"/>
          <a:srcRect l="5364" t="22778" r="53229" b="15764"/>
          <a:stretch>
            <a:fillRect/>
          </a:stretch>
        </p:blipFill>
        <p:spPr bwMode="auto">
          <a:xfrm>
            <a:off x="6897941" y="1214422"/>
            <a:ext cx="2246059" cy="25003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1246718" y="75775"/>
            <a:ext cx="6760826" cy="103451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Биогенетический закон </a:t>
            </a:r>
          </a:p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(закон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Геккеля-Мюллера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):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58082" y="3786190"/>
            <a:ext cx="1635534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Эрнст Геккель</a:t>
            </a:r>
            <a:endParaRPr lang="ru-RU" sz="2600" dirty="0"/>
          </a:p>
        </p:txBody>
      </p:sp>
      <p:pic>
        <p:nvPicPr>
          <p:cNvPr id="15363" name="Picture 3" descr="Johannes Peter Müll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071810"/>
            <a:ext cx="2533650" cy="33623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 12"/>
          <p:cNvSpPr/>
          <p:nvPr/>
        </p:nvSpPr>
        <p:spPr>
          <a:xfrm>
            <a:off x="3547816" y="6286520"/>
            <a:ext cx="3881704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Иоганн Петер Мюллер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8" y="188640"/>
            <a:ext cx="9164008" cy="62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D:\диск D\29.06.17-домашние документы\Виртуальные лекции\Биология\размножение\Почкование\гидра\анимашки-гидра\po4kovanie_gidri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15244"/>
            <a:ext cx="2513856" cy="16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media.giphy.com/media/OvUBcfRq9u2fS/200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07976"/>
            <a:ext cx="30765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2830" y="2571463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Амёба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-20008" y="4329912"/>
            <a:ext cx="932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Гидра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-20007" y="3043060"/>
            <a:ext cx="3160740" cy="3139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Почкование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4699244"/>
            <a:ext cx="3134420" cy="3139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Спорообразование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-20008" y="1314868"/>
            <a:ext cx="3151848" cy="3139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Деление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980728"/>
            <a:ext cx="929680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545559" y="980728"/>
            <a:ext cx="929680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771800" y="260648"/>
            <a:ext cx="4215680" cy="34458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latin typeface="Arial Black" pitchFamily="34" charset="0"/>
                <a:cs typeface="Arial" pitchFamily="34" charset="0"/>
              </a:rPr>
              <a:t>Размножение организмов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rgbClr val="990000"/>
              </a:solidFill>
              <a:latin typeface="Arial Black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40733" y="1340768"/>
            <a:ext cx="3159459" cy="3729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969502" y="3402243"/>
            <a:ext cx="1575924" cy="53553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Корневыми отростками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040610" y="3513042"/>
            <a:ext cx="1379508" cy="3139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Клубнями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421748" y="4581128"/>
            <a:ext cx="1014348" cy="3139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Усами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678816" y="6058230"/>
            <a:ext cx="1837400" cy="3139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Корневищами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987824" y="6067396"/>
            <a:ext cx="1611106" cy="3139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Луковицами </a:t>
            </a:r>
            <a:endParaRPr lang="ru-RU" dirty="0"/>
          </a:p>
        </p:txBody>
      </p:sp>
      <p:sp>
        <p:nvSpPr>
          <p:cNvPr id="2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Управляющая кнопка: домой 3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873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928662" y="2263121"/>
            <a:ext cx="7286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58847"/>
            <a:ext cx="8858312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Однако </a:t>
            </a:r>
            <a:r>
              <a:rPr lang="ru-RU" sz="26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 короткий период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индивидуального развития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особь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может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повторить все этапы эволюции, поэтому повторение происходит в сжатой форме с выпадением ряда этапов, кроме того эмбрионы имеют сходство не со взрослыми формами предков, а с их зародышами. Пример: У зародыша образуются жаберные щели и у млекопитающих и у рыб, но у рыб из них получаются жабры, а у млекопитающих другие органы. 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2844" y="692696"/>
            <a:ext cx="8858312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Мамонтов С.Г., Захаров В.Б. Общая биология: Учебник. – М.: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2016. – 324 с. – (Среднее профессиональное образование).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Мамонтов С.Г., Захаров В.Б. Общая биология: Учебник. – М.: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2015. – 328 с. – (Среднее профессиональное образование).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Шумакова, Е.В. Ботаника и физиология растений: Учебник. – М.: Издательский центр «Академия»,  2015. – 208 с.: ил.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Чернова Н.М.,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Галушин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В.М., Константинов В.М. Экология. 10 – 11 классы: Учебник. – М.: Дрофа, 2015. – 302 с.: ил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Константинов В.М.,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Резанов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А.Г., Фадеева Е.О, Общая биология. Учебник для СПО. – М.: Издательский центр «Академия», 2014 – 256 с.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" descr="D:\23.05.13-домашние документы\Лаб. раб YES\Виртуальные лабораторные YES\Анимашки и картинки\Люди\Читатели\Книги, карандаши, краски,\книги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74" y="-27384"/>
            <a:ext cx="781050" cy="7810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61854" y="214290"/>
            <a:ext cx="8039380" cy="57156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8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Использованные источники</a:t>
            </a:r>
            <a:endParaRPr lang="ru-RU" sz="38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295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2844" y="1016841"/>
            <a:ext cx="8858312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6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http://infourok.ru/laboratornaya_rabota_vyyavlenie_priznakov_shodstva_zarodyshey_cheloveka_i_drugih-443925.htm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Размножение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организмов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yandex.ru/images/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Размножение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организмов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Бесполое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размножение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yandex.ru/images/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Бесполое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размножение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Спорообразование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yandex.ru/images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Спорообразование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1854" y="214290"/>
            <a:ext cx="8039380" cy="57156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8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Использованные источники</a:t>
            </a:r>
            <a:endParaRPr lang="ru-RU" sz="38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3" name="Picture 1" descr="D:\23.05.13-домашние документы\Лаб. раб YES\Виртуальные лабораторные YES\Анимашки и картинки\Люди\Читатели\Книги, карандаши, краски,\книги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74" y="76182"/>
            <a:ext cx="781050" cy="781050"/>
          </a:xfrm>
          <a:prstGeom prst="rect">
            <a:avLst/>
          </a:prstGeom>
          <a:noFill/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4698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79512" y="970616"/>
            <a:ext cx="8858312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14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Почкование</a:t>
            </a:r>
            <a:endParaRPr lang="ru-RU" sz="27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4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yandex.ru/images/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Почкование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4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Вегетативное 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размножение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4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yandex.ru/images/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Вегетативное 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размножение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4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Размножение 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делением 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4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yandex.ru/images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Размножение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делением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4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Индивидуальное 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организмов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4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yandex.ru/images/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Индивидуальное 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организмов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4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Нарушения в развитии организмов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4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ttps://yandex.ru/images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Нарушения в развитии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организмов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61854" y="214290"/>
            <a:ext cx="8039380" cy="57156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8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Использованные источники</a:t>
            </a:r>
            <a:endParaRPr lang="ru-RU" sz="38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3" name="Picture 1" descr="D:\23.05.13-домашние документы\Лаб. раб YES\Виртуальные лабораторные YES\Анимашки и картинки\Люди\Читатели\Книги, карандаши, краски,\книги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74" y="76182"/>
            <a:ext cx="781050" cy="781050"/>
          </a:xfrm>
          <a:prstGeom prst="rect">
            <a:avLst/>
          </a:prstGeom>
          <a:noFill/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125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79512" y="970616"/>
            <a:ext cx="88583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24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://kto-sdajot-jege-po-biologii-sjud.webnode.ru/ontogenez-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4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lediinter.net/narusheniya-razvitiya-ploda.html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6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infourok.ru/laboratornaya_rabota_vyyavlenie_priznakov_shodstva_zarodyshey_cheloveka_i_drugih-443925.htm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1854" y="214290"/>
            <a:ext cx="8039380" cy="57156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8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Использованные источники</a:t>
            </a:r>
            <a:endParaRPr lang="ru-RU" sz="38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3" name="Picture 1" descr="D:\23.05.13-домашние документы\Лаб. раб YES\Виртуальные лабораторные YES\Анимашки и картинки\Люди\Читатели\Книги, карандаши, краски,\книги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74" y="76182"/>
            <a:ext cx="781050" cy="781050"/>
          </a:xfrm>
          <a:prstGeom prst="rect">
            <a:avLst/>
          </a:prstGeom>
          <a:noFill/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337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t="18359" r="13513" b="1613"/>
          <a:stretch/>
        </p:blipFill>
        <p:spPr bwMode="auto">
          <a:xfrm>
            <a:off x="366092" y="1556792"/>
            <a:ext cx="8310364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диск D\29.06.17-домашние документы\Виртуальные лекции\Биология\анимашки-жизненный цикл\biologybiological-classificationkingdom-fungi_10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8680"/>
            <a:ext cx="175644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9992" y="116632"/>
            <a:ext cx="894449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Некоторые организмы размножаются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несколькими способами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например: </a:t>
            </a:r>
            <a:endParaRPr lang="ru-RU" sz="2800" dirty="0"/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832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mtdata.ru/u28/photo60B8/20279427573-0/origina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78" y="-1"/>
            <a:ext cx="66675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3-eu-west-1.amazonaws.com/video.gallereplay.com/artistarea/Mushrooms+in+the+Fog_ff6402dd-32a2-468d-bc2f-d08469745da3/Cinemagraph_watermark/576x324/cinemagrap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2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2" descr="D:\диск D\29.06.17-домашние документы\Виртуальные лекции\Биология\анимашки-жизненный цикл\biologybiological-classificationkingdom-fungi_10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75644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95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5796472</TotalTime>
  <Words>1498</Words>
  <Application>Microsoft Office PowerPoint</Application>
  <PresentationFormat>Экран (4:3)</PresentationFormat>
  <Paragraphs>173</Paragraphs>
  <Slides>75</Slides>
  <Notes>2</Notes>
  <HiddenSlides>0</HiddenSlides>
  <MMClips>21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819</cp:revision>
  <dcterms:created xsi:type="dcterms:W3CDTF">2015-12-13T09:17:19Z</dcterms:created>
  <dcterms:modified xsi:type="dcterms:W3CDTF">2021-04-16T18:56:15Z</dcterms:modified>
</cp:coreProperties>
</file>