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5"/>
  </p:notesMasterIdLst>
  <p:sldIdLst>
    <p:sldId id="258" r:id="rId2"/>
    <p:sldId id="259" r:id="rId3"/>
    <p:sldId id="260" r:id="rId4"/>
    <p:sldId id="261" r:id="rId5"/>
    <p:sldId id="567" r:id="rId6"/>
    <p:sldId id="596" r:id="rId7"/>
    <p:sldId id="597" r:id="rId8"/>
    <p:sldId id="592" r:id="rId9"/>
    <p:sldId id="593" r:id="rId10"/>
    <p:sldId id="594" r:id="rId11"/>
    <p:sldId id="595" r:id="rId12"/>
    <p:sldId id="570" r:id="rId13"/>
    <p:sldId id="587" r:id="rId14"/>
    <p:sldId id="625" r:id="rId15"/>
    <p:sldId id="626" r:id="rId16"/>
    <p:sldId id="627" r:id="rId17"/>
    <p:sldId id="628" r:id="rId18"/>
    <p:sldId id="630" r:id="rId19"/>
    <p:sldId id="588" r:id="rId20"/>
    <p:sldId id="589" r:id="rId21"/>
    <p:sldId id="591" r:id="rId22"/>
    <p:sldId id="631" r:id="rId23"/>
    <p:sldId id="572" r:id="rId24"/>
    <p:sldId id="573" r:id="rId25"/>
    <p:sldId id="574" r:id="rId26"/>
    <p:sldId id="575" r:id="rId27"/>
    <p:sldId id="578" r:id="rId28"/>
    <p:sldId id="579" r:id="rId29"/>
    <p:sldId id="580" r:id="rId30"/>
    <p:sldId id="581" r:id="rId31"/>
    <p:sldId id="582" r:id="rId32"/>
    <p:sldId id="583" r:id="rId33"/>
    <p:sldId id="704" r:id="rId34"/>
    <p:sldId id="584" r:id="rId35"/>
    <p:sldId id="585" r:id="rId36"/>
    <p:sldId id="586" r:id="rId37"/>
    <p:sldId id="705" r:id="rId38"/>
    <p:sldId id="598" r:id="rId39"/>
    <p:sldId id="599" r:id="rId40"/>
    <p:sldId id="600" r:id="rId41"/>
    <p:sldId id="601" r:id="rId42"/>
    <p:sldId id="602" r:id="rId43"/>
    <p:sldId id="603" r:id="rId44"/>
    <p:sldId id="604" r:id="rId45"/>
    <p:sldId id="605" r:id="rId46"/>
    <p:sldId id="606" r:id="rId47"/>
    <p:sldId id="607" r:id="rId48"/>
    <p:sldId id="608" r:id="rId49"/>
    <p:sldId id="609" r:id="rId50"/>
    <p:sldId id="610" r:id="rId51"/>
    <p:sldId id="611" r:id="rId52"/>
    <p:sldId id="612" r:id="rId53"/>
    <p:sldId id="613" r:id="rId54"/>
    <p:sldId id="568" r:id="rId55"/>
    <p:sldId id="614" r:id="rId56"/>
    <p:sldId id="615" r:id="rId57"/>
    <p:sldId id="621" r:id="rId58"/>
    <p:sldId id="617" r:id="rId59"/>
    <p:sldId id="622" r:id="rId60"/>
    <p:sldId id="701" r:id="rId61"/>
    <p:sldId id="618" r:id="rId62"/>
    <p:sldId id="569" r:id="rId63"/>
    <p:sldId id="564" r:id="rId64"/>
    <p:sldId id="632" r:id="rId65"/>
    <p:sldId id="563" r:id="rId66"/>
    <p:sldId id="639" r:id="rId67"/>
    <p:sldId id="638" r:id="rId68"/>
    <p:sldId id="640" r:id="rId69"/>
    <p:sldId id="636" r:id="rId70"/>
    <p:sldId id="637" r:id="rId71"/>
    <p:sldId id="635" r:id="rId72"/>
    <p:sldId id="699" r:id="rId73"/>
    <p:sldId id="698" r:id="rId74"/>
    <p:sldId id="700" r:id="rId75"/>
    <p:sldId id="697" r:id="rId76"/>
    <p:sldId id="273" r:id="rId77"/>
    <p:sldId id="641" r:id="rId78"/>
    <p:sldId id="642" r:id="rId79"/>
    <p:sldId id="645" r:id="rId80"/>
    <p:sldId id="703" r:id="rId81"/>
    <p:sldId id="644" r:id="rId82"/>
    <p:sldId id="702" r:id="rId83"/>
    <p:sldId id="403" r:id="rId84"/>
    <p:sldId id="696" r:id="rId85"/>
    <p:sldId id="648" r:id="rId86"/>
    <p:sldId id="693" r:id="rId87"/>
    <p:sldId id="695" r:id="rId88"/>
    <p:sldId id="694" r:id="rId89"/>
    <p:sldId id="659" r:id="rId90"/>
    <p:sldId id="660" r:id="rId91"/>
    <p:sldId id="661" r:id="rId92"/>
    <p:sldId id="662" r:id="rId93"/>
    <p:sldId id="663" r:id="rId94"/>
    <p:sldId id="664" r:id="rId95"/>
    <p:sldId id="665" r:id="rId96"/>
    <p:sldId id="666" r:id="rId97"/>
    <p:sldId id="667" r:id="rId98"/>
    <p:sldId id="668" r:id="rId99"/>
    <p:sldId id="669" r:id="rId100"/>
    <p:sldId id="670" r:id="rId101"/>
    <p:sldId id="671" r:id="rId102"/>
    <p:sldId id="672" r:id="rId103"/>
    <p:sldId id="673" r:id="rId104"/>
    <p:sldId id="649" r:id="rId105"/>
    <p:sldId id="674" r:id="rId106"/>
    <p:sldId id="678" r:id="rId107"/>
    <p:sldId id="655" r:id="rId108"/>
    <p:sldId id="656" r:id="rId109"/>
    <p:sldId id="684" r:id="rId110"/>
    <p:sldId id="650" r:id="rId111"/>
    <p:sldId id="682" r:id="rId112"/>
    <p:sldId id="683" r:id="rId113"/>
    <p:sldId id="685" r:id="rId114"/>
    <p:sldId id="686" r:id="rId115"/>
    <p:sldId id="675" r:id="rId116"/>
    <p:sldId id="676" r:id="rId117"/>
    <p:sldId id="677" r:id="rId118"/>
    <p:sldId id="706" r:id="rId119"/>
    <p:sldId id="707" r:id="rId120"/>
    <p:sldId id="708" r:id="rId121"/>
    <p:sldId id="709" r:id="rId122"/>
    <p:sldId id="624" r:id="rId123"/>
    <p:sldId id="479" r:id="rId12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D2349"/>
    <a:srgbClr val="0000FF"/>
    <a:srgbClr val="CCFFFF"/>
    <a:srgbClr val="702C1E"/>
    <a:srgbClr val="FF6600"/>
    <a:srgbClr val="67431B"/>
    <a:srgbClr val="99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Средний стиль 2 - акцент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1" autoAdjust="0"/>
    <p:restoredTop sz="94103" autoAdjust="0"/>
  </p:normalViewPr>
  <p:slideViewPr>
    <p:cSldViewPr>
      <p:cViewPr>
        <p:scale>
          <a:sx n="65" d="100"/>
          <a:sy n="65" d="100"/>
        </p:scale>
        <p:origin x="-1434" y="-19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A7749-789D-44BC-80F9-B8A744F2BF16}" type="datetimeFigureOut">
              <a:rPr lang="ru-RU" smtClean="0"/>
              <a:pPr/>
              <a:t>19.04.2021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7FB07-385C-4350-AC9B-891AA282BAC1}" type="slidenum">
              <a:rPr lang="ru-RU" smtClean="0"/>
              <a:pPr/>
              <a:t>‹#›</a:t>
            </a:fld>
            <a:endParaRPr lang="ru-RU"/>
          </a:p>
        </p:txBody>
      </p:sp>
    </p:spTree>
    <p:extLst>
      <p:ext uri="{BB962C8B-B14F-4D97-AF65-F5344CB8AC3E}">
        <p14:creationId xmlns:p14="http://schemas.microsoft.com/office/powerpoint/2010/main" val="2672186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B4B769EB-4EFF-4F7D-AEF7-BD43202FAB91}" type="slidenum">
              <a:rPr lang="ru-RU" smtClean="0"/>
              <a:pPr>
                <a:defRPr/>
              </a:pPr>
              <a:t>38</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76</a:t>
            </a:fld>
            <a:endParaRPr lang="ru-RU" sz="1200" dirty="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121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625" y="228600"/>
            <a:ext cx="8510588" cy="1325563"/>
          </a:xfrm>
        </p:spPr>
        <p:txBody>
          <a:bodyPr/>
          <a:lstStyle/>
          <a:p>
            <a:r>
              <a:rPr lang="ru-RU" smtClean="0"/>
              <a:t>Образец заголовка</a:t>
            </a:r>
            <a:endParaRPr lang="ru-RU"/>
          </a:p>
        </p:txBody>
      </p:sp>
      <p:sp>
        <p:nvSpPr>
          <p:cNvPr id="3" name="Таблица 2"/>
          <p:cNvSpPr>
            <a:spLocks noGrp="1"/>
          </p:cNvSpPr>
          <p:nvPr>
            <p:ph type="tbl" idx="1"/>
          </p:nvPr>
        </p:nvSpPr>
        <p:spPr>
          <a:xfrm>
            <a:off x="301625" y="1676400"/>
            <a:ext cx="8540750" cy="4422775"/>
          </a:xfrm>
        </p:spPr>
        <p:txBody>
          <a:bodyPr/>
          <a:lstStyle/>
          <a:p>
            <a:pPr lvl="0"/>
            <a:endParaRPr lang="ru-RU"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fld id="{4346B98D-03D0-4F24-A5E2-DD31FD51CD18}" type="slidenum">
              <a:rPr lang="ru-RU"/>
              <a:pPr/>
              <a:t>‹#›</a:t>
            </a:fld>
            <a:endParaRPr lang="ru-RU"/>
          </a:p>
        </p:txBody>
      </p:sp>
    </p:spTree>
    <p:extLst>
      <p:ext uri="{BB962C8B-B14F-4D97-AF65-F5344CB8AC3E}">
        <p14:creationId xmlns:p14="http://schemas.microsoft.com/office/powerpoint/2010/main" val="239015303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158DC832-7498-4FA3-9A4A-615E6BA82564}"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158DC832-7498-4FA3-9A4A-615E6BA82564}"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F8687E4-24DF-4B67-8EF3-9896E275EB6A}" type="datetimeFigureOut">
              <a:rPr lang="ru-RU" smtClean="0"/>
              <a:pPr/>
              <a:t>19.04.2021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F8687E4-24DF-4B67-8EF3-9896E275EB6A}" type="datetimeFigureOut">
              <a:rPr lang="ru-RU" smtClean="0"/>
              <a:pPr/>
              <a:t>19.04.2021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58DC832-7498-4FA3-9A4A-615E6BA82564}"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slide" Target="slide76.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10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4.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7.gif"/></Relationships>
</file>

<file path=ppt/slides/_rels/slide104.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slide" Target="slide4.xml"/><Relationship Id="rId7" Type="http://schemas.openxmlformats.org/officeDocument/2006/relationships/image" Target="../media/image158.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0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slide" Target="slide4.xml"/></Relationships>
</file>

<file path=ppt/slides/_rels/slide10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39.png"/><Relationship Id="rId4" Type="http://schemas.openxmlformats.org/officeDocument/2006/relationships/image" Target="../media/image160.png"/></Relationships>
</file>

<file path=ppt/slides/_rels/slide107.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64.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63.png"/><Relationship Id="rId5" Type="http://schemas.microsoft.com/office/2007/relationships/hdphoto" Target="../media/hdphoto2.wdp"/><Relationship Id="rId4" Type="http://schemas.openxmlformats.org/officeDocument/2006/relationships/image" Target="../media/image162.png"/></Relationships>
</file>

<file path=ppt/slides/_rels/slide10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0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66.jpeg"/></Relationships>
</file>

<file path=ppt/slides/_rels/slide1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59.png"/><Relationship Id="rId7" Type="http://schemas.openxmlformats.org/officeDocument/2006/relationships/image" Target="../media/image169.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68.jpeg"/><Relationship Id="rId5" Type="http://schemas.openxmlformats.org/officeDocument/2006/relationships/slide" Target="slide4.xml"/><Relationship Id="rId4" Type="http://schemas.openxmlformats.org/officeDocument/2006/relationships/image" Target="../media/image167.png"/></Relationships>
</file>

<file path=ppt/slides/_rels/slide1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71.jpeg"/><Relationship Id="rId4" Type="http://schemas.openxmlformats.org/officeDocument/2006/relationships/image" Target="../media/image170.gif"/></Relationships>
</file>

<file path=ppt/slides/_rels/slide11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72.wmf"/><Relationship Id="rId5" Type="http://schemas.openxmlformats.org/officeDocument/2006/relationships/oleObject" Target="../embeddings/oleObject1.bin"/><Relationship Id="rId4" Type="http://schemas.openxmlformats.org/officeDocument/2006/relationships/slide" Target="slide4.xml"/></Relationships>
</file>

<file path=ppt/slides/_rels/slide11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3.wmf"/><Relationship Id="rId5" Type="http://schemas.openxmlformats.org/officeDocument/2006/relationships/oleObject" Target="../embeddings/oleObject2.bin"/><Relationship Id="rId4" Type="http://schemas.openxmlformats.org/officeDocument/2006/relationships/slide" Target="slide4.xml"/></Relationships>
</file>

<file path=ppt/slides/_rels/slide11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11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1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55.png"/></Relationships>
</file>

<file path=ppt/slides/_rels/slide118.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176.gif"/><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176.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0.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176.gi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76.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slide" Target="slide76.xml"/></Relationships>
</file>

<file path=ppt/slides/_rels/slide122.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176.gi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 Target="slide76.xml"/><Relationship Id="rId2" Type="http://schemas.openxmlformats.org/officeDocument/2006/relationships/image" Target="../media/image177.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slide" Target="slide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2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slide" Target="slide4.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2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2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6.gif"/><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2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37.gif"/><Relationship Id="rId4" Type="http://schemas.openxmlformats.org/officeDocument/2006/relationships/slide" Target="slide4.xml"/></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3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3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3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3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6.gif"/><Relationship Id="rId1" Type="http://schemas.openxmlformats.org/officeDocument/2006/relationships/slideLayout" Target="../slideLayouts/slideLayout7.xml"/><Relationship Id="rId4" Type="http://schemas.openxmlformats.org/officeDocument/2006/relationships/image" Target="../media/image37.gif"/></Relationships>
</file>

<file path=ppt/slides/_rels/slide36.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37.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38.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40.gif"/><Relationship Id="rId7" Type="http://schemas.openxmlformats.org/officeDocument/2006/relationships/image" Target="../media/image44.gi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3.gif"/><Relationship Id="rId11" Type="http://schemas.openxmlformats.org/officeDocument/2006/relationships/image" Target="../media/image46.gif"/><Relationship Id="rId5" Type="http://schemas.openxmlformats.org/officeDocument/2006/relationships/image" Target="../media/image42.gif"/><Relationship Id="rId10" Type="http://schemas.openxmlformats.org/officeDocument/2006/relationships/image" Target="../media/image7.gif"/><Relationship Id="rId4" Type="http://schemas.openxmlformats.org/officeDocument/2006/relationships/image" Target="../media/image41.gif"/><Relationship Id="rId9" Type="http://schemas.openxmlformats.org/officeDocument/2006/relationships/slide" Target="slide4.xml"/></Relationships>
</file>

<file path=ppt/slides/_rels/slide39.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83.xml"/><Relationship Id="rId3" Type="http://schemas.openxmlformats.org/officeDocument/2006/relationships/image" Target="../media/image6.gif"/><Relationship Id="rId7" Type="http://schemas.openxmlformats.org/officeDocument/2006/relationships/slide" Target="slide13.xml"/><Relationship Id="rId12" Type="http://schemas.openxmlformats.org/officeDocument/2006/relationships/slide" Target="slide76.xml"/><Relationship Id="rId2" Type="http://schemas.openxmlformats.org/officeDocument/2006/relationships/notesSlide" Target="../notesSlides/notesSlide2.xml"/><Relationship Id="rId16" Type="http://schemas.openxmlformats.org/officeDocument/2006/relationships/slide" Target="slide118.xml"/><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slide" Target="slide54.xml"/><Relationship Id="rId5" Type="http://schemas.openxmlformats.org/officeDocument/2006/relationships/slide" Target="slide5.xml"/><Relationship Id="rId15" Type="http://schemas.openxmlformats.org/officeDocument/2006/relationships/slide" Target="slide104.xml"/><Relationship Id="rId10" Type="http://schemas.openxmlformats.org/officeDocument/2006/relationships/slide" Target="slide38.xml"/><Relationship Id="rId4" Type="http://schemas.openxmlformats.org/officeDocument/2006/relationships/slide" Target="slide4.xml"/><Relationship Id="rId9" Type="http://schemas.openxmlformats.org/officeDocument/2006/relationships/slide" Target="slide28.xml"/><Relationship Id="rId14" Type="http://schemas.openxmlformats.org/officeDocument/2006/relationships/slide" Target="slide89.xml"/></Relationships>
</file>

<file path=ppt/slides/_rels/slide40.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36.gif"/><Relationship Id="rId7" Type="http://schemas.openxmlformats.org/officeDocument/2006/relationships/image" Target="../media/image53.gif"/><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50.gif"/><Relationship Id="rId9" Type="http://schemas.openxmlformats.org/officeDocument/2006/relationships/image" Target="../media/image7.gif"/></Relationships>
</file>

<file path=ppt/slides/_rels/slide41.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55.gif"/><Relationship Id="rId7" Type="http://schemas.openxmlformats.org/officeDocument/2006/relationships/image" Target="../media/image52.gif"/><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7.gif"/><Relationship Id="rId11" Type="http://schemas.openxmlformats.org/officeDocument/2006/relationships/image" Target="../media/image7.gif"/><Relationship Id="rId5" Type="http://schemas.openxmlformats.org/officeDocument/2006/relationships/image" Target="../media/image56.gif"/><Relationship Id="rId10" Type="http://schemas.openxmlformats.org/officeDocument/2006/relationships/slide" Target="slide4.xml"/><Relationship Id="rId4" Type="http://schemas.openxmlformats.org/officeDocument/2006/relationships/image" Target="../media/image51.gif"/><Relationship Id="rId9" Type="http://schemas.openxmlformats.org/officeDocument/2006/relationships/image" Target="../media/image58.gif"/></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slide" Target="slide4.xml"/><Relationship Id="rId4" Type="http://schemas.openxmlformats.org/officeDocument/2006/relationships/image" Target="../media/image61.gif"/></Relationships>
</file>

<file path=ppt/slides/_rels/slide43.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63.png"/><Relationship Id="rId7" Type="http://schemas.openxmlformats.org/officeDocument/2006/relationships/slide" Target="slide4.xml"/><Relationship Id="rId2" Type="http://schemas.openxmlformats.org/officeDocument/2006/relationships/image" Target="../media/image62.gif"/><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43.gif"/><Relationship Id="rId4" Type="http://schemas.openxmlformats.org/officeDocument/2006/relationships/image" Target="../media/image64.jpeg"/></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6.gif"/><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4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 Id="rId5" Type="http://schemas.openxmlformats.org/officeDocument/2006/relationships/image" Target="../media/image7.gif"/><Relationship Id="rId4" Type="http://schemas.openxmlformats.org/officeDocument/2006/relationships/slide" Target="slide4.xml"/></Relationships>
</file>

<file path=ppt/slides/_rels/slide4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4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gif"/><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8.gif"/></Relationships>
</file>

<file path=ppt/slides/_rels/slide50.xml.rels><?xml version="1.0" encoding="UTF-8" standalone="yes"?>
<Relationships xmlns="http://schemas.openxmlformats.org/package/2006/relationships"><Relationship Id="rId3" Type="http://schemas.openxmlformats.org/officeDocument/2006/relationships/image" Target="../media/image75.gif"/><Relationship Id="rId7" Type="http://schemas.openxmlformats.org/officeDocument/2006/relationships/image" Target="../media/image7.gif"/><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7.gif"/><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75.gif"/><Relationship Id="rId7" Type="http://schemas.openxmlformats.org/officeDocument/2006/relationships/slide" Target="slide4.xml"/><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52.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83.png"/><Relationship Id="rId7" Type="http://schemas.openxmlformats.org/officeDocument/2006/relationships/slide" Target="slide4.xml"/><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41.gif"/><Relationship Id="rId5" Type="http://schemas.openxmlformats.org/officeDocument/2006/relationships/image" Target="../media/image85.jpeg"/><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6.jpeg"/><Relationship Id="rId7" Type="http://schemas.openxmlformats.org/officeDocument/2006/relationships/image" Target="../media/image60.png"/><Relationship Id="rId2" Type="http://schemas.openxmlformats.org/officeDocument/2006/relationships/image" Target="../media/image41.gif"/><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88.jpeg"/><Relationship Id="rId10" Type="http://schemas.openxmlformats.org/officeDocument/2006/relationships/image" Target="../media/image7.gif"/><Relationship Id="rId4" Type="http://schemas.openxmlformats.org/officeDocument/2006/relationships/image" Target="../media/image87.jpeg"/><Relationship Id="rId9" Type="http://schemas.openxmlformats.org/officeDocument/2006/relationships/slide" Target="slide4.xml"/></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91.gif"/></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4.gif"/><Relationship Id="rId5" Type="http://schemas.openxmlformats.org/officeDocument/2006/relationships/image" Target="../media/image7.gif"/><Relationship Id="rId4" Type="http://schemas.openxmlformats.org/officeDocument/2006/relationships/slide" Target="slide4.xml"/></Relationships>
</file>

<file path=ppt/slides/_rels/slide56.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slide" Target="slide4.xml"/><Relationship Id="rId4" Type="http://schemas.openxmlformats.org/officeDocument/2006/relationships/image" Target="../media/image97.gif"/></Relationships>
</file>

<file path=ppt/slides/_rels/slide57.xml.rels><?xml version="1.0" encoding="UTF-8" standalone="yes"?>
<Relationships xmlns="http://schemas.openxmlformats.org/package/2006/relationships"><Relationship Id="rId3" Type="http://schemas.openxmlformats.org/officeDocument/2006/relationships/image" Target="../media/image99.gif"/><Relationship Id="rId7" Type="http://schemas.openxmlformats.org/officeDocument/2006/relationships/image" Target="../media/image101.png"/><Relationship Id="rId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7.gif"/><Relationship Id="rId4" Type="http://schemas.openxmlformats.org/officeDocument/2006/relationships/image" Target="../media/image100.jpeg"/></Relationships>
</file>

<file path=ppt/slides/_rels/slide5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05.png"/><Relationship Id="rId2"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7.gif"/></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09.jpe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slide" Target="slide4.xml"/><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6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7.xml"/><Relationship Id="rId4" Type="http://schemas.openxmlformats.org/officeDocument/2006/relationships/image" Target="../media/image111.gif"/></Relationships>
</file>

<file path=ppt/slides/_rels/slide6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13.jpeg"/><Relationship Id="rId4" Type="http://schemas.openxmlformats.org/officeDocument/2006/relationships/image" Target="../media/image112.jpeg"/></Relationships>
</file>

<file path=ppt/slides/_rels/slide6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6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18.jpeg"/></Relationships>
</file>

<file path=ppt/slides/_rels/slide6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67.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4.pn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23.jpeg"/><Relationship Id="rId4" Type="http://schemas.openxmlformats.org/officeDocument/2006/relationships/image" Target="../media/image117.jpeg"/></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 Target="slide4.xml"/><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7.gif"/></Relationships>
</file>

<file path=ppt/slides/_rels/slide6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hyperlink" Target="https://ru.wikipedia.org/wiki/%D0%A4%D0%BB%D0%BE%D0%BA%D1%83%D0%BB%D1%8F%D1%86%D0%B8%D1%8F" TargetMode="External"/></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7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29.jpeg"/><Relationship Id="rId1" Type="http://schemas.openxmlformats.org/officeDocument/2006/relationships/slideLayout" Target="../slideLayouts/slideLayout2.xml"/><Relationship Id="rId4" Type="http://schemas.openxmlformats.org/officeDocument/2006/relationships/image" Target="../media/image7.gif"/></Relationships>
</file>

<file path=ppt/slides/_rels/slide7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7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gif"/></Relationships>
</file>

<file path=ppt/slides/_rels/slide7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79.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image" Target="../media/image134.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gif"/></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8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slide" Target="slide4.xml"/></Relationships>
</file>

<file path=ppt/slides/_rels/slide8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image" Target="../media/image141.png"/><Relationship Id="rId4" Type="http://schemas.openxmlformats.org/officeDocument/2006/relationships/image" Target="../media/image140.png"/></Relationships>
</file>

<file path=ppt/slides/_rels/slide8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slide" Target="slide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2.gif"/><Relationship Id="rId2" Type="http://schemas.openxmlformats.org/officeDocument/2006/relationships/image" Target="../media/image7.gif"/><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image" Target="../media/image14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9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44.gif"/><Relationship Id="rId1" Type="http://schemas.openxmlformats.org/officeDocument/2006/relationships/slideLayout" Target="../slideLayouts/slideLayout12.xml"/><Relationship Id="rId4" Type="http://schemas.openxmlformats.org/officeDocument/2006/relationships/slide" Target="slide4.xml"/></Relationships>
</file>

<file path=ppt/slides/_rels/slide9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46.gif"/><Relationship Id="rId2" Type="http://schemas.openxmlformats.org/officeDocument/2006/relationships/image" Target="../media/image145.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47.gif"/></Relationships>
</file>

<file path=ppt/slides/_rels/slide9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48.jpe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49.png"/><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slide" Target="slide4.xml"/><Relationship Id="rId2" Type="http://schemas.openxmlformats.org/officeDocument/2006/relationships/image" Target="../media/image150.jpeg"/><Relationship Id="rId1" Type="http://schemas.openxmlformats.org/officeDocument/2006/relationships/slideLayout" Target="../slideLayouts/slideLayout2.xml"/><Relationship Id="rId6" Type="http://schemas.openxmlformats.org/officeDocument/2006/relationships/image" Target="../media/image7.gif"/><Relationship Id="rId5" Type="http://schemas.openxmlformats.org/officeDocument/2006/relationships/image" Target="../media/image153.jpeg"/><Relationship Id="rId4" Type="http://schemas.openxmlformats.org/officeDocument/2006/relationships/image" Target="../media/image1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20" name="Picture 2" descr="Новости Белгорода - Ежедневная лента новостей о событиях в Белгороде и области. Белгородские новости: политика, экономика, культ"/>
          <p:cNvPicPr>
            <a:picLocks noChangeAspect="1" noChangeArrowheads="1"/>
          </p:cNvPicPr>
          <p:nvPr/>
        </p:nvPicPr>
        <p:blipFill>
          <a:blip r:embed="rId3" cstate="print"/>
          <a:srcRect/>
          <a:stretch>
            <a:fillRect/>
          </a:stretch>
        </p:blipFill>
        <p:spPr bwMode="auto">
          <a:xfrm>
            <a:off x="2571736" y="2966997"/>
            <a:ext cx="3857652" cy="2462267"/>
          </a:xfrm>
          <a:prstGeom prst="rect">
            <a:avLst/>
          </a:prstGeom>
          <a:noFill/>
        </p:spPr>
      </p:pic>
      <p:pic>
        <p:nvPicPr>
          <p:cNvPr id="25" name="Picture 21" descr="химик"/>
          <p:cNvPicPr>
            <a:picLocks noChangeAspect="1" noChangeArrowheads="1" noCrop="1"/>
          </p:cNvPicPr>
          <p:nvPr/>
        </p:nvPicPr>
        <p:blipFill>
          <a:blip r:embed="rId4" cstate="print"/>
          <a:srcRect/>
          <a:stretch>
            <a:fillRect/>
          </a:stretch>
        </p:blipFill>
        <p:spPr bwMode="auto">
          <a:xfrm>
            <a:off x="4071934" y="4473592"/>
            <a:ext cx="914400" cy="1455738"/>
          </a:xfrm>
          <a:prstGeom prst="rect">
            <a:avLst/>
          </a:prstGeom>
          <a:noFill/>
          <a:ln w="9525">
            <a:noFill/>
            <a:miter lim="800000"/>
            <a:headEnd/>
            <a:tailEnd/>
          </a:ln>
        </p:spPr>
      </p:pic>
      <p:sp>
        <p:nvSpPr>
          <p:cNvPr id="14" name="Управляющая кнопка: домой 1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Прямоугольник 8"/>
          <p:cNvSpPr/>
          <p:nvPr/>
        </p:nvSpPr>
        <p:spPr>
          <a:xfrm>
            <a:off x="428596" y="1861278"/>
            <a:ext cx="8286808" cy="1139094"/>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4200" b="1" dirty="0" smtClean="0">
                <a:ln w="11430">
                  <a:solidFill>
                    <a:sysClr val="windowText" lastClr="000000"/>
                  </a:solidFill>
                </a:ln>
                <a:solidFill>
                  <a:srgbClr val="0000FF"/>
                </a:solidFill>
                <a:effectLst>
                  <a:outerShdw blurRad="80000" dist="40000" dir="5040000" algn="tl">
                    <a:srgbClr val="000000">
                      <a:alpha val="30000"/>
                    </a:srgbClr>
                  </a:outerShdw>
                </a:effectLst>
                <a:latin typeface="Arial Black" pitchFamily="34" charset="0"/>
              </a:rPr>
              <a:t>Природные воды – дисперсные системы </a:t>
            </a:r>
          </a:p>
        </p:txBody>
      </p:sp>
      <p:sp>
        <p:nvSpPr>
          <p:cNvPr id="12" name="Прямоугольник 11"/>
          <p:cNvSpPr/>
          <p:nvPr/>
        </p:nvSpPr>
        <p:spPr>
          <a:xfrm>
            <a:off x="214282" y="71414"/>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sp>
        <p:nvSpPr>
          <p:cNvPr id="11" name="WordArt 7"/>
          <p:cNvSpPr>
            <a:spLocks noChangeArrowheads="1" noChangeShapeType="1" noTextEdit="1"/>
          </p:cNvSpPr>
          <p:nvPr/>
        </p:nvSpPr>
        <p:spPr bwMode="auto">
          <a:xfrm>
            <a:off x="140613" y="908720"/>
            <a:ext cx="8823875" cy="785818"/>
          </a:xfrm>
          <a:prstGeom prst="rect">
            <a:avLst/>
          </a:prstGeom>
        </p:spPr>
        <p:txBody>
          <a:bodyPr wrap="none" fromWordArt="1">
            <a:prstTxWarp prst="textPlain">
              <a:avLst>
                <a:gd name="adj" fmla="val 50000"/>
              </a:avLst>
            </a:prstTxWarp>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МДК.03.01«Очистка </a:t>
            </a: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и контроль качества </a:t>
            </a:r>
          </a:p>
          <a:p>
            <a:pPr algn="ctr">
              <a:lnSpc>
                <a:spcPct val="80000"/>
              </a:lnSpc>
            </a:pP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природных и сточных </a:t>
            </a: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вод»</a:t>
            </a: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rPr>
              <a:t> </a:t>
            </a:r>
            <a:endParaRPr lang="ru-RU" sz="3600" b="1" kern="10"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ChangeArrowheads="1"/>
          </p:cNvSpPr>
          <p:nvPr/>
        </p:nvSpPr>
        <p:spPr bwMode="auto">
          <a:xfrm>
            <a:off x="142844" y="142852"/>
            <a:ext cx="8820150" cy="4487382"/>
          </a:xfrm>
          <a:prstGeom prst="rect">
            <a:avLst/>
          </a:prstGeom>
          <a:noFill/>
          <a:ln w="9525">
            <a:noFill/>
            <a:miter lim="800000"/>
            <a:headEnd/>
            <a:tailEnd/>
          </a:ln>
          <a:effectLst/>
        </p:spPr>
        <p:txBody>
          <a:bodyPr anchor="ctr">
            <a:spAutoFit/>
          </a:bodyPr>
          <a:lstStyle/>
          <a:p>
            <a:pPr indent="450000" algn="just">
              <a:lnSpc>
                <a:spcPct val="85000"/>
              </a:lnSpc>
              <a:defRPr/>
            </a:pPr>
            <a:r>
              <a:rPr lang="ru-RU" sz="2800" b="1" dirty="0" smtClean="0">
                <a:solidFill>
                  <a:srgbClr val="FF3300"/>
                </a:solidFill>
                <a:effectLst>
                  <a:outerShdw blurRad="38100" dist="38100" dir="2700000" algn="tl">
                    <a:srgbClr val="000000"/>
                  </a:outerShdw>
                </a:effectLst>
                <a:latin typeface="Arial" pitchFamily="34" charset="0"/>
                <a:cs typeface="Arial" pitchFamily="34" charset="0"/>
              </a:rPr>
              <a:t>Число </a:t>
            </a:r>
            <a:r>
              <a:rPr lang="ru-RU" sz="2800" b="1" dirty="0">
                <a:solidFill>
                  <a:srgbClr val="FF3300"/>
                </a:solidFill>
                <a:effectLst>
                  <a:outerShdw blurRad="38100" dist="38100" dir="2700000" algn="tl">
                    <a:srgbClr val="000000"/>
                  </a:outerShdw>
                </a:effectLst>
                <a:latin typeface="Arial" pitchFamily="34" charset="0"/>
                <a:cs typeface="Arial" pitchFamily="34" charset="0"/>
              </a:rPr>
              <a:t>степеней свободы</a:t>
            </a:r>
            <a:r>
              <a:rPr lang="ru-RU" sz="2800" b="1" dirty="0">
                <a:solidFill>
                  <a:srgbClr val="FFFF00"/>
                </a:solidFill>
                <a:effectLst>
                  <a:outerShdw blurRad="38100" dist="38100" dir="2700000" algn="tl">
                    <a:srgbClr val="000000"/>
                  </a:outerShdw>
                </a:effectLst>
                <a:latin typeface="Arial" pitchFamily="34" charset="0"/>
                <a:cs typeface="Arial" pitchFamily="34" charset="0"/>
              </a:rPr>
              <a:t> </a:t>
            </a:r>
            <a:r>
              <a:rPr lang="ru-RU" sz="2800" b="1" u="sng" dirty="0">
                <a:latin typeface="Arial" pitchFamily="34" charset="0"/>
                <a:cs typeface="Arial" pitchFamily="34" charset="0"/>
              </a:rPr>
              <a:t>характеризует</a:t>
            </a:r>
            <a:r>
              <a:rPr lang="ru-RU" sz="2800" b="1" dirty="0">
                <a:latin typeface="Arial" pitchFamily="34" charset="0"/>
                <a:cs typeface="Arial" pitchFamily="34" charset="0"/>
              </a:rPr>
              <a:t> вариантность системы, т. е. число независимых переменных (давление, температура и концентрация компонентов), которые можно изменять в некоторых пределах так, чтобы число и природа фаз оставались прежними.</a:t>
            </a:r>
          </a:p>
          <a:p>
            <a:pPr indent="450000" algn="just">
              <a:lnSpc>
                <a:spcPct val="85000"/>
              </a:lnSpc>
              <a:defRPr/>
            </a:pPr>
            <a:r>
              <a:rPr lang="ru-RU" sz="2800" b="1" dirty="0" smtClean="0">
                <a:latin typeface="Arial" pitchFamily="34" charset="0"/>
                <a:cs typeface="Arial" pitchFamily="34" charset="0"/>
              </a:rPr>
              <a:t>Из </a:t>
            </a:r>
            <a:r>
              <a:rPr lang="ru-RU" sz="2800" b="1" dirty="0">
                <a:latin typeface="Arial" pitchFamily="34" charset="0"/>
                <a:cs typeface="Arial" pitchFamily="34" charset="0"/>
              </a:rPr>
              <a:t>основного закона фазового равновесия следует, что число степеней свободы возрастает с увеличением числа компонентов и уменьшается прирост числа фаз. При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С = 0 </a:t>
            </a:r>
            <a:r>
              <a:rPr lang="ru-RU" sz="2800" b="1" u="sng" dirty="0">
                <a:latin typeface="Arial" pitchFamily="34" charset="0"/>
                <a:cs typeface="Arial" pitchFamily="34" charset="0"/>
              </a:rPr>
              <a:t>в равновесии находится наибольшее число фаз </a:t>
            </a:r>
            <a:r>
              <a:rPr lang="ru-RU" sz="2800" b="1" dirty="0">
                <a:latin typeface="Arial" pitchFamily="34" charset="0"/>
                <a:cs typeface="Arial" pitchFamily="34" charset="0"/>
              </a:rPr>
              <a:t>для данной системы.</a:t>
            </a:r>
          </a:p>
        </p:txBody>
      </p:sp>
      <p:pic>
        <p:nvPicPr>
          <p:cNvPr id="286724" name="Picture 4" descr="Джозайя Уиллард ГИББС "/>
          <p:cNvPicPr>
            <a:picLocks noChangeAspect="1" noChangeArrowheads="1"/>
          </p:cNvPicPr>
          <p:nvPr/>
        </p:nvPicPr>
        <p:blipFill>
          <a:blip r:embed="rId2" cstate="print"/>
          <a:srcRect/>
          <a:stretch>
            <a:fillRect/>
          </a:stretch>
        </p:blipFill>
        <p:spPr bwMode="auto">
          <a:xfrm>
            <a:off x="214282" y="4653576"/>
            <a:ext cx="1428760" cy="1704382"/>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86728" name="Rectangle 8"/>
          <p:cNvSpPr>
            <a:spLocks noChangeArrowheads="1"/>
          </p:cNvSpPr>
          <p:nvPr/>
        </p:nvSpPr>
        <p:spPr bwMode="auto">
          <a:xfrm>
            <a:off x="348192" y="6324921"/>
            <a:ext cx="1223412" cy="461665"/>
          </a:xfrm>
          <a:prstGeom prst="rect">
            <a:avLst/>
          </a:prstGeom>
          <a:noFill/>
          <a:ln w="9525">
            <a:noFill/>
            <a:miter lim="800000"/>
            <a:headEnd/>
            <a:tailEnd/>
          </a:ln>
          <a:effec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ru-RU" sz="2400" b="1" dirty="0" smtClean="0">
                <a:ln w="11430"/>
                <a:effectLst>
                  <a:outerShdw blurRad="50800" dist="39000" dir="5460000" algn="tl">
                    <a:srgbClr val="000000">
                      <a:alpha val="38000"/>
                    </a:srgbClr>
                  </a:outerShdw>
                </a:effectLst>
                <a:latin typeface="Arial Black" pitchFamily="34" charset="0"/>
                <a:cs typeface="Arial" pitchFamily="34" charset="0"/>
              </a:rPr>
              <a:t>Гиббс</a:t>
            </a:r>
            <a:endParaRPr lang="ru-RU" sz="2400" b="1" dirty="0">
              <a:ln w="11430"/>
              <a:effectLst>
                <a:outerShdw blurRad="50800" dist="39000" dir="5460000" algn="tl">
                  <a:srgbClr val="000000">
                    <a:alpha val="38000"/>
                  </a:srgbClr>
                </a:outerShdw>
              </a:effectLst>
              <a:latin typeface="Arial Black" pitchFamily="34" charset="0"/>
              <a:cs typeface="Arial" pitchFamily="34" charset="0"/>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1">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214282" y="285728"/>
            <a:ext cx="8715436" cy="3086999"/>
          </a:xfrm>
          <a:prstGeom prst="rect">
            <a:avLst/>
          </a:prstGeom>
        </p:spPr>
        <p:txBody>
          <a:bodyPr wrap="square">
            <a:spAutoFit/>
          </a:bodyPr>
          <a:lstStyle/>
          <a:p>
            <a:pPr indent="450000" algn="just">
              <a:lnSpc>
                <a:spcPct val="85000"/>
              </a:lnSpc>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Постоянную</a:t>
            </a:r>
            <a:r>
              <a:rPr lang="ru-RU" sz="2800" b="1" dirty="0" smtClean="0">
                <a:latin typeface="Arial" pitchFamily="34" charset="0"/>
                <a:cs typeface="Arial" pitchFamily="34" charset="0"/>
              </a:rPr>
              <a:t> </a:t>
            </a:r>
            <a:r>
              <a:rPr lang="ru-RU" sz="28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жесткость</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устраняют введением</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Na</a:t>
            </a:r>
            <a:r>
              <a:rPr lang="ru-RU" sz="2800" b="1" baseline="-25000" dirty="0" smtClean="0">
                <a:latin typeface="Arial" pitchFamily="34" charset="0"/>
                <a:cs typeface="Arial" pitchFamily="34" charset="0"/>
              </a:rPr>
              <a:t>2</a:t>
            </a:r>
            <a:r>
              <a:rPr lang="en-US" sz="2800" b="1" dirty="0" smtClean="0">
                <a:latin typeface="Arial" pitchFamily="34" charset="0"/>
                <a:cs typeface="Arial" pitchFamily="34" charset="0"/>
              </a:rPr>
              <a:t>CO</a:t>
            </a:r>
            <a:r>
              <a:rPr lang="ru-RU" sz="2800" b="1" baseline="-25000" dirty="0" smtClean="0">
                <a:latin typeface="Arial" pitchFamily="34" charset="0"/>
                <a:cs typeface="Arial" pitchFamily="34" charset="0"/>
              </a:rPr>
              <a:t>3</a:t>
            </a:r>
            <a:r>
              <a:rPr lang="ru-RU" sz="2800" b="1" dirty="0" smtClean="0">
                <a:latin typeface="Arial" pitchFamily="34" charset="0"/>
                <a:cs typeface="Arial" pitchFamily="34" charset="0"/>
              </a:rPr>
              <a:t> пли </a:t>
            </a:r>
            <a:r>
              <a:rPr lang="en-US" sz="2800" b="1" dirty="0" smtClean="0">
                <a:latin typeface="Arial" pitchFamily="34" charset="0"/>
                <a:cs typeface="Arial" pitchFamily="34" charset="0"/>
              </a:rPr>
              <a:t>Ca</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OH</a:t>
            </a:r>
            <a:r>
              <a:rPr lang="ru-RU" sz="2800" b="1" dirty="0" smtClean="0">
                <a:latin typeface="Arial" pitchFamily="34" charset="0"/>
                <a:cs typeface="Arial" pitchFamily="34" charset="0"/>
              </a:rPr>
              <a:t>)</a:t>
            </a:r>
            <a:r>
              <a:rPr lang="ru-RU" sz="2800" b="1" baseline="-25000" dirty="0" smtClean="0">
                <a:latin typeface="Arial" pitchFamily="34" charset="0"/>
                <a:cs typeface="Arial" pitchFamily="34" charset="0"/>
              </a:rPr>
              <a:t>2</a:t>
            </a:r>
            <a:r>
              <a:rPr lang="ru-RU" sz="2800" b="1" dirty="0" smtClean="0">
                <a:latin typeface="Arial" pitchFamily="34" charset="0"/>
                <a:cs typeface="Arial" pitchFamily="34" charset="0"/>
              </a:rPr>
              <a:t>, при этом образуются малорастворимые </a:t>
            </a:r>
            <a:r>
              <a:rPr lang="en-US" sz="2800" b="1" dirty="0" err="1" smtClean="0">
                <a:latin typeface="Arial" pitchFamily="34" charset="0"/>
                <a:cs typeface="Arial" pitchFamily="34" charset="0"/>
              </a:rPr>
              <a:t>CaCO</a:t>
            </a:r>
            <a:r>
              <a:rPr lang="ru-RU" sz="2800" b="1" baseline="-25000" dirty="0" smtClean="0">
                <a:latin typeface="Arial" pitchFamily="34" charset="0"/>
                <a:cs typeface="Arial" pitchFamily="34" charset="0"/>
              </a:rPr>
              <a:t>3</a:t>
            </a:r>
            <a:r>
              <a:rPr lang="ru-RU" sz="2800" b="1" dirty="0" smtClean="0">
                <a:latin typeface="Arial" pitchFamily="34" charset="0"/>
                <a:cs typeface="Arial" pitchFamily="34" charset="0"/>
              </a:rPr>
              <a:t>  или </a:t>
            </a:r>
            <a:r>
              <a:rPr lang="en-US" sz="2800" b="1" dirty="0" smtClean="0">
                <a:latin typeface="Arial" pitchFamily="34" charset="0"/>
                <a:cs typeface="Arial" pitchFamily="34" charset="0"/>
              </a:rPr>
              <a:t>Mg</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OH</a:t>
            </a:r>
            <a:r>
              <a:rPr lang="ru-RU" sz="2800" b="1" dirty="0" smtClean="0">
                <a:latin typeface="Arial" pitchFamily="34" charset="0"/>
                <a:cs typeface="Arial" pitchFamily="34" charset="0"/>
              </a:rPr>
              <a:t>)</a:t>
            </a:r>
            <a:r>
              <a:rPr lang="ru-RU" sz="2800" b="1" baseline="-25000" dirty="0" smtClean="0">
                <a:latin typeface="Arial" pitchFamily="34" charset="0"/>
                <a:cs typeface="Arial" pitchFamily="34" charset="0"/>
              </a:rPr>
              <a:t>2</a:t>
            </a:r>
            <a:r>
              <a:rPr lang="ru-RU" sz="2800" b="1" dirty="0" smtClean="0">
                <a:latin typeface="Arial" pitchFamily="34" charset="0"/>
                <a:cs typeface="Arial" pitchFamily="34" charset="0"/>
              </a:rPr>
              <a:t>:</a:t>
            </a:r>
          </a:p>
          <a:p>
            <a:pPr algn="ctr">
              <a:lnSpc>
                <a:spcPct val="90000"/>
              </a:lnSpc>
            </a:pPr>
            <a:r>
              <a:rPr lang="en-US" sz="2800" b="1" dirty="0" err="1" smtClean="0">
                <a:latin typeface="Arial" pitchFamily="34" charset="0"/>
                <a:cs typeface="Arial" pitchFamily="34" charset="0"/>
              </a:rPr>
              <a:t>CaSO</a:t>
            </a:r>
            <a:r>
              <a:rPr lang="ru-RU" sz="2800" b="1" baseline="-25000" dirty="0" smtClean="0">
                <a:latin typeface="Arial" pitchFamily="34" charset="0"/>
                <a:cs typeface="Arial" pitchFamily="34" charset="0"/>
              </a:rPr>
              <a:t>4(</a:t>
            </a:r>
            <a:r>
              <a:rPr lang="ru-RU" sz="2800" b="1" baseline="-25000" dirty="0" err="1" smtClean="0">
                <a:latin typeface="Arial" pitchFamily="34" charset="0"/>
                <a:cs typeface="Arial" pitchFamily="34" charset="0"/>
              </a:rPr>
              <a:t>р</a:t>
            </a:r>
            <a:r>
              <a:rPr lang="ru-RU" sz="2800" b="1" baseline="-25000" dirty="0" smtClean="0">
                <a:latin typeface="Arial" pitchFamily="34" charset="0"/>
                <a:cs typeface="Arial" pitchFamily="34" charset="0"/>
              </a:rPr>
              <a:t>) </a:t>
            </a:r>
            <a:r>
              <a:rPr lang="ru-RU" sz="2800" b="1" dirty="0" smtClean="0">
                <a:latin typeface="Arial" pitchFamily="34" charset="0"/>
                <a:cs typeface="Arial" pitchFamily="34" charset="0"/>
              </a:rPr>
              <a:t> + </a:t>
            </a:r>
            <a:r>
              <a:rPr lang="en-US" sz="2800" b="1" dirty="0" smtClean="0">
                <a:latin typeface="Arial" pitchFamily="34" charset="0"/>
                <a:cs typeface="Arial" pitchFamily="34" charset="0"/>
              </a:rPr>
              <a:t>Na</a:t>
            </a:r>
            <a:r>
              <a:rPr lang="ru-RU" sz="2800" b="1" baseline="-25000" dirty="0" smtClean="0">
                <a:latin typeface="Arial" pitchFamily="34" charset="0"/>
                <a:cs typeface="Arial" pitchFamily="34" charset="0"/>
              </a:rPr>
              <a:t>2</a:t>
            </a:r>
            <a:r>
              <a:rPr lang="en-US" sz="2800" b="1" dirty="0" smtClean="0">
                <a:latin typeface="Arial" pitchFamily="34" charset="0"/>
                <a:cs typeface="Arial" pitchFamily="34" charset="0"/>
              </a:rPr>
              <a:t>CO</a:t>
            </a:r>
            <a:r>
              <a:rPr lang="ru-RU" sz="2800" b="1" baseline="-25000" dirty="0" smtClean="0">
                <a:latin typeface="Arial" pitchFamily="34" charset="0"/>
                <a:cs typeface="Arial" pitchFamily="34" charset="0"/>
              </a:rPr>
              <a:t>3(</a:t>
            </a:r>
            <a:r>
              <a:rPr lang="ru-RU" sz="2800" b="1" baseline="-25000" dirty="0" err="1" smtClean="0">
                <a:latin typeface="Arial" pitchFamily="34" charset="0"/>
                <a:cs typeface="Arial" pitchFamily="34" charset="0"/>
              </a:rPr>
              <a:t>р</a:t>
            </a:r>
            <a:r>
              <a:rPr lang="ru-RU" sz="2800" b="1" baseline="-25000" dirty="0" smtClean="0">
                <a:latin typeface="Arial" pitchFamily="34" charset="0"/>
                <a:cs typeface="Arial" pitchFamily="34" charset="0"/>
              </a:rPr>
              <a:t>) </a:t>
            </a:r>
            <a:r>
              <a:rPr lang="ru-RU" sz="2800" b="1" dirty="0" smtClean="0">
                <a:latin typeface="Arial" pitchFamily="34" charset="0"/>
                <a:cs typeface="Arial" pitchFamily="34" charset="0"/>
              </a:rPr>
              <a:t> = </a:t>
            </a:r>
            <a:r>
              <a:rPr lang="en-US" sz="2800" b="1" dirty="0" err="1" smtClean="0">
                <a:latin typeface="Arial" pitchFamily="34" charset="0"/>
                <a:cs typeface="Arial" pitchFamily="34" charset="0"/>
              </a:rPr>
              <a:t>CaCO</a:t>
            </a:r>
            <a:r>
              <a:rPr lang="ru-RU" sz="2800" b="1" baseline="-25000" dirty="0" smtClean="0">
                <a:latin typeface="Arial" pitchFamily="34" charset="0"/>
                <a:cs typeface="Arial" pitchFamily="34" charset="0"/>
              </a:rPr>
              <a:t>3 (т) </a:t>
            </a:r>
            <a:r>
              <a:rPr lang="ru-RU" sz="2800" b="1" dirty="0" smtClean="0">
                <a:latin typeface="Arial" pitchFamily="34" charset="0"/>
                <a:cs typeface="Arial" pitchFamily="34" charset="0"/>
              </a:rPr>
              <a:t> + </a:t>
            </a:r>
            <a:r>
              <a:rPr lang="en-US" sz="2800" b="1" dirty="0" smtClean="0">
                <a:latin typeface="Arial" pitchFamily="34" charset="0"/>
                <a:cs typeface="Arial" pitchFamily="34" charset="0"/>
              </a:rPr>
              <a:t>Na</a:t>
            </a:r>
            <a:r>
              <a:rPr lang="ru-RU" sz="2800" b="1" baseline="-25000" dirty="0" smtClean="0">
                <a:latin typeface="Arial" pitchFamily="34" charset="0"/>
                <a:cs typeface="Arial" pitchFamily="34" charset="0"/>
              </a:rPr>
              <a:t>2</a:t>
            </a:r>
            <a:r>
              <a:rPr lang="en-US" sz="2800" b="1" dirty="0" smtClean="0">
                <a:latin typeface="Arial" pitchFamily="34" charset="0"/>
                <a:cs typeface="Arial" pitchFamily="34" charset="0"/>
              </a:rPr>
              <a:t>SO</a:t>
            </a:r>
            <a:r>
              <a:rPr lang="ru-RU" sz="2800" b="1" baseline="-25000" dirty="0" smtClean="0">
                <a:latin typeface="Arial" pitchFamily="34" charset="0"/>
                <a:cs typeface="Arial" pitchFamily="34" charset="0"/>
              </a:rPr>
              <a:t>4(</a:t>
            </a:r>
            <a:r>
              <a:rPr lang="ru-RU" sz="2800" b="1" baseline="-25000" dirty="0" err="1" smtClean="0">
                <a:latin typeface="Arial" pitchFamily="34" charset="0"/>
                <a:cs typeface="Arial" pitchFamily="34" charset="0"/>
              </a:rPr>
              <a:t>р</a:t>
            </a:r>
            <a:r>
              <a:rPr lang="ru-RU" sz="2800" b="1" baseline="-25000" dirty="0" smtClean="0">
                <a:latin typeface="Arial" pitchFamily="34" charset="0"/>
                <a:cs typeface="Arial" pitchFamily="34" charset="0"/>
              </a:rPr>
              <a:t>) </a:t>
            </a:r>
            <a:endParaRPr lang="ru-RU" sz="2800" b="1" dirty="0" smtClean="0">
              <a:latin typeface="Arial" pitchFamily="34" charset="0"/>
              <a:cs typeface="Arial" pitchFamily="34" charset="0"/>
            </a:endParaRPr>
          </a:p>
          <a:p>
            <a:pPr algn="ctr">
              <a:lnSpc>
                <a:spcPct val="90000"/>
              </a:lnSpc>
            </a:pPr>
            <a:r>
              <a:rPr lang="en-US" sz="2800" b="1" dirty="0" smtClean="0">
                <a:latin typeface="Arial" pitchFamily="34" charset="0"/>
                <a:cs typeface="Arial" pitchFamily="34" charset="0"/>
              </a:rPr>
              <a:t>Ca</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HCO</a:t>
            </a:r>
            <a:r>
              <a:rPr lang="ru-RU" sz="2800" b="1" baseline="-25000" dirty="0" smtClean="0">
                <a:latin typeface="Arial" pitchFamily="34" charset="0"/>
                <a:cs typeface="Arial" pitchFamily="34" charset="0"/>
              </a:rPr>
              <a:t>3</a:t>
            </a:r>
            <a:r>
              <a:rPr lang="ru-RU" sz="2800" b="1" dirty="0" smtClean="0">
                <a:latin typeface="Arial" pitchFamily="34" charset="0"/>
                <a:cs typeface="Arial" pitchFamily="34" charset="0"/>
              </a:rPr>
              <a:t>)</a:t>
            </a:r>
            <a:r>
              <a:rPr lang="ru-RU" sz="2800" b="1" baseline="-25000" dirty="0" smtClean="0">
                <a:latin typeface="Arial" pitchFamily="34" charset="0"/>
                <a:cs typeface="Arial" pitchFamily="34" charset="0"/>
              </a:rPr>
              <a:t>2(</a:t>
            </a:r>
            <a:r>
              <a:rPr lang="ru-RU" sz="2800" b="1" baseline="-25000" dirty="0" err="1" smtClean="0">
                <a:latin typeface="Arial" pitchFamily="34" charset="0"/>
                <a:cs typeface="Arial" pitchFamily="34" charset="0"/>
              </a:rPr>
              <a:t>р</a:t>
            </a:r>
            <a:r>
              <a:rPr lang="ru-RU" sz="2800" b="1" baseline="-25000" dirty="0" smtClean="0">
                <a:latin typeface="Arial" pitchFamily="34" charset="0"/>
                <a:cs typeface="Arial" pitchFamily="34" charset="0"/>
              </a:rPr>
              <a:t>) </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Ca</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OH</a:t>
            </a:r>
            <a:r>
              <a:rPr lang="ru-RU" sz="2800" b="1" dirty="0" smtClean="0">
                <a:latin typeface="Arial" pitchFamily="34" charset="0"/>
                <a:cs typeface="Arial" pitchFamily="34" charset="0"/>
              </a:rPr>
              <a:t>)</a:t>
            </a:r>
            <a:r>
              <a:rPr lang="ru-RU" sz="2800" b="1" baseline="-25000" dirty="0" smtClean="0">
                <a:latin typeface="Arial" pitchFamily="34" charset="0"/>
                <a:cs typeface="Arial" pitchFamily="34" charset="0"/>
              </a:rPr>
              <a:t>2(</a:t>
            </a:r>
            <a:r>
              <a:rPr lang="ru-RU" sz="2800" b="1" baseline="-25000" dirty="0" err="1" smtClean="0">
                <a:latin typeface="Arial" pitchFamily="34" charset="0"/>
                <a:cs typeface="Arial" pitchFamily="34" charset="0"/>
              </a:rPr>
              <a:t>р</a:t>
            </a:r>
            <a:r>
              <a:rPr lang="ru-RU" sz="2800" b="1" baseline="-25000" dirty="0" smtClean="0">
                <a:latin typeface="Arial" pitchFamily="34" charset="0"/>
                <a:cs typeface="Arial" pitchFamily="34" charset="0"/>
              </a:rPr>
              <a:t>) </a:t>
            </a:r>
            <a:r>
              <a:rPr lang="ru-RU" sz="2800" b="1" dirty="0" smtClean="0">
                <a:latin typeface="Arial" pitchFamily="34" charset="0"/>
                <a:cs typeface="Arial" pitchFamily="34" charset="0"/>
              </a:rPr>
              <a:t> = 2</a:t>
            </a:r>
            <a:r>
              <a:rPr lang="en-US" sz="2800" b="1" dirty="0" err="1" smtClean="0">
                <a:latin typeface="Arial" pitchFamily="34" charset="0"/>
                <a:cs typeface="Arial" pitchFamily="34" charset="0"/>
              </a:rPr>
              <a:t>CaCO</a:t>
            </a:r>
            <a:r>
              <a:rPr lang="ru-RU" sz="2800" b="1" baseline="-25000" dirty="0" smtClean="0">
                <a:latin typeface="Arial" pitchFamily="34" charset="0"/>
                <a:cs typeface="Arial" pitchFamily="34" charset="0"/>
              </a:rPr>
              <a:t>3(т) </a:t>
            </a:r>
            <a:r>
              <a:rPr lang="ru-RU" sz="2800" b="1" dirty="0" smtClean="0">
                <a:latin typeface="Arial" pitchFamily="34" charset="0"/>
                <a:cs typeface="Arial" pitchFamily="34" charset="0"/>
              </a:rPr>
              <a:t>+ 2Н</a:t>
            </a:r>
            <a:r>
              <a:rPr lang="ru-RU" sz="2800" b="1" baseline="-25000" dirty="0" smtClean="0">
                <a:latin typeface="Arial" pitchFamily="34" charset="0"/>
                <a:cs typeface="Arial" pitchFamily="34" charset="0"/>
              </a:rPr>
              <a:t>2</a:t>
            </a:r>
            <a:r>
              <a:rPr lang="ru-RU" sz="2800" b="1" dirty="0" smtClean="0">
                <a:latin typeface="Arial" pitchFamily="34" charset="0"/>
                <a:cs typeface="Arial" pitchFamily="34" charset="0"/>
              </a:rPr>
              <a:t>О</a:t>
            </a:r>
            <a:r>
              <a:rPr lang="ru-RU" sz="2800" b="1" baseline="-25000" dirty="0" smtClean="0">
                <a:latin typeface="Arial" pitchFamily="34" charset="0"/>
                <a:cs typeface="Arial" pitchFamily="34" charset="0"/>
              </a:rPr>
              <a:t>(ж) </a:t>
            </a:r>
            <a:endParaRPr lang="ru-RU" sz="2800" b="1" dirty="0" smtClean="0">
              <a:latin typeface="Arial" pitchFamily="34" charset="0"/>
              <a:cs typeface="Arial" pitchFamily="34" charset="0"/>
            </a:endParaRPr>
          </a:p>
          <a:p>
            <a:pPr algn="ctr">
              <a:lnSpc>
                <a:spcPct val="90000"/>
              </a:lnSpc>
            </a:pPr>
            <a:r>
              <a:rPr lang="en-US" sz="2800" b="1" dirty="0" err="1" smtClean="0">
                <a:latin typeface="Arial" pitchFamily="34" charset="0"/>
                <a:cs typeface="Arial" pitchFamily="34" charset="0"/>
              </a:rPr>
              <a:t>MgSO</a:t>
            </a:r>
            <a:r>
              <a:rPr lang="ru-RU" sz="2800" b="1" baseline="-25000" dirty="0" smtClean="0">
                <a:latin typeface="Arial" pitchFamily="34" charset="0"/>
                <a:cs typeface="Arial" pitchFamily="34" charset="0"/>
              </a:rPr>
              <a:t>4(</a:t>
            </a:r>
            <a:r>
              <a:rPr lang="ru-RU" sz="2800" b="1" baseline="-25000" dirty="0" err="1" smtClean="0">
                <a:latin typeface="Arial" pitchFamily="34" charset="0"/>
                <a:cs typeface="Arial" pitchFamily="34" charset="0"/>
              </a:rPr>
              <a:t>р</a:t>
            </a:r>
            <a:r>
              <a:rPr lang="ru-RU" sz="2800" b="1" baseline="-25000" dirty="0" smtClean="0">
                <a:latin typeface="Arial" pitchFamily="34" charset="0"/>
                <a:cs typeface="Arial" pitchFamily="34" charset="0"/>
              </a:rPr>
              <a:t>) </a:t>
            </a:r>
            <a:r>
              <a:rPr lang="ru-RU" sz="2800" b="1" dirty="0" smtClean="0">
                <a:latin typeface="Arial" pitchFamily="34" charset="0"/>
                <a:cs typeface="Arial" pitchFamily="34" charset="0"/>
              </a:rPr>
              <a:t> + </a:t>
            </a:r>
            <a:r>
              <a:rPr lang="en-US" sz="2800" b="1" dirty="0" smtClean="0">
                <a:latin typeface="Arial" pitchFamily="34" charset="0"/>
                <a:cs typeface="Arial" pitchFamily="34" charset="0"/>
              </a:rPr>
              <a:t>Ca</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OH</a:t>
            </a:r>
            <a:r>
              <a:rPr lang="ru-RU" sz="2800" b="1" dirty="0" smtClean="0">
                <a:latin typeface="Arial" pitchFamily="34" charset="0"/>
                <a:cs typeface="Arial" pitchFamily="34" charset="0"/>
              </a:rPr>
              <a:t>)</a:t>
            </a:r>
            <a:r>
              <a:rPr lang="ru-RU" sz="2800" b="1" baseline="-25000" dirty="0" smtClean="0">
                <a:latin typeface="Arial" pitchFamily="34" charset="0"/>
                <a:cs typeface="Arial" pitchFamily="34" charset="0"/>
              </a:rPr>
              <a:t>2(</a:t>
            </a:r>
            <a:r>
              <a:rPr lang="ru-RU" sz="2800" b="1" baseline="-25000" dirty="0" err="1" smtClean="0">
                <a:latin typeface="Arial" pitchFamily="34" charset="0"/>
                <a:cs typeface="Arial" pitchFamily="34" charset="0"/>
              </a:rPr>
              <a:t>р</a:t>
            </a:r>
            <a:r>
              <a:rPr lang="ru-RU" sz="2800" b="1" baseline="-25000" dirty="0" smtClean="0">
                <a:latin typeface="Arial" pitchFamily="34" charset="0"/>
                <a:cs typeface="Arial" pitchFamily="34" charset="0"/>
              </a:rPr>
              <a:t>) </a:t>
            </a:r>
            <a:r>
              <a:rPr lang="ru-RU" sz="2800" b="1" dirty="0" smtClean="0">
                <a:latin typeface="Arial" pitchFamily="34" charset="0"/>
                <a:cs typeface="Arial" pitchFamily="34" charset="0"/>
              </a:rPr>
              <a:t> = </a:t>
            </a:r>
            <a:r>
              <a:rPr lang="en-US" sz="2800" b="1" dirty="0" smtClean="0">
                <a:latin typeface="Arial" pitchFamily="34" charset="0"/>
                <a:cs typeface="Arial" pitchFamily="34" charset="0"/>
              </a:rPr>
              <a:t>Mg</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OH</a:t>
            </a:r>
            <a:r>
              <a:rPr lang="ru-RU" sz="2800" b="1" dirty="0" smtClean="0">
                <a:latin typeface="Arial" pitchFamily="34" charset="0"/>
                <a:cs typeface="Arial" pitchFamily="34" charset="0"/>
              </a:rPr>
              <a:t>)</a:t>
            </a:r>
            <a:r>
              <a:rPr lang="ru-RU" sz="2800" b="1" baseline="-25000" dirty="0" smtClean="0">
                <a:latin typeface="Arial" pitchFamily="34" charset="0"/>
                <a:cs typeface="Arial" pitchFamily="34" charset="0"/>
              </a:rPr>
              <a:t>2(т) </a:t>
            </a:r>
            <a:r>
              <a:rPr lang="ru-RU" sz="2800" b="1" dirty="0" smtClean="0">
                <a:latin typeface="Arial" pitchFamily="34" charset="0"/>
                <a:cs typeface="Arial" pitchFamily="34" charset="0"/>
              </a:rPr>
              <a:t>+ </a:t>
            </a:r>
            <a:r>
              <a:rPr lang="en-US" sz="2800" b="1" dirty="0" err="1" smtClean="0">
                <a:latin typeface="Arial" pitchFamily="34" charset="0"/>
                <a:cs typeface="Arial" pitchFamily="34" charset="0"/>
              </a:rPr>
              <a:t>CaSO</a:t>
            </a:r>
            <a:r>
              <a:rPr lang="ru-RU" sz="2800" b="1" baseline="-25000" dirty="0" smtClean="0">
                <a:latin typeface="Arial" pitchFamily="34" charset="0"/>
                <a:cs typeface="Arial" pitchFamily="34" charset="0"/>
              </a:rPr>
              <a:t>4(</a:t>
            </a:r>
            <a:r>
              <a:rPr lang="ru-RU" sz="2800" b="1" baseline="-25000" dirty="0" err="1" smtClean="0">
                <a:latin typeface="Arial" pitchFamily="34" charset="0"/>
                <a:cs typeface="Arial" pitchFamily="34" charset="0"/>
              </a:rPr>
              <a:t>р</a:t>
            </a:r>
            <a:r>
              <a:rPr lang="ru-RU" sz="2800" b="1" baseline="-25000" dirty="0" smtClean="0">
                <a:latin typeface="Arial" pitchFamily="34" charset="0"/>
                <a:cs typeface="Arial" pitchFamily="34" charset="0"/>
              </a:rPr>
              <a:t>) </a:t>
            </a:r>
            <a:endParaRPr lang="ru-RU" sz="2800" b="1" dirty="0" smtClean="0">
              <a:latin typeface="Arial" pitchFamily="34" charset="0"/>
              <a:cs typeface="Arial" pitchFamily="34" charset="0"/>
            </a:endParaRPr>
          </a:p>
          <a:p>
            <a:pPr algn="ctr">
              <a:lnSpc>
                <a:spcPct val="85000"/>
              </a:lnSpc>
            </a:pPr>
            <a:r>
              <a:rPr lang="ru-RU" sz="2800" b="1" dirty="0" smtClean="0">
                <a:latin typeface="Arial" pitchFamily="34" charset="0"/>
                <a:cs typeface="Arial" pitchFamily="34" charset="0"/>
              </a:rPr>
              <a:t> </a:t>
            </a:r>
            <a:endParaRPr lang="ru-RU" sz="2800" b="1" dirty="0">
              <a:latin typeface="Arial" pitchFamily="34" charset="0"/>
              <a:cs typeface="Arial" pitchFamily="34" charset="0"/>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65823307"/>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46" name="Group 38"/>
          <p:cNvGraphicFramePr>
            <a:graphicFrameLocks noGrp="1"/>
          </p:cNvGraphicFramePr>
          <p:nvPr>
            <p:ph idx="1"/>
            <p:extLst>
              <p:ext uri="{D42A27DB-BD31-4B8C-83A1-F6EECF244321}">
                <p14:modId xmlns:p14="http://schemas.microsoft.com/office/powerpoint/2010/main" val="3499980684"/>
              </p:ext>
            </p:extLst>
          </p:nvPr>
        </p:nvGraphicFramePr>
        <p:xfrm>
          <a:off x="71406" y="928670"/>
          <a:ext cx="9001156" cy="3823716"/>
        </p:xfrm>
        <a:graphic>
          <a:graphicData uri="http://schemas.openxmlformats.org/drawingml/2006/table">
            <a:tbl>
              <a:tblPr>
                <a:tableStyleId>{35758FB7-9AC5-4552-8A53-C91805E547FA}</a:tableStyleId>
              </a:tblPr>
              <a:tblGrid>
                <a:gridCol w="1579121"/>
                <a:gridCol w="1492713"/>
                <a:gridCol w="1571636"/>
                <a:gridCol w="1571636"/>
                <a:gridCol w="1233610"/>
                <a:gridCol w="1552440"/>
              </a:tblGrid>
              <a:tr h="885825">
                <a:tc>
                  <a:txBody>
                    <a:bodyPr/>
                    <a:lstStyle/>
                    <a:p>
                      <a:pPr marL="0" marR="0" lvl="0" indent="0" algn="ctr" defTabSz="914400" rtl="0" eaLnBrk="1" fontAlgn="base" latinLnBrk="0" hangingPunct="1">
                        <a:lnSpc>
                          <a:spcPct val="85000"/>
                        </a:lnSpc>
                        <a:spcBef>
                          <a:spcPct val="20000"/>
                        </a:spcBef>
                        <a:spcAft>
                          <a:spcPct val="0"/>
                        </a:spcAft>
                        <a:buClr>
                          <a:schemeClr val="accent1"/>
                        </a:buClr>
                        <a:buSzPct val="85000"/>
                        <a:buFont typeface="Wingdings" pitchFamily="2" charset="2"/>
                        <a:buNone/>
                        <a:tabLst/>
                      </a:pPr>
                      <a:endParaRPr kumimoji="0" lang="ru-RU" sz="2500" b="1" i="0" u="none" strike="noStrike" cap="none" normalizeH="0" baseline="0" dirty="0" smtClean="0">
                        <a:ln>
                          <a:noFill/>
                        </a:ln>
                        <a:solidFill>
                          <a:srgbClr val="003300"/>
                        </a:solidFill>
                        <a:effectLst/>
                        <a:latin typeface="Arial"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100" b="1" u="none" strike="noStrike" cap="none" normalizeH="0" baseline="0" dirty="0" smtClean="0">
                          <a:ln>
                            <a:noFill/>
                          </a:ln>
                          <a:effectLst/>
                        </a:rPr>
                        <a:t>Контроль</a:t>
                      </a:r>
                    </a:p>
                    <a:p>
                      <a:pPr marL="0" marR="0" lvl="0" indent="0" algn="ctr" defTabSz="914400" rtl="0" eaLnBrk="0" fontAlgn="base" latinLnBrk="0" hangingPunct="0">
                        <a:lnSpc>
                          <a:spcPct val="85000"/>
                        </a:lnSpc>
                        <a:spcBef>
                          <a:spcPct val="0"/>
                        </a:spcBef>
                        <a:spcAft>
                          <a:spcPct val="0"/>
                        </a:spcAft>
                        <a:buClr>
                          <a:schemeClr val="accent1"/>
                        </a:buClr>
                        <a:buSzPct val="85000"/>
                        <a:buFont typeface="Wingdings" pitchFamily="2" charset="2"/>
                        <a:buNone/>
                        <a:tabLst/>
                      </a:pPr>
                      <a:r>
                        <a:rPr kumimoji="0" lang="ru-RU" sz="2200" b="1" u="none" strike="noStrike" cap="none" normalizeH="0" baseline="0" dirty="0" smtClean="0">
                          <a:ln>
                            <a:noFill/>
                          </a:ln>
                          <a:effectLst/>
                        </a:rPr>
                        <a:t>(водопроводная вода)</a:t>
                      </a:r>
                      <a:endParaRPr kumimoji="0" lang="ru-RU" sz="22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200" b="1" u="none" strike="noStrike" cap="none" normalizeH="0" baseline="0" dirty="0" smtClean="0">
                          <a:ln>
                            <a:noFill/>
                          </a:ln>
                          <a:effectLst/>
                        </a:rPr>
                        <a:t>Кальцинированная сода</a:t>
                      </a:r>
                      <a:endParaRPr kumimoji="0" lang="ru-RU" sz="22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en-US" sz="2300" b="1" u="none" strike="noStrike" cap="none" normalizeH="0" baseline="0" dirty="0" err="1" smtClean="0">
                          <a:ln>
                            <a:noFill/>
                          </a:ln>
                          <a:effectLst/>
                        </a:rPr>
                        <a:t>Colgoclin</a:t>
                      </a:r>
                      <a:endParaRPr kumimoji="0" lang="ru-RU" sz="23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en-US" sz="2300" b="1" u="none" strike="noStrike" cap="none" normalizeH="0" baseline="0" dirty="0" err="1" smtClean="0">
                          <a:ln>
                            <a:noFill/>
                          </a:ln>
                          <a:effectLst/>
                        </a:rPr>
                        <a:t>Calgon</a:t>
                      </a:r>
                      <a:endParaRPr kumimoji="0" lang="ru-RU" sz="23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en-US" sz="2300" b="1" u="none" strike="noStrike" cap="none" normalizeH="0" baseline="0" dirty="0" err="1" smtClean="0">
                          <a:ln>
                            <a:noFill/>
                          </a:ln>
                          <a:effectLst/>
                        </a:rPr>
                        <a:t>Scumvon</a:t>
                      </a:r>
                      <a:endParaRPr kumimoji="0" lang="ru-RU" sz="23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823913">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100" b="1" u="none" strike="noStrike" cap="none" normalizeH="0" baseline="0" dirty="0" smtClean="0">
                          <a:ln>
                            <a:noFill/>
                          </a:ln>
                          <a:effectLst/>
                        </a:rPr>
                        <a:t>Общая жесткость</a:t>
                      </a:r>
                      <a:r>
                        <a:rPr kumimoji="0" lang="ru-RU" sz="2400" b="1" u="none" strike="noStrike" cap="none" normalizeH="0" baseline="0" dirty="0" smtClean="0">
                          <a:ln>
                            <a:noFill/>
                          </a:ln>
                          <a:effectLst/>
                        </a:rPr>
                        <a:t> в мг </a:t>
                      </a:r>
                      <a:r>
                        <a:rPr kumimoji="0" lang="ru-RU" sz="2400" b="1" u="none" strike="noStrike" cap="none" normalizeH="0" baseline="0" dirty="0" err="1" smtClean="0">
                          <a:ln>
                            <a:noFill/>
                          </a:ln>
                          <a:effectLst/>
                        </a:rPr>
                        <a:t>экв</a:t>
                      </a:r>
                      <a:r>
                        <a:rPr kumimoji="0" lang="ru-RU" sz="2400" b="1" u="none" strike="noStrike" cap="none" normalizeH="0" baseline="0" dirty="0" smtClean="0">
                          <a:ln>
                            <a:noFill/>
                          </a:ln>
                          <a:effectLst/>
                        </a:rPr>
                        <a:t>/л</a:t>
                      </a:r>
                      <a:endParaRPr kumimoji="0" lang="ru-RU" sz="24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800" b="1" u="none" strike="noStrike" cap="none" normalizeH="0" baseline="0" dirty="0" smtClean="0">
                          <a:ln>
                            <a:noFill/>
                          </a:ln>
                          <a:effectLst/>
                        </a:rPr>
                        <a:t>8</a:t>
                      </a:r>
                      <a:endParaRPr kumimoji="0" lang="ru-RU" sz="28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800" b="1" u="none" strike="noStrike" cap="none" normalizeH="0" baseline="0" dirty="0" smtClean="0">
                          <a:ln>
                            <a:noFill/>
                          </a:ln>
                          <a:effectLst/>
                        </a:rPr>
                        <a:t>7,5</a:t>
                      </a:r>
                      <a:endParaRPr kumimoji="0" lang="ru-RU" sz="28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800" b="1" u="none" strike="noStrike" cap="none" normalizeH="0" baseline="0" dirty="0" smtClean="0">
                          <a:ln>
                            <a:noFill/>
                          </a:ln>
                          <a:effectLst/>
                        </a:rPr>
                        <a:t>0</a:t>
                      </a:r>
                      <a:endParaRPr kumimoji="0" lang="ru-RU" sz="28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800" b="1" u="none" strike="noStrike" cap="none" normalizeH="0" baseline="0" dirty="0" smtClean="0">
                          <a:ln>
                            <a:noFill/>
                          </a:ln>
                          <a:effectLst/>
                        </a:rPr>
                        <a:t>0</a:t>
                      </a:r>
                      <a:endParaRPr kumimoji="0" lang="ru-RU" sz="28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800" b="1" u="none" strike="noStrike" cap="none" normalizeH="0" baseline="0" smtClean="0">
                          <a:ln>
                            <a:noFill/>
                          </a:ln>
                          <a:effectLst/>
                        </a:rPr>
                        <a:t>3,5</a:t>
                      </a:r>
                      <a:endParaRPr kumimoji="0" lang="ru-RU" sz="2800" b="1" i="0" u="none" strike="noStrike" cap="none" normalizeH="0" baseline="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1068388">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200" b="1" u="none" strike="noStrike" cap="none" normalizeH="0" baseline="0" dirty="0" smtClean="0">
                          <a:ln>
                            <a:noFill/>
                          </a:ln>
                          <a:effectLst/>
                        </a:rPr>
                        <a:t>Снижение </a:t>
                      </a:r>
                      <a:r>
                        <a:rPr kumimoji="0" lang="ru-RU" sz="2400" b="1" u="none" strike="noStrike" cap="none" normalizeH="0" baseline="0" dirty="0" smtClean="0">
                          <a:ln>
                            <a:noFill/>
                          </a:ln>
                          <a:effectLst/>
                        </a:rPr>
                        <a:t>общей жесткости в %</a:t>
                      </a:r>
                      <a:endParaRPr kumimoji="0" lang="ru-RU" sz="24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800" b="1" u="none" strike="noStrike" cap="none" normalizeH="0" baseline="0" dirty="0" smtClean="0">
                          <a:ln>
                            <a:noFill/>
                          </a:ln>
                          <a:effectLst/>
                        </a:rPr>
                        <a:t> –</a:t>
                      </a:r>
                      <a:endParaRPr kumimoji="0" lang="ru-RU" sz="28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800" b="1" u="none" strike="noStrike" cap="none" normalizeH="0" baseline="0" smtClean="0">
                          <a:ln>
                            <a:noFill/>
                          </a:ln>
                          <a:effectLst/>
                        </a:rPr>
                        <a:t>6</a:t>
                      </a:r>
                      <a:endParaRPr kumimoji="0" lang="ru-RU" sz="2800" b="1" i="0" u="none" strike="noStrike" cap="none" normalizeH="0" baseline="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800" b="1" u="none" strike="noStrike" cap="none" normalizeH="0" baseline="0" smtClean="0">
                          <a:ln>
                            <a:noFill/>
                          </a:ln>
                          <a:effectLst/>
                        </a:rPr>
                        <a:t>100</a:t>
                      </a:r>
                      <a:endParaRPr kumimoji="0" lang="ru-RU" sz="2800" b="1" i="0" u="none" strike="noStrike" cap="none" normalizeH="0" baseline="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800" b="1" u="none" strike="noStrike" cap="none" normalizeH="0" baseline="0" dirty="0" smtClean="0">
                          <a:ln>
                            <a:noFill/>
                          </a:ln>
                          <a:effectLst/>
                        </a:rPr>
                        <a:t>100</a:t>
                      </a:r>
                      <a:endParaRPr kumimoji="0" lang="ru-RU" sz="28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85000"/>
                        </a:lnSpc>
                        <a:spcBef>
                          <a:spcPct val="0"/>
                        </a:spcBef>
                        <a:spcAft>
                          <a:spcPct val="0"/>
                        </a:spcAft>
                        <a:buClr>
                          <a:schemeClr val="accent1"/>
                        </a:buClr>
                        <a:buSzPct val="85000"/>
                        <a:buFont typeface="Wingdings" pitchFamily="2" charset="2"/>
                        <a:buNone/>
                        <a:tabLst/>
                      </a:pPr>
                      <a:r>
                        <a:rPr kumimoji="0" lang="ru-RU" sz="2800" b="1" u="none" strike="noStrike" cap="none" normalizeH="0" baseline="0" dirty="0" smtClean="0">
                          <a:ln>
                            <a:noFill/>
                          </a:ln>
                          <a:effectLst/>
                        </a:rPr>
                        <a:t>56,25</a:t>
                      </a:r>
                      <a:endParaRPr kumimoji="0" lang="ru-RU" sz="2800" b="1" i="0" u="none" strike="noStrike" cap="none" normalizeH="0" baseline="0" dirty="0" smtClean="0">
                        <a:ln>
                          <a:noFill/>
                        </a:ln>
                        <a:solidFill>
                          <a:srgbClr val="003300"/>
                        </a:solidFill>
                        <a:effectLst/>
                        <a:latin typeface="Arial" pitchFamily="34" charset="0"/>
                        <a:ea typeface="PMingLiU" pitchFamily="18" charset="-12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6" name="Прямоугольник 5"/>
          <p:cNvSpPr/>
          <p:nvPr/>
        </p:nvSpPr>
        <p:spPr>
          <a:xfrm>
            <a:off x="357158" y="71414"/>
            <a:ext cx="8501122" cy="82484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800" b="1" dirty="0" smtClean="0">
                <a:ln w="11430"/>
                <a:effectLst>
                  <a:outerShdw blurRad="50800" dist="39000" dir="5460000" algn="tl">
                    <a:srgbClr val="000000">
                      <a:alpha val="38000"/>
                    </a:srgbClr>
                  </a:outerShdw>
                </a:effectLst>
                <a:latin typeface="Arial Black" pitchFamily="34" charset="0"/>
              </a:rPr>
              <a:t>Эффективность снижения общей жесткости </a:t>
            </a:r>
            <a:r>
              <a:rPr lang="ru-RU" sz="2800" b="1" dirty="0" err="1" smtClean="0">
                <a:ln w="11430"/>
                <a:effectLst>
                  <a:outerShdw blurRad="50800" dist="39000" dir="5460000" algn="tl">
                    <a:srgbClr val="000000">
                      <a:alpha val="38000"/>
                    </a:srgbClr>
                  </a:outerShdw>
                </a:effectLst>
                <a:latin typeface="Arial Black" pitchFamily="34" charset="0"/>
              </a:rPr>
              <a:t>умягчителями</a:t>
            </a:r>
            <a:endParaRPr lang="ru-RU" sz="2800" b="1" dirty="0">
              <a:ln w="11430"/>
              <a:effectLst>
                <a:outerShdw blurRad="50800" dist="39000" dir="5460000" algn="tl">
                  <a:srgbClr val="000000">
                    <a:alpha val="38000"/>
                  </a:srgbClr>
                </a:outerShdw>
              </a:effectLst>
              <a:latin typeface="Arial Black"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Прямоугольник 13"/>
          <p:cNvSpPr/>
          <p:nvPr/>
        </p:nvSpPr>
        <p:spPr>
          <a:xfrm>
            <a:off x="142844" y="4797152"/>
            <a:ext cx="8786874" cy="1792798"/>
          </a:xfrm>
          <a:prstGeom prst="rect">
            <a:avLst/>
          </a:prstGeom>
        </p:spPr>
        <p:txBody>
          <a:bodyPr wrap="square">
            <a:spAutoFit/>
          </a:bodyPr>
          <a:lstStyle/>
          <a:p>
            <a:pPr indent="450000" algn="just">
              <a:lnSpc>
                <a:spcPct val="85000"/>
              </a:lnSpc>
            </a:pPr>
            <a:r>
              <a:rPr lang="ru-RU" sz="2600" b="1" dirty="0" smtClean="0">
                <a:latin typeface="Arial" pitchFamily="34" charset="0"/>
                <a:cs typeface="Arial" pitchFamily="34" charset="0"/>
              </a:rPr>
              <a:t>Эффективность снижения общей жесткости достигает 100%.</a:t>
            </a:r>
          </a:p>
          <a:p>
            <a:pPr indent="450000" algn="just">
              <a:lnSpc>
                <a:spcPct val="85000"/>
              </a:lnSpc>
            </a:pPr>
            <a:r>
              <a:rPr lang="ru-RU" sz="2600" b="1" dirty="0" smtClean="0">
                <a:latin typeface="Arial" pitchFamily="34" charset="0"/>
                <a:cs typeface="Arial" pitchFamily="34" charset="0"/>
              </a:rPr>
              <a:t>Данные </a:t>
            </a:r>
            <a:r>
              <a:rPr lang="ru-RU" sz="2600" b="1" dirty="0" err="1" smtClean="0">
                <a:latin typeface="Arial" pitchFamily="34" charset="0"/>
                <a:cs typeface="Arial" pitchFamily="34" charset="0"/>
              </a:rPr>
              <a:t>умягчители</a:t>
            </a:r>
            <a:r>
              <a:rPr lang="ru-RU" sz="2600" b="1" dirty="0" smtClean="0">
                <a:latin typeface="Arial" pitchFamily="34" charset="0"/>
                <a:cs typeface="Arial" pitchFamily="34" charset="0"/>
              </a:rPr>
              <a:t> предназначены для снижения общей жесткости воды в стиральных машинах. Эту воду нельзя пить!!!</a:t>
            </a:r>
            <a:endParaRPr lang="ru-RU" sz="2600" b="1" dirty="0">
              <a:latin typeface="Arial" pitchFamily="34" charset="0"/>
              <a:cs typeface="Arial" pitchFamily="34" charset="0"/>
            </a:endParaRPr>
          </a:p>
        </p:txBody>
      </p:sp>
    </p:spTree>
    <p:extLst>
      <p:ext uri="{BB962C8B-B14F-4D97-AF65-F5344CB8AC3E}">
        <p14:creationId xmlns:p14="http://schemas.microsoft.com/office/powerpoint/2010/main" val="499557764"/>
      </p:ext>
    </p:extLst>
  </p:cSld>
  <p:clrMapOvr>
    <a:masterClrMapping/>
  </p:clrMapOvr>
  <p:transition spd="med"/>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142844" y="285728"/>
            <a:ext cx="8786874" cy="6096284"/>
          </a:xfrm>
          <a:prstGeom prst="rect">
            <a:avLst/>
          </a:prstGeom>
        </p:spPr>
        <p:txBody>
          <a:bodyPr wrap="square">
            <a:spAutoFit/>
          </a:bodyPr>
          <a:lstStyle/>
          <a:p>
            <a:pPr lvl="0" indent="45000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Для умягчения воды применяют также различные искусственные органические высокомолекулярные вещества, называемые </a:t>
            </a:r>
            <a:r>
              <a:rPr lang="ru-RU" sz="2700" b="1" i="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ионообменными смолами</a:t>
            </a:r>
            <a:r>
              <a:rPr lang="ru-RU" sz="2700" b="1" dirty="0" smtClean="0">
                <a:latin typeface="Arial" pitchFamily="34" charset="0"/>
                <a:ea typeface="Times New Roman" pitchFamily="18" charset="0"/>
                <a:cs typeface="Arial" pitchFamily="34" charset="0"/>
              </a:rPr>
              <a:t>. </a:t>
            </a:r>
            <a:r>
              <a:rPr lang="ru-RU" sz="27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Катионообменные</a:t>
            </a:r>
            <a:r>
              <a:rPr lang="ru-RU"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смолы</a:t>
            </a:r>
            <a:r>
              <a:rPr lang="ru-RU" sz="2700" b="1" dirty="0" smtClean="0">
                <a:latin typeface="Arial" pitchFamily="34" charset="0"/>
                <a:ea typeface="Times New Roman" pitchFamily="18" charset="0"/>
                <a:cs typeface="Arial" pitchFamily="34" charset="0"/>
              </a:rPr>
              <a:t> содержат активные группы –</a:t>
            </a:r>
            <a:r>
              <a:rPr lang="en-US" sz="2700" b="1" dirty="0" smtClean="0">
                <a:latin typeface="Arial" pitchFamily="34" charset="0"/>
                <a:ea typeface="Times New Roman" pitchFamily="18" charset="0"/>
                <a:cs typeface="Arial" pitchFamily="34" charset="0"/>
              </a:rPr>
              <a:t>SO</a:t>
            </a:r>
            <a:r>
              <a:rPr lang="ru-RU" sz="2700" b="1" baseline="-30000" dirty="0" smtClean="0">
                <a:latin typeface="Arial" pitchFamily="34" charset="0"/>
                <a:ea typeface="Times New Roman" pitchFamily="18" charset="0"/>
                <a:cs typeface="Arial" pitchFamily="34" charset="0"/>
                <a:sym typeface="Symbol" pitchFamily="18" charset="2"/>
              </a:rPr>
              <a:t>3</a:t>
            </a:r>
            <a:r>
              <a:rPr lang="en-US" sz="2700" b="1" dirty="0" smtClean="0">
                <a:latin typeface="Arial" pitchFamily="34" charset="0"/>
                <a:ea typeface="Times New Roman" pitchFamily="18" charset="0"/>
                <a:cs typeface="Arial" pitchFamily="34" charset="0"/>
                <a:sym typeface="Symbol" pitchFamily="18" charset="2"/>
              </a:rPr>
              <a:t>H</a:t>
            </a:r>
            <a:r>
              <a:rPr lang="ru-RU" sz="2700" b="1" dirty="0" smtClean="0">
                <a:latin typeface="Arial" pitchFamily="34" charset="0"/>
                <a:ea typeface="Times New Roman" pitchFamily="18" charset="0"/>
                <a:cs typeface="Arial" pitchFamily="34" charset="0"/>
                <a:sym typeface="Symbol" pitchFamily="18" charset="2"/>
              </a:rPr>
              <a:t>, </a:t>
            </a:r>
            <a:r>
              <a:rPr lang="ru-RU" sz="2700" b="1" dirty="0" smtClean="0">
                <a:latin typeface="Arial" pitchFamily="34" charset="0"/>
                <a:ea typeface="Times New Roman" pitchFamily="18" charset="0"/>
                <a:cs typeface="Arial" pitchFamily="34" charset="0"/>
              </a:rPr>
              <a:t>–СООН, –ОН, в которых атом водорода способен замещаться на катионы. В </a:t>
            </a:r>
            <a:r>
              <a:rPr lang="ru-RU" sz="2700" b="1"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анионообменных смолах</a:t>
            </a:r>
            <a:r>
              <a:rPr lang="ru-RU" sz="2700" b="1" dirty="0" smtClean="0">
                <a:latin typeface="Arial" pitchFamily="34" charset="0"/>
                <a:ea typeface="Times New Roman" pitchFamily="18" charset="0"/>
                <a:cs typeface="Arial" pitchFamily="34" charset="0"/>
              </a:rPr>
              <a:t> активными являются основные группы   –</a:t>
            </a:r>
            <a:r>
              <a:rPr lang="en-US" sz="2700" b="1" dirty="0" smtClean="0">
                <a:latin typeface="Arial" pitchFamily="34" charset="0"/>
                <a:ea typeface="Times New Roman" pitchFamily="18" charset="0"/>
                <a:cs typeface="Arial" pitchFamily="34" charset="0"/>
              </a:rPr>
              <a:t>NH</a:t>
            </a:r>
            <a:r>
              <a:rPr lang="ru-RU" sz="2700" b="1" baseline="-30000" dirty="0" smtClean="0">
                <a:latin typeface="Arial" pitchFamily="34" charset="0"/>
                <a:ea typeface="Times New Roman" pitchFamily="18" charset="0"/>
                <a:cs typeface="Arial" pitchFamily="34" charset="0"/>
                <a:sym typeface="Symbol" pitchFamily="18" charset="2"/>
              </a:rPr>
              <a:t>2</a:t>
            </a:r>
            <a:r>
              <a:rPr lang="ru-RU" sz="2700" b="1" dirty="0" smtClean="0">
                <a:latin typeface="Arial" pitchFamily="34" charset="0"/>
                <a:ea typeface="Times New Roman" pitchFamily="18" charset="0"/>
                <a:cs typeface="Arial" pitchFamily="34" charset="0"/>
                <a:sym typeface="Symbol" pitchFamily="18" charset="2"/>
              </a:rPr>
              <a:t>, =</a:t>
            </a:r>
            <a:r>
              <a:rPr lang="en-US" sz="2700" b="1" dirty="0" smtClean="0">
                <a:latin typeface="Arial" pitchFamily="34" charset="0"/>
                <a:ea typeface="Times New Roman" pitchFamily="18" charset="0"/>
                <a:cs typeface="Arial" pitchFamily="34" charset="0"/>
                <a:sym typeface="Symbol" pitchFamily="18" charset="2"/>
              </a:rPr>
              <a:t>N</a:t>
            </a:r>
            <a:r>
              <a:rPr lang="ru-RU" sz="2700" b="1" dirty="0" smtClean="0">
                <a:latin typeface="Arial" pitchFamily="34" charset="0"/>
                <a:ea typeface="Times New Roman" pitchFamily="18" charset="0"/>
                <a:cs typeface="Arial" pitchFamily="34" charset="0"/>
                <a:sym typeface="Symbol" pitchFamily="18" charset="2"/>
              </a:rPr>
              <a:t>Н, </a:t>
            </a:r>
            <a:r>
              <a:rPr lang="en-US" sz="2700" b="1" dirty="0" smtClean="0">
                <a:latin typeface="Arial" pitchFamily="34" charset="0"/>
                <a:ea typeface="Times New Roman" pitchFamily="18" charset="0"/>
                <a:cs typeface="Arial" pitchFamily="34" charset="0"/>
                <a:sym typeface="Symbol" pitchFamily="18" charset="2"/>
              </a:rPr>
              <a:t></a:t>
            </a:r>
            <a:r>
              <a:rPr lang="en-US" sz="2700" b="1" dirty="0" smtClean="0">
                <a:latin typeface="Arial" pitchFamily="34" charset="0"/>
                <a:ea typeface="Times New Roman" pitchFamily="18" charset="0"/>
                <a:cs typeface="Arial" pitchFamily="34" charset="0"/>
              </a:rPr>
              <a:t>N</a:t>
            </a:r>
            <a:r>
              <a:rPr lang="ru-RU" sz="2700" b="1" dirty="0" smtClean="0">
                <a:latin typeface="Arial" pitchFamily="34" charset="0"/>
                <a:ea typeface="Times New Roman" pitchFamily="18" charset="0"/>
                <a:cs typeface="Arial" pitchFamily="34" charset="0"/>
                <a:sym typeface="Symbol" pitchFamily="18" charset="2"/>
              </a:rPr>
              <a:t>. Обменными анионами служат </a:t>
            </a:r>
            <a:r>
              <a:rPr lang="ru-RU" sz="2700" b="1" dirty="0" err="1" smtClean="0">
                <a:latin typeface="Arial" pitchFamily="34" charset="0"/>
                <a:ea typeface="Times New Roman" pitchFamily="18" charset="0"/>
                <a:cs typeface="Arial" pitchFamily="34" charset="0"/>
                <a:sym typeface="Symbol" pitchFamily="18" charset="2"/>
              </a:rPr>
              <a:t>ОН-группы</a:t>
            </a:r>
            <a:r>
              <a:rPr lang="ru-RU" sz="2700" b="1" dirty="0" smtClean="0">
                <a:latin typeface="Arial" pitchFamily="34" charset="0"/>
                <a:ea typeface="Times New Roman" pitchFamily="18" charset="0"/>
                <a:cs typeface="Arial" pitchFamily="34" charset="0"/>
                <a:sym typeface="Symbol" pitchFamily="18" charset="2"/>
              </a:rPr>
              <a:t>, которые образуются на поверхности смолы в процессе ее гидратации. Пропуская природную воду через систему катионитов и анионитов, можно получить дистиллированную воду:</a:t>
            </a:r>
            <a:endParaRPr lang="ru-RU" sz="2700" b="1" dirty="0" smtClean="0">
              <a:latin typeface="Arial" pitchFamily="34" charset="0"/>
              <a:cs typeface="Arial" pitchFamily="34" charset="0"/>
              <a:sym typeface="Symbol" pitchFamily="18" charset="2"/>
            </a:endParaRPr>
          </a:p>
          <a:p>
            <a:pPr lvl="0" algn="just" eaLnBrk="0" fontAlgn="base" hangingPunct="0">
              <a:lnSpc>
                <a:spcPct val="85000"/>
              </a:lnSpc>
              <a:spcBef>
                <a:spcPct val="0"/>
              </a:spcBef>
              <a:spcAft>
                <a:spcPct val="0"/>
              </a:spcAft>
            </a:pPr>
            <a:r>
              <a:rPr lang="ru-RU" sz="2700" b="1" u="sng"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катионный обмен</a:t>
            </a:r>
            <a:r>
              <a:rPr lang="ru-RU" sz="2700" b="1" dirty="0" smtClean="0">
                <a:latin typeface="Arial" pitchFamily="34" charset="0"/>
                <a:ea typeface="Times New Roman" pitchFamily="18" charset="0"/>
                <a:cs typeface="Arial" pitchFamily="34" charset="0"/>
                <a:sym typeface="Symbol" pitchFamily="18" charset="2"/>
              </a:rPr>
              <a:t>:      2</a:t>
            </a:r>
            <a:r>
              <a:rPr lang="en-US" sz="2700" b="1" dirty="0" smtClean="0">
                <a:latin typeface="Arial" pitchFamily="34" charset="0"/>
                <a:ea typeface="Times New Roman" pitchFamily="18" charset="0"/>
                <a:cs typeface="Arial" pitchFamily="34" charset="0"/>
                <a:sym typeface="Symbol" pitchFamily="18" charset="2"/>
              </a:rPr>
              <a:t>RH</a:t>
            </a:r>
            <a:r>
              <a:rPr lang="ru-RU" sz="2700" b="1" dirty="0" smtClean="0">
                <a:latin typeface="Arial" pitchFamily="34" charset="0"/>
                <a:ea typeface="Times New Roman" pitchFamily="18" charset="0"/>
                <a:cs typeface="Arial" pitchFamily="34" charset="0"/>
                <a:sym typeface="Symbol" pitchFamily="18" charset="2"/>
              </a:rPr>
              <a:t> + </a:t>
            </a:r>
            <a:r>
              <a:rPr lang="en-US" sz="2700" b="1" dirty="0" smtClean="0">
                <a:latin typeface="Arial" pitchFamily="34" charset="0"/>
                <a:ea typeface="Times New Roman" pitchFamily="18" charset="0"/>
                <a:cs typeface="Arial" pitchFamily="34" charset="0"/>
                <a:sym typeface="Symbol" pitchFamily="18" charset="2"/>
              </a:rPr>
              <a:t>Ca</a:t>
            </a:r>
            <a:r>
              <a:rPr lang="ru-RU" sz="2700" b="1" baseline="30000" dirty="0" smtClean="0">
                <a:latin typeface="Arial" pitchFamily="34" charset="0"/>
                <a:ea typeface="Times New Roman" pitchFamily="18" charset="0"/>
                <a:cs typeface="Arial" pitchFamily="34" charset="0"/>
                <a:sym typeface="Symbol" pitchFamily="18" charset="2"/>
              </a:rPr>
              <a:t>+2</a:t>
            </a:r>
            <a:r>
              <a:rPr lang="ru-RU" sz="2700" b="1" dirty="0" smtClean="0">
                <a:latin typeface="Arial" pitchFamily="34" charset="0"/>
                <a:ea typeface="Times New Roman" pitchFamily="18" charset="0"/>
                <a:cs typeface="Arial" pitchFamily="34" charset="0"/>
                <a:sym typeface="Symbol" pitchFamily="18" charset="2"/>
              </a:rPr>
              <a:t> = </a:t>
            </a:r>
            <a:r>
              <a:rPr lang="en-US" sz="2700" b="1" dirty="0" smtClean="0">
                <a:latin typeface="Arial" pitchFamily="34" charset="0"/>
                <a:ea typeface="Times New Roman" pitchFamily="18" charset="0"/>
                <a:cs typeface="Arial" pitchFamily="34" charset="0"/>
                <a:sym typeface="Symbol" pitchFamily="18" charset="2"/>
              </a:rPr>
              <a:t>R</a:t>
            </a:r>
            <a:r>
              <a:rPr lang="ru-RU" sz="2700" b="1" baseline="-30000" dirty="0" smtClean="0">
                <a:latin typeface="Arial" pitchFamily="34" charset="0"/>
                <a:ea typeface="Times New Roman" pitchFamily="18" charset="0"/>
                <a:cs typeface="Arial" pitchFamily="34" charset="0"/>
                <a:sym typeface="Symbol" pitchFamily="18" charset="2"/>
              </a:rPr>
              <a:t>2</a:t>
            </a:r>
            <a:r>
              <a:rPr lang="en-US" sz="2700" b="1" dirty="0" smtClean="0">
                <a:latin typeface="Arial" pitchFamily="34" charset="0"/>
                <a:ea typeface="Times New Roman" pitchFamily="18" charset="0"/>
                <a:cs typeface="Arial" pitchFamily="34" charset="0"/>
                <a:sym typeface="Symbol" pitchFamily="18" charset="2"/>
              </a:rPr>
              <a:t>Ca</a:t>
            </a:r>
            <a:r>
              <a:rPr lang="ru-RU" sz="2700" b="1" dirty="0" smtClean="0">
                <a:latin typeface="Arial" pitchFamily="34" charset="0"/>
                <a:ea typeface="Times New Roman" pitchFamily="18" charset="0"/>
                <a:cs typeface="Arial" pitchFamily="34" charset="0"/>
                <a:sym typeface="Symbol" pitchFamily="18" charset="2"/>
              </a:rPr>
              <a:t> + 2Н</a:t>
            </a:r>
            <a:r>
              <a:rPr lang="ru-RU" sz="2700" b="1" baseline="30000" dirty="0" smtClean="0">
                <a:latin typeface="Arial" pitchFamily="34" charset="0"/>
                <a:ea typeface="Times New Roman" pitchFamily="18" charset="0"/>
                <a:cs typeface="Arial" pitchFamily="34" charset="0"/>
                <a:sym typeface="Symbol" pitchFamily="18" charset="2"/>
              </a:rPr>
              <a:t>+</a:t>
            </a:r>
            <a:endParaRPr lang="ru-RU" sz="2700" b="1" dirty="0" smtClean="0">
              <a:latin typeface="Arial" pitchFamily="34" charset="0"/>
              <a:cs typeface="Arial" pitchFamily="34" charset="0"/>
              <a:sym typeface="Symbol" pitchFamily="18" charset="2"/>
            </a:endParaRPr>
          </a:p>
          <a:p>
            <a:pPr lvl="0" algn="just" eaLnBrk="0" fontAlgn="base" hangingPunct="0">
              <a:lnSpc>
                <a:spcPct val="85000"/>
              </a:lnSpc>
              <a:spcBef>
                <a:spcPct val="0"/>
              </a:spcBef>
              <a:spcAft>
                <a:spcPct val="0"/>
              </a:spcAft>
            </a:pPr>
            <a:r>
              <a:rPr lang="ru-RU" sz="2700" b="1" u="sng"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анионный</a:t>
            </a:r>
            <a:r>
              <a:rPr lang="en-US" sz="2700" b="1" u="sng"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 </a:t>
            </a:r>
            <a:r>
              <a:rPr lang="ru-RU" sz="2700" b="1" u="sng" dirty="0" smtClean="0">
                <a:solidFill>
                  <a:srgbClr val="7030A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pitchFamily="18" charset="2"/>
              </a:rPr>
              <a:t>обмен</a:t>
            </a:r>
            <a:r>
              <a:rPr lang="en-US" sz="2700" b="1" dirty="0" smtClean="0">
                <a:latin typeface="Arial" pitchFamily="34" charset="0"/>
                <a:ea typeface="Times New Roman" pitchFamily="18" charset="0"/>
                <a:cs typeface="Arial" pitchFamily="34" charset="0"/>
                <a:sym typeface="Symbol" pitchFamily="18" charset="2"/>
              </a:rPr>
              <a:t>:       2ROH+ SO</a:t>
            </a:r>
            <a:r>
              <a:rPr lang="en-US" sz="2700" b="1" baseline="-30000" dirty="0" smtClean="0">
                <a:latin typeface="Arial" pitchFamily="34" charset="0"/>
                <a:ea typeface="Times New Roman" pitchFamily="18" charset="0"/>
                <a:cs typeface="Arial" pitchFamily="34" charset="0"/>
                <a:sym typeface="Symbol" pitchFamily="18" charset="2"/>
              </a:rPr>
              <a:t>4</a:t>
            </a:r>
            <a:r>
              <a:rPr lang="en-US" sz="2700" b="1" baseline="30000" dirty="0" smtClean="0">
                <a:latin typeface="Arial" pitchFamily="34" charset="0"/>
                <a:ea typeface="Times New Roman" pitchFamily="18" charset="0"/>
                <a:cs typeface="Arial" pitchFamily="34" charset="0"/>
                <a:sym typeface="Symbol" pitchFamily="18" charset="2"/>
              </a:rPr>
              <a:t>2</a:t>
            </a:r>
            <a:r>
              <a:rPr lang="ru-RU" sz="2700" b="1" baseline="30000" dirty="0" smtClean="0">
                <a:latin typeface="Arial" pitchFamily="34" charset="0"/>
                <a:ea typeface="Times New Roman" pitchFamily="18" charset="0"/>
                <a:cs typeface="Arial" pitchFamily="34" charset="0"/>
              </a:rPr>
              <a:t>–</a:t>
            </a:r>
            <a:r>
              <a:rPr lang="en-US" sz="2700" b="1" baseline="30000" dirty="0" smtClean="0">
                <a:latin typeface="Arial" pitchFamily="34" charset="0"/>
                <a:ea typeface="Times New Roman" pitchFamily="18" charset="0"/>
                <a:cs typeface="Arial" pitchFamily="34" charset="0"/>
              </a:rPr>
              <a:t> </a:t>
            </a:r>
            <a:r>
              <a:rPr lang="en-US" sz="2700" b="1" dirty="0" smtClean="0">
                <a:latin typeface="Arial" pitchFamily="34" charset="0"/>
                <a:ea typeface="Times New Roman" pitchFamily="18" charset="0"/>
                <a:cs typeface="Arial" pitchFamily="34" charset="0"/>
                <a:sym typeface="Symbol" pitchFamily="18" charset="2"/>
              </a:rPr>
              <a:t>= R</a:t>
            </a:r>
            <a:r>
              <a:rPr lang="en-US" sz="2700" b="1" baseline="-30000" dirty="0" smtClean="0">
                <a:latin typeface="Arial" pitchFamily="34" charset="0"/>
                <a:ea typeface="Times New Roman" pitchFamily="18" charset="0"/>
                <a:cs typeface="Arial" pitchFamily="34" charset="0"/>
                <a:sym typeface="Symbol" pitchFamily="18" charset="2"/>
              </a:rPr>
              <a:t>2</a:t>
            </a:r>
            <a:r>
              <a:rPr lang="en-US" sz="2700" b="1" dirty="0" smtClean="0">
                <a:latin typeface="Arial" pitchFamily="34" charset="0"/>
                <a:ea typeface="Times New Roman" pitchFamily="18" charset="0"/>
                <a:cs typeface="Arial" pitchFamily="34" charset="0"/>
                <a:sym typeface="Symbol" pitchFamily="18" charset="2"/>
              </a:rPr>
              <a:t>SO</a:t>
            </a:r>
            <a:r>
              <a:rPr lang="en-US" sz="2700" b="1" baseline="-30000" dirty="0" smtClean="0">
                <a:latin typeface="Arial" pitchFamily="34" charset="0"/>
                <a:ea typeface="Times New Roman" pitchFamily="18" charset="0"/>
                <a:cs typeface="Arial" pitchFamily="34" charset="0"/>
                <a:sym typeface="Symbol" pitchFamily="18" charset="2"/>
              </a:rPr>
              <a:t>4</a:t>
            </a:r>
            <a:r>
              <a:rPr lang="en-US" sz="2700" b="1" dirty="0" smtClean="0">
                <a:latin typeface="Arial" pitchFamily="34" charset="0"/>
                <a:ea typeface="Times New Roman" pitchFamily="18" charset="0"/>
                <a:cs typeface="Arial" pitchFamily="34" charset="0"/>
                <a:sym typeface="Symbol" pitchFamily="18" charset="2"/>
              </a:rPr>
              <a:t>+2O</a:t>
            </a:r>
            <a:r>
              <a:rPr lang="ru-RU" sz="2700" b="1" dirty="0" smtClean="0">
                <a:latin typeface="Arial" pitchFamily="34" charset="0"/>
                <a:ea typeface="Times New Roman" pitchFamily="18" charset="0"/>
                <a:cs typeface="Arial" pitchFamily="34" charset="0"/>
                <a:sym typeface="Symbol" pitchFamily="18" charset="2"/>
              </a:rPr>
              <a:t>Н</a:t>
            </a:r>
            <a:r>
              <a:rPr lang="ru-RU" sz="2700" b="1" baseline="30000" dirty="0" smtClean="0">
                <a:latin typeface="Arial" pitchFamily="34" charset="0"/>
                <a:ea typeface="Times New Roman" pitchFamily="18" charset="0"/>
                <a:cs typeface="Arial" pitchFamily="34" charset="0"/>
              </a:rPr>
              <a:t>–</a:t>
            </a:r>
            <a:endParaRPr lang="ru-RU" sz="2700" b="1" dirty="0" smtClean="0">
              <a:latin typeface="Arial" pitchFamily="34" charset="0"/>
              <a:ea typeface="Times New Roman" pitchFamily="18" charset="0"/>
              <a:cs typeface="Arial" pitchFamily="34" charset="0"/>
            </a:endParaRPr>
          </a:p>
          <a:p>
            <a:pPr lvl="0" algn="just" eaLnBrk="0" fontAlgn="base" hangingPunct="0">
              <a:lnSpc>
                <a:spcPct val="85000"/>
              </a:lnSpc>
              <a:spcBef>
                <a:spcPct val="0"/>
              </a:spcBef>
              <a:spcAft>
                <a:spcPct val="0"/>
              </a:spcAft>
            </a:pPr>
            <a:r>
              <a:rPr lang="ru-RU" sz="2700" b="1" dirty="0" smtClean="0">
                <a:latin typeface="Arial" pitchFamily="34" charset="0"/>
                <a:ea typeface="Times New Roman" pitchFamily="18" charset="0"/>
                <a:cs typeface="Arial" pitchFamily="34" charset="0"/>
                <a:sym typeface="Symbol" pitchFamily="18" charset="2"/>
              </a:rPr>
              <a:t>где </a:t>
            </a:r>
            <a:r>
              <a:rPr lang="en-US" sz="2700" b="1" dirty="0" smtClean="0">
                <a:latin typeface="Arial" pitchFamily="34" charset="0"/>
                <a:ea typeface="Times New Roman" pitchFamily="18" charset="0"/>
                <a:cs typeface="Arial" pitchFamily="34" charset="0"/>
                <a:sym typeface="Symbol" pitchFamily="18" charset="2"/>
              </a:rPr>
              <a:t>R </a:t>
            </a:r>
            <a:r>
              <a:rPr lang="ru-RU" sz="2700" b="1" dirty="0" smtClean="0">
                <a:latin typeface="Arial" pitchFamily="34" charset="0"/>
                <a:ea typeface="Times New Roman" pitchFamily="18" charset="0"/>
                <a:cs typeface="Arial" pitchFamily="34" charset="0"/>
              </a:rPr>
              <a:t>– сложный органический радикал.</a:t>
            </a:r>
            <a:r>
              <a:rPr lang="ru-RU" sz="2700" b="1" baseline="30000" dirty="0" smtClean="0">
                <a:latin typeface="Arial" pitchFamily="34" charset="0"/>
                <a:cs typeface="Arial" pitchFamily="34" charset="0"/>
                <a:sym typeface="Symbol" pitchFamily="18" charset="2"/>
              </a:rPr>
              <a:t> </a:t>
            </a:r>
            <a:endParaRPr lang="ru-RU" sz="2700" b="1" baseline="30000" dirty="0" smtClean="0">
              <a:latin typeface="Arial" pitchFamily="34" charset="0"/>
              <a:ea typeface="Times New Roman" pitchFamily="18" charset="0"/>
              <a:cs typeface="Arial" pitchFamily="34" charset="0"/>
              <a:sym typeface="Symbol" pitchFamily="18" charset="2"/>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761979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6"/>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3860" t="10526" r="4255" b="2118"/>
          <a:stretch/>
        </p:blipFill>
        <p:spPr bwMode="auto">
          <a:xfrm>
            <a:off x="285720" y="764704"/>
            <a:ext cx="8501122" cy="5889648"/>
          </a:xfrm>
          <a:prstGeom prst="rect">
            <a:avLst/>
          </a:prstGeom>
          <a:noFill/>
          <a:ln>
            <a:noFill/>
          </a:ln>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85721" y="44624"/>
            <a:ext cx="8533635" cy="88985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200" b="1" dirty="0" smtClean="0">
                <a:ln w="11430">
                  <a:solidFill>
                    <a:schemeClr val="tx1"/>
                  </a:solidFill>
                </a:ln>
                <a:solidFill>
                  <a:srgbClr val="0000FF"/>
                </a:solidFill>
                <a:effectLst>
                  <a:outerShdw blurRad="80000" dist="40000" dir="5040000" algn="tl">
                    <a:srgbClr val="000000">
                      <a:alpha val="30000"/>
                    </a:srgbClr>
                  </a:outerShdw>
                </a:effectLst>
                <a:latin typeface="Arial Black" pitchFamily="34" charset="0"/>
                <a:ea typeface="Times New Roman" pitchFamily="18" charset="0"/>
                <a:cs typeface="Arial" pitchFamily="34" charset="0"/>
                <a:sym typeface="Symbol" pitchFamily="18" charset="2"/>
              </a:rPr>
              <a:t>Промышленные методы устранения жесткости</a:t>
            </a:r>
            <a:endParaRPr lang="ru-RU" sz="3200" b="1" dirty="0">
              <a:ln w="11430">
                <a:solidFill>
                  <a:schemeClr val="tx1"/>
                </a:solidFill>
              </a:ln>
              <a:solidFill>
                <a:srgbClr val="0000FF"/>
              </a:solidFill>
              <a:effectLst>
                <a:outerShdw blurRad="80000" dist="40000" dir="5040000" algn="tl">
                  <a:srgbClr val="000000">
                    <a:alpha val="30000"/>
                  </a:srgbClr>
                </a:outerShdw>
              </a:effectLst>
              <a:latin typeface="Arial Black" pitchFamily="34" charset="0"/>
            </a:endParaRPr>
          </a:p>
        </p:txBody>
      </p:sp>
    </p:spTree>
    <p:extLst>
      <p:ext uri="{BB962C8B-B14F-4D97-AF65-F5344CB8AC3E}">
        <p14:creationId xmlns:p14="http://schemas.microsoft.com/office/powerpoint/2010/main" val="338316343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323528" y="2852936"/>
            <a:ext cx="8495828" cy="113877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spcAft>
                <a:spcPts val="0"/>
              </a:spcAft>
            </a:pPr>
            <a:r>
              <a:rPr lang="ru-RU" sz="4000" b="1" dirty="0">
                <a:ln w="11430">
                  <a:solidFill>
                    <a:schemeClr val="tx1"/>
                  </a:solidFill>
                </a:ln>
                <a:solidFill>
                  <a:srgbClr val="0000FF"/>
                </a:solidFill>
                <a:effectLst>
                  <a:outerShdw blurRad="80000" dist="40000" dir="5040000" algn="tl">
                    <a:srgbClr val="000000">
                      <a:alpha val="30000"/>
                    </a:srgbClr>
                  </a:outerShdw>
                </a:effectLst>
                <a:latin typeface="Arial Black" pitchFamily="34" charset="0"/>
                <a:ea typeface="Times New Roman"/>
                <a:cs typeface="Arial" pitchFamily="34" charset="0"/>
              </a:rPr>
              <a:t>Практическая работа № 13 «</a:t>
            </a:r>
            <a:r>
              <a:rPr lang="ru-RU" sz="4000" b="1" dirty="0">
                <a:ln w="11430">
                  <a:solidFill>
                    <a:schemeClr val="tx1"/>
                  </a:solidFill>
                </a:ln>
                <a:solidFill>
                  <a:srgbClr val="0000FF"/>
                </a:solidFill>
                <a:effectLst>
                  <a:outerShdw blurRad="80000" dist="40000" dir="5040000" algn="tl">
                    <a:srgbClr val="000000">
                      <a:alpha val="30000"/>
                    </a:srgbClr>
                  </a:outerShdw>
                </a:effectLst>
                <a:latin typeface="Arial Black" pitchFamily="34" charset="0"/>
                <a:cs typeface="Arial" pitchFamily="34" charset="0"/>
              </a:rPr>
              <a:t>Жесткость воды</a:t>
            </a:r>
            <a:r>
              <a:rPr lang="ru-RU" sz="4000" b="1" dirty="0" smtClean="0">
                <a:ln w="11430">
                  <a:solidFill>
                    <a:schemeClr val="tx1"/>
                  </a:solidFill>
                </a:ln>
                <a:solidFill>
                  <a:srgbClr val="0000FF"/>
                </a:solidFill>
                <a:effectLst>
                  <a:outerShdw blurRad="80000" dist="40000" dir="5040000" algn="tl">
                    <a:srgbClr val="000000">
                      <a:alpha val="30000"/>
                    </a:srgbClr>
                  </a:outerShdw>
                </a:effectLst>
                <a:latin typeface="Arial Black" pitchFamily="34" charset="0"/>
                <a:ea typeface="Times New Roman"/>
                <a:cs typeface="Arial" pitchFamily="34" charset="0"/>
              </a:rPr>
              <a:t>»</a:t>
            </a:r>
            <a:endParaRPr lang="ru-RU" sz="4000" b="1" dirty="0">
              <a:ln w="11430">
                <a:solidFill>
                  <a:schemeClr val="tx1"/>
                </a:solidFill>
              </a:ln>
              <a:solidFill>
                <a:srgbClr val="0000FF"/>
              </a:solidFill>
              <a:effectLst>
                <a:outerShdw blurRad="80000" dist="40000" dir="5040000" algn="tl">
                  <a:srgbClr val="000000">
                    <a:alpha val="30000"/>
                  </a:srgbClr>
                </a:outerShdw>
              </a:effectLst>
              <a:latin typeface="Arial Black" pitchFamily="34" charset="0"/>
              <a:ea typeface="Times New Roman"/>
              <a:cs typeface="Arial" pitchFamily="34" charset="0"/>
            </a:endParaRPr>
          </a:p>
        </p:txBody>
      </p:sp>
      <p:pic>
        <p:nvPicPr>
          <p:cNvPr id="7" name="Picture 6"/>
          <p:cNvPicPr>
            <a:picLocks noChangeAspect="1" noChangeArrowheads="1"/>
          </p:cNvPicPr>
          <p:nvPr/>
        </p:nvPicPr>
        <p:blipFill>
          <a:blip r:embed="rId4" cstate="print"/>
          <a:srcRect l="4464" t="10791" r="1785" b="2877"/>
          <a:stretch>
            <a:fillRect/>
          </a:stretch>
        </p:blipFill>
        <p:spPr bwMode="auto">
          <a:xfrm>
            <a:off x="142844" y="4357694"/>
            <a:ext cx="3000396" cy="228601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8" name="Picture 3"/>
          <p:cNvPicPr>
            <a:picLocks noChangeAspect="1" noChangeArrowheads="1"/>
          </p:cNvPicPr>
          <p:nvPr/>
        </p:nvPicPr>
        <p:blipFill>
          <a:blip r:embed="rId5" cstate="print"/>
          <a:srcRect l="6696" t="13489" r="8482" b="2877"/>
          <a:stretch>
            <a:fillRect/>
          </a:stretch>
        </p:blipFill>
        <p:spPr bwMode="auto">
          <a:xfrm>
            <a:off x="4932040" y="4143356"/>
            <a:ext cx="2101719" cy="171456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823" t="5625" r="41061"/>
          <a:stretch/>
        </p:blipFill>
        <p:spPr bwMode="auto">
          <a:xfrm>
            <a:off x="101080" y="116632"/>
            <a:ext cx="2349500" cy="25359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709" t="5696" r="20617"/>
          <a:stretch/>
        </p:blipFill>
        <p:spPr bwMode="auto">
          <a:xfrm>
            <a:off x="2411760" y="94432"/>
            <a:ext cx="3943796" cy="27247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170" t="6393" r="24743"/>
          <a:stretch/>
        </p:blipFill>
        <p:spPr bwMode="auto">
          <a:xfrm>
            <a:off x="6256384" y="213003"/>
            <a:ext cx="2768628" cy="19918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11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332656"/>
            <a:ext cx="8858312" cy="3754874"/>
          </a:xfrm>
          <a:prstGeom prst="rect">
            <a:avLst/>
          </a:prstGeom>
        </p:spPr>
        <p:txBody>
          <a:bodyPr wrap="square">
            <a:spAutoFit/>
          </a:bodyPr>
          <a:lstStyle/>
          <a:p>
            <a:pPr marL="900113" indent="-900113"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Цель</a:t>
            </a:r>
            <a:r>
              <a:rPr lang="ru-RU" sz="2800" b="1" dirty="0" smtClean="0">
                <a:latin typeface="Arial" pitchFamily="34" charset="0"/>
                <a:cs typeface="Arial" pitchFamily="34" charset="0"/>
              </a:rPr>
              <a:t> – Познакомиться со способами определения и устранения жесткости воды.</a:t>
            </a:r>
          </a:p>
          <a:p>
            <a:pPr marL="900113" indent="-900113"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Приборы и реактивы</a:t>
            </a:r>
            <a:r>
              <a:rPr lang="ru-RU" sz="2800" b="1" dirty="0" smtClean="0">
                <a:latin typeface="Arial" pitchFamily="34" charset="0"/>
                <a:cs typeface="Arial" pitchFamily="34" charset="0"/>
              </a:rPr>
              <a:t>: химическая посуда, спиртовка, Н</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dirty="0" smtClean="0">
                <a:latin typeface="Arial" pitchFamily="34" charset="0"/>
                <a:cs typeface="Arial" pitchFamily="34" charset="0"/>
              </a:rPr>
              <a:t> (жесткая и дистиллирован-</a:t>
            </a:r>
            <a:r>
              <a:rPr lang="ru-RU" sz="2800" b="1" dirty="0" err="1" smtClean="0">
                <a:latin typeface="Arial" pitchFamily="34" charset="0"/>
                <a:cs typeface="Arial" pitchFamily="34" charset="0"/>
              </a:rPr>
              <a:t>ная</a:t>
            </a:r>
            <a:r>
              <a:rPr lang="ru-RU" sz="2800" b="1" dirty="0" smtClean="0">
                <a:latin typeface="Arial" pitchFamily="34" charset="0"/>
                <a:cs typeface="Arial" pitchFamily="34" charset="0"/>
              </a:rPr>
              <a:t>); мыло; </a:t>
            </a:r>
            <a:r>
              <a:rPr lang="ru-RU" sz="2800" b="1" dirty="0">
                <a:latin typeface="Arial" pitchFamily="34" charset="0"/>
                <a:cs typeface="Arial" pitchFamily="34" charset="0"/>
              </a:rPr>
              <a:t>аммиачно-аммонийная </a:t>
            </a:r>
            <a:r>
              <a:rPr lang="ru-RU" sz="2800" b="1" dirty="0" smtClean="0">
                <a:latin typeface="Arial" pitchFamily="34" charset="0"/>
                <a:cs typeface="Arial" pitchFamily="34" charset="0"/>
              </a:rPr>
              <a:t>буфер-</a:t>
            </a:r>
            <a:r>
              <a:rPr lang="ru-RU" sz="2800" b="1" dirty="0" err="1" smtClean="0">
                <a:latin typeface="Arial" pitchFamily="34" charset="0"/>
                <a:cs typeface="Arial" pitchFamily="34" charset="0"/>
              </a:rPr>
              <a:t>ная</a:t>
            </a:r>
            <a:r>
              <a:rPr lang="ru-RU" sz="2800" b="1" dirty="0" smtClean="0">
                <a:latin typeface="Arial" pitchFamily="34" charset="0"/>
                <a:cs typeface="Arial" pitchFamily="34" charset="0"/>
              </a:rPr>
              <a:t> </a:t>
            </a:r>
            <a:r>
              <a:rPr lang="ru-RU" sz="2800" b="1" dirty="0">
                <a:latin typeface="Arial" pitchFamily="34" charset="0"/>
                <a:cs typeface="Arial" pitchFamily="34" charset="0"/>
              </a:rPr>
              <a:t>смесь; </a:t>
            </a:r>
            <a:r>
              <a:rPr lang="ru-RU" sz="2800" b="1" dirty="0" smtClean="0">
                <a:latin typeface="Arial" pitchFamily="34" charset="0"/>
                <a:cs typeface="Arial" pitchFamily="34" charset="0"/>
              </a:rPr>
              <a:t>стандартный </a:t>
            </a:r>
            <a:r>
              <a:rPr lang="ru-RU" sz="2800" b="1" dirty="0">
                <a:latin typeface="Arial" pitchFamily="34" charset="0"/>
                <a:cs typeface="Arial" pitchFamily="34" charset="0"/>
              </a:rPr>
              <a:t>раствор </a:t>
            </a:r>
            <a:r>
              <a:rPr lang="ru-RU" sz="2800" b="1" dirty="0" err="1">
                <a:latin typeface="Arial" pitchFamily="34" charset="0"/>
                <a:cs typeface="Arial" pitchFamily="34" charset="0"/>
              </a:rPr>
              <a:t>трилона</a:t>
            </a:r>
            <a:r>
              <a:rPr lang="ru-RU" sz="2800" b="1" dirty="0">
                <a:latin typeface="Arial" pitchFamily="34" charset="0"/>
                <a:cs typeface="Arial" pitchFamily="34" charset="0"/>
              </a:rPr>
              <a:t> Б, с</a:t>
            </a:r>
            <a:r>
              <a:rPr lang="ru-RU" sz="2800" b="1" baseline="-25000" dirty="0">
                <a:latin typeface="Arial" pitchFamily="34" charset="0"/>
                <a:cs typeface="Arial" pitchFamily="34" charset="0"/>
              </a:rPr>
              <a:t> </a:t>
            </a:r>
            <a:r>
              <a:rPr lang="ru-RU" sz="2800" b="1" dirty="0">
                <a:latin typeface="Arial" pitchFamily="34" charset="0"/>
                <a:cs typeface="Arial" pitchFamily="34" charset="0"/>
              </a:rPr>
              <a:t>( </a:t>
            </a:r>
            <a:r>
              <a:rPr lang="en-US" sz="2800" b="1" dirty="0">
                <a:latin typeface="Arial" pitchFamily="34" charset="0"/>
                <a:cs typeface="Arial" pitchFamily="34" charset="0"/>
              </a:rPr>
              <a:t>Na</a:t>
            </a:r>
            <a:r>
              <a:rPr lang="ru-RU" sz="2800" b="1" baseline="-25000" dirty="0">
                <a:latin typeface="Arial" pitchFamily="34" charset="0"/>
                <a:cs typeface="Arial" pitchFamily="34" charset="0"/>
              </a:rPr>
              <a:t>2</a:t>
            </a:r>
            <a:r>
              <a:rPr lang="ru-RU" sz="2800" b="1" dirty="0">
                <a:latin typeface="Arial" pitchFamily="34" charset="0"/>
                <a:cs typeface="Arial" pitchFamily="34" charset="0"/>
              </a:rPr>
              <a:t>Н</a:t>
            </a:r>
            <a:r>
              <a:rPr lang="ru-RU" sz="2800" b="1" baseline="-25000" dirty="0">
                <a:latin typeface="Arial" pitchFamily="34" charset="0"/>
                <a:cs typeface="Arial" pitchFamily="34" charset="0"/>
              </a:rPr>
              <a:t>2</a:t>
            </a:r>
            <a:r>
              <a:rPr lang="en-US" sz="2800" b="1" dirty="0">
                <a:latin typeface="Arial" pitchFamily="34" charset="0"/>
                <a:cs typeface="Arial" pitchFamily="34" charset="0"/>
              </a:rPr>
              <a:t>Y</a:t>
            </a:r>
            <a:r>
              <a:rPr lang="ru-RU" sz="2800" b="1" dirty="0">
                <a:latin typeface="Arial" pitchFamily="34" charset="0"/>
                <a:cs typeface="Arial" pitchFamily="34" charset="0"/>
              </a:rPr>
              <a:t>) = 0,05000 </a:t>
            </a:r>
            <a:r>
              <a:rPr lang="ru-RU" sz="2800" b="1" dirty="0" smtClean="0">
                <a:latin typeface="Arial" pitchFamily="34" charset="0"/>
                <a:cs typeface="Arial" pitchFamily="34" charset="0"/>
              </a:rPr>
              <a:t>моль/дм</a:t>
            </a:r>
            <a:r>
              <a:rPr lang="ru-RU" sz="2800" b="1" baseline="30000" dirty="0" smtClean="0">
                <a:latin typeface="Arial" pitchFamily="34" charset="0"/>
                <a:cs typeface="Arial" pitchFamily="34" charset="0"/>
              </a:rPr>
              <a:t>3</a:t>
            </a:r>
            <a:r>
              <a:rPr lang="ru-RU" sz="2800" b="1" dirty="0" smtClean="0">
                <a:latin typeface="Arial" pitchFamily="34" charset="0"/>
                <a:cs typeface="Arial" pitchFamily="34" charset="0"/>
              </a:rPr>
              <a:t>; индикатор </a:t>
            </a:r>
            <a:r>
              <a:rPr lang="ru-RU" sz="2800" b="1" dirty="0">
                <a:latin typeface="Arial" pitchFamily="34" charset="0"/>
                <a:cs typeface="Arial" pitchFamily="34" charset="0"/>
              </a:rPr>
              <a:t>– хром темно-синий (раствор</a:t>
            </a:r>
            <a:r>
              <a:rPr lang="ru-RU" sz="2800" b="1" dirty="0" smtClean="0">
                <a:latin typeface="Arial" pitchFamily="34" charset="0"/>
                <a:cs typeface="Arial" pitchFamily="34" charset="0"/>
              </a:rPr>
              <a:t>); </a:t>
            </a:r>
            <a:r>
              <a:rPr lang="en-US" sz="2800" b="1" dirty="0" smtClean="0">
                <a:latin typeface="Arial" pitchFamily="34" charset="0"/>
                <a:cs typeface="Arial" pitchFamily="34" charset="0"/>
              </a:rPr>
              <a:t>N</a:t>
            </a:r>
            <a:r>
              <a:rPr lang="ru-RU" sz="2800" b="1" dirty="0" smtClean="0">
                <a:latin typeface="Arial" pitchFamily="34" charset="0"/>
                <a:cs typeface="Arial" pitchFamily="34" charset="0"/>
              </a:rPr>
              <a:t>а</a:t>
            </a:r>
            <a:r>
              <a:rPr lang="en-US" sz="2800" b="1" baseline="-25000" dirty="0" smtClean="0">
                <a:latin typeface="Arial" pitchFamily="34" charset="0"/>
                <a:cs typeface="Arial" pitchFamily="34" charset="0"/>
              </a:rPr>
              <a:t>2</a:t>
            </a:r>
            <a:r>
              <a:rPr lang="ru-RU" sz="2800" b="1" dirty="0" smtClean="0">
                <a:latin typeface="Arial" pitchFamily="34" charset="0"/>
                <a:cs typeface="Arial" pitchFamily="34" charset="0"/>
              </a:rPr>
              <a:t>СО</a:t>
            </a:r>
            <a:r>
              <a:rPr lang="ru-RU" sz="2800" b="1" baseline="-25000" dirty="0" smtClean="0">
                <a:latin typeface="Arial" pitchFamily="34" charset="0"/>
                <a:cs typeface="Arial" pitchFamily="34" charset="0"/>
              </a:rPr>
              <a:t>3</a:t>
            </a:r>
            <a:r>
              <a:rPr lang="ru-RU" sz="2800" b="1" dirty="0" smtClean="0">
                <a:latin typeface="Arial" pitchFamily="34" charset="0"/>
                <a:cs typeface="Arial" pitchFamily="34" charset="0"/>
              </a:rPr>
              <a:t>;</a:t>
            </a:r>
            <a:r>
              <a:rPr lang="ru-RU" sz="2800" b="1" baseline="-25000" dirty="0" smtClean="0">
                <a:latin typeface="Arial" pitchFamily="34" charset="0"/>
                <a:cs typeface="Arial" pitchFamily="34" charset="0"/>
              </a:rPr>
              <a:t> </a:t>
            </a:r>
            <a:r>
              <a:rPr lang="ru-RU" sz="2800" b="1" dirty="0" err="1" smtClean="0">
                <a:latin typeface="Arial" pitchFamily="34" charset="0"/>
                <a:cs typeface="Arial" pitchFamily="34" charset="0"/>
              </a:rPr>
              <a:t>Са</a:t>
            </a:r>
            <a:r>
              <a:rPr lang="en-US" sz="2800" b="1" dirty="0" smtClean="0">
                <a:latin typeface="Arial" pitchFamily="34" charset="0"/>
                <a:cs typeface="Arial" pitchFamily="34" charset="0"/>
              </a:rPr>
              <a:t>(</a:t>
            </a:r>
            <a:r>
              <a:rPr lang="ru-RU" sz="2800" b="1" dirty="0" smtClean="0">
                <a:latin typeface="Arial" pitchFamily="34" charset="0"/>
                <a:cs typeface="Arial" pitchFamily="34" charset="0"/>
              </a:rPr>
              <a:t>О</a:t>
            </a:r>
            <a:r>
              <a:rPr lang="en-US" sz="2800" b="1" dirty="0" smtClean="0">
                <a:latin typeface="Arial" pitchFamily="34" charset="0"/>
                <a:cs typeface="Arial" pitchFamily="34" charset="0"/>
              </a:rPr>
              <a:t>H)</a:t>
            </a:r>
            <a:r>
              <a:rPr lang="en-US" sz="2800" b="1" baseline="-25000" dirty="0" smtClean="0">
                <a:latin typeface="Arial" pitchFamily="34" charset="0"/>
                <a:cs typeface="Arial" pitchFamily="34" charset="0"/>
              </a:rPr>
              <a:t>2</a:t>
            </a:r>
            <a:r>
              <a:rPr lang="ru-RU" sz="2800" b="1" dirty="0" smtClean="0">
                <a:latin typeface="Arial" pitchFamily="34" charset="0"/>
                <a:cs typeface="Arial" pitchFamily="34" charset="0"/>
              </a:rPr>
              <a:t>. </a:t>
            </a:r>
            <a:endParaRPr lang="ru-RU" sz="2800" b="1" dirty="0">
              <a:latin typeface="Arial" pitchFamily="34" charset="0"/>
              <a:cs typeface="Arial" pitchFamily="34" charset="0"/>
            </a:endParaRPr>
          </a:p>
        </p:txBody>
      </p:sp>
      <p:pic>
        <p:nvPicPr>
          <p:cNvPr id="2051" name="Picture 3"/>
          <p:cNvPicPr>
            <a:picLocks noChangeAspect="1" noChangeArrowheads="1"/>
          </p:cNvPicPr>
          <p:nvPr/>
        </p:nvPicPr>
        <p:blipFill>
          <a:blip r:embed="rId3" cstate="print"/>
          <a:srcRect l="22461" t="52002" r="52930" b="24560"/>
          <a:stretch>
            <a:fillRect/>
          </a:stretch>
        </p:blipFill>
        <p:spPr bwMode="auto">
          <a:xfrm>
            <a:off x="214282" y="4429132"/>
            <a:ext cx="3000396" cy="2286016"/>
          </a:xfrm>
          <a:prstGeom prst="round2DiagRect">
            <a:avLst>
              <a:gd name="adj1" fmla="val 16667"/>
              <a:gd name="adj2" fmla="val 0"/>
            </a:avLst>
          </a:prstGeom>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65" t="24540" r="4839" b="2764"/>
          <a:stretch/>
        </p:blipFill>
        <p:spPr bwMode="auto">
          <a:xfrm>
            <a:off x="3563888" y="4441523"/>
            <a:ext cx="3394720" cy="2273625"/>
          </a:xfrm>
          <a:prstGeom prst="round2DiagRect">
            <a:avLst>
              <a:gd name="adj1" fmla="val 16667"/>
              <a:gd name="adj2" fmla="val 0"/>
            </a:avLst>
          </a:prstGeom>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7692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Прямоугольник 12"/>
          <p:cNvSpPr/>
          <p:nvPr/>
        </p:nvSpPr>
        <p:spPr>
          <a:xfrm>
            <a:off x="142844" y="298940"/>
            <a:ext cx="8858312" cy="4358116"/>
          </a:xfrm>
          <a:prstGeom prst="rect">
            <a:avLst/>
          </a:prstGeom>
        </p:spPr>
        <p:txBody>
          <a:bodyPr wrap="square">
            <a:spAutoFit/>
          </a:bodyPr>
          <a:lstStyle/>
          <a:p>
            <a:pPr lvl="0" indent="450000" algn="just" eaLnBrk="0" fontAlgn="base" hangingPunct="0">
              <a:lnSpc>
                <a:spcPct val="90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Опыт 1. </a:t>
            </a:r>
            <a:r>
              <a:rPr lang="ru-RU" sz="2800" b="1" u="sng" dirty="0" smtClean="0">
                <a:latin typeface="Arial" pitchFamily="34" charset="0"/>
                <a:ea typeface="Times New Roman" pitchFamily="18" charset="0"/>
                <a:cs typeface="Arial" pitchFamily="34" charset="0"/>
              </a:rPr>
              <a:t>Определение наличия в воде соединений </a:t>
            </a:r>
            <a:r>
              <a:rPr lang="ru-RU" sz="2800" b="1" u="sng" dirty="0">
                <a:latin typeface="Arial" pitchFamily="34" charset="0"/>
                <a:ea typeface="Times New Roman" pitchFamily="18" charset="0"/>
                <a:cs typeface="Arial" pitchFamily="34" charset="0"/>
              </a:rPr>
              <a:t>кальция и </a:t>
            </a:r>
            <a:r>
              <a:rPr lang="ru-RU" sz="2800" b="1" u="sng" dirty="0" smtClean="0">
                <a:latin typeface="Arial" pitchFamily="34" charset="0"/>
                <a:ea typeface="Times New Roman" pitchFamily="18" charset="0"/>
                <a:cs typeface="Arial" pitchFamily="34" charset="0"/>
              </a:rPr>
              <a:t>магния</a:t>
            </a:r>
            <a:r>
              <a:rPr lang="ru-RU" sz="2800" b="1" dirty="0" smtClean="0">
                <a:latin typeface="Arial" pitchFamily="34" charset="0"/>
                <a:ea typeface="Times New Roman" pitchFamily="18" charset="0"/>
                <a:cs typeface="Arial" pitchFamily="34" charset="0"/>
              </a:rPr>
              <a:t>. </a:t>
            </a:r>
            <a:r>
              <a:rPr lang="ru-RU" sz="2800" b="1" dirty="0">
                <a:latin typeface="Arial" pitchFamily="34" charset="0"/>
                <a:ea typeface="Times New Roman" pitchFamily="18" charset="0"/>
                <a:cs typeface="Arial" pitchFamily="34" charset="0"/>
              </a:rPr>
              <a:t>В </a:t>
            </a:r>
            <a:r>
              <a:rPr lang="ru-RU" sz="2800" b="1" dirty="0" smtClean="0">
                <a:latin typeface="Arial" pitchFamily="34" charset="0"/>
                <a:ea typeface="Times New Roman" pitchFamily="18" charset="0"/>
                <a:cs typeface="Arial" pitchFamily="34" charset="0"/>
              </a:rPr>
              <a:t>колбы с жесткой и дистиллированной водой налейте раствор мыла.</a:t>
            </a:r>
            <a:endPar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indent="452438" algn="just" eaLnBrk="0" fontAlgn="base" hangingPunct="0">
              <a:lnSpc>
                <a:spcPct val="90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Наблюдаемый эффект: </a:t>
            </a:r>
            <a:r>
              <a:rPr lang="ru-RU" sz="2800" b="1" dirty="0" smtClean="0">
                <a:latin typeface="Arial" pitchFamily="34" charset="0"/>
                <a:ea typeface="Times New Roman" pitchFamily="18" charset="0"/>
                <a:cs typeface="Arial" pitchFamily="34" charset="0"/>
              </a:rPr>
              <a:t>в колбе </a:t>
            </a:r>
            <a:r>
              <a:rPr lang="ru-RU" sz="2800" b="1" dirty="0">
                <a:latin typeface="Arial" pitchFamily="34" charset="0"/>
                <a:ea typeface="Times New Roman" pitchFamily="18" charset="0"/>
                <a:cs typeface="Arial" pitchFamily="34" charset="0"/>
              </a:rPr>
              <a:t>с дистиллированной </a:t>
            </a:r>
            <a:r>
              <a:rPr lang="ru-RU" sz="2800" b="1" dirty="0" smtClean="0">
                <a:latin typeface="Arial" pitchFamily="34" charset="0"/>
                <a:ea typeface="Times New Roman" pitchFamily="18" charset="0"/>
                <a:cs typeface="Arial" pitchFamily="34" charset="0"/>
              </a:rPr>
              <a:t>водой образовалась пена, а с жесткой водой – выпал белый осадок (белые хлопья), пены нет.</a:t>
            </a:r>
          </a:p>
          <a:p>
            <a:pPr indent="452438" algn="just" eaLnBrk="0" fontAlgn="base" hangingPunct="0">
              <a:lnSpc>
                <a:spcPct val="90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Вывод</a:t>
            </a:r>
            <a:r>
              <a:rPr lang="ru-RU" sz="2800" b="1" dirty="0" smtClean="0">
                <a:latin typeface="Arial" pitchFamily="34" charset="0"/>
                <a:ea typeface="Times New Roman" pitchFamily="18" charset="0"/>
                <a:cs typeface="Arial" pitchFamily="34" charset="0"/>
              </a:rPr>
              <a:t>: в жесткой воде есть соединения кальция и магния, поэтому в </a:t>
            </a:r>
            <a:r>
              <a:rPr lang="ru-RU" sz="2800" b="1" dirty="0">
                <a:latin typeface="Arial" pitchFamily="34" charset="0"/>
                <a:ea typeface="Times New Roman" pitchFamily="18" charset="0"/>
                <a:cs typeface="Arial" pitchFamily="34" charset="0"/>
              </a:rPr>
              <a:t>жесткой </a:t>
            </a:r>
            <a:r>
              <a:rPr lang="ru-RU" sz="2800" b="1" dirty="0" smtClean="0">
                <a:latin typeface="Arial" pitchFamily="34" charset="0"/>
                <a:ea typeface="Times New Roman" pitchFamily="18" charset="0"/>
                <a:cs typeface="Arial" pitchFamily="34" charset="0"/>
              </a:rPr>
              <a:t>воде мыло не мылится.</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651" t="3993" r="59395" b="50000"/>
          <a:stretch/>
        </p:blipFill>
        <p:spPr bwMode="auto">
          <a:xfrm>
            <a:off x="52028" y="5115416"/>
            <a:ext cx="2273920" cy="168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65" t="24540" r="4839" b="2764"/>
          <a:stretch/>
        </p:blipFill>
        <p:spPr bwMode="auto">
          <a:xfrm>
            <a:off x="2771800" y="4612426"/>
            <a:ext cx="3178696" cy="2128942"/>
          </a:xfrm>
          <a:prstGeom prst="round2DiagRect">
            <a:avLst>
              <a:gd name="adj1" fmla="val 16667"/>
              <a:gd name="adj2" fmla="val 0"/>
            </a:avLst>
          </a:prstGeom>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77" t="8794" r="6989" b="3099"/>
          <a:stretch/>
        </p:blipFill>
        <p:spPr bwMode="auto">
          <a:xfrm>
            <a:off x="6415005" y="4511523"/>
            <a:ext cx="1874398" cy="1512168"/>
          </a:xfrm>
          <a:prstGeom prst="round2DiagRect">
            <a:avLst>
              <a:gd name="adj1" fmla="val 16667"/>
              <a:gd name="adj2" fmla="val 0"/>
            </a:avLst>
          </a:prstGeom>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1394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42844" y="298940"/>
            <a:ext cx="8858312" cy="4487382"/>
          </a:xfrm>
          <a:prstGeom prst="rect">
            <a:avLst/>
          </a:prstGeom>
        </p:spPr>
        <p:txBody>
          <a:bodyPr wrap="square">
            <a:spAutoFit/>
          </a:bodyPr>
          <a:lstStyle/>
          <a:p>
            <a:pPr lvl="0" indent="45000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Опыт 2. </a:t>
            </a:r>
            <a:r>
              <a:rPr lang="ru-RU" sz="2800" b="1" u="sng" dirty="0">
                <a:latin typeface="Arial" pitchFamily="34" charset="0"/>
                <a:cs typeface="Arial" pitchFamily="34" charset="0"/>
              </a:rPr>
              <a:t>Определение жесткости воды </a:t>
            </a:r>
            <a:r>
              <a:rPr lang="ru-RU" sz="2800" b="1" u="sng" dirty="0" err="1">
                <a:latin typeface="Arial" pitchFamily="34" charset="0"/>
                <a:cs typeface="Arial" pitchFamily="34" charset="0"/>
              </a:rPr>
              <a:t>комплексонометрическим</a:t>
            </a:r>
            <a:r>
              <a:rPr lang="ru-RU" sz="2800" b="1" u="sng" dirty="0">
                <a:latin typeface="Arial" pitchFamily="34" charset="0"/>
                <a:cs typeface="Arial" pitchFamily="34" charset="0"/>
              </a:rPr>
              <a:t> титрованием</a:t>
            </a:r>
            <a:r>
              <a:rPr lang="ru-RU" sz="2800" b="1" u="sng" dirty="0" smtClean="0">
                <a:latin typeface="Arial" pitchFamily="34" charset="0"/>
                <a:ea typeface="Times New Roman" pitchFamily="18" charset="0"/>
                <a:cs typeface="Arial" pitchFamily="34" charset="0"/>
              </a:rPr>
              <a:t>.</a:t>
            </a:r>
            <a:r>
              <a:rPr lang="ru-RU" sz="2800" b="1" dirty="0" smtClean="0">
                <a:latin typeface="Arial" pitchFamily="34" charset="0"/>
                <a:ea typeface="Times New Roman" pitchFamily="18" charset="0"/>
                <a:cs typeface="Arial" pitchFamily="34" charset="0"/>
              </a:rPr>
              <a:t> </a:t>
            </a:r>
          </a:p>
          <a:p>
            <a:pPr indent="450000" algn="just">
              <a:lnSpc>
                <a:spcPct val="85000"/>
              </a:lnSpc>
            </a:pPr>
            <a:r>
              <a:rPr lang="ru-RU" sz="2800" b="1" dirty="0" err="1">
                <a:latin typeface="Arial" pitchFamily="34" charset="0"/>
                <a:cs typeface="Arial" pitchFamily="34" charset="0"/>
              </a:rPr>
              <a:t>Комплексонометрический</a:t>
            </a:r>
            <a:r>
              <a:rPr lang="ru-RU" sz="2800" b="1" dirty="0">
                <a:latin typeface="Arial" pitchFamily="34" charset="0"/>
                <a:cs typeface="Arial" pitchFamily="34" charset="0"/>
              </a:rPr>
              <a:t> метод титрования основан на использовании реакций образования комплексных соединений катионов с органическими реактивами, называемыми  комплексонами. </a:t>
            </a:r>
          </a:p>
          <a:p>
            <a:pPr indent="450000" algn="just">
              <a:lnSpc>
                <a:spcPct val="85000"/>
              </a:lnSpc>
            </a:pP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Комплексоны</a:t>
            </a:r>
            <a:r>
              <a:rPr lang="ru-RU" sz="2800" b="1" dirty="0">
                <a:latin typeface="Arial" pitchFamily="34" charset="0"/>
                <a:cs typeface="Arial" pitchFamily="34" charset="0"/>
              </a:rPr>
              <a:t> – это производные аминополикарбоновых кислот. Наибольшее практическое применение имеет комплексон </a:t>
            </a:r>
            <a:r>
              <a:rPr lang="en-US" sz="2800" b="1" dirty="0">
                <a:latin typeface="Arial" pitchFamily="34" charset="0"/>
                <a:cs typeface="Arial" pitchFamily="34" charset="0"/>
              </a:rPr>
              <a:t>III</a:t>
            </a:r>
            <a:r>
              <a:rPr lang="ru-RU" sz="2800" b="1" dirty="0">
                <a:latin typeface="Arial" pitchFamily="34" charset="0"/>
                <a:cs typeface="Arial" pitchFamily="34" charset="0"/>
              </a:rPr>
              <a:t> – </a:t>
            </a:r>
            <a:r>
              <a:rPr lang="ru-RU" sz="2800" b="1" dirty="0" err="1">
                <a:latin typeface="Arial" pitchFamily="34" charset="0"/>
                <a:cs typeface="Arial" pitchFamily="34" charset="0"/>
              </a:rPr>
              <a:t>динатриевая</a:t>
            </a:r>
            <a:r>
              <a:rPr lang="ru-RU" sz="2800" b="1" dirty="0">
                <a:latin typeface="Arial" pitchFamily="34" charset="0"/>
                <a:cs typeface="Arial" pitchFamily="34" charset="0"/>
              </a:rPr>
              <a:t> соль этилендиаминтетрауксусной кислоты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ЭДТА</a:t>
            </a:r>
            <a:r>
              <a:rPr lang="ru-RU" sz="2800" b="1" dirty="0">
                <a:latin typeface="Arial" pitchFamily="34" charset="0"/>
                <a:cs typeface="Arial" pitchFamily="34" charset="0"/>
              </a:rPr>
              <a:t> или </a:t>
            </a:r>
            <a:r>
              <a:rPr lang="ru-RU" sz="28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трилон</a:t>
            </a: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 Б</a:t>
            </a:r>
            <a:r>
              <a:rPr lang="ru-RU" sz="2800" b="1" dirty="0" smtClean="0">
                <a:latin typeface="Arial" pitchFamily="34" charset="0"/>
                <a:cs typeface="Arial" pitchFamily="34" charset="0"/>
              </a:rPr>
              <a:t>):</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6324" t="36149" r="14139" b="45902"/>
          <a:stretch/>
        </p:blipFill>
        <p:spPr bwMode="auto">
          <a:xfrm>
            <a:off x="2045123" y="4869160"/>
            <a:ext cx="6445274" cy="1244600"/>
          </a:xfrm>
          <a:prstGeom prst="rect">
            <a:avLst/>
          </a:prstGeom>
          <a:ln w="38100">
            <a:solidFill>
              <a:srgbClr val="C00000"/>
            </a:solidFill>
            <a:miter lim="800000"/>
            <a:headEnd/>
            <a:tailEnd/>
          </a:ln>
          <a:effectLst>
            <a:outerShdw blurRad="190500" algn="tl" rotWithShape="0">
              <a:srgbClr val="000000">
                <a:alpha val="70000"/>
              </a:srgbClr>
            </a:outerShdw>
          </a:effectLst>
          <a:scene3d>
            <a:camera prst="orthographicFront"/>
            <a:lightRig rig="threePt" dir="t"/>
          </a:scene3d>
          <a:sp3d>
            <a:bevelT prst="angle"/>
          </a:sp3d>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3872" t="37405" r="34605" b="27662"/>
          <a:stretch/>
        </p:blipFill>
        <p:spPr bwMode="auto">
          <a:xfrm>
            <a:off x="106103" y="5373216"/>
            <a:ext cx="936104" cy="15941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D:\диск D\01.03.16-домашние документы\Колледж Строитель\Водоснабжение-СПО\1.2. Природные воды\Жесткость воды\u_3973ff06401635745520f4d585d07036_80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6093" b="17885"/>
          <a:stretch/>
        </p:blipFill>
        <p:spPr bwMode="auto">
          <a:xfrm>
            <a:off x="142844" y="4653136"/>
            <a:ext cx="1798726" cy="95320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2185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293689"/>
            <a:ext cx="8784976" cy="1191095"/>
          </a:xfrm>
          <a:prstGeom prst="rect">
            <a:avLst/>
          </a:prstGeom>
        </p:spPr>
        <p:txBody>
          <a:bodyPr wrap="square">
            <a:spAutoFit/>
          </a:bodyPr>
          <a:lstStyle/>
          <a:p>
            <a:pPr indent="450000" algn="just">
              <a:lnSpc>
                <a:spcPct val="85000"/>
              </a:lnSpc>
            </a:pPr>
            <a:r>
              <a:rPr lang="ru-RU" sz="28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Трилон</a:t>
            </a: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 Б</a:t>
            </a:r>
            <a:r>
              <a:rPr lang="ru-RU" sz="2800" b="1" dirty="0">
                <a:latin typeface="Arial" pitchFamily="34" charset="0"/>
                <a:cs typeface="Arial" pitchFamily="34" charset="0"/>
              </a:rPr>
              <a:t> образует растворимые в воде внутрикомплексные соли (</a:t>
            </a:r>
            <a:r>
              <a:rPr lang="ru-RU" sz="2800" b="1" dirty="0" err="1">
                <a:latin typeface="Arial" pitchFamily="34" charset="0"/>
                <a:cs typeface="Arial" pitchFamily="34" charset="0"/>
              </a:rPr>
              <a:t>хелаты</a:t>
            </a:r>
            <a:r>
              <a:rPr lang="ru-RU" sz="2800" b="1" dirty="0">
                <a:latin typeface="Arial" pitchFamily="34" charset="0"/>
                <a:cs typeface="Arial" pitchFamily="34" charset="0"/>
              </a:rPr>
              <a:t>) со многими катионами металлов, например с  М</a:t>
            </a:r>
            <a:r>
              <a:rPr lang="en-US" sz="2800" b="1" dirty="0">
                <a:latin typeface="Arial" pitchFamily="34" charset="0"/>
                <a:cs typeface="Arial" pitchFamily="34" charset="0"/>
              </a:rPr>
              <a:t>g</a:t>
            </a:r>
            <a:r>
              <a:rPr lang="ru-RU" sz="2800" b="1" baseline="30000" dirty="0">
                <a:latin typeface="Arial" pitchFamily="34" charset="0"/>
                <a:cs typeface="Arial" pitchFamily="34" charset="0"/>
              </a:rPr>
              <a:t>2+</a:t>
            </a:r>
            <a:r>
              <a:rPr lang="ru-RU" sz="2800" b="1" dirty="0">
                <a:latin typeface="Arial" pitchFamily="34" charset="0"/>
                <a:cs typeface="Arial" pitchFamily="34" charset="0"/>
              </a:rPr>
              <a:t>:</a:t>
            </a:r>
          </a:p>
        </p:txBody>
      </p:sp>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129" t="62480" r="12065" b="14179"/>
          <a:stretch/>
        </p:blipFill>
        <p:spPr bwMode="auto">
          <a:xfrm>
            <a:off x="1259632" y="1628800"/>
            <a:ext cx="6870700" cy="1618551"/>
          </a:xfrm>
          <a:prstGeom prst="rect">
            <a:avLst/>
          </a:prstGeom>
          <a:ln w="38100">
            <a:solidFill>
              <a:srgbClr val="C00000"/>
            </a:solidFill>
            <a:miter lim="800000"/>
            <a:headEnd/>
            <a:tailEnd/>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
        <p:nvSpPr>
          <p:cNvPr id="8" name="Прямоугольник 7"/>
          <p:cNvSpPr/>
          <p:nvPr/>
        </p:nvSpPr>
        <p:spPr>
          <a:xfrm>
            <a:off x="196876" y="3358962"/>
            <a:ext cx="8767612" cy="3022366"/>
          </a:xfrm>
          <a:prstGeom prst="rect">
            <a:avLst/>
          </a:prstGeom>
        </p:spPr>
        <p:txBody>
          <a:bodyPr wrap="square">
            <a:spAutoFit/>
          </a:bodyPr>
          <a:lstStyle/>
          <a:p>
            <a:pPr indent="450000" algn="just">
              <a:lnSpc>
                <a:spcPct val="85000"/>
              </a:lnSpc>
            </a:pPr>
            <a:r>
              <a:rPr lang="ru-RU" sz="2800" b="1" dirty="0">
                <a:latin typeface="Arial" pitchFamily="34" charset="0"/>
                <a:cs typeface="Arial" pitchFamily="34" charset="0"/>
              </a:rPr>
              <a:t>Комплексный анион этих солей практически не </a:t>
            </a:r>
            <a:r>
              <a:rPr lang="ru-RU" sz="2800" b="1" dirty="0" err="1">
                <a:latin typeface="Arial" pitchFamily="34" charset="0"/>
                <a:cs typeface="Arial" pitchFamily="34" charset="0"/>
              </a:rPr>
              <a:t>диссоциирует</a:t>
            </a:r>
            <a:r>
              <a:rPr lang="ru-RU" sz="2800" b="1" dirty="0">
                <a:latin typeface="Arial" pitchFamily="34" charset="0"/>
                <a:cs typeface="Arial" pitchFamily="34" charset="0"/>
              </a:rPr>
              <a:t>, его можно обозначить </a:t>
            </a:r>
            <a:r>
              <a:rPr lang="en-US" sz="2800" b="1" dirty="0">
                <a:latin typeface="Arial" pitchFamily="34" charset="0"/>
                <a:cs typeface="Arial" pitchFamily="34" charset="0"/>
              </a:rPr>
              <a:t>Y</a:t>
            </a:r>
            <a:r>
              <a:rPr lang="ru-RU" sz="2800" b="1" baseline="30000" dirty="0" smtClean="0">
                <a:latin typeface="Arial" pitchFamily="34" charset="0"/>
                <a:cs typeface="Arial" pitchFamily="34" charset="0"/>
              </a:rPr>
              <a:t>4–</a:t>
            </a:r>
            <a:r>
              <a:rPr lang="ru-RU" sz="2800" b="1" dirty="0" smtClean="0">
                <a:latin typeface="Arial" pitchFamily="34" charset="0"/>
                <a:cs typeface="Arial" pitchFamily="34" charset="0"/>
              </a:rPr>
              <a:t>. </a:t>
            </a:r>
            <a:r>
              <a:rPr lang="ru-RU" sz="2800" b="1" dirty="0">
                <a:latin typeface="Arial" pitchFamily="34" charset="0"/>
                <a:cs typeface="Arial" pitchFamily="34" charset="0"/>
              </a:rPr>
              <a:t>Катионы, независимо от заряда, </a:t>
            </a:r>
            <a:r>
              <a:rPr lang="ru-RU" sz="2800" b="1" dirty="0" err="1" smtClean="0">
                <a:latin typeface="Arial" pitchFamily="34" charset="0"/>
                <a:cs typeface="Arial" pitchFamily="34" charset="0"/>
              </a:rPr>
              <a:t>взаимодейст-вуют</a:t>
            </a:r>
            <a:r>
              <a:rPr lang="ru-RU" sz="2800" b="1" dirty="0" smtClean="0">
                <a:latin typeface="Arial" pitchFamily="34" charset="0"/>
                <a:cs typeface="Arial" pitchFamily="34" charset="0"/>
              </a:rPr>
              <a:t> </a:t>
            </a:r>
            <a:r>
              <a:rPr lang="ru-RU" sz="2800" b="1" dirty="0">
                <a:latin typeface="Arial" pitchFamily="34" charset="0"/>
                <a:cs typeface="Arial" pitchFamily="34" charset="0"/>
              </a:rPr>
              <a:t>с </a:t>
            </a:r>
            <a:r>
              <a:rPr lang="ru-RU" sz="2800" b="1" dirty="0" err="1">
                <a:latin typeface="Arial" pitchFamily="34" charset="0"/>
                <a:cs typeface="Arial" pitchFamily="34" charset="0"/>
              </a:rPr>
              <a:t>трилоном</a:t>
            </a:r>
            <a:r>
              <a:rPr lang="ru-RU" sz="2800" b="1" dirty="0">
                <a:latin typeface="Arial" pitchFamily="34" charset="0"/>
                <a:cs typeface="Arial" pitchFamily="34" charset="0"/>
              </a:rPr>
              <a:t> Б в </a:t>
            </a:r>
            <a:r>
              <a:rPr lang="ru-RU" sz="2800" b="1" dirty="0" err="1">
                <a:latin typeface="Arial" pitchFamily="34" charset="0"/>
                <a:cs typeface="Arial" pitchFamily="34" charset="0"/>
              </a:rPr>
              <a:t>эквимолярных</a:t>
            </a:r>
            <a:r>
              <a:rPr lang="ru-RU" sz="2800" b="1" dirty="0">
                <a:latin typeface="Arial" pitchFamily="34" charset="0"/>
                <a:cs typeface="Arial" pitchFamily="34" charset="0"/>
              </a:rPr>
              <a:t> количествах (в соотношении 1 : 1).     Например:</a:t>
            </a:r>
          </a:p>
          <a:p>
            <a:pPr algn="ctr">
              <a:lnSpc>
                <a:spcPct val="85000"/>
              </a:lnSpc>
            </a:pPr>
            <a:r>
              <a:rPr lang="ru-RU" sz="2800" b="1" dirty="0">
                <a:latin typeface="Arial" pitchFamily="34" charset="0"/>
                <a:cs typeface="Arial" pitchFamily="34" charset="0"/>
              </a:rPr>
              <a:t>Н</a:t>
            </a:r>
            <a:r>
              <a:rPr lang="ru-RU" sz="2800" b="1" baseline="-25000" dirty="0">
                <a:latin typeface="Arial" pitchFamily="34" charset="0"/>
                <a:cs typeface="Arial" pitchFamily="34" charset="0"/>
              </a:rPr>
              <a:t>2</a:t>
            </a:r>
            <a:r>
              <a:rPr lang="en-US" sz="2800" b="1" dirty="0">
                <a:latin typeface="Arial" pitchFamily="34" charset="0"/>
                <a:cs typeface="Arial" pitchFamily="34" charset="0"/>
              </a:rPr>
              <a:t>Y</a:t>
            </a:r>
            <a:r>
              <a:rPr lang="ru-RU" sz="2800" b="1" baseline="30000" dirty="0" smtClean="0">
                <a:latin typeface="Arial" pitchFamily="34" charset="0"/>
                <a:cs typeface="Arial" pitchFamily="34" charset="0"/>
              </a:rPr>
              <a:t>2–</a:t>
            </a:r>
            <a:r>
              <a:rPr lang="ru-RU" sz="2800" b="1" dirty="0" smtClean="0">
                <a:latin typeface="Arial" pitchFamily="34" charset="0"/>
                <a:cs typeface="Arial" pitchFamily="34" charset="0"/>
              </a:rPr>
              <a:t> </a:t>
            </a:r>
            <a:r>
              <a:rPr lang="ru-RU" sz="2800" b="1" dirty="0">
                <a:latin typeface="Arial" pitchFamily="34" charset="0"/>
                <a:cs typeface="Arial" pitchFamily="34" charset="0"/>
              </a:rPr>
              <a:t>+ Са</a:t>
            </a:r>
            <a:r>
              <a:rPr lang="ru-RU" sz="2800" b="1" baseline="30000" dirty="0">
                <a:latin typeface="Arial" pitchFamily="34" charset="0"/>
                <a:cs typeface="Arial" pitchFamily="34" charset="0"/>
              </a:rPr>
              <a:t>2+</a:t>
            </a:r>
            <a:r>
              <a:rPr lang="ru-RU" sz="2800" b="1" dirty="0">
                <a:latin typeface="Arial" pitchFamily="34" charset="0"/>
                <a:cs typeface="Arial" pitchFamily="34" charset="0"/>
              </a:rPr>
              <a:t> = </a:t>
            </a:r>
            <a:r>
              <a:rPr lang="ru-RU" sz="2800" b="1" dirty="0" err="1">
                <a:latin typeface="Arial" pitchFamily="34" charset="0"/>
                <a:cs typeface="Arial" pitchFamily="34" charset="0"/>
              </a:rPr>
              <a:t>Са</a:t>
            </a:r>
            <a:r>
              <a:rPr lang="en-US" sz="2800" b="1" dirty="0">
                <a:latin typeface="Arial" pitchFamily="34" charset="0"/>
                <a:cs typeface="Arial" pitchFamily="34" charset="0"/>
              </a:rPr>
              <a:t>Y</a:t>
            </a:r>
            <a:r>
              <a:rPr lang="ru-RU" sz="2800" b="1" baseline="30000" dirty="0" smtClean="0">
                <a:latin typeface="Arial" pitchFamily="34" charset="0"/>
                <a:cs typeface="Arial" pitchFamily="34" charset="0"/>
              </a:rPr>
              <a:t>2–</a:t>
            </a:r>
            <a:r>
              <a:rPr lang="ru-RU" sz="2800" b="1" dirty="0" smtClean="0">
                <a:latin typeface="Arial" pitchFamily="34" charset="0"/>
                <a:cs typeface="Arial" pitchFamily="34" charset="0"/>
              </a:rPr>
              <a:t> </a:t>
            </a:r>
            <a:r>
              <a:rPr lang="ru-RU" sz="2800" b="1" dirty="0">
                <a:latin typeface="Arial" pitchFamily="34" charset="0"/>
                <a:cs typeface="Arial" pitchFamily="34" charset="0"/>
              </a:rPr>
              <a:t>+ 2Н</a:t>
            </a:r>
            <a:r>
              <a:rPr lang="ru-RU" sz="2800" b="1" baseline="30000" dirty="0">
                <a:latin typeface="Arial" pitchFamily="34" charset="0"/>
                <a:cs typeface="Arial" pitchFamily="34" charset="0"/>
              </a:rPr>
              <a:t>+</a:t>
            </a:r>
            <a:r>
              <a:rPr lang="ru-RU" sz="2800" b="1" dirty="0">
                <a:latin typeface="Arial" pitchFamily="34" charset="0"/>
                <a:cs typeface="Arial" pitchFamily="34" charset="0"/>
              </a:rPr>
              <a:t>,</a:t>
            </a:r>
          </a:p>
          <a:p>
            <a:pPr algn="ctr">
              <a:lnSpc>
                <a:spcPct val="85000"/>
              </a:lnSpc>
            </a:pPr>
            <a:r>
              <a:rPr lang="ru-RU" sz="2800" b="1" dirty="0">
                <a:latin typeface="Arial" pitchFamily="34" charset="0"/>
                <a:cs typeface="Arial" pitchFamily="34" charset="0"/>
              </a:rPr>
              <a:t>Н</a:t>
            </a:r>
            <a:r>
              <a:rPr lang="ru-RU" sz="2800" b="1" baseline="-25000" dirty="0">
                <a:latin typeface="Arial" pitchFamily="34" charset="0"/>
                <a:cs typeface="Arial" pitchFamily="34" charset="0"/>
              </a:rPr>
              <a:t>2</a:t>
            </a:r>
            <a:r>
              <a:rPr lang="en-US" sz="2800" b="1" dirty="0">
                <a:latin typeface="Arial" pitchFamily="34" charset="0"/>
                <a:cs typeface="Arial" pitchFamily="34" charset="0"/>
              </a:rPr>
              <a:t>Y</a:t>
            </a:r>
            <a:r>
              <a:rPr lang="ru-RU" sz="2800" b="1" baseline="30000" dirty="0" smtClean="0">
                <a:latin typeface="Arial" pitchFamily="34" charset="0"/>
                <a:cs typeface="Arial" pitchFamily="34" charset="0"/>
              </a:rPr>
              <a:t>2–</a:t>
            </a:r>
            <a:r>
              <a:rPr lang="ru-RU" sz="2800" b="1" dirty="0" smtClean="0">
                <a:latin typeface="Arial" pitchFamily="34" charset="0"/>
                <a:cs typeface="Arial" pitchFamily="34" charset="0"/>
              </a:rPr>
              <a:t> </a:t>
            </a:r>
            <a:r>
              <a:rPr lang="ru-RU" sz="2800" b="1" dirty="0">
                <a:latin typeface="Arial" pitchFamily="34" charset="0"/>
                <a:cs typeface="Arial" pitchFamily="34" charset="0"/>
              </a:rPr>
              <a:t>+  </a:t>
            </a:r>
            <a:r>
              <a:rPr lang="en-US" sz="2800" b="1" dirty="0">
                <a:latin typeface="Arial" pitchFamily="34" charset="0"/>
                <a:cs typeface="Arial" pitchFamily="34" charset="0"/>
              </a:rPr>
              <a:t>Bi</a:t>
            </a:r>
            <a:r>
              <a:rPr lang="ru-RU" sz="2800" b="1" baseline="30000" dirty="0">
                <a:latin typeface="Arial" pitchFamily="34" charset="0"/>
                <a:cs typeface="Arial" pitchFamily="34" charset="0"/>
              </a:rPr>
              <a:t>3+</a:t>
            </a:r>
            <a:r>
              <a:rPr lang="ru-RU" sz="2800" b="1" dirty="0">
                <a:latin typeface="Arial" pitchFamily="34" charset="0"/>
                <a:cs typeface="Arial" pitchFamily="34" charset="0"/>
              </a:rPr>
              <a:t> =  </a:t>
            </a:r>
            <a:r>
              <a:rPr lang="en-US" sz="2800" b="1" dirty="0" err="1" smtClean="0">
                <a:latin typeface="Arial" pitchFamily="34" charset="0"/>
                <a:cs typeface="Arial" pitchFamily="34" charset="0"/>
              </a:rPr>
              <a:t>BiY</a:t>
            </a:r>
            <a:r>
              <a:rPr lang="ru-RU" sz="2800" b="1" baseline="30000" dirty="0" smtClean="0">
                <a:latin typeface="Arial" pitchFamily="34" charset="0"/>
                <a:cs typeface="Arial" pitchFamily="34" charset="0"/>
              </a:rPr>
              <a:t>–</a:t>
            </a:r>
            <a:r>
              <a:rPr lang="ru-RU" sz="2800" b="1" dirty="0" smtClean="0">
                <a:latin typeface="Arial" pitchFamily="34" charset="0"/>
                <a:cs typeface="Arial" pitchFamily="34" charset="0"/>
              </a:rPr>
              <a:t> </a:t>
            </a:r>
            <a:r>
              <a:rPr lang="ru-RU" sz="2800" b="1" dirty="0">
                <a:latin typeface="Arial" pitchFamily="34" charset="0"/>
                <a:cs typeface="Arial" pitchFamily="34" charset="0"/>
              </a:rPr>
              <a:t>+ 2Н</a:t>
            </a:r>
            <a:r>
              <a:rPr lang="ru-RU" sz="2800" b="1" baseline="30000" dirty="0">
                <a:latin typeface="Arial" pitchFamily="34" charset="0"/>
                <a:cs typeface="Arial" pitchFamily="34" charset="0"/>
              </a:rPr>
              <a:t>+</a:t>
            </a:r>
            <a:r>
              <a:rPr lang="ru-RU" sz="2800" b="1" dirty="0">
                <a:latin typeface="Arial" pitchFamily="34" charset="0"/>
                <a:cs typeface="Arial" pitchFamily="34" charset="0"/>
              </a:rPr>
              <a:t>,</a:t>
            </a:r>
          </a:p>
          <a:p>
            <a:pPr algn="ctr">
              <a:lnSpc>
                <a:spcPct val="85000"/>
              </a:lnSpc>
            </a:pPr>
            <a:r>
              <a:rPr lang="ru-RU" sz="2800" b="1" dirty="0">
                <a:latin typeface="Arial" pitchFamily="34" charset="0"/>
                <a:cs typeface="Arial" pitchFamily="34" charset="0"/>
              </a:rPr>
              <a:t>Н</a:t>
            </a:r>
            <a:r>
              <a:rPr lang="ru-RU" sz="2800" b="1" baseline="-25000" dirty="0">
                <a:latin typeface="Arial" pitchFamily="34" charset="0"/>
                <a:cs typeface="Arial" pitchFamily="34" charset="0"/>
              </a:rPr>
              <a:t>2</a:t>
            </a:r>
            <a:r>
              <a:rPr lang="en-US" sz="2800" b="1" dirty="0">
                <a:latin typeface="Arial" pitchFamily="34" charset="0"/>
                <a:cs typeface="Arial" pitchFamily="34" charset="0"/>
              </a:rPr>
              <a:t>Y</a:t>
            </a:r>
            <a:r>
              <a:rPr lang="ru-RU" sz="2800" b="1" baseline="30000" dirty="0" smtClean="0">
                <a:latin typeface="Arial" pitchFamily="34" charset="0"/>
                <a:cs typeface="Arial" pitchFamily="34" charset="0"/>
              </a:rPr>
              <a:t>2–</a:t>
            </a:r>
            <a:r>
              <a:rPr lang="ru-RU" sz="2800" b="1" dirty="0" smtClean="0">
                <a:latin typeface="Arial" pitchFamily="34" charset="0"/>
                <a:cs typeface="Arial" pitchFamily="34" charset="0"/>
              </a:rPr>
              <a:t> </a:t>
            </a:r>
            <a:r>
              <a:rPr lang="ru-RU" sz="2800" b="1" dirty="0">
                <a:latin typeface="Arial" pitchFamily="34" charset="0"/>
                <a:cs typeface="Arial" pitchFamily="34" charset="0"/>
              </a:rPr>
              <a:t>+ </a:t>
            </a:r>
            <a:r>
              <a:rPr lang="en-US" sz="2800" b="1" dirty="0" err="1">
                <a:latin typeface="Arial" pitchFamily="34" charset="0"/>
                <a:cs typeface="Arial" pitchFamily="34" charset="0"/>
              </a:rPr>
              <a:t>Zr</a:t>
            </a:r>
            <a:r>
              <a:rPr lang="ru-RU" sz="2800" b="1" baseline="30000" dirty="0">
                <a:latin typeface="Arial" pitchFamily="34" charset="0"/>
                <a:cs typeface="Arial" pitchFamily="34" charset="0"/>
              </a:rPr>
              <a:t>4+ </a:t>
            </a:r>
            <a:r>
              <a:rPr lang="ru-RU" sz="2800" b="1" dirty="0">
                <a:latin typeface="Arial" pitchFamily="34" charset="0"/>
                <a:cs typeface="Arial" pitchFamily="34" charset="0"/>
              </a:rPr>
              <a:t> =  </a:t>
            </a:r>
            <a:r>
              <a:rPr lang="en-US" sz="2800" b="1" dirty="0" err="1">
                <a:latin typeface="Arial" pitchFamily="34" charset="0"/>
                <a:cs typeface="Arial" pitchFamily="34" charset="0"/>
              </a:rPr>
              <a:t>ZrY</a:t>
            </a:r>
            <a:r>
              <a:rPr lang="ru-RU" sz="2800" b="1" dirty="0">
                <a:latin typeface="Arial" pitchFamily="34" charset="0"/>
                <a:cs typeface="Arial" pitchFamily="34" charset="0"/>
              </a:rPr>
              <a:t>   + 2Н</a:t>
            </a:r>
            <a:r>
              <a:rPr lang="ru-RU" sz="2800" b="1" baseline="30000" dirty="0">
                <a:latin typeface="Arial" pitchFamily="34" charset="0"/>
                <a:cs typeface="Arial" pitchFamily="34" charset="0"/>
              </a:rPr>
              <a:t>+</a:t>
            </a:r>
            <a:r>
              <a:rPr lang="ru-RU" sz="2800" b="1" dirty="0">
                <a:latin typeface="Arial" pitchFamily="34" charset="0"/>
                <a:cs typeface="Arial" pitchFamily="34" charset="0"/>
              </a:rPr>
              <a:t>.</a:t>
            </a:r>
          </a:p>
        </p:txBody>
      </p:sp>
    </p:spTree>
    <p:extLst>
      <p:ext uri="{BB962C8B-B14F-4D97-AF65-F5344CB8AC3E}">
        <p14:creationId xmlns:p14="http://schemas.microsoft.com/office/powerpoint/2010/main" val="30221859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362" name="Picture 2" descr="http://knu.znate.ru/pars_docs/refs/589/588017/588017_html_5f34ced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9200" y="3851142"/>
            <a:ext cx="3965600" cy="29751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07504" y="260648"/>
            <a:ext cx="8928992" cy="3754874"/>
          </a:xfrm>
          <a:prstGeom prst="rect">
            <a:avLst/>
          </a:prstGeom>
        </p:spPr>
        <p:txBody>
          <a:bodyPr wrap="square">
            <a:spAutoFit/>
          </a:bodyPr>
          <a:lstStyle/>
          <a:p>
            <a:pPr lvl="0" indent="450000" algn="just" fontAlgn="base">
              <a:lnSpc>
                <a:spcPct val="85000"/>
              </a:lnSpc>
              <a:spcBef>
                <a:spcPct val="0"/>
              </a:spcBef>
              <a:spcAft>
                <a:spcPct val="0"/>
              </a:spcAft>
            </a:pPr>
            <a:r>
              <a:rPr lang="ru-RU" sz="2800" b="1" dirty="0">
                <a:latin typeface="Arial" pitchFamily="34" charset="0"/>
                <a:ea typeface="Times New Roman" pitchFamily="18" charset="0"/>
                <a:cs typeface="Arial" pitchFamily="34" charset="0"/>
              </a:rPr>
              <a:t>Поскольку в результате реакции выделяются ионы водорода, в кислой среде равновесие смещается влево, в сторону разрушения комплекса, поэтому </a:t>
            </a:r>
            <a:r>
              <a:rPr lang="ru-RU" sz="2800" b="1" u="sng" dirty="0">
                <a:latin typeface="Arial" pitchFamily="34" charset="0"/>
                <a:ea typeface="Times New Roman" pitchFamily="18" charset="0"/>
                <a:cs typeface="Arial" pitchFamily="34" charset="0"/>
              </a:rPr>
              <a:t>при определении</a:t>
            </a:r>
            <a:r>
              <a:rPr lang="ru-RU" sz="2800" b="1" dirty="0">
                <a:latin typeface="Arial" pitchFamily="34" charset="0"/>
                <a:ea typeface="Times New Roman" pitchFamily="18" charset="0"/>
                <a:cs typeface="Arial" pitchFamily="34" charset="0"/>
              </a:rPr>
              <a:t> </a:t>
            </a:r>
            <a:r>
              <a:rPr lang="ru-RU" sz="2800" b="1" dirty="0">
                <a:solidFill>
                  <a:srgbClr val="0000FF"/>
                </a:solidFill>
                <a:latin typeface="Arial" pitchFamily="34" charset="0"/>
                <a:ea typeface="Times New Roman" pitchFamily="18" charset="0"/>
                <a:cs typeface="Arial" pitchFamily="34" charset="0"/>
              </a:rPr>
              <a:t>общей жесткости воды</a:t>
            </a:r>
            <a:r>
              <a:rPr lang="ru-RU" sz="2800" b="1" dirty="0">
                <a:latin typeface="Arial" pitchFamily="34" charset="0"/>
                <a:ea typeface="Times New Roman" pitchFamily="18" charset="0"/>
                <a:cs typeface="Arial" pitchFamily="34" charset="0"/>
              </a:rPr>
              <a:t> реакцию следует проводить </a:t>
            </a:r>
            <a:r>
              <a:rPr lang="ru-RU" sz="2800" b="1" u="sng" dirty="0">
                <a:latin typeface="Arial" pitchFamily="34" charset="0"/>
                <a:ea typeface="Times New Roman" pitchFamily="18" charset="0"/>
                <a:cs typeface="Arial" pitchFamily="34" charset="0"/>
              </a:rPr>
              <a:t>в щелочной среде</a:t>
            </a:r>
            <a:r>
              <a:rPr lang="ru-RU" sz="2800" b="1" dirty="0">
                <a:latin typeface="Arial" pitchFamily="34" charset="0"/>
                <a:ea typeface="Times New Roman" pitchFamily="18" charset="0"/>
                <a:cs typeface="Arial" pitchFamily="34" charset="0"/>
              </a:rPr>
              <a:t> (для сдвига равновесия  вправо) при </a:t>
            </a:r>
            <a:r>
              <a:rPr lang="ru-RU" sz="2800" b="1" dirty="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рН = 10</a:t>
            </a:r>
            <a:r>
              <a:rPr lang="ru-RU" sz="2800" b="1" dirty="0">
                <a:latin typeface="Arial" pitchFamily="34" charset="0"/>
                <a:ea typeface="Times New Roman" pitchFamily="18" charset="0"/>
                <a:cs typeface="Arial" pitchFamily="34" charset="0"/>
              </a:rPr>
              <a:t>. Однако, при добавлении щелочи в осадок </a:t>
            </a:r>
            <a:r>
              <a:rPr lang="ru-RU" sz="2800" b="1" u="sng" dirty="0">
                <a:latin typeface="Arial" pitchFamily="34" charset="0"/>
                <a:ea typeface="Times New Roman" pitchFamily="18" charset="0"/>
                <a:cs typeface="Arial" pitchFamily="34" charset="0"/>
              </a:rPr>
              <a:t>может выпадать </a:t>
            </a:r>
            <a:r>
              <a:rPr lang="en-US" sz="2800" b="1" u="sng" dirty="0">
                <a:latin typeface="Arial" pitchFamily="34" charset="0"/>
                <a:ea typeface="Times New Roman" pitchFamily="18" charset="0"/>
                <a:cs typeface="Arial" pitchFamily="34" charset="0"/>
              </a:rPr>
              <a:t>Mg</a:t>
            </a:r>
            <a:r>
              <a:rPr lang="ru-RU" sz="2800" b="1" u="sng" dirty="0">
                <a:latin typeface="Arial" pitchFamily="34" charset="0"/>
                <a:ea typeface="Times New Roman" pitchFamily="18" charset="0"/>
                <a:cs typeface="Arial" pitchFamily="34" charset="0"/>
              </a:rPr>
              <a:t>(</a:t>
            </a:r>
            <a:r>
              <a:rPr lang="en-US" sz="2800" b="1" u="sng" dirty="0">
                <a:latin typeface="Arial" pitchFamily="34" charset="0"/>
                <a:ea typeface="Times New Roman" pitchFamily="18" charset="0"/>
                <a:cs typeface="Arial" pitchFamily="34" charset="0"/>
              </a:rPr>
              <a:t>OH</a:t>
            </a:r>
            <a:r>
              <a:rPr lang="ru-RU" sz="2800" b="1" u="sng" dirty="0">
                <a:latin typeface="Arial" pitchFamily="34" charset="0"/>
                <a:ea typeface="Times New Roman" pitchFamily="18" charset="0"/>
                <a:cs typeface="Arial" pitchFamily="34" charset="0"/>
              </a:rPr>
              <a:t>)</a:t>
            </a:r>
            <a:r>
              <a:rPr lang="ru-RU" sz="2800" b="1" u="sng" baseline="-30000" dirty="0">
                <a:latin typeface="Arial" pitchFamily="34" charset="0"/>
                <a:ea typeface="Times New Roman" pitchFamily="18" charset="0"/>
                <a:cs typeface="Arial" pitchFamily="34" charset="0"/>
              </a:rPr>
              <a:t>2</a:t>
            </a:r>
            <a:r>
              <a:rPr lang="ru-RU" sz="2800" b="1" dirty="0">
                <a:latin typeface="Arial" pitchFamily="34" charset="0"/>
                <a:ea typeface="Times New Roman" pitchFamily="18" charset="0"/>
                <a:cs typeface="Arial" pitchFamily="34" charset="0"/>
              </a:rPr>
              <a:t>, поэтому </a:t>
            </a:r>
            <a:r>
              <a:rPr lang="ru-RU" sz="28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используют аммиачно-аммонийную буферную смесь</a:t>
            </a:r>
            <a:r>
              <a:rPr lang="ru-RU" sz="2800" b="1" dirty="0" smtClean="0">
                <a:latin typeface="Arial" pitchFamily="34" charset="0"/>
                <a:ea typeface="Times New Roman" pitchFamily="18" charset="0"/>
                <a:cs typeface="Arial" pitchFamily="34" charset="0"/>
              </a:rPr>
              <a:t>.</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17420157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0" y="43343"/>
            <a:ext cx="9144000" cy="5743111"/>
          </a:xfrm>
          <a:prstGeom prst="rect">
            <a:avLst/>
          </a:prstGeom>
          <a:noFill/>
          <a:ln w="9525">
            <a:noFill/>
            <a:miter lim="800000"/>
            <a:headEnd/>
            <a:tailEnd/>
          </a:ln>
          <a:effectLst/>
        </p:spPr>
        <p:txBody>
          <a:bodyPr anchor="ctr">
            <a:spAutoFit/>
          </a:bodyPr>
          <a:lstStyle/>
          <a:p>
            <a:pPr indent="450000" algn="just">
              <a:lnSpc>
                <a:spcPct val="85000"/>
              </a:lnSpc>
              <a:defRPr/>
            </a:pPr>
            <a:r>
              <a:rPr lang="ru-RU" sz="2700" b="1" u="sng" dirty="0">
                <a:latin typeface="Arial" pitchFamily="34" charset="0"/>
                <a:cs typeface="Arial" pitchFamily="34" charset="0"/>
              </a:rPr>
              <a:t>При </a:t>
            </a:r>
            <a:r>
              <a:rPr lang="ru-RU" sz="2700" b="1" u="sng" dirty="0">
                <a:solidFill>
                  <a:srgbClr val="C00000"/>
                </a:solidFill>
                <a:effectLst>
                  <a:outerShdw blurRad="38100" dist="38100" dir="2700000" algn="tl">
                    <a:srgbClr val="000000"/>
                  </a:outerShdw>
                </a:effectLst>
                <a:latin typeface="Arial" pitchFamily="34" charset="0"/>
                <a:cs typeface="Arial" pitchFamily="34" charset="0"/>
              </a:rPr>
              <a:t>классификации</a:t>
            </a:r>
            <a:r>
              <a:rPr lang="ru-RU" sz="2700" b="1" u="sng" dirty="0">
                <a:latin typeface="Arial" pitchFamily="34" charset="0"/>
                <a:cs typeface="Arial" pitchFamily="34" charset="0"/>
              </a:rPr>
              <a:t> систем</a:t>
            </a:r>
            <a:r>
              <a:rPr lang="ru-RU" sz="2700" b="1" dirty="0">
                <a:latin typeface="Arial" pitchFamily="34" charset="0"/>
                <a:cs typeface="Arial" pitchFamily="34" charset="0"/>
              </a:rPr>
              <a:t> их принято разделять: </a:t>
            </a:r>
            <a:r>
              <a:rPr lang="ru-RU" sz="2700" b="1" dirty="0">
                <a:solidFill>
                  <a:srgbClr val="FF3300"/>
                </a:solidFill>
                <a:effectLst>
                  <a:outerShdw blurRad="38100" dist="38100" dir="2700000" algn="tl">
                    <a:srgbClr val="000000"/>
                  </a:outerShdw>
                </a:effectLst>
                <a:latin typeface="Arial" pitchFamily="34" charset="0"/>
                <a:cs typeface="Arial" pitchFamily="34" charset="0"/>
              </a:rPr>
              <a:t>по числу фаз</a:t>
            </a:r>
            <a:r>
              <a:rPr lang="ru-RU" sz="2700" b="1" dirty="0">
                <a:solidFill>
                  <a:srgbClr val="FFFF00"/>
                </a:solidFill>
                <a:effectLst>
                  <a:outerShdw blurRad="38100" dist="38100" dir="2700000" algn="tl">
                    <a:srgbClr val="000000"/>
                  </a:outerShdw>
                </a:effectLst>
                <a:latin typeface="Arial" pitchFamily="34" charset="0"/>
                <a:cs typeface="Arial" pitchFamily="34" charset="0"/>
              </a:rPr>
              <a:t> </a:t>
            </a:r>
            <a:r>
              <a:rPr lang="ru-RU" sz="2700" b="1" dirty="0">
                <a:latin typeface="Arial" pitchFamily="34" charset="0"/>
                <a:cs typeface="Arial" pitchFamily="34" charset="0"/>
              </a:rPr>
              <a:t>на однофазные, двухфазные и т. д., </a:t>
            </a:r>
            <a:r>
              <a:rPr lang="ru-RU" sz="2700" b="1" dirty="0">
                <a:solidFill>
                  <a:srgbClr val="FF3300"/>
                </a:solidFill>
                <a:effectLst>
                  <a:outerShdw blurRad="38100" dist="38100" dir="2700000" algn="tl">
                    <a:srgbClr val="000000"/>
                  </a:outerShdw>
                </a:effectLst>
                <a:latin typeface="Arial" pitchFamily="34" charset="0"/>
                <a:cs typeface="Arial" pitchFamily="34" charset="0"/>
              </a:rPr>
              <a:t>по числу компонентов</a:t>
            </a:r>
            <a:r>
              <a:rPr lang="ru-RU" sz="2700" b="1" dirty="0">
                <a:solidFill>
                  <a:srgbClr val="FFFF00"/>
                </a:solidFill>
                <a:effectLst>
                  <a:outerShdw blurRad="38100" dist="38100" dir="2700000" algn="tl">
                    <a:srgbClr val="000000"/>
                  </a:outerShdw>
                </a:effectLst>
                <a:latin typeface="Arial" pitchFamily="34" charset="0"/>
                <a:cs typeface="Arial" pitchFamily="34" charset="0"/>
              </a:rPr>
              <a:t> </a:t>
            </a:r>
            <a:r>
              <a:rPr lang="ru-RU" sz="2700" b="1" dirty="0" smtClean="0">
                <a:latin typeface="Arial" pitchFamily="34" charset="0"/>
                <a:cs typeface="Arial" pitchFamily="34" charset="0"/>
                <a:sym typeface="Symbol" pitchFamily="18" charset="2"/>
              </a:rPr>
              <a:t>–</a:t>
            </a:r>
            <a:r>
              <a:rPr lang="ru-RU" sz="2700" b="1" dirty="0" smtClean="0">
                <a:latin typeface="Arial" pitchFamily="34" charset="0"/>
                <a:cs typeface="Arial" pitchFamily="34" charset="0"/>
              </a:rPr>
              <a:t> </a:t>
            </a:r>
            <a:r>
              <a:rPr lang="ru-RU" sz="2700" b="1" dirty="0">
                <a:latin typeface="Arial" pitchFamily="34" charset="0"/>
                <a:cs typeface="Arial" pitchFamily="34" charset="0"/>
              </a:rPr>
              <a:t>на однокомпонентные, двухкомпонентные, </a:t>
            </a:r>
            <a:r>
              <a:rPr lang="ru-RU" sz="2700" b="1" dirty="0" err="1" smtClean="0">
                <a:latin typeface="Arial" pitchFamily="34" charset="0"/>
                <a:cs typeface="Arial" pitchFamily="34" charset="0"/>
              </a:rPr>
              <a:t>трехкомпо-нентные</a:t>
            </a:r>
            <a:r>
              <a:rPr lang="ru-RU" sz="2700" b="1" dirty="0" smtClean="0">
                <a:latin typeface="Arial" pitchFamily="34" charset="0"/>
                <a:cs typeface="Arial" pitchFamily="34" charset="0"/>
              </a:rPr>
              <a:t> </a:t>
            </a:r>
            <a:r>
              <a:rPr lang="ru-RU" sz="2700" b="1" dirty="0">
                <a:latin typeface="Arial" pitchFamily="34" charset="0"/>
                <a:cs typeface="Arial" pitchFamily="34" charset="0"/>
              </a:rPr>
              <a:t>и т. д.; </a:t>
            </a:r>
            <a:r>
              <a:rPr lang="ru-RU" sz="2700" b="1" dirty="0">
                <a:solidFill>
                  <a:srgbClr val="FF3300"/>
                </a:solidFill>
                <a:effectLst>
                  <a:outerShdw blurRad="38100" dist="38100" dir="2700000" algn="tl">
                    <a:srgbClr val="000000"/>
                  </a:outerShdw>
                </a:effectLst>
                <a:latin typeface="Arial" pitchFamily="34" charset="0"/>
                <a:cs typeface="Arial" pitchFamily="34" charset="0"/>
              </a:rPr>
              <a:t>по числу степеней свободы</a:t>
            </a:r>
            <a:r>
              <a:rPr lang="ru-RU" sz="2700" b="1" dirty="0">
                <a:solidFill>
                  <a:srgbClr val="FFFF00"/>
                </a:solidFill>
                <a:effectLst>
                  <a:outerShdw blurRad="38100" dist="38100" dir="2700000" algn="tl">
                    <a:srgbClr val="000000"/>
                  </a:outerShdw>
                </a:effectLst>
                <a:latin typeface="Arial" pitchFamily="34" charset="0"/>
                <a:cs typeface="Arial" pitchFamily="34" charset="0"/>
              </a:rPr>
              <a:t> </a:t>
            </a:r>
            <a:r>
              <a:rPr lang="ru-RU" sz="2700" b="1" dirty="0" smtClean="0">
                <a:latin typeface="Arial" pitchFamily="34" charset="0"/>
                <a:cs typeface="Arial" pitchFamily="34" charset="0"/>
                <a:sym typeface="Symbol" pitchFamily="18" charset="2"/>
              </a:rPr>
              <a:t>–</a:t>
            </a:r>
            <a:r>
              <a:rPr lang="ru-RU" sz="2700" b="1" dirty="0" smtClean="0">
                <a:latin typeface="Arial" pitchFamily="34" charset="0"/>
                <a:cs typeface="Arial" pitchFamily="34" charset="0"/>
              </a:rPr>
              <a:t> </a:t>
            </a:r>
            <a:r>
              <a:rPr lang="ru-RU" sz="2700" b="1" dirty="0">
                <a:latin typeface="Arial" pitchFamily="34" charset="0"/>
                <a:cs typeface="Arial" pitchFamily="34" charset="0"/>
              </a:rPr>
              <a:t>на безвариантные (С = 0), одновариантные (С = 1), двухвариантные (</a:t>
            </a:r>
            <a:r>
              <a:rPr lang="ru-RU" sz="2700" b="1" dirty="0" smtClean="0">
                <a:latin typeface="Arial" pitchFamily="34" charset="0"/>
                <a:cs typeface="Arial" pitchFamily="34" charset="0"/>
              </a:rPr>
              <a:t>С=2</a:t>
            </a:r>
            <a:r>
              <a:rPr lang="ru-RU" sz="2700" b="1" dirty="0">
                <a:latin typeface="Arial" pitchFamily="34" charset="0"/>
                <a:cs typeface="Arial" pitchFamily="34" charset="0"/>
              </a:rPr>
              <a:t>), трехвариантные (</a:t>
            </a:r>
            <a:r>
              <a:rPr lang="ru-RU" sz="2700" b="1" dirty="0" smtClean="0">
                <a:latin typeface="Arial" pitchFamily="34" charset="0"/>
                <a:cs typeface="Arial" pitchFamily="34" charset="0"/>
              </a:rPr>
              <a:t>С=3</a:t>
            </a:r>
            <a:r>
              <a:rPr lang="ru-RU" sz="2700" b="1" dirty="0">
                <a:latin typeface="Arial" pitchFamily="34" charset="0"/>
                <a:cs typeface="Arial" pitchFamily="34" charset="0"/>
              </a:rPr>
              <a:t>) и т. д.</a:t>
            </a:r>
            <a:endParaRPr lang="ru-RU" sz="2700" b="1" dirty="0">
              <a:latin typeface="Arial" pitchFamily="34" charset="0"/>
              <a:cs typeface="Arial" pitchFamily="34" charset="0"/>
              <a:sym typeface="Symbol" pitchFamily="18" charset="2"/>
            </a:endParaRPr>
          </a:p>
          <a:p>
            <a:pPr indent="450000" algn="just">
              <a:lnSpc>
                <a:spcPct val="85000"/>
              </a:lnSpc>
              <a:defRPr/>
            </a:pPr>
            <a:r>
              <a:rPr lang="ru-RU" sz="2700" b="1" dirty="0">
                <a:latin typeface="Arial" pitchFamily="34" charset="0"/>
                <a:cs typeface="Arial" pitchFamily="34" charset="0"/>
                <a:sym typeface="Symbol" pitchFamily="18" charset="2"/>
              </a:rPr>
              <a:t>Если на равновесие в системе кроме температуры и давления, могут влиять другие внешние факторы, например электрические и магнитные поля, поле тяготения и т. п., то  в уравнении (1) число внешних факторов будет больше двух. Обозначив через </a:t>
            </a:r>
            <a:r>
              <a:rPr lang="en-US" sz="2700" b="1" dirty="0">
                <a:solidFill>
                  <a:srgbClr val="9D2349"/>
                </a:solidFill>
                <a:effectLst>
                  <a:outerShdw blurRad="38100" dist="38100" dir="2700000" algn="tl">
                    <a:srgbClr val="000000">
                      <a:alpha val="43137"/>
                    </a:srgbClr>
                  </a:outerShdw>
                </a:effectLst>
                <a:latin typeface="Arial" pitchFamily="34" charset="0"/>
                <a:cs typeface="Arial" pitchFamily="34" charset="0"/>
                <a:sym typeface="Symbol" pitchFamily="18" charset="2"/>
              </a:rPr>
              <a:t>n</a:t>
            </a:r>
            <a:r>
              <a:rPr lang="ru-RU" sz="2700" b="1" dirty="0">
                <a:latin typeface="Arial" pitchFamily="34" charset="0"/>
                <a:cs typeface="Arial" pitchFamily="34" charset="0"/>
                <a:sym typeface="Symbol" pitchFamily="18" charset="2"/>
              </a:rPr>
              <a:t> </a:t>
            </a:r>
            <a:r>
              <a:rPr lang="ru-RU" sz="2700" b="1" u="sng" dirty="0">
                <a:latin typeface="Arial" pitchFamily="34" charset="0"/>
                <a:cs typeface="Arial" pitchFamily="34" charset="0"/>
                <a:sym typeface="Symbol" pitchFamily="18" charset="2"/>
              </a:rPr>
              <a:t>число внешних факторов</a:t>
            </a:r>
            <a:r>
              <a:rPr lang="ru-RU" sz="2700" b="1" dirty="0">
                <a:latin typeface="Arial" pitchFamily="34" charset="0"/>
                <a:cs typeface="Arial" pitchFamily="34" charset="0"/>
                <a:sym typeface="Symbol" pitchFamily="18" charset="2"/>
              </a:rPr>
              <a:t>, влияющих на равновесие в данной системе, получим </a:t>
            </a:r>
          </a:p>
          <a:p>
            <a:pPr algn="ctr">
              <a:lnSpc>
                <a:spcPct val="85000"/>
              </a:lnSpc>
              <a:defRPr/>
            </a:pPr>
            <a:r>
              <a:rPr lang="en-US"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C</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К –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Ф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700"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n</a:t>
            </a:r>
            <a:r>
              <a:rPr lang="ru-RU" sz="2700" b="1" dirty="0">
                <a:latin typeface="Arial" pitchFamily="34" charset="0"/>
                <a:cs typeface="Arial" pitchFamily="34" charset="0"/>
                <a:sym typeface="Symbol" pitchFamily="18" charset="2"/>
              </a:rPr>
              <a:t>             (2)</a:t>
            </a: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07504" y="260648"/>
            <a:ext cx="8928992" cy="4241161"/>
          </a:xfrm>
          <a:prstGeom prst="rect">
            <a:avLst/>
          </a:prstGeom>
        </p:spPr>
        <p:txBody>
          <a:bodyPr wrap="square">
            <a:spAutoFit/>
          </a:bodyPr>
          <a:lstStyle/>
          <a:p>
            <a:pPr lvl="0" indent="45000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Точку </a:t>
            </a:r>
            <a:r>
              <a:rPr lang="ru-RU" sz="28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эквивалентности</a:t>
            </a:r>
            <a:r>
              <a:rPr lang="ru-RU" sz="2800" b="1" dirty="0">
                <a:latin typeface="Arial" pitchFamily="34" charset="0"/>
                <a:ea typeface="Times New Roman" pitchFamily="18" charset="0"/>
                <a:cs typeface="Arial" pitchFamily="34" charset="0"/>
              </a:rPr>
              <a:t> </a:t>
            </a:r>
            <a:r>
              <a:rPr lang="ru-RU" sz="2800" b="1" u="sng" dirty="0">
                <a:latin typeface="Arial" pitchFamily="34" charset="0"/>
                <a:ea typeface="Times New Roman" pitchFamily="18" charset="0"/>
                <a:cs typeface="Arial" pitchFamily="34" charset="0"/>
              </a:rPr>
              <a:t>устанавливают с помощью</a:t>
            </a:r>
            <a:r>
              <a:rPr lang="ru-RU" sz="2800" b="1" dirty="0">
                <a:latin typeface="Arial" pitchFamily="34" charset="0"/>
                <a:ea typeface="Times New Roman" pitchFamily="18" charset="0"/>
                <a:cs typeface="Arial" pitchFamily="34" charset="0"/>
              </a:rPr>
              <a:t> </a:t>
            </a:r>
            <a:r>
              <a:rPr lang="ru-RU" sz="2800" b="1" dirty="0" err="1">
                <a:latin typeface="Arial" pitchFamily="34" charset="0"/>
                <a:ea typeface="Times New Roman" pitchFamily="18" charset="0"/>
                <a:cs typeface="Arial" pitchFamily="34" charset="0"/>
              </a:rPr>
              <a:t>металлоиндикатора</a:t>
            </a:r>
            <a:r>
              <a:rPr lang="ru-RU" sz="2800" b="1" dirty="0">
                <a:latin typeface="Arial" pitchFamily="34" charset="0"/>
                <a:ea typeface="Times New Roman" pitchFamily="18" charset="0"/>
                <a:cs typeface="Arial" pitchFamily="34" charset="0"/>
              </a:rPr>
              <a:t> – </a:t>
            </a:r>
            <a:r>
              <a:rPr lang="ru-RU" sz="2800" b="1" dirty="0" err="1">
                <a:latin typeface="Arial" pitchFamily="34" charset="0"/>
                <a:ea typeface="Times New Roman" pitchFamily="18" charset="0"/>
                <a:cs typeface="Arial" pitchFamily="34" charset="0"/>
              </a:rPr>
              <a:t>эриохрома</a:t>
            </a:r>
            <a:r>
              <a:rPr lang="ru-RU" sz="2800" b="1" dirty="0">
                <a:latin typeface="Arial" pitchFamily="34" charset="0"/>
                <a:ea typeface="Times New Roman" pitchFamily="18" charset="0"/>
                <a:cs typeface="Arial" pitchFamily="34" charset="0"/>
              </a:rPr>
              <a:t> черного или </a:t>
            </a:r>
            <a:r>
              <a:rPr lang="ru-RU" sz="2800" b="1" dirty="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хрома темно-синего</a:t>
            </a:r>
            <a:r>
              <a:rPr lang="ru-RU" sz="2800" b="1" dirty="0">
                <a:latin typeface="Arial" pitchFamily="34" charset="0"/>
                <a:ea typeface="Times New Roman" pitchFamily="18" charset="0"/>
                <a:cs typeface="Arial" pitchFamily="34" charset="0"/>
              </a:rPr>
              <a:t>, меняющих окраску раствора в точке эквивалентности от винно-красной до сине-фиолетовой  в результате реакций:</a:t>
            </a:r>
            <a:endParaRPr lang="ru-RU" sz="2800" b="1" dirty="0">
              <a:latin typeface="Arial" pitchFamily="34" charset="0"/>
              <a:cs typeface="Arial" pitchFamily="34" charset="0"/>
            </a:endParaRPr>
          </a:p>
          <a:p>
            <a:pPr lvl="0" algn="ctr" eaLnBrk="0" fontAlgn="base" hangingPunct="0">
              <a:lnSpc>
                <a:spcPct val="85000"/>
              </a:lnSpc>
              <a:spcBef>
                <a:spcPct val="0"/>
              </a:spcBef>
              <a:spcAft>
                <a:spcPct val="0"/>
              </a:spcAft>
            </a:pPr>
            <a:r>
              <a:rPr lang="en-US" sz="2700" b="1" dirty="0">
                <a:latin typeface="Arial" pitchFamily="34" charset="0"/>
                <a:ea typeface="Times New Roman" pitchFamily="18" charset="0"/>
                <a:cs typeface="Arial" pitchFamily="34" charset="0"/>
              </a:rPr>
              <a:t>Ca</a:t>
            </a:r>
            <a:r>
              <a:rPr lang="en-US" sz="2700" b="1" baseline="30000" dirty="0">
                <a:latin typeface="Arial" pitchFamily="34" charset="0"/>
                <a:ea typeface="Times New Roman" pitchFamily="18" charset="0"/>
                <a:cs typeface="Arial" pitchFamily="34" charset="0"/>
              </a:rPr>
              <a:t>2</a:t>
            </a:r>
            <a:r>
              <a:rPr lang="en-US" sz="2700" b="1" baseline="30000" dirty="0" smtClean="0">
                <a:latin typeface="Arial" pitchFamily="34" charset="0"/>
                <a:ea typeface="Times New Roman" pitchFamily="18" charset="0"/>
                <a:cs typeface="Arial" pitchFamily="34" charset="0"/>
              </a:rPr>
              <a:t>+</a:t>
            </a:r>
            <a:r>
              <a:rPr lang="en-US" sz="2700" b="1" dirty="0" smtClean="0">
                <a:latin typeface="Arial" pitchFamily="34" charset="0"/>
                <a:ea typeface="Times New Roman" pitchFamily="18" charset="0"/>
                <a:cs typeface="Arial" pitchFamily="34" charset="0"/>
              </a:rPr>
              <a:t>(</a:t>
            </a:r>
            <a:r>
              <a:rPr lang="en-US" sz="2700" b="1" dirty="0">
                <a:latin typeface="Arial" pitchFamily="34" charset="0"/>
                <a:ea typeface="Times New Roman" pitchFamily="18" charset="0"/>
                <a:cs typeface="Arial" pitchFamily="34" charset="0"/>
              </a:rPr>
              <a:t>Mg</a:t>
            </a:r>
            <a:r>
              <a:rPr lang="en-US" sz="2700" b="1" baseline="30000" dirty="0">
                <a:latin typeface="Arial" pitchFamily="34" charset="0"/>
                <a:ea typeface="Times New Roman" pitchFamily="18" charset="0"/>
                <a:cs typeface="Arial" pitchFamily="34" charset="0"/>
              </a:rPr>
              <a:t>2</a:t>
            </a:r>
            <a:r>
              <a:rPr lang="en-US" sz="2700" b="1" baseline="30000" dirty="0" smtClean="0">
                <a:latin typeface="Arial" pitchFamily="34" charset="0"/>
                <a:ea typeface="Times New Roman" pitchFamily="18" charset="0"/>
                <a:cs typeface="Arial" pitchFamily="34" charset="0"/>
              </a:rPr>
              <a:t>+</a:t>
            </a:r>
            <a:r>
              <a:rPr lang="en-US" sz="2700" b="1" dirty="0" smtClean="0">
                <a:latin typeface="Arial" pitchFamily="34" charset="0"/>
                <a:ea typeface="Times New Roman" pitchFamily="18" charset="0"/>
                <a:cs typeface="Arial" pitchFamily="34" charset="0"/>
              </a:rPr>
              <a:t>) + </a:t>
            </a:r>
            <a:r>
              <a:rPr lang="en-US" sz="27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HInd</a:t>
            </a:r>
            <a:r>
              <a:rPr lang="en-US" sz="2700" b="1" baseline="30000"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700" b="1" baseline="30000"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a:t>
            </a:r>
            <a:r>
              <a:rPr lang="ru-RU" sz="2700" b="1" baseline="30000" dirty="0" smtClean="0">
                <a:latin typeface="Arial" pitchFamily="34" charset="0"/>
                <a:cs typeface="Arial" pitchFamily="34" charset="0"/>
              </a:rPr>
              <a:t> </a:t>
            </a:r>
            <a:r>
              <a:rPr lang="en-US" sz="2700" b="1" baseline="30000" dirty="0" smtClean="0">
                <a:latin typeface="Arial" pitchFamily="34" charset="0"/>
                <a:ea typeface="Times New Roman" pitchFamily="18" charset="0"/>
                <a:cs typeface="Arial" pitchFamily="34" charset="0"/>
              </a:rPr>
              <a:t>  </a:t>
            </a:r>
            <a:r>
              <a:rPr lang="en-US" sz="2700" b="1" dirty="0" smtClean="0">
                <a:latin typeface="Arial" pitchFamily="34" charset="0"/>
                <a:ea typeface="Times New Roman" pitchFamily="18" charset="0"/>
                <a:cs typeface="Arial" pitchFamily="34" charset="0"/>
              </a:rPr>
              <a:t>+ OH</a:t>
            </a:r>
            <a:r>
              <a:rPr lang="ru-RU" sz="2700" b="1" baseline="30000" dirty="0" smtClean="0">
                <a:latin typeface="Arial" pitchFamily="34" charset="0"/>
                <a:cs typeface="Arial" pitchFamily="34" charset="0"/>
              </a:rPr>
              <a:t> </a:t>
            </a:r>
            <a:r>
              <a:rPr lang="ru-RU" sz="2700" b="1" baseline="30000" dirty="0">
                <a:latin typeface="Arial" pitchFamily="34" charset="0"/>
                <a:cs typeface="Arial" pitchFamily="34" charset="0"/>
              </a:rPr>
              <a:t>– </a:t>
            </a:r>
            <a:r>
              <a:rPr lang="en-US" sz="2700" b="1" dirty="0" smtClean="0">
                <a:latin typeface="Arial" pitchFamily="34" charset="0"/>
                <a:ea typeface="Times New Roman" pitchFamily="18" charset="0"/>
                <a:cs typeface="Arial" pitchFamily="34" charset="0"/>
              </a:rPr>
              <a:t> </a:t>
            </a:r>
            <a:r>
              <a:rPr lang="en-US" sz="2700" b="1" dirty="0">
                <a:latin typeface="Arial" pitchFamily="34" charset="0"/>
                <a:ea typeface="Times New Roman" pitchFamily="18" charset="0"/>
                <a:cs typeface="Arial" pitchFamily="34" charset="0"/>
              </a:rPr>
              <a:t>=  </a:t>
            </a:r>
            <a:r>
              <a:rPr lang="en-US" sz="27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CaInd</a:t>
            </a:r>
            <a:r>
              <a:rPr lang="ru-RU" sz="27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en-US" sz="27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7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MgInd</a:t>
            </a:r>
            <a:r>
              <a:rPr lang="ru-RU" sz="27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en-US" sz="27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700" b="1" dirty="0" smtClean="0">
                <a:latin typeface="Arial" pitchFamily="34" charset="0"/>
                <a:ea typeface="Times New Roman" pitchFamily="18" charset="0"/>
                <a:cs typeface="Arial" pitchFamily="34" charset="0"/>
              </a:rPr>
              <a:t> </a:t>
            </a:r>
            <a:r>
              <a:rPr lang="en-US" sz="2700" b="1" dirty="0">
                <a:latin typeface="Arial" pitchFamily="34" charset="0"/>
                <a:ea typeface="Times New Roman" pitchFamily="18" charset="0"/>
                <a:cs typeface="Arial" pitchFamily="34" charset="0"/>
              </a:rPr>
              <a:t>+ H</a:t>
            </a:r>
            <a:r>
              <a:rPr lang="en-US" sz="2700" b="1" baseline="-30000" dirty="0">
                <a:latin typeface="Arial" pitchFamily="34" charset="0"/>
                <a:ea typeface="Times New Roman" pitchFamily="18" charset="0"/>
                <a:cs typeface="Arial" pitchFamily="34" charset="0"/>
              </a:rPr>
              <a:t>2</a:t>
            </a:r>
            <a:r>
              <a:rPr lang="en-US" sz="2700" b="1" dirty="0">
                <a:latin typeface="Arial" pitchFamily="34" charset="0"/>
                <a:ea typeface="Times New Roman" pitchFamily="18" charset="0"/>
                <a:cs typeface="Arial" pitchFamily="34" charset="0"/>
              </a:rPr>
              <a:t>O</a:t>
            </a:r>
            <a:endParaRPr lang="ru-RU" sz="2700" b="1" dirty="0">
              <a:latin typeface="Arial" pitchFamily="34" charset="0"/>
              <a:cs typeface="Arial" pitchFamily="34" charset="0"/>
            </a:endParaRPr>
          </a:p>
          <a:p>
            <a:pPr lvl="0" eaLnBrk="0" fontAlgn="base" hangingPunct="0">
              <a:lnSpc>
                <a:spcPct val="85000"/>
              </a:lnSpc>
              <a:spcBef>
                <a:spcPct val="0"/>
              </a:spcBef>
              <a:spcAft>
                <a:spcPct val="0"/>
              </a:spcAft>
            </a:pPr>
            <a:r>
              <a:rPr lang="ru-RU" sz="2400" b="1" dirty="0" smtClean="0">
                <a:latin typeface="Arial" pitchFamily="34" charset="0"/>
                <a:ea typeface="Times New Roman" pitchFamily="18" charset="0"/>
                <a:cs typeface="Arial" pitchFamily="34" charset="0"/>
              </a:rPr>
              <a:t>бесцветный    </a:t>
            </a: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сине-</a:t>
            </a:r>
            <a:r>
              <a:rPr lang="ru-RU" sz="2400" b="1" dirty="0" smtClean="0">
                <a:latin typeface="Arial" pitchFamily="34" charset="0"/>
                <a:ea typeface="Times New Roman" pitchFamily="18" charset="0"/>
                <a:cs typeface="Arial" pitchFamily="34" charset="0"/>
              </a:rPr>
              <a:t>                         </a:t>
            </a:r>
            <a:r>
              <a:rPr lang="ru-RU" sz="24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винно-красный</a:t>
            </a:r>
            <a:endParaRPr lang="ru-RU" sz="2400" b="1" dirty="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lvl="0" eaLnBrk="0" fontAlgn="base" hangingPunct="0">
              <a:lnSpc>
                <a:spcPct val="85000"/>
              </a:lnSpc>
              <a:spcBef>
                <a:spcPct val="0"/>
              </a:spcBef>
              <a:spcAft>
                <a:spcPct val="0"/>
              </a:spcAft>
            </a:pPr>
            <a:r>
              <a:rPr lang="ru-RU" sz="2400" b="1" dirty="0" smtClean="0">
                <a:latin typeface="Arial" pitchFamily="34" charset="0"/>
                <a:ea typeface="Times New Roman" pitchFamily="18" charset="0"/>
                <a:cs typeface="Arial" pitchFamily="34" charset="0"/>
              </a:rPr>
              <a:t>                        </a:t>
            </a:r>
            <a:r>
              <a:rPr lang="ru-RU" sz="2400" b="1" dirty="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голубой</a:t>
            </a:r>
            <a:r>
              <a:rPr lang="ru-RU" sz="2700" b="1" i="1" dirty="0">
                <a:latin typeface="Arial" pitchFamily="34" charset="0"/>
                <a:ea typeface="Times New Roman" pitchFamily="18" charset="0"/>
                <a:cs typeface="Arial" pitchFamily="34" charset="0"/>
              </a:rPr>
              <a:t>                 </a:t>
            </a:r>
            <a:endParaRPr lang="ru-RU" sz="2700" b="1" dirty="0">
              <a:latin typeface="Arial" pitchFamily="34" charset="0"/>
              <a:cs typeface="Arial" pitchFamily="34" charset="0"/>
            </a:endParaRPr>
          </a:p>
          <a:p>
            <a:pPr lvl="0" algn="ctr" eaLnBrk="0" fontAlgn="base" hangingPunct="0">
              <a:lnSpc>
                <a:spcPct val="85000"/>
              </a:lnSpc>
              <a:spcBef>
                <a:spcPct val="0"/>
              </a:spcBef>
              <a:spcAft>
                <a:spcPct val="0"/>
              </a:spcAft>
            </a:pPr>
            <a:r>
              <a:rPr lang="en-US" sz="26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CaInd</a:t>
            </a:r>
            <a:r>
              <a:rPr lang="ru-RU" sz="26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6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6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en-US" sz="26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MgInd</a:t>
            </a:r>
            <a:r>
              <a:rPr lang="ru-RU" sz="26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600" b="1" baseline="30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6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600" b="1" dirty="0" smtClean="0">
                <a:latin typeface="Arial" pitchFamily="34" charset="0"/>
                <a:ea typeface="Times New Roman" pitchFamily="18" charset="0"/>
                <a:cs typeface="Arial" pitchFamily="34" charset="0"/>
              </a:rPr>
              <a:t>+Н</a:t>
            </a:r>
            <a:r>
              <a:rPr lang="ru-RU" sz="2600" b="1" baseline="-30000" dirty="0" smtClean="0">
                <a:latin typeface="Arial" pitchFamily="34" charset="0"/>
                <a:ea typeface="Times New Roman" pitchFamily="18" charset="0"/>
                <a:cs typeface="Arial" pitchFamily="34" charset="0"/>
              </a:rPr>
              <a:t>2</a:t>
            </a:r>
            <a:r>
              <a:rPr lang="en-US" sz="2600" b="1" dirty="0">
                <a:latin typeface="Arial" pitchFamily="34" charset="0"/>
                <a:ea typeface="Times New Roman" pitchFamily="18" charset="0"/>
                <a:cs typeface="Arial" pitchFamily="34" charset="0"/>
              </a:rPr>
              <a:t>Y</a:t>
            </a:r>
            <a:r>
              <a:rPr lang="ru-RU" sz="2600" b="1" baseline="30000" dirty="0" smtClean="0">
                <a:latin typeface="Arial" pitchFamily="34" charset="0"/>
                <a:ea typeface="Times New Roman" pitchFamily="18" charset="0"/>
                <a:cs typeface="Arial" pitchFamily="34" charset="0"/>
              </a:rPr>
              <a:t>2</a:t>
            </a:r>
            <a:r>
              <a:rPr lang="ru-RU" sz="2600" b="1" baseline="30000" dirty="0" smtClean="0">
                <a:latin typeface="Arial" pitchFamily="34" charset="0"/>
                <a:cs typeface="Arial" pitchFamily="34" charset="0"/>
              </a:rPr>
              <a:t>– </a:t>
            </a:r>
            <a:r>
              <a:rPr lang="ru-RU" sz="2600" b="1" dirty="0" smtClean="0">
                <a:latin typeface="Arial" pitchFamily="34" charset="0"/>
                <a:ea typeface="Times New Roman" pitchFamily="18" charset="0"/>
                <a:cs typeface="Arial" pitchFamily="34" charset="0"/>
              </a:rPr>
              <a:t>+</a:t>
            </a:r>
            <a:r>
              <a:rPr lang="en-US" sz="2600" b="1" dirty="0" smtClean="0">
                <a:latin typeface="Arial" pitchFamily="34" charset="0"/>
                <a:ea typeface="Times New Roman" pitchFamily="18" charset="0"/>
                <a:cs typeface="Arial" pitchFamily="34" charset="0"/>
              </a:rPr>
              <a:t>OH</a:t>
            </a:r>
            <a:r>
              <a:rPr lang="ru-RU" sz="2600" b="1" baseline="30000" dirty="0" smtClean="0">
                <a:latin typeface="Arial" pitchFamily="34" charset="0"/>
                <a:cs typeface="Arial" pitchFamily="34" charset="0"/>
              </a:rPr>
              <a:t> </a:t>
            </a:r>
            <a:r>
              <a:rPr lang="ru-RU" sz="2600" b="1" baseline="30000" dirty="0">
                <a:latin typeface="Arial" pitchFamily="34" charset="0"/>
                <a:cs typeface="Arial" pitchFamily="34" charset="0"/>
              </a:rPr>
              <a:t>– </a:t>
            </a:r>
            <a:r>
              <a:rPr lang="ru-RU" sz="2600" b="1" dirty="0" smtClean="0">
                <a:latin typeface="Arial" pitchFamily="34" charset="0"/>
                <a:ea typeface="Times New Roman" pitchFamily="18" charset="0"/>
                <a:cs typeface="Arial" pitchFamily="34" charset="0"/>
              </a:rPr>
              <a:t>=</a:t>
            </a:r>
            <a:r>
              <a:rPr lang="ru-RU" sz="2600" b="1" dirty="0" err="1" smtClean="0">
                <a:latin typeface="Arial" pitchFamily="34" charset="0"/>
                <a:ea typeface="Times New Roman" pitchFamily="18" charset="0"/>
                <a:cs typeface="Arial" pitchFamily="34" charset="0"/>
              </a:rPr>
              <a:t>Са</a:t>
            </a:r>
            <a:r>
              <a:rPr lang="en-US" sz="2600" b="1" dirty="0">
                <a:latin typeface="Arial" pitchFamily="34" charset="0"/>
                <a:ea typeface="Times New Roman" pitchFamily="18" charset="0"/>
                <a:cs typeface="Arial" pitchFamily="34" charset="0"/>
              </a:rPr>
              <a:t>Y</a:t>
            </a:r>
            <a:r>
              <a:rPr lang="ru-RU" sz="2600" b="1" baseline="30000" dirty="0" smtClean="0">
                <a:latin typeface="Arial" pitchFamily="34" charset="0"/>
                <a:ea typeface="Times New Roman" pitchFamily="18" charset="0"/>
                <a:cs typeface="Arial" pitchFamily="34" charset="0"/>
              </a:rPr>
              <a:t>2</a:t>
            </a:r>
            <a:r>
              <a:rPr lang="ru-RU" sz="2600" b="1" baseline="30000" dirty="0" smtClean="0">
                <a:latin typeface="Arial" pitchFamily="34" charset="0"/>
                <a:cs typeface="Arial" pitchFamily="34" charset="0"/>
              </a:rPr>
              <a:t>–</a:t>
            </a:r>
            <a:r>
              <a:rPr lang="ru-RU" sz="2600" b="1" dirty="0" smtClean="0">
                <a:latin typeface="Arial" pitchFamily="34" charset="0"/>
                <a:ea typeface="Times New Roman" pitchFamily="18" charset="0"/>
                <a:cs typeface="Arial" pitchFamily="34" charset="0"/>
              </a:rPr>
              <a:t>(</a:t>
            </a:r>
            <a:r>
              <a:rPr lang="en-US" sz="2600" b="1" dirty="0" err="1">
                <a:latin typeface="Arial" pitchFamily="34" charset="0"/>
                <a:ea typeface="Times New Roman" pitchFamily="18" charset="0"/>
                <a:cs typeface="Arial" pitchFamily="34" charset="0"/>
              </a:rPr>
              <a:t>MgY</a:t>
            </a:r>
            <a:r>
              <a:rPr lang="ru-RU" sz="2600" b="1" baseline="30000" dirty="0" smtClean="0">
                <a:latin typeface="Arial" pitchFamily="34" charset="0"/>
                <a:ea typeface="Times New Roman" pitchFamily="18" charset="0"/>
                <a:cs typeface="Arial" pitchFamily="34" charset="0"/>
              </a:rPr>
              <a:t>2</a:t>
            </a:r>
            <a:r>
              <a:rPr lang="ru-RU" sz="2600" b="1" baseline="30000" dirty="0" smtClean="0">
                <a:latin typeface="Arial" pitchFamily="34" charset="0"/>
                <a:cs typeface="Arial" pitchFamily="34" charset="0"/>
              </a:rPr>
              <a:t>–</a:t>
            </a:r>
            <a:r>
              <a:rPr lang="ru-RU" sz="2600" b="1" dirty="0" smtClean="0">
                <a:latin typeface="Arial" pitchFamily="34" charset="0"/>
                <a:ea typeface="Times New Roman" pitchFamily="18" charset="0"/>
                <a:cs typeface="Arial" pitchFamily="34" charset="0"/>
              </a:rPr>
              <a:t>)+</a:t>
            </a:r>
            <a:r>
              <a:rPr lang="en-US" sz="2600" b="1" dirty="0" err="1"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HInd</a:t>
            </a:r>
            <a:r>
              <a:rPr lang="ru-RU" sz="2600" b="1" baseline="30000"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600" b="1" baseline="30000"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a:t>
            </a:r>
            <a:r>
              <a:rPr lang="ru-RU" sz="2600" b="1" dirty="0" smtClean="0">
                <a:latin typeface="Arial" pitchFamily="34" charset="0"/>
                <a:ea typeface="Times New Roman" pitchFamily="18" charset="0"/>
                <a:cs typeface="Arial" pitchFamily="34" charset="0"/>
              </a:rPr>
              <a:t>+</a:t>
            </a:r>
            <a:r>
              <a:rPr lang="en-US" sz="2600" b="1" dirty="0" smtClean="0">
                <a:latin typeface="Arial" pitchFamily="34" charset="0"/>
                <a:ea typeface="Times New Roman" pitchFamily="18" charset="0"/>
                <a:cs typeface="Arial" pitchFamily="34" charset="0"/>
              </a:rPr>
              <a:t>H</a:t>
            </a:r>
            <a:r>
              <a:rPr lang="ru-RU" sz="2600" b="1" baseline="-30000" dirty="0">
                <a:latin typeface="Arial" pitchFamily="34" charset="0"/>
                <a:ea typeface="Times New Roman" pitchFamily="18" charset="0"/>
                <a:cs typeface="Arial" pitchFamily="34" charset="0"/>
              </a:rPr>
              <a:t>2</a:t>
            </a:r>
            <a:r>
              <a:rPr lang="en-US" sz="2600" b="1" dirty="0">
                <a:latin typeface="Arial" pitchFamily="34" charset="0"/>
                <a:ea typeface="Times New Roman" pitchFamily="18" charset="0"/>
                <a:cs typeface="Arial" pitchFamily="34" charset="0"/>
              </a:rPr>
              <a:t>O</a:t>
            </a:r>
            <a:endParaRPr lang="ru-RU" sz="2600" b="1" dirty="0">
              <a:latin typeface="Arial" pitchFamily="34" charset="0"/>
              <a:cs typeface="Arial" pitchFamily="34" charset="0"/>
            </a:endParaRPr>
          </a:p>
          <a:p>
            <a:pPr lvl="0" eaLnBrk="0" fontAlgn="base" hangingPunct="0">
              <a:lnSpc>
                <a:spcPct val="80000"/>
              </a:lnSpc>
              <a:spcBef>
                <a:spcPct val="0"/>
              </a:spcBef>
              <a:spcAft>
                <a:spcPct val="0"/>
              </a:spcAft>
            </a:pPr>
            <a:r>
              <a:rPr lang="ru-RU" sz="24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винно-красный</a:t>
            </a:r>
            <a:r>
              <a:rPr lang="ru-RU" sz="2400" b="1" dirty="0" smtClean="0">
                <a:latin typeface="Arial" pitchFamily="34" charset="0"/>
                <a:ea typeface="Times New Roman" pitchFamily="18" charset="0"/>
                <a:cs typeface="Arial" pitchFamily="34" charset="0"/>
              </a:rPr>
              <a:t>  </a:t>
            </a:r>
            <a:r>
              <a:rPr lang="ru-RU" sz="2200" b="1" dirty="0" smtClean="0">
                <a:latin typeface="Arial" pitchFamily="34" charset="0"/>
                <a:ea typeface="Times New Roman" pitchFamily="18" charset="0"/>
                <a:cs typeface="Arial" pitchFamily="34" charset="0"/>
              </a:rPr>
              <a:t>бесцветный</a:t>
            </a:r>
            <a:r>
              <a:rPr lang="ru-RU" sz="2400" b="1" dirty="0" smtClean="0">
                <a:latin typeface="Arial" pitchFamily="34" charset="0"/>
                <a:ea typeface="Times New Roman" pitchFamily="18" charset="0"/>
                <a:cs typeface="Arial" pitchFamily="34" charset="0"/>
              </a:rPr>
              <a:t>      </a:t>
            </a:r>
            <a:r>
              <a:rPr lang="ru-RU" sz="2400" b="1" dirty="0" err="1" smtClean="0">
                <a:latin typeface="Arial" pitchFamily="34" charset="0"/>
                <a:ea typeface="Times New Roman" pitchFamily="18" charset="0"/>
                <a:cs typeface="Arial" pitchFamily="34" charset="0"/>
              </a:rPr>
              <a:t>бесцветный</a:t>
            </a:r>
            <a:r>
              <a:rPr lang="ru-RU" sz="2400" b="1" dirty="0" smtClean="0">
                <a:latin typeface="Arial" pitchFamily="34" charset="0"/>
                <a:ea typeface="Times New Roman" pitchFamily="18" charset="0"/>
                <a:cs typeface="Arial" pitchFamily="34" charset="0"/>
              </a:rPr>
              <a:t>     </a:t>
            </a: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сине-</a:t>
            </a:r>
            <a:endParaRPr lang="ru-RU" sz="2400" b="1" dirty="0">
              <a:solidFill>
                <a:srgbClr val="0000FF"/>
              </a:solidFill>
              <a:effectLst>
                <a:outerShdw blurRad="38100" dist="38100" dir="2700000" algn="tl">
                  <a:srgbClr val="000000">
                    <a:alpha val="43137"/>
                  </a:srgbClr>
                </a:outerShdw>
              </a:effectLst>
              <a:latin typeface="Arial" pitchFamily="34" charset="0"/>
              <a:cs typeface="Arial" pitchFamily="34" charset="0"/>
            </a:endParaRPr>
          </a:p>
          <a:p>
            <a:pPr lvl="0" eaLnBrk="0" fontAlgn="base" hangingPunct="0">
              <a:lnSpc>
                <a:spcPct val="80000"/>
              </a:lnSpc>
              <a:spcBef>
                <a:spcPct val="0"/>
              </a:spcBef>
              <a:spcAft>
                <a:spcPct val="0"/>
              </a:spcAft>
            </a:pPr>
            <a:r>
              <a:rPr lang="ru-RU" sz="2400" b="1" dirty="0" smtClean="0">
                <a:latin typeface="Arial" pitchFamily="34" charset="0"/>
                <a:ea typeface="Times New Roman" pitchFamily="18" charset="0"/>
                <a:cs typeface="Arial" pitchFamily="34" charset="0"/>
              </a:rPr>
              <a:t>                                                                                 </a:t>
            </a:r>
            <a:r>
              <a:rPr lang="ru-RU" sz="24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голубой</a:t>
            </a:r>
            <a:endParaRPr lang="ru-RU" sz="2400" b="1" dirty="0">
              <a:solidFill>
                <a:srgbClr val="0000FF"/>
              </a:solidFill>
              <a:effectLst>
                <a:outerShdw blurRad="38100" dist="38100" dir="2700000" algn="tl">
                  <a:srgbClr val="000000">
                    <a:alpha val="43137"/>
                  </a:srgbClr>
                </a:outerShdw>
              </a:effectLst>
              <a:latin typeface="Arial" pitchFamily="34" charset="0"/>
              <a:cs typeface="Arial" pitchFamily="34" charset="0"/>
            </a:endParaRP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70" t="6393" r="24743"/>
          <a:stretch/>
        </p:blipFill>
        <p:spPr bwMode="auto">
          <a:xfrm>
            <a:off x="3187686" y="4749506"/>
            <a:ext cx="2768628" cy="19918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362" t="6180" r="19837"/>
          <a:stretch/>
        </p:blipFill>
        <p:spPr bwMode="auto">
          <a:xfrm>
            <a:off x="107504" y="4221088"/>
            <a:ext cx="3083644" cy="21439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316" name="Picture 4" descr="http://pma.glavrybtorg.ru/aqua/hydro/pict/trilon0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283" t="11719"/>
          <a:stretch/>
        </p:blipFill>
        <p:spPr bwMode="auto">
          <a:xfrm>
            <a:off x="7431061" y="4524045"/>
            <a:ext cx="1056756" cy="15592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7" name="Picture 5" descr="D:\диск D\01.03.16-домашние документы\Колледж Строитель\Водоснабжение-СПО\1.2. Природные воды\Жесткость воды\trilon0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574" t="15174"/>
          <a:stretch/>
        </p:blipFill>
        <p:spPr bwMode="auto">
          <a:xfrm>
            <a:off x="6418312" y="4645546"/>
            <a:ext cx="899949" cy="14377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11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59522" y="332656"/>
            <a:ext cx="8804965" cy="2564548"/>
          </a:xfrm>
          <a:prstGeom prst="rect">
            <a:avLst/>
          </a:prstGeom>
        </p:spPr>
        <p:txBody>
          <a:bodyPr wrap="square">
            <a:spAutoFit/>
          </a:bodyPr>
          <a:lstStyle/>
          <a:p>
            <a:pPr indent="450000" algn="just">
              <a:lnSpc>
                <a:spcPct val="85000"/>
              </a:lnSpc>
            </a:pPr>
            <a:r>
              <a:rPr lang="ru-RU" sz="2700" b="1" u="sng" dirty="0">
                <a:solidFill>
                  <a:srgbClr val="C00000"/>
                </a:solidFill>
                <a:effectLst>
                  <a:outerShdw blurRad="38100" dist="38100" dir="2700000" algn="tl">
                    <a:srgbClr val="000000">
                      <a:alpha val="43137"/>
                    </a:srgbClr>
                  </a:outerShdw>
                </a:effectLst>
                <a:latin typeface="Arial" pitchFamily="34" charset="0"/>
                <a:cs typeface="Arial" pitchFamily="34" charset="0"/>
              </a:rPr>
              <a:t>Ход определения</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700" b="1" dirty="0">
                <a:latin typeface="Arial" pitchFamily="34" charset="0"/>
                <a:cs typeface="Arial" pitchFamily="34" charset="0"/>
              </a:rPr>
              <a:t>общей жесткости воды состоит в следующем. Полученную от лаборанта в мерной колбе задачу  </a:t>
            </a:r>
            <a:r>
              <a:rPr lang="ru-RU" sz="2700" b="1" dirty="0" smtClean="0">
                <a:latin typeface="Arial" pitchFamily="34" charset="0"/>
                <a:cs typeface="Arial" pitchFamily="34" charset="0"/>
              </a:rPr>
              <a:t>доведите </a:t>
            </a:r>
            <a:r>
              <a:rPr lang="ru-RU" sz="2700" b="1" dirty="0">
                <a:latin typeface="Arial" pitchFamily="34" charset="0"/>
                <a:cs typeface="Arial" pitchFamily="34" charset="0"/>
              </a:rPr>
              <a:t>до метки дистиллированной водой и тщательно </a:t>
            </a:r>
            <a:r>
              <a:rPr lang="ru-RU" sz="2700" b="1" dirty="0" err="1" smtClean="0">
                <a:latin typeface="Arial" pitchFamily="34" charset="0"/>
                <a:cs typeface="Arial" pitchFamily="34" charset="0"/>
              </a:rPr>
              <a:t>перемешийте</a:t>
            </a:r>
            <a:r>
              <a:rPr lang="ru-RU" sz="2700" b="1" dirty="0" smtClean="0">
                <a:latin typeface="Arial" pitchFamily="34" charset="0"/>
                <a:cs typeface="Arial" pitchFamily="34" charset="0"/>
              </a:rPr>
              <a:t>. </a:t>
            </a:r>
            <a:endParaRPr lang="ru-RU" sz="2700" b="1" dirty="0">
              <a:latin typeface="Arial" pitchFamily="34" charset="0"/>
              <a:cs typeface="Arial" pitchFamily="34" charset="0"/>
            </a:endParaRPr>
          </a:p>
          <a:p>
            <a:pPr indent="450000" algn="just">
              <a:lnSpc>
                <a:spcPct val="85000"/>
              </a:lnSpc>
            </a:pPr>
            <a:r>
              <a:rPr lang="ru-RU" sz="2700" b="1" dirty="0" smtClean="0">
                <a:latin typeface="Arial" pitchFamily="34" charset="0"/>
                <a:cs typeface="Arial" pitchFamily="34" charset="0"/>
              </a:rPr>
              <a:t>Промойте </a:t>
            </a:r>
            <a:r>
              <a:rPr lang="ru-RU" sz="2700" b="1" dirty="0">
                <a:latin typeface="Arial" pitchFamily="34" charset="0"/>
                <a:cs typeface="Arial" pitchFamily="34" charset="0"/>
              </a:rPr>
              <a:t>бюретку рабочим раствором </a:t>
            </a:r>
            <a:r>
              <a:rPr lang="ru-RU" sz="2700" b="1" dirty="0" err="1">
                <a:latin typeface="Arial" pitchFamily="34" charset="0"/>
                <a:cs typeface="Arial" pitchFamily="34" charset="0"/>
              </a:rPr>
              <a:t>трилона</a:t>
            </a:r>
            <a:r>
              <a:rPr lang="ru-RU" sz="2700" b="1" dirty="0">
                <a:latin typeface="Arial" pitchFamily="34" charset="0"/>
                <a:cs typeface="Arial" pitchFamily="34" charset="0"/>
              </a:rPr>
              <a:t> Б и </a:t>
            </a:r>
            <a:r>
              <a:rPr lang="ru-RU" sz="2700" b="1" dirty="0" smtClean="0">
                <a:latin typeface="Arial" pitchFamily="34" charset="0"/>
                <a:cs typeface="Arial" pitchFamily="34" charset="0"/>
              </a:rPr>
              <a:t>заполните </a:t>
            </a:r>
            <a:r>
              <a:rPr lang="ru-RU" sz="2700" b="1" dirty="0">
                <a:latin typeface="Arial" pitchFamily="34" charset="0"/>
                <a:cs typeface="Arial" pitchFamily="34" charset="0"/>
              </a:rPr>
              <a:t>ее до нулевого деления.</a:t>
            </a:r>
          </a:p>
        </p:txBody>
      </p:sp>
      <p:pic>
        <p:nvPicPr>
          <p:cNvPr id="16386" name="Picture 2" descr="D:\диск D\01.03.16-домашние документы\Колледж Строитель\Водоснабжение-СПО\1.2. Природные воды\Жесткость воды\image016.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200814"/>
            <a:ext cx="2874640" cy="3386413"/>
          </a:xfrm>
          <a:prstGeom prst="round2DiagRect">
            <a:avLst>
              <a:gd name="adj1" fmla="val 16667"/>
              <a:gd name="adj2" fmla="val 0"/>
            </a:avLst>
          </a:prstGeom>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6388" name="Picture 4" descr="https://otvet.imgsmail.ru/download/a144c649627fe4118a9bea7265c6cecb_i-56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4347" y="3068960"/>
            <a:ext cx="4537333" cy="3096344"/>
          </a:xfrm>
          <a:prstGeom prst="round2DiagRect">
            <a:avLst>
              <a:gd name="adj1" fmla="val 16667"/>
              <a:gd name="adj2" fmla="val 0"/>
            </a:avLst>
          </a:prstGeom>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64106" y="6192440"/>
            <a:ext cx="2077813" cy="523220"/>
          </a:xfrm>
          <a:prstGeom prst="rect">
            <a:avLst/>
          </a:prstGeom>
        </p:spPr>
        <p:txBody>
          <a:bodyPr wrap="none">
            <a:spAutoFit/>
          </a:bodyPr>
          <a:lstStyle/>
          <a:p>
            <a:r>
              <a:rPr lang="ru-RU" sz="2800" b="1" dirty="0" smtClean="0">
                <a:effectLst>
                  <a:outerShdw blurRad="38100" dist="38100" dir="2700000" algn="tl">
                    <a:srgbClr val="000000">
                      <a:alpha val="43137"/>
                    </a:srgbClr>
                  </a:outerShdw>
                </a:effectLst>
                <a:latin typeface="Arial Black" pitchFamily="34" charset="0"/>
                <a:cs typeface="Arial" pitchFamily="34" charset="0"/>
              </a:rPr>
              <a:t>Бюретки</a:t>
            </a:r>
            <a:r>
              <a:rPr lang="ru-RU" sz="2800" b="1" dirty="0" smtClean="0">
                <a:latin typeface="Arial Black" pitchFamily="34" charset="0"/>
                <a:cs typeface="Arial" pitchFamily="34" charset="0"/>
              </a:rPr>
              <a:t> </a:t>
            </a:r>
            <a:endParaRPr lang="ru-RU" sz="2800" dirty="0">
              <a:latin typeface="Arial Black" pitchFamily="34" charset="0"/>
            </a:endParaRPr>
          </a:p>
        </p:txBody>
      </p:sp>
    </p:spTree>
    <p:extLst>
      <p:ext uri="{BB962C8B-B14F-4D97-AF65-F5344CB8AC3E}">
        <p14:creationId xmlns:p14="http://schemas.microsoft.com/office/powerpoint/2010/main" val="936870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Прямоугольник 9"/>
          <p:cNvSpPr/>
          <p:nvPr/>
        </p:nvSpPr>
        <p:spPr>
          <a:xfrm>
            <a:off x="179512" y="332656"/>
            <a:ext cx="8784976" cy="5036763"/>
          </a:xfrm>
          <a:prstGeom prst="rect">
            <a:avLst/>
          </a:prstGeom>
        </p:spPr>
        <p:txBody>
          <a:bodyPr wrap="square">
            <a:spAutoFit/>
          </a:bodyPr>
          <a:lstStyle/>
          <a:p>
            <a:pPr indent="450000" algn="just">
              <a:lnSpc>
                <a:spcPct val="85000"/>
              </a:lnSpc>
            </a:pPr>
            <a:r>
              <a:rPr lang="ru-RU" sz="2700" b="1" dirty="0">
                <a:latin typeface="Arial" pitchFamily="34" charset="0"/>
                <a:ea typeface="Times New Roman" pitchFamily="18" charset="0"/>
                <a:cs typeface="Arial" pitchFamily="34" charset="0"/>
              </a:rPr>
              <a:t>Промойте пипетку объемом 50 см</a:t>
            </a:r>
            <a:r>
              <a:rPr lang="ru-RU" sz="2700" b="1" baseline="30000" dirty="0">
                <a:latin typeface="Arial" pitchFamily="34" charset="0"/>
                <a:ea typeface="Times New Roman" pitchFamily="18" charset="0"/>
                <a:cs typeface="Arial" pitchFamily="34" charset="0"/>
              </a:rPr>
              <a:t>3</a:t>
            </a:r>
            <a:r>
              <a:rPr lang="ru-RU" sz="2700" b="1" dirty="0">
                <a:latin typeface="Arial" pitchFamily="34" charset="0"/>
                <a:ea typeface="Times New Roman" pitchFamily="18" charset="0"/>
                <a:cs typeface="Arial" pitchFamily="34" charset="0"/>
              </a:rPr>
              <a:t> анализируемым раствором. Аликвотную часть исследуемого раствора, отмеренную пипеткой,  </a:t>
            </a:r>
            <a:r>
              <a:rPr lang="ru-RU" sz="2700" b="1" dirty="0" smtClean="0">
                <a:latin typeface="Arial" pitchFamily="34" charset="0"/>
                <a:ea typeface="Times New Roman" pitchFamily="18" charset="0"/>
                <a:cs typeface="Arial" pitchFamily="34" charset="0"/>
              </a:rPr>
              <a:t>поместите </a:t>
            </a:r>
            <a:r>
              <a:rPr lang="ru-RU" sz="2700" b="1" dirty="0">
                <a:latin typeface="Arial" pitchFamily="34" charset="0"/>
                <a:ea typeface="Times New Roman" pitchFamily="18" charset="0"/>
                <a:cs typeface="Arial" pitchFamily="34" charset="0"/>
              </a:rPr>
              <a:t>в коническую колбу для титрования, </a:t>
            </a:r>
            <a:r>
              <a:rPr lang="ru-RU" sz="2700" b="1" dirty="0" smtClean="0">
                <a:latin typeface="Arial" pitchFamily="34" charset="0"/>
                <a:ea typeface="Times New Roman" pitchFamily="18" charset="0"/>
                <a:cs typeface="Arial" pitchFamily="34" charset="0"/>
              </a:rPr>
              <a:t>добавьте 5 </a:t>
            </a:r>
            <a:r>
              <a:rPr lang="ru-RU" sz="2700" b="1" dirty="0">
                <a:latin typeface="Arial" pitchFamily="34" charset="0"/>
                <a:ea typeface="Times New Roman" pitchFamily="18" charset="0"/>
                <a:cs typeface="Arial" pitchFamily="34" charset="0"/>
              </a:rPr>
              <a:t>см</a:t>
            </a:r>
            <a:r>
              <a:rPr lang="ru-RU" sz="2700" b="1" baseline="30000" dirty="0">
                <a:latin typeface="Arial" pitchFamily="34" charset="0"/>
                <a:ea typeface="Times New Roman" pitchFamily="18" charset="0"/>
                <a:cs typeface="Arial" pitchFamily="34" charset="0"/>
              </a:rPr>
              <a:t>3</a:t>
            </a:r>
            <a:r>
              <a:rPr lang="ru-RU" sz="2700" b="1" dirty="0">
                <a:latin typeface="Arial" pitchFamily="34" charset="0"/>
                <a:ea typeface="Times New Roman" pitchFamily="18" charset="0"/>
                <a:cs typeface="Arial" pitchFamily="34" charset="0"/>
              </a:rPr>
              <a:t> </a:t>
            </a:r>
            <a:r>
              <a:rPr lang="ru-RU" sz="2700" b="1" dirty="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аммиачно-аммонийного буфера </a:t>
            </a:r>
            <a:r>
              <a:rPr lang="ru-RU" sz="2700" b="1" dirty="0">
                <a:latin typeface="Arial" pitchFamily="34" charset="0"/>
                <a:ea typeface="Times New Roman" pitchFamily="18" charset="0"/>
                <a:cs typeface="Arial" pitchFamily="34" charset="0"/>
              </a:rPr>
              <a:t>(</a:t>
            </a:r>
            <a:r>
              <a:rPr lang="ru-RU" sz="2700" b="1" u="sng" dirty="0">
                <a:latin typeface="Arial" pitchFamily="34" charset="0"/>
                <a:ea typeface="Times New Roman" pitchFamily="18" charset="0"/>
                <a:cs typeface="Arial" pitchFamily="34" charset="0"/>
              </a:rPr>
              <a:t>равные объемы </a:t>
            </a:r>
            <a:r>
              <a:rPr lang="ru-RU" sz="2700" b="1" u="sng" dirty="0" smtClean="0">
                <a:latin typeface="Arial" pitchFamily="34" charset="0"/>
                <a:ea typeface="Times New Roman" pitchFamily="18" charset="0"/>
                <a:cs typeface="Arial" pitchFamily="34" charset="0"/>
              </a:rPr>
              <a:t>0,1 </a:t>
            </a:r>
            <a:r>
              <a:rPr lang="ru-RU" sz="2700" b="1" u="sng" dirty="0">
                <a:latin typeface="Arial" pitchFamily="34" charset="0"/>
                <a:ea typeface="Times New Roman" pitchFamily="18" charset="0"/>
                <a:cs typeface="Arial" pitchFamily="34" charset="0"/>
              </a:rPr>
              <a:t>М </a:t>
            </a:r>
            <a:r>
              <a:rPr lang="en-US" sz="2700" b="1" u="sng" dirty="0">
                <a:latin typeface="Arial" pitchFamily="34" charset="0"/>
                <a:ea typeface="Times New Roman" pitchFamily="18" charset="0"/>
                <a:cs typeface="Arial" pitchFamily="34" charset="0"/>
              </a:rPr>
              <a:t>NH</a:t>
            </a:r>
            <a:r>
              <a:rPr lang="ru-RU" sz="2700" b="1" u="sng" baseline="-30000" dirty="0">
                <a:latin typeface="Arial" pitchFamily="34" charset="0"/>
                <a:ea typeface="Times New Roman" pitchFamily="18" charset="0"/>
                <a:cs typeface="Arial" pitchFamily="34" charset="0"/>
              </a:rPr>
              <a:t>4</a:t>
            </a:r>
            <a:r>
              <a:rPr lang="en-US" sz="2700" b="1" u="sng" dirty="0" err="1">
                <a:latin typeface="Arial" pitchFamily="34" charset="0"/>
                <a:ea typeface="Times New Roman" pitchFamily="18" charset="0"/>
                <a:cs typeface="Arial" pitchFamily="34" charset="0"/>
              </a:rPr>
              <a:t>Cl</a:t>
            </a:r>
            <a:r>
              <a:rPr lang="ru-RU" sz="2700" b="1" u="sng" dirty="0">
                <a:latin typeface="Arial" pitchFamily="34" charset="0"/>
                <a:ea typeface="Times New Roman" pitchFamily="18" charset="0"/>
                <a:cs typeface="Arial" pitchFamily="34" charset="0"/>
              </a:rPr>
              <a:t> </a:t>
            </a:r>
            <a:r>
              <a:rPr lang="ru-RU" sz="2700" b="1" u="sng" dirty="0" smtClean="0">
                <a:latin typeface="Arial" pitchFamily="34" charset="0"/>
                <a:ea typeface="Times New Roman" pitchFamily="18" charset="0"/>
                <a:cs typeface="Arial" pitchFamily="34" charset="0"/>
              </a:rPr>
              <a:t>и </a:t>
            </a:r>
            <a:r>
              <a:rPr lang="ru-RU" sz="2700" b="1" u="sng" dirty="0">
                <a:latin typeface="Arial" pitchFamily="34" charset="0"/>
                <a:ea typeface="Times New Roman" pitchFamily="18" charset="0"/>
                <a:cs typeface="Arial" pitchFamily="34" charset="0"/>
              </a:rPr>
              <a:t>0,1 </a:t>
            </a:r>
            <a:r>
              <a:rPr lang="en-US" sz="2700" b="1" u="sng" dirty="0">
                <a:latin typeface="Arial" pitchFamily="34" charset="0"/>
                <a:ea typeface="Times New Roman" pitchFamily="18" charset="0"/>
                <a:cs typeface="Arial" pitchFamily="34" charset="0"/>
              </a:rPr>
              <a:t>M NH</a:t>
            </a:r>
            <a:r>
              <a:rPr lang="ru-RU" sz="2700" b="1" u="sng" baseline="-30000" dirty="0">
                <a:latin typeface="Arial" pitchFamily="34" charset="0"/>
                <a:ea typeface="Times New Roman" pitchFamily="18" charset="0"/>
                <a:cs typeface="Arial" pitchFamily="34" charset="0"/>
              </a:rPr>
              <a:t>4</a:t>
            </a:r>
            <a:r>
              <a:rPr lang="en-US" sz="2700" b="1" u="sng" dirty="0">
                <a:latin typeface="Arial" pitchFamily="34" charset="0"/>
                <a:ea typeface="Times New Roman" pitchFamily="18" charset="0"/>
                <a:cs typeface="Arial" pitchFamily="34" charset="0"/>
              </a:rPr>
              <a:t>OH</a:t>
            </a:r>
            <a:r>
              <a:rPr lang="ru-RU" sz="2700" b="1" u="sng" dirty="0">
                <a:latin typeface="Arial" pitchFamily="34" charset="0"/>
                <a:ea typeface="Times New Roman" pitchFamily="18" charset="0"/>
                <a:cs typeface="Arial" pitchFamily="34" charset="0"/>
              </a:rPr>
              <a:t>;  рН</a:t>
            </a:r>
            <a:r>
              <a:rPr lang="ru-RU" sz="2700" b="1" u="sng" dirty="0">
                <a:latin typeface="Arial" pitchFamily="34" charset="0"/>
                <a:ea typeface="Times New Roman" pitchFamily="18" charset="0"/>
                <a:cs typeface="Arial" pitchFamily="34" charset="0"/>
                <a:sym typeface="Symbol"/>
              </a:rPr>
              <a:t></a:t>
            </a:r>
            <a:r>
              <a:rPr lang="ru-RU" sz="2700" b="1" u="sng" dirty="0">
                <a:latin typeface="Arial" pitchFamily="34" charset="0"/>
                <a:ea typeface="Times New Roman" pitchFamily="18" charset="0"/>
                <a:cs typeface="Arial" pitchFamily="34" charset="0"/>
              </a:rPr>
              <a:t>9</a:t>
            </a:r>
            <a:r>
              <a:rPr lang="ru-RU" sz="2700" b="1" dirty="0">
                <a:latin typeface="Arial" pitchFamily="34" charset="0"/>
                <a:ea typeface="Times New Roman" pitchFamily="18" charset="0"/>
                <a:cs typeface="Arial" pitchFamily="34" charset="0"/>
              </a:rPr>
              <a:t>) и </a:t>
            </a:r>
            <a:r>
              <a:rPr lang="ru-RU" sz="2700" b="1" dirty="0" smtClean="0">
                <a:latin typeface="Arial" pitchFamily="34" charset="0"/>
                <a:ea typeface="Times New Roman" pitchFamily="18" charset="0"/>
                <a:cs typeface="Arial" pitchFamily="34" charset="0"/>
              </a:rPr>
              <a:t>2 – 3 капли </a:t>
            </a:r>
            <a:r>
              <a:rPr lang="ru-RU" sz="2700" b="1" dirty="0">
                <a:latin typeface="Arial" pitchFamily="34" charset="0"/>
                <a:ea typeface="Times New Roman" pitchFamily="18" charset="0"/>
                <a:cs typeface="Arial" pitchFamily="34" charset="0"/>
              </a:rPr>
              <a:t>раствора </a:t>
            </a:r>
            <a:r>
              <a:rPr lang="ru-RU" sz="2700" b="1" dirty="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индикатора хрома темно-синего</a:t>
            </a:r>
            <a:r>
              <a:rPr lang="ru-RU" sz="2700" b="1" dirty="0">
                <a:latin typeface="Arial" pitchFamily="34" charset="0"/>
                <a:ea typeface="Times New Roman" pitchFamily="18" charset="0"/>
                <a:cs typeface="Arial" pitchFamily="34" charset="0"/>
              </a:rPr>
              <a:t>. Полученную смесь </a:t>
            </a:r>
            <a:r>
              <a:rPr lang="ru-RU" sz="2700" b="1" dirty="0" smtClean="0">
                <a:latin typeface="Arial" pitchFamily="34" charset="0"/>
                <a:ea typeface="Times New Roman" pitchFamily="18" charset="0"/>
                <a:cs typeface="Arial" pitchFamily="34" charset="0"/>
              </a:rPr>
              <a:t>титруйте </a:t>
            </a:r>
            <a:r>
              <a:rPr lang="ru-RU" sz="2700" b="1" dirty="0">
                <a:latin typeface="Arial" pitchFamily="34" charset="0"/>
                <a:ea typeface="Times New Roman" pitchFamily="18" charset="0"/>
                <a:cs typeface="Arial" pitchFamily="34" charset="0"/>
              </a:rPr>
              <a:t>при непрерывном перемешивании рабочим раствором </a:t>
            </a:r>
            <a:r>
              <a:rPr lang="ru-RU" sz="2700" b="1" dirty="0" err="1">
                <a:latin typeface="Arial" pitchFamily="34" charset="0"/>
                <a:ea typeface="Times New Roman" pitchFamily="18" charset="0"/>
                <a:cs typeface="Arial" pitchFamily="34" charset="0"/>
              </a:rPr>
              <a:t>трилона</a:t>
            </a:r>
            <a:r>
              <a:rPr lang="ru-RU" sz="2700" b="1" dirty="0">
                <a:latin typeface="Arial" pitchFamily="34" charset="0"/>
                <a:ea typeface="Times New Roman" pitchFamily="18" charset="0"/>
                <a:cs typeface="Arial" pitchFamily="34" charset="0"/>
              </a:rPr>
              <a:t> Б до перехода винно-красной окраски в сине-голубую (через фиолетовую). Под конец титрование </a:t>
            </a:r>
            <a:r>
              <a:rPr lang="ru-RU" sz="2700" b="1" dirty="0" smtClean="0">
                <a:latin typeface="Arial" pitchFamily="34" charset="0"/>
                <a:ea typeface="Times New Roman" pitchFamily="18" charset="0"/>
                <a:cs typeface="Arial" pitchFamily="34" charset="0"/>
              </a:rPr>
              <a:t>проводите </a:t>
            </a:r>
            <a:r>
              <a:rPr lang="ru-RU" sz="2700" b="1" dirty="0">
                <a:latin typeface="Arial" pitchFamily="34" charset="0"/>
                <a:ea typeface="Times New Roman" pitchFamily="18" charset="0"/>
                <a:cs typeface="Arial" pitchFamily="34" charset="0"/>
              </a:rPr>
              <a:t>очень медленно, тщательно перемешивая смесь после добавления каждой капли </a:t>
            </a:r>
            <a:r>
              <a:rPr lang="ru-RU" sz="2700" b="1" dirty="0" err="1" smtClean="0">
                <a:latin typeface="Arial" pitchFamily="34" charset="0"/>
                <a:ea typeface="Times New Roman" pitchFamily="18" charset="0"/>
                <a:cs typeface="Arial" pitchFamily="34" charset="0"/>
              </a:rPr>
              <a:t>титранта</a:t>
            </a:r>
            <a:r>
              <a:rPr lang="ru-RU" sz="2700" b="1" dirty="0" smtClean="0">
                <a:latin typeface="Arial" pitchFamily="34" charset="0"/>
                <a:ea typeface="Times New Roman" pitchFamily="18" charset="0"/>
                <a:cs typeface="Arial" pitchFamily="34" charset="0"/>
              </a:rPr>
              <a:t>.</a:t>
            </a:r>
            <a:endParaRPr lang="ru-RU" sz="2700" dirty="0"/>
          </a:p>
        </p:txBody>
      </p:sp>
    </p:spTree>
    <p:extLst>
      <p:ext uri="{BB962C8B-B14F-4D97-AF65-F5344CB8AC3E}">
        <p14:creationId xmlns:p14="http://schemas.microsoft.com/office/powerpoint/2010/main" val="9368704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353529"/>
            <a:ext cx="8784976" cy="2211375"/>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Титрование повторяем для получения не менее 3-х результатов, отличающихся не более, чем на 0,1 см</a:t>
            </a:r>
            <a:r>
              <a:rPr lang="ru-RU" sz="2700" b="1" baseline="30000" dirty="0">
                <a:latin typeface="Arial" pitchFamily="34" charset="0"/>
                <a:cs typeface="Arial" pitchFamily="34" charset="0"/>
              </a:rPr>
              <a:t>3</a:t>
            </a:r>
            <a:r>
              <a:rPr lang="ru-RU" sz="2700" b="1" dirty="0">
                <a:latin typeface="Arial" pitchFamily="34" charset="0"/>
                <a:cs typeface="Arial" pitchFamily="34" charset="0"/>
              </a:rPr>
              <a:t>. Затем определяем средний объем раствора ЭДТА,   идущий на титрование 50 см</a:t>
            </a:r>
            <a:r>
              <a:rPr lang="ru-RU" sz="2700" b="1" baseline="30000" dirty="0">
                <a:latin typeface="Arial" pitchFamily="34" charset="0"/>
                <a:cs typeface="Arial" pitchFamily="34" charset="0"/>
              </a:rPr>
              <a:t>3</a:t>
            </a:r>
            <a:r>
              <a:rPr lang="ru-RU" sz="2700" b="1" dirty="0">
                <a:latin typeface="Arial" pitchFamily="34" charset="0"/>
                <a:cs typeface="Arial" pitchFamily="34" charset="0"/>
              </a:rPr>
              <a:t>  воды.  Результаты записываем в таблицу.</a:t>
            </a:r>
          </a:p>
          <a:p>
            <a:pPr indent="450000" algn="just">
              <a:lnSpc>
                <a:spcPct val="85000"/>
              </a:lnSpc>
            </a:pPr>
            <a:r>
              <a:rPr lang="ru-RU" sz="2700" b="1" dirty="0">
                <a:latin typeface="Arial" pitchFamily="34" charset="0"/>
                <a:cs typeface="Arial" pitchFamily="34" charset="0"/>
              </a:rPr>
              <a:t>Расчет жесткости воды проводим по формуле:</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ext uri="{D42A27DB-BD31-4B8C-83A1-F6EECF244321}">
                <p14:modId xmlns:p14="http://schemas.microsoft.com/office/powerpoint/2010/main" val="3535529970"/>
              </p:ext>
            </p:extLst>
          </p:nvPr>
        </p:nvGraphicFramePr>
        <p:xfrm>
          <a:off x="1979712" y="2708920"/>
          <a:ext cx="5554289" cy="1152128"/>
        </p:xfrm>
        <a:graphic>
          <a:graphicData uri="http://schemas.openxmlformats.org/presentationml/2006/ole">
            <mc:AlternateContent xmlns:mc="http://schemas.openxmlformats.org/markup-compatibility/2006">
              <mc:Choice xmlns:v="urn:schemas-microsoft-com:vml" Requires="v">
                <p:oleObj spid="_x0000_s10383" name="Формула" r:id="rId5" imgW="3073400" imgH="635000" progId="Equation.3">
                  <p:embed/>
                </p:oleObj>
              </mc:Choice>
              <mc:Fallback>
                <p:oleObj name="Формула" r:id="rId5" imgW="3073400" imgH="635000" progId="Equation.3">
                  <p:embed/>
                  <p:pic>
                    <p:nvPicPr>
                      <p:cNvPr id="0" name="Picture 10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712" y="2708920"/>
                        <a:ext cx="5554289" cy="1152128"/>
                      </a:xfrm>
                      <a:prstGeom prst="rect">
                        <a:avLst/>
                      </a:prstGeom>
                      <a:noFill/>
                      <a:ln w="38100">
                        <a:solidFill>
                          <a:srgbClr val="C00000"/>
                        </a:solidFill>
                        <a:miter lim="800000"/>
                        <a:headEnd/>
                        <a:tailEnd/>
                      </a:ln>
                    </p:spPr>
                  </p:pic>
                </p:oleObj>
              </mc:Fallback>
            </mc:AlternateContent>
          </a:graphicData>
        </a:graphic>
      </p:graphicFrame>
      <p:sp>
        <p:nvSpPr>
          <p:cNvPr id="11" name="Rectangle 6"/>
          <p:cNvSpPr>
            <a:spLocks noChangeArrowheads="1"/>
          </p:cNvSpPr>
          <p:nvPr/>
        </p:nvSpPr>
        <p:spPr bwMode="auto">
          <a:xfrm flipV="1">
            <a:off x="1187624" y="5157192"/>
            <a:ext cx="8964488" cy="292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3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Прямоугольник 11"/>
          <p:cNvSpPr/>
          <p:nvPr/>
        </p:nvSpPr>
        <p:spPr>
          <a:xfrm>
            <a:off x="206002" y="4169639"/>
            <a:ext cx="8758485" cy="1151854"/>
          </a:xfrm>
          <a:prstGeom prst="rect">
            <a:avLst/>
          </a:prstGeom>
        </p:spPr>
        <p:txBody>
          <a:bodyPr wrap="square">
            <a:spAutoFit/>
          </a:bodyPr>
          <a:lstStyle/>
          <a:p>
            <a:pPr marL="901700" lvl="0" indent="-901700" algn="just" fontAlgn="base">
              <a:lnSpc>
                <a:spcPct val="85000"/>
              </a:lnSpc>
              <a:spcBef>
                <a:spcPct val="0"/>
              </a:spcBef>
              <a:spcAft>
                <a:spcPct val="0"/>
              </a:spcAft>
            </a:pPr>
            <a:r>
              <a:rPr lang="ru-RU" sz="2700" b="1" dirty="0" smtClean="0">
                <a:latin typeface="Arial" pitchFamily="34" charset="0"/>
                <a:ea typeface="Times New Roman" pitchFamily="18" charset="0"/>
                <a:cs typeface="Arial" pitchFamily="34" charset="0"/>
              </a:rPr>
              <a:t>где </a:t>
            </a:r>
            <a:r>
              <a:rPr lang="en-US" sz="2700" b="1" dirty="0" smtClean="0">
                <a:latin typeface="Arial" pitchFamily="34" charset="0"/>
                <a:ea typeface="Times New Roman" pitchFamily="18" charset="0"/>
                <a:cs typeface="Arial" pitchFamily="34" charset="0"/>
              </a:rPr>
              <a:t>V</a:t>
            </a:r>
            <a:r>
              <a:rPr lang="ru-RU" sz="2700" b="1" baseline="-30000" dirty="0">
                <a:latin typeface="Arial" pitchFamily="34" charset="0"/>
                <a:ea typeface="Times New Roman" pitchFamily="18" charset="0"/>
                <a:cs typeface="Arial" pitchFamily="34" charset="0"/>
              </a:rPr>
              <a:t>ср</a:t>
            </a:r>
            <a:r>
              <a:rPr lang="ru-RU" sz="2700" b="1" dirty="0">
                <a:latin typeface="Arial" pitchFamily="34" charset="0"/>
                <a:ea typeface="Times New Roman" pitchFamily="18" charset="0"/>
                <a:cs typeface="Arial" pitchFamily="34" charset="0"/>
              </a:rPr>
              <a:t>(ЭДТА) и </a:t>
            </a:r>
            <a:r>
              <a:rPr lang="ru-RU" sz="2700" b="1" dirty="0" smtClean="0">
                <a:latin typeface="Arial" pitchFamily="34" charset="0"/>
                <a:ea typeface="Times New Roman" pitchFamily="18" charset="0"/>
                <a:cs typeface="Arial" pitchFamily="34" charset="0"/>
              </a:rPr>
              <a:t>с(1/2 </a:t>
            </a:r>
            <a:r>
              <a:rPr lang="ru-RU" sz="2700" b="1" dirty="0">
                <a:latin typeface="Arial" pitchFamily="34" charset="0"/>
                <a:ea typeface="Times New Roman" pitchFamily="18" charset="0"/>
                <a:cs typeface="Arial" pitchFamily="34" charset="0"/>
              </a:rPr>
              <a:t>ЭДТА) – средний объем </a:t>
            </a:r>
            <a:r>
              <a:rPr lang="ru-RU" sz="2700" b="1" dirty="0" err="1">
                <a:latin typeface="Arial" pitchFamily="34" charset="0"/>
                <a:ea typeface="Times New Roman" pitchFamily="18" charset="0"/>
                <a:cs typeface="Arial" pitchFamily="34" charset="0"/>
              </a:rPr>
              <a:t>трилона</a:t>
            </a:r>
            <a:r>
              <a:rPr lang="ru-RU" sz="2700" b="1" dirty="0">
                <a:latin typeface="Arial" pitchFamily="34" charset="0"/>
                <a:ea typeface="Times New Roman" pitchFamily="18" charset="0"/>
                <a:cs typeface="Arial" pitchFamily="34" charset="0"/>
              </a:rPr>
              <a:t> Б и его моль-эквивалентная концентрация</a:t>
            </a: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3596675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323528" y="332930"/>
            <a:ext cx="8495828" cy="1151854"/>
          </a:xfrm>
          <a:prstGeom prst="rect">
            <a:avLst/>
          </a:prstGeom>
        </p:spPr>
        <p:txBody>
          <a:bodyPr wrap="square">
            <a:spAutoFit/>
          </a:bodyPr>
          <a:lstStyle/>
          <a:p>
            <a:pPr algn="ctr">
              <a:lnSpc>
                <a:spcPct val="85000"/>
              </a:lnSpc>
            </a:pPr>
            <a:r>
              <a:rPr lang="ru-RU" sz="2700" b="1" dirty="0">
                <a:latin typeface="Arial" pitchFamily="34" charset="0"/>
                <a:cs typeface="Arial" pitchFamily="34" charset="0"/>
              </a:rPr>
              <a:t>Результаты эксперимента</a:t>
            </a:r>
            <a:endParaRPr lang="ru-RU" sz="2700" b="1" i="1" dirty="0">
              <a:latin typeface="Arial" pitchFamily="34" charset="0"/>
              <a:cs typeface="Arial" pitchFamily="34" charset="0"/>
            </a:endParaRPr>
          </a:p>
          <a:p>
            <a:pPr algn="ctr">
              <a:lnSpc>
                <a:spcPct val="85000"/>
              </a:lnSpc>
            </a:pPr>
            <a:r>
              <a:rPr lang="ru-RU" sz="2700" b="1" dirty="0">
                <a:latin typeface="Arial" pitchFamily="34" charset="0"/>
                <a:cs typeface="Arial" pitchFamily="34" charset="0"/>
              </a:rPr>
              <a:t> </a:t>
            </a:r>
            <a:r>
              <a:rPr lang="ru-RU" sz="2700" b="1" dirty="0" smtClean="0">
                <a:latin typeface="Arial" pitchFamily="34" charset="0"/>
                <a:cs typeface="Arial" pitchFamily="34" charset="0"/>
              </a:rPr>
              <a:t>Объемы </a:t>
            </a:r>
            <a:r>
              <a:rPr lang="ru-RU" sz="2700" b="1" dirty="0">
                <a:latin typeface="Arial" pitchFamily="34" charset="0"/>
                <a:cs typeface="Arial" pitchFamily="34" charset="0"/>
              </a:rPr>
              <a:t>раствора </a:t>
            </a:r>
            <a:r>
              <a:rPr lang="ru-RU" sz="2700" b="1" dirty="0" err="1">
                <a:latin typeface="Arial" pitchFamily="34" charset="0"/>
                <a:cs typeface="Arial" pitchFamily="34" charset="0"/>
              </a:rPr>
              <a:t>трилона</a:t>
            </a:r>
            <a:r>
              <a:rPr lang="ru-RU" sz="2700" b="1" dirty="0">
                <a:latin typeface="Arial" pitchFamily="34" charset="0"/>
                <a:cs typeface="Arial" pitchFamily="34" charset="0"/>
              </a:rPr>
              <a:t> Б,  расходуемые на титрование 50 см</a:t>
            </a:r>
            <a:r>
              <a:rPr lang="ru-RU" sz="2700" b="1" baseline="30000" dirty="0">
                <a:latin typeface="Arial" pitchFamily="34" charset="0"/>
                <a:cs typeface="Arial" pitchFamily="34" charset="0"/>
              </a:rPr>
              <a:t>3</a:t>
            </a:r>
            <a:r>
              <a:rPr lang="ru-RU" sz="2700" b="1" dirty="0">
                <a:latin typeface="Arial" pitchFamily="34" charset="0"/>
                <a:cs typeface="Arial" pitchFamily="34" charset="0"/>
              </a:rPr>
              <a:t> воды</a:t>
            </a:r>
          </a:p>
        </p:txBody>
      </p:sp>
      <p:graphicFrame>
        <p:nvGraphicFramePr>
          <p:cNvPr id="3" name="Таблица 2"/>
          <p:cNvGraphicFramePr>
            <a:graphicFrameLocks noGrp="1"/>
          </p:cNvGraphicFramePr>
          <p:nvPr>
            <p:extLst>
              <p:ext uri="{D42A27DB-BD31-4B8C-83A1-F6EECF244321}">
                <p14:modId xmlns:p14="http://schemas.microsoft.com/office/powerpoint/2010/main" val="142052092"/>
              </p:ext>
            </p:extLst>
          </p:nvPr>
        </p:nvGraphicFramePr>
        <p:xfrm>
          <a:off x="323528" y="1556792"/>
          <a:ext cx="8495828" cy="1310005"/>
        </p:xfrm>
        <a:graphic>
          <a:graphicData uri="http://schemas.openxmlformats.org/drawingml/2006/table">
            <a:tbl>
              <a:tblPr firstRow="1" firstCol="1" lastRow="1" lastCol="1" bandRow="1" bandCol="1">
                <a:tableStyleId>{7DF18680-E054-41AD-8BC1-D1AEF772440D}</a:tableStyleId>
              </a:tblPr>
              <a:tblGrid>
                <a:gridCol w="2081210"/>
                <a:gridCol w="2177390"/>
                <a:gridCol w="1502040"/>
                <a:gridCol w="2735188"/>
              </a:tblGrid>
              <a:tr h="0">
                <a:tc gridSpan="3">
                  <a:txBody>
                    <a:bodyPr/>
                    <a:lstStyle/>
                    <a:p>
                      <a:pPr algn="ctr">
                        <a:spcAft>
                          <a:spcPts val="0"/>
                        </a:spcAft>
                      </a:pPr>
                      <a:r>
                        <a:rPr lang="ru-RU" sz="2700" b="1" dirty="0">
                          <a:solidFill>
                            <a:schemeClr val="tx1"/>
                          </a:solidFill>
                          <a:effectLst/>
                        </a:rPr>
                        <a:t>Результаты титрования,  </a:t>
                      </a:r>
                      <a:r>
                        <a:rPr lang="en-US" sz="2700" b="1" dirty="0">
                          <a:solidFill>
                            <a:schemeClr val="tx1"/>
                          </a:solidFill>
                          <a:effectLst/>
                        </a:rPr>
                        <a:t>V</a:t>
                      </a:r>
                      <a:r>
                        <a:rPr lang="ru-RU" sz="2700" b="1" dirty="0">
                          <a:solidFill>
                            <a:schemeClr val="tx1"/>
                          </a:solidFill>
                          <a:effectLst/>
                        </a:rPr>
                        <a:t> см</a:t>
                      </a:r>
                      <a:r>
                        <a:rPr lang="ru-RU" sz="2700" b="1" baseline="30000" dirty="0">
                          <a:solidFill>
                            <a:schemeClr val="tx1"/>
                          </a:solidFill>
                          <a:effectLst/>
                        </a:rPr>
                        <a:t>3</a:t>
                      </a:r>
                      <a:endParaRPr lang="ru-RU" sz="27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hMerge="1">
                  <a:txBody>
                    <a:bodyPr/>
                    <a:lstStyle/>
                    <a:p>
                      <a:endParaRPr lang="ru-RU"/>
                    </a:p>
                  </a:txBody>
                  <a:tcPr/>
                </a:tc>
                <a:tc rowSpan="2">
                  <a:txBody>
                    <a:bodyPr/>
                    <a:lstStyle/>
                    <a:p>
                      <a:pPr algn="ctr">
                        <a:spcAft>
                          <a:spcPts val="0"/>
                        </a:spcAft>
                      </a:pPr>
                      <a:r>
                        <a:rPr lang="ru-RU" sz="2700" b="1">
                          <a:solidFill>
                            <a:schemeClr val="tx1"/>
                          </a:solidFill>
                          <a:effectLst/>
                        </a:rPr>
                        <a:t>Средний объем </a:t>
                      </a:r>
                      <a:r>
                        <a:rPr lang="en-US" sz="2700" b="1">
                          <a:solidFill>
                            <a:schemeClr val="tx1"/>
                          </a:solidFill>
                          <a:effectLst/>
                        </a:rPr>
                        <a:t>V</a:t>
                      </a:r>
                      <a:r>
                        <a:rPr lang="ru-RU" sz="2700" b="1" baseline="-25000">
                          <a:solidFill>
                            <a:schemeClr val="tx1"/>
                          </a:solidFill>
                          <a:effectLst/>
                        </a:rPr>
                        <a:t>ср</a:t>
                      </a:r>
                      <a:r>
                        <a:rPr lang="ru-RU" sz="2700" b="1">
                          <a:solidFill>
                            <a:schemeClr val="tx1"/>
                          </a:solidFill>
                          <a:effectLst/>
                        </a:rPr>
                        <a:t>, см</a:t>
                      </a:r>
                      <a:r>
                        <a:rPr lang="ru-RU" sz="2700" b="1" baseline="30000">
                          <a:solidFill>
                            <a:schemeClr val="tx1"/>
                          </a:solidFill>
                          <a:effectLst/>
                        </a:rPr>
                        <a:t>3</a:t>
                      </a:r>
                      <a:endParaRPr lang="ru-RU" sz="2700" b="1">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spcAft>
                          <a:spcPts val="0"/>
                        </a:spcAft>
                      </a:pPr>
                      <a:r>
                        <a:rPr lang="ru-RU" sz="2700" b="1" dirty="0">
                          <a:solidFill>
                            <a:schemeClr val="tx1"/>
                          </a:solidFill>
                          <a:effectLst/>
                        </a:rPr>
                        <a:t>1</a:t>
                      </a:r>
                      <a:endParaRPr lang="ru-RU" sz="27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solidFill>
                            <a:schemeClr val="tx1"/>
                          </a:solidFill>
                          <a:effectLst/>
                        </a:rPr>
                        <a:t>2</a:t>
                      </a:r>
                      <a:endParaRPr lang="ru-RU" sz="27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solidFill>
                            <a:schemeClr val="tx1"/>
                          </a:solidFill>
                          <a:effectLst/>
                        </a:rPr>
                        <a:t>3</a:t>
                      </a:r>
                      <a:endParaRPr lang="ru-RU" sz="27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vMerge="1">
                  <a:txBody>
                    <a:bodyPr/>
                    <a:lstStyle/>
                    <a:p>
                      <a:endParaRPr lang="ru-RU"/>
                    </a:p>
                  </a:txBody>
                  <a:tcPr/>
                </a:tc>
              </a:tr>
              <a:tr h="487045">
                <a:tc>
                  <a:txBody>
                    <a:bodyPr/>
                    <a:lstStyle/>
                    <a:p>
                      <a:pPr algn="ctr">
                        <a:spcAft>
                          <a:spcPts val="0"/>
                        </a:spcAft>
                      </a:pPr>
                      <a:r>
                        <a:rPr lang="ru-RU" sz="2700" b="1" dirty="0">
                          <a:solidFill>
                            <a:schemeClr val="tx1"/>
                          </a:solidFill>
                          <a:effectLst/>
                        </a:rPr>
                        <a:t> </a:t>
                      </a:r>
                      <a:endParaRPr lang="ru-RU" sz="27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solidFill>
                            <a:schemeClr val="tx1"/>
                          </a:solidFill>
                          <a:effectLst/>
                        </a:rPr>
                        <a:t> </a:t>
                      </a:r>
                      <a:endParaRPr lang="ru-RU" sz="27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solidFill>
                            <a:schemeClr val="tx1"/>
                          </a:solidFill>
                          <a:effectLst/>
                        </a:rPr>
                        <a:t> </a:t>
                      </a:r>
                      <a:endParaRPr lang="ru-RU" sz="27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spcAft>
                          <a:spcPts val="0"/>
                        </a:spcAft>
                      </a:pPr>
                      <a:r>
                        <a:rPr lang="ru-RU" sz="2700" b="1" dirty="0">
                          <a:solidFill>
                            <a:schemeClr val="tx1"/>
                          </a:solidFill>
                          <a:effectLst/>
                        </a:rPr>
                        <a:t> </a:t>
                      </a:r>
                      <a:endParaRPr lang="ru-RU" sz="2700" b="1" dirty="0">
                        <a:solidFill>
                          <a:schemeClr val="tx1"/>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sp>
        <p:nvSpPr>
          <p:cNvPr id="7" name="Прямоугольник 6"/>
          <p:cNvSpPr/>
          <p:nvPr/>
        </p:nvSpPr>
        <p:spPr>
          <a:xfrm>
            <a:off x="291353" y="3206384"/>
            <a:ext cx="8528003" cy="798680"/>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По результатам титрования рассчитываем жесткость:</a:t>
            </a: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ext uri="{D42A27DB-BD31-4B8C-83A1-F6EECF244321}">
                <p14:modId xmlns:p14="http://schemas.microsoft.com/office/powerpoint/2010/main" val="208443495"/>
              </p:ext>
            </p:extLst>
          </p:nvPr>
        </p:nvGraphicFramePr>
        <p:xfrm>
          <a:off x="1955204" y="4186632"/>
          <a:ext cx="5233592" cy="806488"/>
        </p:xfrm>
        <a:graphic>
          <a:graphicData uri="http://schemas.openxmlformats.org/presentationml/2006/ole">
            <mc:AlternateContent xmlns:mc="http://schemas.openxmlformats.org/markup-compatibility/2006">
              <mc:Choice xmlns:v="urn:schemas-microsoft-com:vml" Requires="v">
                <p:oleObj spid="_x0000_s11400" name="Формула" r:id="rId5" imgW="2908300" imgH="444500" progId="Equation.3">
                  <p:embed/>
                </p:oleObj>
              </mc:Choice>
              <mc:Fallback>
                <p:oleObj name="Формула" r:id="rId5" imgW="2908300" imgH="444500" progId="Equation.3">
                  <p:embed/>
                  <p:pic>
                    <p:nvPicPr>
                      <p:cNvPr id="0" name="Picture 1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5204" y="4186632"/>
                        <a:ext cx="5233592" cy="806488"/>
                      </a:xfrm>
                      <a:prstGeom prst="rect">
                        <a:avLst/>
                      </a:prstGeom>
                      <a:noFill/>
                      <a:ln w="38100">
                        <a:solidFill>
                          <a:srgbClr val="C00000"/>
                        </a:solidFill>
                        <a:miter lim="800000"/>
                        <a:headEnd/>
                        <a:tailEnd/>
                      </a:ln>
                    </p:spPr>
                  </p:pic>
                </p:oleObj>
              </mc:Fallback>
            </mc:AlternateContent>
          </a:graphicData>
        </a:graphic>
      </p:graphicFrame>
    </p:spTree>
    <p:extLst>
      <p:ext uri="{BB962C8B-B14F-4D97-AF65-F5344CB8AC3E}">
        <p14:creationId xmlns:p14="http://schemas.microsoft.com/office/powerpoint/2010/main" val="35966755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Управляющая кнопка: далее 10">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3"/>
          <p:cNvPicPr>
            <a:picLocks noChangeAspect="1" noChangeArrowheads="1"/>
          </p:cNvPicPr>
          <p:nvPr/>
        </p:nvPicPr>
        <p:blipFill>
          <a:blip r:embed="rId4" cstate="print"/>
          <a:srcRect l="6696" t="13489" r="8482" b="2877"/>
          <a:stretch>
            <a:fillRect/>
          </a:stretch>
        </p:blipFill>
        <p:spPr bwMode="auto">
          <a:xfrm>
            <a:off x="112827" y="5000636"/>
            <a:ext cx="2101719" cy="171456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3" name="Прямоугольник 12"/>
          <p:cNvSpPr/>
          <p:nvPr/>
        </p:nvSpPr>
        <p:spPr>
          <a:xfrm>
            <a:off x="142844" y="298940"/>
            <a:ext cx="8858312" cy="5133713"/>
          </a:xfrm>
          <a:prstGeom prst="rect">
            <a:avLst/>
          </a:prstGeom>
        </p:spPr>
        <p:txBody>
          <a:bodyPr wrap="square">
            <a:spAutoFit/>
          </a:bodyPr>
          <a:lstStyle/>
          <a:p>
            <a:pPr lvl="0" indent="450000" algn="just" eaLnBrk="0" fontAlgn="base" hangingPunct="0">
              <a:lnSpc>
                <a:spcPct val="90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Опыт 3. </a:t>
            </a:r>
            <a:r>
              <a:rPr lang="ru-RU" sz="2800" b="1" u="sng" dirty="0" smtClean="0">
                <a:latin typeface="Arial" pitchFamily="34" charset="0"/>
                <a:ea typeface="Times New Roman" pitchFamily="18" charset="0"/>
                <a:cs typeface="Arial" pitchFamily="34" charset="0"/>
              </a:rPr>
              <a:t>Устранение </a:t>
            </a:r>
            <a:r>
              <a:rPr lang="ru-RU" sz="2800" b="1" u="sng" dirty="0">
                <a:latin typeface="Arial" pitchFamily="34" charset="0"/>
                <a:ea typeface="Times New Roman" pitchFamily="18" charset="0"/>
                <a:cs typeface="Arial" pitchFamily="34" charset="0"/>
              </a:rPr>
              <a:t>жесткости воды. </a:t>
            </a:r>
            <a:r>
              <a:rPr lang="ru-RU" sz="2800" b="1" dirty="0" smtClean="0">
                <a:latin typeface="Arial" pitchFamily="34" charset="0"/>
                <a:ea typeface="Times New Roman" pitchFamily="18" charset="0"/>
                <a:cs typeface="Arial" pitchFamily="34" charset="0"/>
              </a:rPr>
              <a:t>Аккуратно нагрейте пробирку с водой над спиртовкой. Дайте воде немного покипеть.</a:t>
            </a:r>
            <a:endPar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lvl="0" indent="450000" algn="just" eaLnBrk="0" fontAlgn="base" hangingPunct="0">
              <a:lnSpc>
                <a:spcPct val="90000"/>
              </a:lnSpc>
              <a:spcBef>
                <a:spcPct val="0"/>
              </a:spcBef>
              <a:spcAft>
                <a:spcPct val="0"/>
              </a:spcAft>
            </a:pPr>
            <a:r>
              <a:rPr lang="ru-RU" sz="2800" b="1" dirty="0" smtClean="0">
                <a:latin typeface="Arial" pitchFamily="34" charset="0"/>
                <a:ea typeface="Times New Roman" pitchFamily="18" charset="0"/>
                <a:cs typeface="Arial" pitchFamily="34" charset="0"/>
              </a:rPr>
              <a:t>При кипячении гидро­карбонаты переходят в нерастворимые карбонаты:</a:t>
            </a:r>
            <a:endParaRPr lang="ru-RU" sz="2800" b="1" dirty="0" smtClean="0">
              <a:latin typeface="Arial" pitchFamily="34" charset="0"/>
              <a:cs typeface="Arial" pitchFamily="34" charset="0"/>
            </a:endParaRPr>
          </a:p>
          <a:p>
            <a:pPr lvl="0" algn="ctr" eaLnBrk="0" fontAlgn="base" hangingPunct="0">
              <a:lnSpc>
                <a:spcPct val="90000"/>
              </a:lnSpc>
              <a:spcBef>
                <a:spcPct val="0"/>
              </a:spcBef>
              <a:spcAft>
                <a:spcPct val="0"/>
              </a:spcAft>
            </a:pP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Са</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(НСО</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СаСО</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a:rPr>
              <a:t></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СО</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a:rPr>
              <a:t></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Н</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a:t>
            </a:r>
          </a:p>
          <a:p>
            <a:pPr indent="452438" algn="just" eaLnBrk="0" fontAlgn="base" hangingPunct="0">
              <a:lnSpc>
                <a:spcPct val="90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Наблюдаемый эффект: </a:t>
            </a:r>
            <a:r>
              <a:rPr lang="ru-RU" sz="2800" b="1" dirty="0" smtClean="0">
                <a:latin typeface="Arial" pitchFamily="34" charset="0"/>
                <a:ea typeface="Times New Roman" pitchFamily="18" charset="0"/>
                <a:cs typeface="Arial" pitchFamily="34" charset="0"/>
              </a:rPr>
              <a:t>выпал белый осадок и выделился газ.</a:t>
            </a:r>
          </a:p>
          <a:p>
            <a:pPr indent="452438" algn="just" eaLnBrk="0" fontAlgn="base" hangingPunct="0">
              <a:lnSpc>
                <a:spcPct val="90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Вывод</a:t>
            </a:r>
            <a:r>
              <a:rPr lang="ru-RU" sz="2800" b="1" dirty="0" smtClean="0">
                <a:latin typeface="Arial" pitchFamily="34" charset="0"/>
                <a:ea typeface="Times New Roman" pitchFamily="18" charset="0"/>
                <a:cs typeface="Arial" pitchFamily="34" charset="0"/>
              </a:rPr>
              <a:t>: в воде находились гидрокарбонаты кальция или магния, которые при кипячении перешли в нерастворимые карбонаты, при этом образовалась неустойчивая угольная кислота, разлагающаяся на воду и углекислый газ.</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023179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7" name="Picture 4"/>
          <p:cNvPicPr>
            <a:picLocks noChangeAspect="1" noChangeArrowheads="1"/>
          </p:cNvPicPr>
          <p:nvPr/>
        </p:nvPicPr>
        <p:blipFill>
          <a:blip r:embed="rId3" cstate="print"/>
          <a:srcRect l="2232" t="10791" r="4017" b="2877"/>
          <a:stretch>
            <a:fillRect/>
          </a:stretch>
        </p:blipFill>
        <p:spPr bwMode="auto">
          <a:xfrm>
            <a:off x="2987824" y="4265929"/>
            <a:ext cx="3261131" cy="248467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Прямоугольник 10"/>
          <p:cNvSpPr/>
          <p:nvPr/>
        </p:nvSpPr>
        <p:spPr>
          <a:xfrm>
            <a:off x="142844" y="298940"/>
            <a:ext cx="8858312" cy="4358116"/>
          </a:xfrm>
          <a:prstGeom prst="rect">
            <a:avLst/>
          </a:prstGeom>
        </p:spPr>
        <p:txBody>
          <a:bodyPr wrap="square">
            <a:spAutoFit/>
          </a:bodyPr>
          <a:lstStyle/>
          <a:p>
            <a:pPr lvl="0" indent="450000" algn="just" eaLnBrk="0" fontAlgn="base" hangingPunct="0">
              <a:lnSpc>
                <a:spcPct val="90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Опыт 4. </a:t>
            </a:r>
            <a:r>
              <a:rPr lang="ru-RU" sz="2800" b="1" u="sng" dirty="0">
                <a:latin typeface="Arial" pitchFamily="34" charset="0"/>
                <a:ea typeface="Times New Roman" pitchFamily="18" charset="0"/>
                <a:cs typeface="Arial" pitchFamily="34" charset="0"/>
              </a:rPr>
              <a:t>Устранение жесткости воды.</a:t>
            </a:r>
            <a:r>
              <a:rPr lang="ru-RU" sz="2800" b="1" dirty="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В пробирку с водой добавьте немного раствора гидроксида кальция (известкового молока). </a:t>
            </a:r>
            <a:endPar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lnSpc>
                <a:spcPct val="90000"/>
              </a:lnSpc>
            </a:pP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Ca</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HCO</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Ca</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OH</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2</a:t>
            </a:r>
            <a:r>
              <a:rPr lang="en-US"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CaCO</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a:rPr>
              <a:t></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+ 2Н</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О</a:t>
            </a:r>
          </a:p>
          <a:p>
            <a:pPr algn="ctr">
              <a:lnSpc>
                <a:spcPct val="90000"/>
              </a:lnSpc>
            </a:pPr>
            <a:r>
              <a:rPr lang="en-US"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MgSO</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Ca</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OH</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Mg</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OH</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a:rPr>
              <a:t></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CaSO</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 </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indent="452438" algn="just" eaLnBrk="0" fontAlgn="base" hangingPunct="0">
              <a:lnSpc>
                <a:spcPct val="90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Наблюдаемый эффект: </a:t>
            </a:r>
            <a:r>
              <a:rPr lang="ru-RU" sz="2800" b="1" dirty="0" smtClean="0">
                <a:latin typeface="Arial" pitchFamily="34" charset="0"/>
                <a:ea typeface="Times New Roman" pitchFamily="18" charset="0"/>
                <a:cs typeface="Arial" pitchFamily="34" charset="0"/>
              </a:rPr>
              <a:t>выпал белый осадок.</a:t>
            </a:r>
          </a:p>
          <a:p>
            <a:pPr indent="452438" algn="just" eaLnBrk="0" fontAlgn="base" hangingPunct="0">
              <a:lnSpc>
                <a:spcPct val="90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Вывод</a:t>
            </a:r>
            <a:r>
              <a:rPr lang="ru-RU" sz="2800" b="1" dirty="0" smtClean="0">
                <a:latin typeface="Arial" pitchFamily="34" charset="0"/>
                <a:ea typeface="Times New Roman" pitchFamily="18" charset="0"/>
                <a:cs typeface="Arial" pitchFamily="34" charset="0"/>
              </a:rPr>
              <a:t>: в воде находились гидрокарбонаты и сульфаты кальция или магния, которые при добавлении раствора гидроксида кальция перешли в нерастворимые карбонаты или </a:t>
            </a:r>
            <a:r>
              <a:rPr lang="ru-RU" sz="2800" b="1" dirty="0" err="1" smtClean="0">
                <a:latin typeface="Arial" pitchFamily="34" charset="0"/>
                <a:ea typeface="Times New Roman" pitchFamily="18" charset="0"/>
                <a:cs typeface="Arial" pitchFamily="34" charset="0"/>
              </a:rPr>
              <a:t>гидроксиды</a:t>
            </a:r>
            <a:r>
              <a:rPr lang="ru-RU" sz="2800" b="1" dirty="0" smtClean="0">
                <a:latin typeface="Arial" pitchFamily="34" charset="0"/>
                <a:ea typeface="Times New Roman" pitchFamily="18" charset="0"/>
                <a:cs typeface="Arial" pitchFamily="34" charset="0"/>
              </a:rPr>
              <a:t>.</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902306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 name="Picture 5"/>
          <p:cNvPicPr>
            <a:picLocks noChangeAspect="1" noChangeArrowheads="1"/>
          </p:cNvPicPr>
          <p:nvPr/>
        </p:nvPicPr>
        <p:blipFill>
          <a:blip r:embed="rId3" cstate="print"/>
          <a:srcRect l="2232" t="10791" r="4017" b="2877"/>
          <a:stretch>
            <a:fillRect/>
          </a:stretch>
        </p:blipFill>
        <p:spPr bwMode="auto">
          <a:xfrm>
            <a:off x="3714744" y="4357694"/>
            <a:ext cx="3000396" cy="228601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6"/>
          <p:cNvPicPr>
            <a:picLocks noChangeAspect="1" noChangeArrowheads="1"/>
          </p:cNvPicPr>
          <p:nvPr/>
        </p:nvPicPr>
        <p:blipFill>
          <a:blip r:embed="rId4" cstate="print"/>
          <a:srcRect l="4464" t="10791" r="1785" b="2877"/>
          <a:stretch>
            <a:fillRect/>
          </a:stretch>
        </p:blipFill>
        <p:spPr bwMode="auto">
          <a:xfrm>
            <a:off x="142844" y="4357694"/>
            <a:ext cx="3000396" cy="2286016"/>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Прямоугольник 13"/>
          <p:cNvSpPr/>
          <p:nvPr/>
        </p:nvSpPr>
        <p:spPr>
          <a:xfrm>
            <a:off x="142844" y="298940"/>
            <a:ext cx="8858312" cy="4164217"/>
          </a:xfrm>
          <a:prstGeom prst="rect">
            <a:avLst/>
          </a:prstGeom>
        </p:spPr>
        <p:txBody>
          <a:bodyPr wrap="square">
            <a:spAutoFit/>
          </a:bodyPr>
          <a:lstStyle/>
          <a:p>
            <a:pPr lvl="0" indent="45000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Опыт 5. </a:t>
            </a:r>
            <a:r>
              <a:rPr lang="ru-RU" sz="2800" b="1" u="sng" dirty="0">
                <a:latin typeface="Arial" pitchFamily="34" charset="0"/>
                <a:ea typeface="Times New Roman" pitchFamily="18" charset="0"/>
                <a:cs typeface="Arial" pitchFamily="34" charset="0"/>
              </a:rPr>
              <a:t>Устранение жесткости воды.</a:t>
            </a:r>
            <a:r>
              <a:rPr lang="ru-RU" sz="2800" b="1" dirty="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В пробирку с водой добавьте немного раствора карбоната натрия (</a:t>
            </a:r>
            <a:r>
              <a:rPr lang="ru-RU" sz="2800" b="1" dirty="0" smtClean="0">
                <a:latin typeface="Arial" pitchFamily="34" charset="0"/>
                <a:cs typeface="Arial" pitchFamily="34" charset="0"/>
              </a:rPr>
              <a:t>кальцинированной соды, каустической соды</a:t>
            </a:r>
            <a:r>
              <a:rPr lang="ru-RU" sz="2800" b="1" dirty="0" smtClean="0">
                <a:latin typeface="Arial" pitchFamily="34" charset="0"/>
                <a:ea typeface="Times New Roman" pitchFamily="18" charset="0"/>
                <a:cs typeface="Arial" pitchFamily="34" charset="0"/>
              </a:rPr>
              <a:t>). </a:t>
            </a:r>
            <a:endPar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ctr">
              <a:lnSpc>
                <a:spcPct val="90000"/>
              </a:lnSpc>
            </a:pPr>
            <a:r>
              <a:rPr lang="en-US"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CaSO</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Na</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CO</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en-US"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CaCO</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a:rPr>
              <a:t></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Na</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SO</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 </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algn="ctr">
              <a:lnSpc>
                <a:spcPct val="90000"/>
              </a:lnSpc>
            </a:pPr>
            <a:r>
              <a:rPr lang="en-US"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MgSO</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Na</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CO</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en-US" sz="28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MgCO</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a:rPr>
              <a:t></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Na</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en-US"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SO</a:t>
            </a:r>
            <a:r>
              <a:rPr lang="ru-RU" sz="2800" b="1" baseline="-25000"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 </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a:p>
            <a:pPr indent="45000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Наблюдаемый эффект: </a:t>
            </a:r>
            <a:r>
              <a:rPr lang="ru-RU" sz="2800" b="1" dirty="0" smtClean="0">
                <a:latin typeface="Arial" pitchFamily="34" charset="0"/>
                <a:ea typeface="Times New Roman" pitchFamily="18" charset="0"/>
                <a:cs typeface="Arial" pitchFamily="34" charset="0"/>
              </a:rPr>
              <a:t>выпал белый осадок.</a:t>
            </a:r>
          </a:p>
          <a:p>
            <a:pPr indent="450000" algn="just" eaLnBrk="0" fontAlgn="base" hangingPunct="0">
              <a:lnSpc>
                <a:spcPct val="85000"/>
              </a:lnSpc>
              <a:spcBef>
                <a:spcPct val="0"/>
              </a:spcBef>
              <a:spcAft>
                <a:spcPct val="0"/>
              </a:spcAft>
            </a:pP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Вывод</a:t>
            </a:r>
            <a:r>
              <a:rPr lang="ru-RU" sz="2800" b="1" dirty="0" smtClean="0">
                <a:latin typeface="Arial" pitchFamily="34" charset="0"/>
                <a:ea typeface="Times New Roman" pitchFamily="18" charset="0"/>
                <a:cs typeface="Arial" pitchFamily="34" charset="0"/>
              </a:rPr>
              <a:t>: в воде находились растворимые соли кальция или магния, которые при добавлении раствора карбоната натрия перешли в нерастворимые карбонаты.</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6908198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42844" y="548680"/>
            <a:ext cx="8858312" cy="6173998"/>
          </a:xfrm>
          <a:prstGeom prst="rect">
            <a:avLst/>
          </a:prstGeom>
        </p:spPr>
        <p:txBody>
          <a:bodyPr wrap="square">
            <a:spAutoFit/>
          </a:bodyPr>
          <a:lstStyle/>
          <a:p>
            <a:pPr marL="360363" lvl="0" indent="-360363" algn="just">
              <a:lnSpc>
                <a:spcPct val="80000"/>
              </a:lnSpc>
              <a:buFont typeface="+mj-lt"/>
              <a:buAutoNum type="arabicPeriod"/>
            </a:pPr>
            <a:r>
              <a:rPr lang="ru-RU" sz="2600" b="1" dirty="0" smtClean="0">
                <a:latin typeface="Arial" pitchFamily="34" charset="0"/>
                <a:ea typeface="Times New Roman" pitchFamily="18" charset="0"/>
                <a:cs typeface="Arial" pitchFamily="34" charset="0"/>
              </a:rPr>
              <a:t>Алексеев Л.С. Контроль качества воды: учебник. – 3-е изд., </a:t>
            </a:r>
            <a:r>
              <a:rPr lang="ru-RU" sz="2600" b="1" dirty="0" err="1" smtClean="0">
                <a:latin typeface="Arial" pitchFamily="34" charset="0"/>
                <a:ea typeface="Times New Roman" pitchFamily="18" charset="0"/>
                <a:cs typeface="Arial" pitchFamily="34" charset="0"/>
              </a:rPr>
              <a:t>перераб</a:t>
            </a:r>
            <a:r>
              <a:rPr lang="ru-RU" sz="2600" b="1" dirty="0" smtClean="0">
                <a:latin typeface="Arial" pitchFamily="34" charset="0"/>
                <a:ea typeface="Times New Roman" pitchFamily="18" charset="0"/>
                <a:cs typeface="Arial" pitchFamily="34" charset="0"/>
              </a:rPr>
              <a:t>. и доп.  – М.: ИНФРА-М, 2014.– 154 с. – (Среднее профессиональное </a:t>
            </a:r>
            <a:r>
              <a:rPr lang="ru-RU" sz="2600" b="1" dirty="0" err="1" smtClean="0">
                <a:latin typeface="Arial" pitchFamily="34" charset="0"/>
                <a:ea typeface="Times New Roman" pitchFamily="18" charset="0"/>
                <a:cs typeface="Arial" pitchFamily="34" charset="0"/>
              </a:rPr>
              <a:t>образова-ние</a:t>
            </a:r>
            <a:r>
              <a:rPr lang="ru-RU" sz="2600" b="1" dirty="0" smtClean="0">
                <a:latin typeface="Arial" pitchFamily="34" charset="0"/>
                <a:ea typeface="Times New Roman" pitchFamily="18" charset="0"/>
                <a:cs typeface="Arial" pitchFamily="34" charset="0"/>
              </a:rPr>
              <a:t>)</a:t>
            </a:r>
          </a:p>
          <a:p>
            <a:pPr marL="360363" lvl="0" indent="-360363" algn="just">
              <a:lnSpc>
                <a:spcPct val="80000"/>
              </a:lnSpc>
              <a:buFont typeface="+mj-lt"/>
              <a:buAutoNum type="arabicPeriod"/>
            </a:pPr>
            <a:r>
              <a:rPr lang="ru-RU" sz="2600" b="1" dirty="0">
                <a:latin typeface="Arial" pitchFamily="34" charset="0"/>
                <a:cs typeface="Arial" pitchFamily="34" charset="0"/>
              </a:rPr>
              <a:t>Аксенов В.И. Химия воды. Аналитическое обеспечение лабораторного практикума [Электронный ресурс]: учебное пособие для СПО/ Аксенов В.И., Ушакова Л.И., </a:t>
            </a:r>
            <a:r>
              <a:rPr lang="ru-RU" sz="2600" b="1" dirty="0" err="1">
                <a:latin typeface="Arial" pitchFamily="34" charset="0"/>
                <a:cs typeface="Arial" pitchFamily="34" charset="0"/>
              </a:rPr>
              <a:t>Ничкова</a:t>
            </a:r>
            <a:r>
              <a:rPr lang="ru-RU" sz="2600" b="1" dirty="0">
                <a:latin typeface="Arial" pitchFamily="34" charset="0"/>
                <a:cs typeface="Arial" pitchFamily="34" charset="0"/>
              </a:rPr>
              <a:t> И.И. – Электрон. текстовые данные. – Саратов, Екатеринбург: Профобразование, Уральский федеральный университет, 2019. – 137 c. – Режим доступа: http://www.iprbookshop.ru/87898.html. – ЭБС «</a:t>
            </a:r>
            <a:r>
              <a:rPr lang="ru-RU" sz="2600" b="1" dirty="0" err="1">
                <a:latin typeface="Arial" pitchFamily="34" charset="0"/>
                <a:cs typeface="Arial" pitchFamily="34" charset="0"/>
              </a:rPr>
              <a:t>IPRbooks</a:t>
            </a:r>
            <a:r>
              <a:rPr lang="ru-RU" sz="2600" b="1" dirty="0" smtClean="0">
                <a:latin typeface="Arial" pitchFamily="34" charset="0"/>
                <a:cs typeface="Arial" pitchFamily="34" charset="0"/>
              </a:rPr>
              <a:t>»</a:t>
            </a:r>
          </a:p>
          <a:p>
            <a:pPr marL="360363" lvl="0" indent="-360363" algn="just">
              <a:lnSpc>
                <a:spcPct val="80000"/>
              </a:lnSpc>
              <a:buFont typeface="+mj-lt"/>
              <a:buAutoNum type="arabicPeriod"/>
            </a:pPr>
            <a:r>
              <a:rPr lang="ru-RU" sz="2600" b="1" u="sng" dirty="0">
                <a:latin typeface="Arial" pitchFamily="34" charset="0"/>
                <a:cs typeface="Arial" pitchFamily="34" charset="0"/>
              </a:rPr>
              <a:t>Аналитическая химия</a:t>
            </a:r>
            <a:r>
              <a:rPr lang="ru-RU" sz="2600" b="1" dirty="0">
                <a:latin typeface="Arial" pitchFamily="34" charset="0"/>
                <a:cs typeface="Arial" pitchFamily="34" charset="0"/>
              </a:rPr>
              <a:t> [Электронный ресурс]: учебное пособие для СПО/ О.Б. Кукина [и др.]. – Электрон. текстовые данные. – Саратов: Профобразование, 2019. – 161 c. – Режим доступа: http://www.iprbookshop.ru/87269.html. – ЭБС «</a:t>
            </a:r>
            <a:r>
              <a:rPr lang="ru-RU" sz="2600" b="1" dirty="0" err="1">
                <a:latin typeface="Arial" pitchFamily="34" charset="0"/>
                <a:cs typeface="Arial" pitchFamily="34" charset="0"/>
              </a:rPr>
              <a:t>IPRbooks</a:t>
            </a:r>
            <a:r>
              <a:rPr lang="ru-RU" sz="2600" b="1" dirty="0">
                <a:latin typeface="Arial" pitchFamily="34" charset="0"/>
                <a:cs typeface="Arial" pitchFamily="34" charset="0"/>
              </a:rPr>
              <a:t>»</a:t>
            </a:r>
          </a:p>
        </p:txBody>
      </p:sp>
      <p:sp>
        <p:nvSpPr>
          <p:cNvPr id="8" name="TextBox 7"/>
          <p:cNvSpPr txBox="1"/>
          <p:nvPr/>
        </p:nvSpPr>
        <p:spPr>
          <a:xfrm>
            <a:off x="857224" y="44624"/>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9" name="Рисунок 8" descr="002.gif"/>
          <p:cNvPicPr>
            <a:picLocks noChangeAspect="1"/>
          </p:cNvPicPr>
          <p:nvPr/>
        </p:nvPicPr>
        <p:blipFill>
          <a:blip r:embed="rId2" cstate="print"/>
          <a:srcRect/>
          <a:stretch>
            <a:fillRect/>
          </a:stretch>
        </p:blipFill>
        <p:spPr bwMode="auto">
          <a:xfrm>
            <a:off x="142844" y="-99392"/>
            <a:ext cx="714383" cy="714383"/>
          </a:xfrm>
          <a:prstGeom prst="rect">
            <a:avLst/>
          </a:prstGeom>
          <a:noFill/>
          <a:ln w="9525">
            <a:noFill/>
            <a:miter lim="800000"/>
            <a:headEnd/>
            <a:tailEnd/>
          </a:ln>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297959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07504" y="548680"/>
            <a:ext cx="8969434" cy="6100131"/>
          </a:xfrm>
          <a:prstGeom prst="rect">
            <a:avLst/>
          </a:prstGeom>
        </p:spPr>
        <p:txBody>
          <a:bodyPr wrap="square">
            <a:spAutoFit/>
          </a:bodyPr>
          <a:lstStyle/>
          <a:p>
            <a:pPr marL="514350" lvl="0" indent="-514350" algn="just">
              <a:lnSpc>
                <a:spcPct val="80000"/>
              </a:lnSpc>
              <a:buFont typeface="+mj-lt"/>
              <a:buAutoNum type="arabicPeriod" startAt="4"/>
            </a:pPr>
            <a:r>
              <a:rPr lang="ru-RU" sz="2700" b="1" dirty="0">
                <a:latin typeface="Arial" pitchFamily="34" charset="0"/>
                <a:cs typeface="Arial" pitchFamily="34" charset="0"/>
              </a:rPr>
              <a:t>Химия воды [Электронный ресурс]: методические указания/ – Электрон. текстовые данные. – Санкт-Петербург: Санкт-Петербургский государственный архитектурно-строительный университет, ЭБС АСВ, 2016. – 36 c. – Режим доступа: http://www.iprbookshop.ru/74356.html. – ЭБС «</a:t>
            </a:r>
            <a:r>
              <a:rPr lang="ru-RU" sz="2700" b="1" dirty="0" err="1" smtClean="0">
                <a:latin typeface="Arial" pitchFamily="34" charset="0"/>
                <a:cs typeface="Arial" pitchFamily="34" charset="0"/>
              </a:rPr>
              <a:t>IPRbooks</a:t>
            </a:r>
            <a:r>
              <a:rPr lang="ru-RU" sz="2700" b="1" dirty="0" smtClean="0">
                <a:latin typeface="Arial" pitchFamily="34" charset="0"/>
                <a:cs typeface="Arial" pitchFamily="34" charset="0"/>
              </a:rPr>
              <a:t>»</a:t>
            </a:r>
          </a:p>
          <a:p>
            <a:pPr marL="514350" lvl="0" indent="-514350" algn="just">
              <a:lnSpc>
                <a:spcPct val="80000"/>
              </a:lnSpc>
              <a:buFont typeface="+mj-lt"/>
              <a:buAutoNum type="arabicPeriod" startAt="4"/>
            </a:pPr>
            <a:r>
              <a:rPr lang="ru-RU" sz="2700" b="1" dirty="0" smtClean="0">
                <a:latin typeface="Arial" pitchFamily="34" charset="0"/>
                <a:cs typeface="Arial" pitchFamily="34" charset="0"/>
              </a:rPr>
              <a:t>Другов </a:t>
            </a:r>
            <a:r>
              <a:rPr lang="ru-RU" sz="2700" b="1" dirty="0">
                <a:latin typeface="Arial" pitchFamily="34" charset="0"/>
                <a:cs typeface="Arial" pitchFamily="34" charset="0"/>
              </a:rPr>
              <a:t>Ю.С. </a:t>
            </a:r>
            <a:r>
              <a:rPr lang="ru-RU" sz="2700" b="1" u="sng" dirty="0">
                <a:latin typeface="Arial" pitchFamily="34" charset="0"/>
                <a:cs typeface="Arial" pitchFamily="34" charset="0"/>
              </a:rPr>
              <a:t>Анализ загрязненной воды</a:t>
            </a:r>
            <a:r>
              <a:rPr lang="ru-RU" sz="2700" b="1" dirty="0">
                <a:latin typeface="Arial" pitchFamily="34" charset="0"/>
                <a:cs typeface="Arial" pitchFamily="34" charset="0"/>
              </a:rPr>
              <a:t> [Электронный ресурс]: практическое руководство/ Другов Ю.С., Родин А.А. – Электрон. текстовые данные</a:t>
            </a:r>
            <a:r>
              <a:rPr lang="ru-RU" sz="2700" b="1" dirty="0" smtClean="0">
                <a:latin typeface="Arial" pitchFamily="34" charset="0"/>
                <a:cs typeface="Arial" pitchFamily="34" charset="0"/>
              </a:rPr>
              <a:t>.</a:t>
            </a:r>
            <a:r>
              <a:rPr lang="ru-RU" sz="2700" b="1" dirty="0">
                <a:latin typeface="Arial" pitchFamily="34" charset="0"/>
                <a:cs typeface="Arial" pitchFamily="34" charset="0"/>
              </a:rPr>
              <a:t> –</a:t>
            </a:r>
            <a:r>
              <a:rPr lang="ru-RU" sz="2700" b="1" dirty="0" smtClean="0">
                <a:latin typeface="Arial" pitchFamily="34" charset="0"/>
                <a:cs typeface="Arial" pitchFamily="34" charset="0"/>
              </a:rPr>
              <a:t> </a:t>
            </a:r>
            <a:r>
              <a:rPr lang="ru-RU" sz="2700" b="1" dirty="0">
                <a:latin typeface="Arial" pitchFamily="34" charset="0"/>
                <a:cs typeface="Arial" pitchFamily="34" charset="0"/>
              </a:rPr>
              <a:t>Москва: Лаборатория знаний, 2020. – 680 c. – Режим доступа: http://www.iprbookshop.ru/26060.html. – ЭБС «</a:t>
            </a:r>
            <a:r>
              <a:rPr lang="ru-RU" sz="2700" b="1" dirty="0" err="1">
                <a:latin typeface="Arial" pitchFamily="34" charset="0"/>
                <a:cs typeface="Arial" pitchFamily="34" charset="0"/>
              </a:rPr>
              <a:t>IPRbooks</a:t>
            </a:r>
            <a:r>
              <a:rPr lang="ru-RU" sz="2700" b="1" dirty="0" smtClean="0">
                <a:latin typeface="Arial" pitchFamily="34" charset="0"/>
                <a:cs typeface="Arial" pitchFamily="34" charset="0"/>
              </a:rPr>
              <a:t>»</a:t>
            </a:r>
          </a:p>
          <a:p>
            <a:pPr marL="514350" indent="-514350" algn="just">
              <a:lnSpc>
                <a:spcPct val="80000"/>
              </a:lnSpc>
              <a:buFont typeface="+mj-lt"/>
              <a:buAutoNum type="arabicPeriod" startAt="4"/>
            </a:pPr>
            <a:r>
              <a:rPr lang="ru-RU" sz="2800" b="1" dirty="0" err="1">
                <a:latin typeface="Arial" pitchFamily="34" charset="0"/>
                <a:cs typeface="Arial" pitchFamily="34" charset="0"/>
              </a:rPr>
              <a:t>Ивчатов</a:t>
            </a:r>
            <a:r>
              <a:rPr lang="ru-RU" sz="2800" b="1" dirty="0">
                <a:latin typeface="Arial" pitchFamily="34" charset="0"/>
                <a:cs typeface="Arial" pitchFamily="34" charset="0"/>
              </a:rPr>
              <a:t> А. Л., Малов В. И. Химия воды и микробиология. – М.: ИНФРА-М, 2006. – 218 с.</a:t>
            </a:r>
          </a:p>
          <a:p>
            <a:pPr marL="514350" lvl="0" indent="-514350" algn="just">
              <a:lnSpc>
                <a:spcPct val="80000"/>
              </a:lnSpc>
              <a:buFont typeface="+mj-lt"/>
              <a:buAutoNum type="arabicPeriod" startAt="4"/>
            </a:pPr>
            <a:endParaRPr lang="ru-RU" sz="2700" b="1" dirty="0">
              <a:latin typeface="Arial" pitchFamily="34" charset="0"/>
              <a:cs typeface="Arial" pitchFamily="34" charset="0"/>
            </a:endParaRPr>
          </a:p>
        </p:txBody>
      </p:sp>
      <p:sp>
        <p:nvSpPr>
          <p:cNvPr id="8" name="TextBox 7"/>
          <p:cNvSpPr txBox="1"/>
          <p:nvPr/>
        </p:nvSpPr>
        <p:spPr>
          <a:xfrm>
            <a:off x="857224" y="44624"/>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9" name="Рисунок 8" descr="002.gif"/>
          <p:cNvPicPr>
            <a:picLocks noChangeAspect="1"/>
          </p:cNvPicPr>
          <p:nvPr/>
        </p:nvPicPr>
        <p:blipFill>
          <a:blip r:embed="rId2" cstate="print"/>
          <a:srcRect/>
          <a:stretch>
            <a:fillRect/>
          </a:stretch>
        </p:blipFill>
        <p:spPr bwMode="auto">
          <a:xfrm>
            <a:off x="142844" y="-99392"/>
            <a:ext cx="714383" cy="714383"/>
          </a:xfrm>
          <a:prstGeom prst="rect">
            <a:avLst/>
          </a:prstGeom>
          <a:noFill/>
          <a:ln w="9525">
            <a:noFill/>
            <a:miter lim="800000"/>
            <a:headEnd/>
            <a:tailEnd/>
          </a:ln>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74376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82" name="Rectangle 6"/>
          <p:cNvSpPr>
            <a:spLocks noChangeArrowheads="1"/>
          </p:cNvSpPr>
          <p:nvPr/>
        </p:nvSpPr>
        <p:spPr bwMode="auto">
          <a:xfrm>
            <a:off x="179388" y="125908"/>
            <a:ext cx="8785225" cy="3231654"/>
          </a:xfrm>
          <a:prstGeom prst="rect">
            <a:avLst/>
          </a:prstGeom>
          <a:noFill/>
          <a:ln w="9525">
            <a:noFill/>
            <a:miter lim="800000"/>
            <a:headEnd/>
            <a:tailEnd/>
          </a:ln>
        </p:spPr>
        <p:txBody>
          <a:bodyPr>
            <a:spAutoFit/>
          </a:bodyPr>
          <a:lstStyle/>
          <a:p>
            <a:pPr indent="450000" algn="just">
              <a:lnSpc>
                <a:spcPct val="85000"/>
              </a:lnSpc>
            </a:pPr>
            <a:r>
              <a:rPr lang="ru-RU" sz="3000" b="1" dirty="0" smtClean="0">
                <a:latin typeface="Arial" pitchFamily="34" charset="0"/>
                <a:cs typeface="Arial" pitchFamily="34" charset="0"/>
              </a:rPr>
              <a:t>Равновесие в системе, состоящей из двух или большего числа фаз, называется </a:t>
            </a:r>
            <a:r>
              <a:rPr lang="ru-RU" sz="30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гетерогенным</a:t>
            </a:r>
            <a:r>
              <a:rPr lang="ru-RU" sz="3000" b="1" i="1" dirty="0" smtClean="0">
                <a:latin typeface="Arial" pitchFamily="34" charset="0"/>
                <a:cs typeface="Arial" pitchFamily="34" charset="0"/>
              </a:rPr>
              <a:t> </a:t>
            </a:r>
            <a:r>
              <a:rPr lang="ru-RU" sz="3000" b="1" dirty="0" smtClean="0">
                <a:latin typeface="Arial" pitchFamily="34" charset="0"/>
                <a:cs typeface="Arial" pitchFamily="34" charset="0"/>
              </a:rPr>
              <a:t>или </a:t>
            </a:r>
            <a:r>
              <a:rPr lang="ru-RU" sz="30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фазовым</a:t>
            </a:r>
            <a:r>
              <a:rPr lang="ru-RU" sz="3000" b="1" dirty="0" smtClean="0">
                <a:latin typeface="Arial" pitchFamily="34" charset="0"/>
                <a:cs typeface="Arial" pitchFamily="34" charset="0"/>
              </a:rPr>
              <a:t>.</a:t>
            </a:r>
            <a:r>
              <a:rPr lang="ru-RU" sz="3000" b="1" i="1" dirty="0" smtClean="0">
                <a:latin typeface="Arial" pitchFamily="34" charset="0"/>
                <a:cs typeface="Arial" pitchFamily="34" charset="0"/>
              </a:rPr>
              <a:t> </a:t>
            </a:r>
            <a:r>
              <a:rPr lang="ru-RU" sz="3000" b="1" u="sng" dirty="0" smtClean="0">
                <a:latin typeface="Arial" pitchFamily="34" charset="0"/>
                <a:cs typeface="Arial" pitchFamily="34" charset="0"/>
              </a:rPr>
              <a:t>К </a:t>
            </a:r>
            <a:r>
              <a:rPr lang="ru-RU" sz="3000" b="1" u="sng"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фазовым</a:t>
            </a:r>
            <a:r>
              <a:rPr lang="ru-RU" sz="3000" b="1" u="sng" dirty="0" smtClean="0">
                <a:latin typeface="Arial" pitchFamily="34" charset="0"/>
                <a:cs typeface="Arial" pitchFamily="34" charset="0"/>
              </a:rPr>
              <a:t> относятся</a:t>
            </a:r>
            <a:r>
              <a:rPr lang="ru-RU" sz="3000" b="1" dirty="0" smtClean="0">
                <a:latin typeface="Arial" pitchFamily="34" charset="0"/>
                <a:cs typeface="Arial" pitchFamily="34" charset="0"/>
              </a:rPr>
              <a:t> равновесия типа т</a:t>
            </a:r>
            <a:r>
              <a:rPr lang="ru-RU" sz="3000" b="1" baseline="-25000" dirty="0" smtClean="0">
                <a:latin typeface="Arial" pitchFamily="34" charset="0"/>
                <a:cs typeface="Arial" pitchFamily="34" charset="0"/>
              </a:rPr>
              <a:t>1</a:t>
            </a:r>
            <a:r>
              <a:rPr lang="ru-RU" sz="3000" b="1" dirty="0" smtClean="0">
                <a:latin typeface="Arial" pitchFamily="34" charset="0"/>
                <a:cs typeface="Arial" pitchFamily="34" charset="0"/>
              </a:rPr>
              <a:t> </a:t>
            </a:r>
            <a:r>
              <a:rPr lang="ru-RU" sz="3000" b="1" dirty="0" smtClean="0">
                <a:latin typeface="Arial" pitchFamily="34" charset="0"/>
                <a:cs typeface="Arial" pitchFamily="34" charset="0"/>
                <a:sym typeface="Symbol" pitchFamily="18" charset="2"/>
              </a:rPr>
              <a:t></a:t>
            </a:r>
            <a:r>
              <a:rPr lang="ru-RU" sz="3000" b="1" dirty="0" smtClean="0">
                <a:latin typeface="Arial" pitchFamily="34" charset="0"/>
                <a:cs typeface="Arial" pitchFamily="34" charset="0"/>
              </a:rPr>
              <a:t> т</a:t>
            </a:r>
            <a:r>
              <a:rPr lang="ru-RU" sz="3000" b="1" baseline="-25000" dirty="0" smtClean="0">
                <a:latin typeface="Arial" pitchFamily="34" charset="0"/>
                <a:cs typeface="Arial" pitchFamily="34" charset="0"/>
                <a:sym typeface="Symbol" pitchFamily="18" charset="2"/>
              </a:rPr>
              <a:t>2</a:t>
            </a:r>
            <a:r>
              <a:rPr lang="ru-RU" sz="3000" b="1" dirty="0" smtClean="0">
                <a:latin typeface="Arial" pitchFamily="34" charset="0"/>
                <a:cs typeface="Arial" pitchFamily="34" charset="0"/>
                <a:sym typeface="Symbol" pitchFamily="18" charset="2"/>
              </a:rPr>
              <a:t>, т </a:t>
            </a:r>
            <a:r>
              <a:rPr lang="ru-RU" sz="3000" b="1" dirty="0" smtClean="0">
                <a:latin typeface="Arial" pitchFamily="34" charset="0"/>
                <a:cs typeface="Arial" pitchFamily="34" charset="0"/>
              </a:rPr>
              <a:t> ж, т </a:t>
            </a:r>
            <a:r>
              <a:rPr lang="ru-RU" sz="3000" b="1" dirty="0" smtClean="0">
                <a:latin typeface="Arial" pitchFamily="34" charset="0"/>
                <a:cs typeface="Arial" pitchFamily="34" charset="0"/>
                <a:sym typeface="Symbol" pitchFamily="18" charset="2"/>
              </a:rPr>
              <a:t></a:t>
            </a:r>
            <a:r>
              <a:rPr lang="ru-RU" sz="3000" b="1" dirty="0" smtClean="0">
                <a:latin typeface="Arial" pitchFamily="34" charset="0"/>
                <a:cs typeface="Arial" pitchFamily="34" charset="0"/>
              </a:rPr>
              <a:t> г, </a:t>
            </a:r>
            <a:r>
              <a:rPr lang="ru-RU" sz="3000" b="1" dirty="0" smtClean="0">
                <a:latin typeface="Arial" pitchFamily="34" charset="0"/>
                <a:cs typeface="Arial" pitchFamily="34" charset="0"/>
                <a:sym typeface="Symbol" pitchFamily="18" charset="2"/>
              </a:rPr>
              <a:t>ж</a:t>
            </a:r>
            <a:r>
              <a:rPr lang="ru-RU" sz="3000" b="1" baseline="-25000" dirty="0" smtClean="0">
                <a:latin typeface="Arial" pitchFamily="34" charset="0"/>
                <a:cs typeface="Arial" pitchFamily="34" charset="0"/>
                <a:sym typeface="Symbol" pitchFamily="18" charset="2"/>
              </a:rPr>
              <a:t>1</a:t>
            </a:r>
            <a:r>
              <a:rPr lang="ru-RU" sz="3000" b="1" dirty="0" smtClean="0">
                <a:latin typeface="Arial" pitchFamily="34" charset="0"/>
                <a:cs typeface="Arial" pitchFamily="34" charset="0"/>
                <a:sym typeface="Symbol" pitchFamily="18" charset="2"/>
              </a:rPr>
              <a:t> </a:t>
            </a:r>
            <a:r>
              <a:rPr lang="ru-RU" sz="3000" b="1" dirty="0" smtClean="0">
                <a:latin typeface="Arial" pitchFamily="34" charset="0"/>
                <a:cs typeface="Arial" pitchFamily="34" charset="0"/>
              </a:rPr>
              <a:t> </a:t>
            </a:r>
            <a:r>
              <a:rPr lang="ru-RU" sz="3000" b="1" dirty="0" smtClean="0">
                <a:latin typeface="Arial" pitchFamily="34" charset="0"/>
                <a:cs typeface="Arial" pitchFamily="34" charset="0"/>
                <a:sym typeface="Symbol" pitchFamily="18" charset="2"/>
              </a:rPr>
              <a:t>ж</a:t>
            </a:r>
            <a:r>
              <a:rPr lang="ru-RU" sz="3000" b="1" baseline="-25000" dirty="0" smtClean="0">
                <a:latin typeface="Arial" pitchFamily="34" charset="0"/>
                <a:cs typeface="Arial" pitchFamily="34" charset="0"/>
                <a:sym typeface="Symbol" pitchFamily="18" charset="2"/>
              </a:rPr>
              <a:t>2</a:t>
            </a:r>
            <a:r>
              <a:rPr lang="ru-RU" sz="3000" b="1" dirty="0" smtClean="0">
                <a:latin typeface="Arial" pitchFamily="34" charset="0"/>
                <a:cs typeface="Arial" pitchFamily="34" charset="0"/>
                <a:sym typeface="Symbol" pitchFamily="18" charset="2"/>
              </a:rPr>
              <a:t>, ж </a:t>
            </a:r>
            <a:r>
              <a:rPr lang="ru-RU" sz="3000" b="1" dirty="0" smtClean="0">
                <a:latin typeface="Arial" pitchFamily="34" charset="0"/>
                <a:cs typeface="Arial" pitchFamily="34" charset="0"/>
              </a:rPr>
              <a:t> г.</a:t>
            </a:r>
          </a:p>
          <a:p>
            <a:pPr indent="450000" algn="just">
              <a:lnSpc>
                <a:spcPct val="85000"/>
              </a:lnSpc>
            </a:pPr>
            <a:r>
              <a:rPr lang="ru-RU" sz="3000" b="1" dirty="0" smtClean="0">
                <a:latin typeface="Arial" pitchFamily="34" charset="0"/>
                <a:cs typeface="Arial" pitchFamily="34" charset="0"/>
                <a:sym typeface="Symbol" pitchFamily="18" charset="2"/>
              </a:rPr>
              <a:t>Изучая фазовые равновесия, следует учитывать условия: открытая, закрытая или изолированная рассматриваемая система.</a:t>
            </a:r>
            <a:endParaRPr lang="ru-RU" sz="3000" b="1" dirty="0">
              <a:latin typeface="Arial" pitchFamily="34" charset="0"/>
              <a:cs typeface="Arial" pitchFamily="34" charset="0"/>
              <a:sym typeface="Symbol" pitchFamily="18" charset="2"/>
            </a:endParaRPr>
          </a:p>
        </p:txBody>
      </p:sp>
      <p:sp>
        <p:nvSpPr>
          <p:cNvPr id="280584" name="Rectangle 8"/>
          <p:cNvSpPr>
            <a:spLocks noChangeArrowheads="1"/>
          </p:cNvSpPr>
          <p:nvPr/>
        </p:nvSpPr>
        <p:spPr bwMode="auto">
          <a:xfrm>
            <a:off x="34925" y="3284538"/>
            <a:ext cx="8964613" cy="432426"/>
          </a:xfrm>
          <a:prstGeom prst="rect">
            <a:avLst/>
          </a:prstGeom>
          <a:noFill/>
          <a:ln w="9525">
            <a:noFill/>
            <a:miter lim="800000"/>
            <a:headEnd/>
            <a:tailEnd/>
          </a:ln>
          <a:effectLst/>
        </p:spPr>
        <p:txBody>
          <a:bodyPr>
            <a:spAutoFit/>
          </a:bodyPr>
          <a:lstStyle/>
          <a:p>
            <a:pPr indent="450000" algn="just">
              <a:lnSpc>
                <a:spcPct val="85000"/>
              </a:lnSpc>
              <a:defRPr/>
            </a:pPr>
            <a:r>
              <a:rPr lang="ru-RU" sz="2600" b="1" dirty="0" smtClean="0">
                <a:latin typeface="Arial" pitchFamily="34" charset="0"/>
                <a:cs typeface="Arial" pitchFamily="34" charset="0"/>
              </a:rPr>
              <a:t> </a:t>
            </a:r>
            <a:endParaRPr lang="ru-RU" sz="2600" b="1" dirty="0">
              <a:latin typeface="Arial" pitchFamily="34" charset="0"/>
              <a:cs typeface="Arial" pitchFamily="34" charset="0"/>
              <a:sym typeface="Symbol" pitchFamily="18" charset="2"/>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1591852" y="3643314"/>
            <a:ext cx="4703372" cy="3071834"/>
          </a:xfrm>
          <a:prstGeom prst="rect">
            <a:avLst/>
          </a:prstGeom>
          <a:ln>
            <a:noFill/>
          </a:ln>
          <a:effectLst>
            <a:softEdge rad="112500"/>
          </a:effectLst>
        </p:spPr>
      </p:pic>
    </p:spTree>
  </p:cSld>
  <p:clrMapOvr>
    <a:masterClrMapping/>
  </p:clrMapOvr>
  <p:transition advTm="12000">
    <p:wheel spokes="1"/>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709418"/>
            <a:ext cx="8858312" cy="5794791"/>
          </a:xfrm>
          <a:prstGeom prst="rect">
            <a:avLst/>
          </a:prstGeom>
        </p:spPr>
        <p:txBody>
          <a:bodyPr wrap="square">
            <a:spAutoFit/>
          </a:bodyPr>
          <a:lstStyle/>
          <a:p>
            <a:pPr marL="514350" lvl="0" indent="-514350" algn="just">
              <a:lnSpc>
                <a:spcPct val="75000"/>
              </a:lnSpc>
              <a:buFont typeface="+mj-lt"/>
              <a:buAutoNum type="arabicPeriod" startAt="7"/>
            </a:pPr>
            <a:r>
              <a:rPr lang="ru-RU" sz="2600" b="1" dirty="0">
                <a:solidFill>
                  <a:schemeClr val="tx2">
                    <a:lumMod val="50000"/>
                  </a:schemeClr>
                </a:solidFill>
                <a:latin typeface="Arial" pitchFamily="34" charset="0"/>
                <a:cs typeface="Arial" pitchFamily="34" charset="0"/>
              </a:rPr>
              <a:t>Ерохин Ю. М., Ковалева И. Б. Химия для профессий и специальностей технического и естественно-научного профилей: учебник для студ. учреждений сред. проф. образования. – М.: Издательский центр «Академия», 2015. – 448 с.</a:t>
            </a:r>
          </a:p>
          <a:p>
            <a:pPr marL="457200" lvl="0" indent="-457200" algn="just">
              <a:lnSpc>
                <a:spcPct val="75000"/>
              </a:lnSpc>
              <a:buFont typeface="+mj-lt"/>
              <a:buAutoNum type="arabicPeriod" startAt="7"/>
            </a:pPr>
            <a:r>
              <a:rPr lang="ru-RU" sz="2600" b="1" dirty="0">
                <a:solidFill>
                  <a:schemeClr val="tx2">
                    <a:lumMod val="50000"/>
                  </a:schemeClr>
                </a:solidFill>
                <a:latin typeface="Arial" pitchFamily="34" charset="0"/>
                <a:cs typeface="Arial" pitchFamily="34" charset="0"/>
              </a:rPr>
              <a:t>Габриелян О. С., Остроумов И. Г. Химия для профессий и специальностей технического профиля: учебник для студ. учреждений сред. проф. образования. – М., 2017. </a:t>
            </a:r>
          </a:p>
          <a:p>
            <a:pPr marL="457200" lvl="0" indent="-457200" algn="just">
              <a:lnSpc>
                <a:spcPct val="75000"/>
              </a:lnSpc>
              <a:buFont typeface="+mj-lt"/>
              <a:buAutoNum type="arabicPeriod" startAt="7"/>
            </a:pPr>
            <a:r>
              <a:rPr lang="ru-RU" sz="2600" b="1" dirty="0">
                <a:solidFill>
                  <a:schemeClr val="tx2">
                    <a:lumMod val="50000"/>
                  </a:schemeClr>
                </a:solidFill>
                <a:latin typeface="Arial" pitchFamily="34" charset="0"/>
                <a:cs typeface="Arial" pitchFamily="34" charset="0"/>
              </a:rPr>
              <a:t>Габриелян О.С., Остроумов И. Г., Остроумова Е. Е. и др. Химия для профессий и специальностей естественно-научного профиля: учебник для студ. учреждений сред. проф. образования. – М., 2017. </a:t>
            </a:r>
          </a:p>
          <a:p>
            <a:pPr marL="457200" lvl="0" indent="-457200" algn="just">
              <a:lnSpc>
                <a:spcPct val="75000"/>
              </a:lnSpc>
              <a:buFont typeface="+mj-lt"/>
              <a:buAutoNum type="arabicPeriod" startAt="7"/>
            </a:pPr>
            <a:r>
              <a:rPr lang="ru-RU" sz="2600" b="1" dirty="0">
                <a:solidFill>
                  <a:schemeClr val="tx2">
                    <a:lumMod val="50000"/>
                  </a:schemeClr>
                </a:solidFill>
                <a:latin typeface="Arial" pitchFamily="34" charset="0"/>
                <a:cs typeface="Arial" pitchFamily="34" charset="0"/>
              </a:rPr>
              <a:t>Габриелян О. С., Остроумов И. Г. Химия для профессий и специальностей </a:t>
            </a:r>
            <a:r>
              <a:rPr lang="ru-RU" sz="2600" b="1" dirty="0" smtClean="0">
                <a:solidFill>
                  <a:schemeClr val="tx2">
                    <a:lumMod val="50000"/>
                  </a:schemeClr>
                </a:solidFill>
                <a:latin typeface="Arial" pitchFamily="34" charset="0"/>
                <a:cs typeface="Arial" pitchFamily="34" charset="0"/>
              </a:rPr>
              <a:t>социально-экономического </a:t>
            </a:r>
            <a:r>
              <a:rPr lang="ru-RU" sz="2600" b="1" dirty="0">
                <a:solidFill>
                  <a:schemeClr val="tx2">
                    <a:lumMod val="50000"/>
                  </a:schemeClr>
                </a:solidFill>
                <a:latin typeface="Arial" pitchFamily="34" charset="0"/>
                <a:cs typeface="Arial" pitchFamily="34" charset="0"/>
              </a:rPr>
              <a:t>и гуманитарного профилей: учебник для студ. учреждений сред. проф. образования. – М., 2016. </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175324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3"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682269"/>
            <a:ext cx="8858312" cy="5940088"/>
          </a:xfrm>
          <a:prstGeom prst="rect">
            <a:avLst/>
          </a:prstGeom>
        </p:spPr>
        <p:txBody>
          <a:bodyPr wrap="square">
            <a:spAutoFit/>
          </a:bodyPr>
          <a:lstStyle/>
          <a:p>
            <a:pPr marL="457200" indent="-457200" algn="just">
              <a:lnSpc>
                <a:spcPct val="80000"/>
              </a:lnSpc>
              <a:buFont typeface="+mj-lt"/>
              <a:buAutoNum type="arabicPeriod" startAt="11"/>
            </a:pPr>
            <a:r>
              <a:rPr lang="ru-RU" sz="2500" b="1" dirty="0" err="1" smtClean="0">
                <a:latin typeface="Arial" pitchFamily="34" charset="0"/>
                <a:cs typeface="Arial" pitchFamily="34" charset="0"/>
              </a:rPr>
              <a:t>Новошннский</a:t>
            </a:r>
            <a:r>
              <a:rPr lang="ru-RU" sz="2500" b="1" dirty="0" smtClean="0">
                <a:latin typeface="Arial" pitchFamily="34" charset="0"/>
                <a:cs typeface="Arial" pitchFamily="34" charset="0"/>
              </a:rPr>
              <a:t> И. И., </a:t>
            </a:r>
            <a:r>
              <a:rPr lang="ru-RU" sz="2500" b="1" dirty="0" err="1" smtClean="0">
                <a:latin typeface="Arial" pitchFamily="34" charset="0"/>
                <a:cs typeface="Arial" pitchFamily="34" charset="0"/>
              </a:rPr>
              <a:t>Новошинская</a:t>
            </a:r>
            <a:r>
              <a:rPr lang="ru-RU" sz="2500" b="1" dirty="0" smtClean="0">
                <a:latin typeface="Arial" pitchFamily="34" charset="0"/>
                <a:cs typeface="Arial" pitchFamily="34" charset="0"/>
              </a:rPr>
              <a:t> Н. С. Химия: учебник для 10(11) класса </a:t>
            </a:r>
            <a:r>
              <a:rPr lang="ru-RU" sz="2500" b="1" dirty="0" err="1" smtClean="0">
                <a:latin typeface="Arial" pitchFamily="34" charset="0"/>
                <a:cs typeface="Arial" pitchFamily="34" charset="0"/>
              </a:rPr>
              <a:t>общеобразователь-ных</a:t>
            </a:r>
            <a:r>
              <a:rPr lang="ru-RU" sz="2500" b="1" dirty="0" smtClean="0">
                <a:latin typeface="Arial" pitchFamily="34" charset="0"/>
                <a:cs typeface="Arial" pitchFamily="34" charset="0"/>
              </a:rPr>
              <a:t> учреждений/И. И. </a:t>
            </a:r>
            <a:r>
              <a:rPr lang="ru-RU" sz="2500" b="1" dirty="0" err="1" smtClean="0">
                <a:latin typeface="Arial" pitchFamily="34" charset="0"/>
                <a:cs typeface="Arial" pitchFamily="34" charset="0"/>
              </a:rPr>
              <a:t>Новошинский</a:t>
            </a:r>
            <a:r>
              <a:rPr lang="ru-RU" sz="2500" b="1" dirty="0" smtClean="0">
                <a:latin typeface="Arial" pitchFamily="34" charset="0"/>
                <a:cs typeface="Arial" pitchFamily="34" charset="0"/>
              </a:rPr>
              <a:t>, Н. С. </a:t>
            </a:r>
            <a:r>
              <a:rPr lang="ru-RU" sz="2500" b="1" dirty="0" err="1" smtClean="0">
                <a:latin typeface="Arial" pitchFamily="34" charset="0"/>
                <a:cs typeface="Arial" pitchFamily="34" charset="0"/>
              </a:rPr>
              <a:t>Новошинская</a:t>
            </a:r>
            <a:r>
              <a:rPr lang="ru-RU" sz="2500" b="1" dirty="0" smtClean="0">
                <a:latin typeface="Arial" pitchFamily="34" charset="0"/>
                <a:cs typeface="Arial" pitchFamily="34" charset="0"/>
              </a:rPr>
              <a:t>. – М.: ООО «Русское слово – учебник», 2014. (ФГОС. Инновационная школа).</a:t>
            </a:r>
          </a:p>
          <a:p>
            <a:pPr marL="355600" lvl="0" indent="-355600" algn="just">
              <a:lnSpc>
                <a:spcPct val="80000"/>
              </a:lnSpc>
              <a:buFont typeface="+mj-lt"/>
              <a:buAutoNum type="arabicPeriod" startAt="11"/>
            </a:pPr>
            <a:r>
              <a:rPr lang="ru-RU" sz="2500" b="1" dirty="0" smtClean="0">
                <a:latin typeface="Arial" pitchFamily="34" charset="0"/>
                <a:ea typeface="Times New Roman" pitchFamily="18" charset="0"/>
                <a:cs typeface="Arial" pitchFamily="34" charset="0"/>
              </a:rPr>
              <a:t>Алексеев Л.С. Контроль качества воды: учебник. – 3-е изд., </a:t>
            </a:r>
            <a:r>
              <a:rPr lang="ru-RU" sz="2500" b="1" dirty="0" err="1" smtClean="0">
                <a:latin typeface="Arial" pitchFamily="34" charset="0"/>
                <a:ea typeface="Times New Roman" pitchFamily="18" charset="0"/>
                <a:cs typeface="Arial" pitchFamily="34" charset="0"/>
              </a:rPr>
              <a:t>перераб</a:t>
            </a:r>
            <a:r>
              <a:rPr lang="ru-RU" sz="2500" b="1" dirty="0" smtClean="0">
                <a:latin typeface="Arial" pitchFamily="34" charset="0"/>
                <a:ea typeface="Times New Roman" pitchFamily="18" charset="0"/>
                <a:cs typeface="Arial" pitchFamily="34" charset="0"/>
              </a:rPr>
              <a:t>. и доп.  – М.: ИНФРА-М, 2014.– 154 с. – (Среднее профессиональное </a:t>
            </a:r>
            <a:r>
              <a:rPr lang="ru-RU" sz="2500" b="1" dirty="0" err="1" smtClean="0">
                <a:latin typeface="Arial" pitchFamily="34" charset="0"/>
                <a:ea typeface="Times New Roman" pitchFamily="18" charset="0"/>
                <a:cs typeface="Arial" pitchFamily="34" charset="0"/>
              </a:rPr>
              <a:t>образова-ние</a:t>
            </a:r>
            <a:r>
              <a:rPr lang="ru-RU" sz="2500" b="1" dirty="0" smtClean="0">
                <a:latin typeface="Arial" pitchFamily="34" charset="0"/>
                <a:ea typeface="Times New Roman" pitchFamily="18" charset="0"/>
                <a:cs typeface="Arial" pitchFamily="34" charset="0"/>
              </a:rPr>
              <a:t>)</a:t>
            </a:r>
          </a:p>
          <a:p>
            <a:pPr marL="355600" lvl="0" indent="-355600" algn="just">
              <a:lnSpc>
                <a:spcPct val="80000"/>
              </a:lnSpc>
              <a:buFont typeface="+mj-lt"/>
              <a:buAutoNum type="arabicPeriod" startAt="11"/>
            </a:pPr>
            <a:r>
              <a:rPr lang="ru-RU" sz="2500" b="1" dirty="0" smtClean="0">
                <a:latin typeface="Arial" pitchFamily="34" charset="0"/>
                <a:cs typeface="Arial" pitchFamily="34" charset="0"/>
              </a:rPr>
              <a:t>Саенко О.Е. Аналитическая химия: учебник для средних специальных учебных заведений / О.Е. Саенко – Ростов </a:t>
            </a:r>
            <a:r>
              <a:rPr lang="ru-RU" sz="2500" b="1" dirty="0" err="1" smtClean="0">
                <a:latin typeface="Arial" pitchFamily="34" charset="0"/>
                <a:cs typeface="Arial" pitchFamily="34" charset="0"/>
              </a:rPr>
              <a:t>н</a:t>
            </a:r>
            <a:r>
              <a:rPr lang="ru-RU" sz="2500" b="1" dirty="0" smtClean="0">
                <a:latin typeface="Arial" pitchFamily="34" charset="0"/>
                <a:cs typeface="Arial" pitchFamily="34" charset="0"/>
              </a:rPr>
              <a:t>/Д.: Феникс, 2014.– 288 с. – (Среднее профессиональное образование)</a:t>
            </a:r>
          </a:p>
          <a:p>
            <a:pPr marL="355600" lvl="0" indent="-355600" algn="just">
              <a:lnSpc>
                <a:spcPct val="80000"/>
              </a:lnSpc>
              <a:buFont typeface="+mj-lt"/>
              <a:buAutoNum type="arabicPeriod" startAt="11"/>
            </a:pPr>
            <a:r>
              <a:rPr lang="ru-RU" sz="2500" b="1" dirty="0" smtClean="0">
                <a:latin typeface="Arial" pitchFamily="34" charset="0"/>
                <a:cs typeface="Arial" pitchFamily="34" charset="0"/>
              </a:rPr>
              <a:t>В. Д. </a:t>
            </a:r>
            <a:r>
              <a:rPr lang="ru-RU" sz="2500" b="1" dirty="0" err="1" smtClean="0">
                <a:latin typeface="Arial" pitchFamily="34" charset="0"/>
                <a:cs typeface="Arial" pitchFamily="34" charset="0"/>
              </a:rPr>
              <a:t>Валова</a:t>
            </a:r>
            <a:r>
              <a:rPr lang="ru-RU" sz="2500" b="1" dirty="0" smtClean="0">
                <a:latin typeface="Arial" pitchFamily="34" charset="0"/>
                <a:cs typeface="Arial" pitchFamily="34" charset="0"/>
              </a:rPr>
              <a:t> (Копылова), Е. И. Паршина. Аналитическая химия и физико-химические методы анализа. Практикум. – М.: Дашков и Ко, 2012.– 200 с. – (Учебное издание для бакалавров)</a:t>
            </a:r>
          </a:p>
          <a:p>
            <a:pPr marL="355600" lvl="0" indent="-355600" algn="just">
              <a:lnSpc>
                <a:spcPct val="80000"/>
              </a:lnSpc>
              <a:buFont typeface="+mj-lt"/>
              <a:buAutoNum type="arabicPeriod" startAt="11"/>
            </a:pPr>
            <a:r>
              <a:rPr lang="ru-RU" sz="2500" b="1" dirty="0" smtClean="0">
                <a:latin typeface="Arial" pitchFamily="34" charset="0"/>
                <a:cs typeface="Arial" pitchFamily="34" charset="0"/>
              </a:rPr>
              <a:t>Т.И. </a:t>
            </a:r>
            <a:r>
              <a:rPr lang="ru-RU" sz="2500" b="1" dirty="0" err="1" smtClean="0">
                <a:latin typeface="Arial" pitchFamily="34" charset="0"/>
                <a:cs typeface="Arial" pitchFamily="34" charset="0"/>
              </a:rPr>
              <a:t>Хаханина</a:t>
            </a:r>
            <a:r>
              <a:rPr lang="ru-RU" sz="2500" b="1" dirty="0" smtClean="0">
                <a:latin typeface="Arial" pitchFamily="34" charset="0"/>
                <a:cs typeface="Arial" pitchFamily="34" charset="0"/>
              </a:rPr>
              <a:t>, Н.Г. Никитина. Аналитическая химия и практикум: учебник для СПО. – М.: </a:t>
            </a:r>
            <a:r>
              <a:rPr lang="ru-RU" sz="2500" b="1" dirty="0" err="1" smtClean="0">
                <a:latin typeface="Arial" pitchFamily="34" charset="0"/>
                <a:cs typeface="Arial" pitchFamily="34" charset="0"/>
              </a:rPr>
              <a:t>Юрайт</a:t>
            </a:r>
            <a:r>
              <a:rPr lang="ru-RU" sz="2500" b="1" dirty="0" smtClean="0">
                <a:latin typeface="Arial" pitchFamily="34" charset="0"/>
                <a:cs typeface="Arial" pitchFamily="34" charset="0"/>
              </a:rPr>
              <a:t>, 2015.– 278 с. – (Учебное издание для бакалавров)</a:t>
            </a: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451505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78184" y="1015334"/>
            <a:ext cx="8858312" cy="3728713"/>
          </a:xfrm>
          <a:prstGeom prst="rect">
            <a:avLst/>
          </a:prstGeom>
        </p:spPr>
        <p:txBody>
          <a:bodyPr wrap="square">
            <a:spAutoFit/>
          </a:bodyPr>
          <a:lstStyle/>
          <a:p>
            <a:pPr marL="514350" indent="-514350">
              <a:lnSpc>
                <a:spcPct val="85000"/>
              </a:lnSpc>
              <a:buFont typeface="+mj-lt"/>
              <a:buAutoNum type="arabicPeriod" startAt="16"/>
            </a:pPr>
            <a:r>
              <a:rPr lang="ru-RU" sz="2800" b="1" dirty="0" smtClean="0">
                <a:latin typeface="Arial" pitchFamily="34" charset="0"/>
                <a:cs typeface="Arial" pitchFamily="34" charset="0"/>
              </a:rPr>
              <a:t>Википедия </a:t>
            </a:r>
            <a:r>
              <a:rPr lang="en-US" sz="2800" b="1" dirty="0">
                <a:latin typeface="Arial" pitchFamily="34" charset="0"/>
                <a:cs typeface="Arial" pitchFamily="34" charset="0"/>
              </a:rPr>
              <a:t>https://ru.wikipedia.org/wiki</a:t>
            </a:r>
            <a:r>
              <a:rPr lang="ru-RU" sz="2800" b="1" dirty="0">
                <a:latin typeface="Arial" pitchFamily="34" charset="0"/>
                <a:cs typeface="Arial" pitchFamily="34" charset="0"/>
              </a:rPr>
              <a:t>/</a:t>
            </a:r>
            <a:r>
              <a:rPr lang="ru-RU" sz="2800" b="1" dirty="0" smtClean="0">
                <a:latin typeface="Arial" pitchFamily="34" charset="0"/>
                <a:cs typeface="Arial" pitchFamily="34" charset="0"/>
              </a:rPr>
              <a:t> </a:t>
            </a:r>
          </a:p>
          <a:p>
            <a:pPr marL="514350" indent="-514350">
              <a:lnSpc>
                <a:spcPct val="85000"/>
              </a:lnSpc>
              <a:buFont typeface="+mj-lt"/>
              <a:buAutoNum type="arabicPeriod" startAt="16"/>
            </a:pPr>
            <a:r>
              <a:rPr lang="ru-RU" sz="2800" b="1" dirty="0" smtClean="0">
                <a:latin typeface="Arial" pitchFamily="34" charset="0"/>
                <a:cs typeface="Arial" pitchFamily="34" charset="0"/>
              </a:rPr>
              <a:t>youtube.com</a:t>
            </a:r>
          </a:p>
          <a:p>
            <a:pPr marL="514350" indent="-514350">
              <a:lnSpc>
                <a:spcPct val="85000"/>
              </a:lnSpc>
              <a:buFont typeface="+mj-lt"/>
              <a:buAutoNum type="arabicPeriod" startAt="16"/>
            </a:pPr>
            <a:r>
              <a:rPr lang="ru-RU" sz="2800" b="1" dirty="0" smtClean="0">
                <a:latin typeface="Arial" pitchFamily="34" charset="0"/>
                <a:cs typeface="Arial" pitchFamily="34" charset="0"/>
              </a:rPr>
              <a:t>video.yandex.ru› yandex.ru/</a:t>
            </a:r>
            <a:r>
              <a:rPr lang="ru-RU" sz="2800" b="1" dirty="0" err="1" smtClean="0">
                <a:latin typeface="Arial" pitchFamily="34" charset="0"/>
                <a:cs typeface="Arial" pitchFamily="34" charset="0"/>
              </a:rPr>
              <a:t>images</a:t>
            </a:r>
            <a:r>
              <a:rPr lang="ru-RU" sz="2800" b="1" dirty="0" smtClean="0">
                <a:latin typeface="Arial" pitchFamily="34" charset="0"/>
                <a:cs typeface="Arial" pitchFamily="34" charset="0"/>
              </a:rPr>
              <a:t>›</a:t>
            </a:r>
          </a:p>
          <a:p>
            <a:pPr marL="514350" indent="-514350">
              <a:lnSpc>
                <a:spcPct val="85000"/>
              </a:lnSpc>
              <a:buFont typeface="+mj-lt"/>
              <a:buAutoNum type="arabicPeriod" startAt="16"/>
            </a:pPr>
            <a:r>
              <a:rPr lang="ru-RU" sz="2800" b="1" dirty="0" smtClean="0">
                <a:latin typeface="Arial" pitchFamily="34" charset="0"/>
                <a:cs typeface="Arial" pitchFamily="34" charset="0"/>
              </a:rPr>
              <a:t>yandex.ru/</a:t>
            </a:r>
            <a:r>
              <a:rPr lang="ru-RU" sz="2800" b="1" dirty="0" err="1" smtClean="0">
                <a:latin typeface="Arial" pitchFamily="34" charset="0"/>
                <a:cs typeface="Arial" pitchFamily="34" charset="0"/>
              </a:rPr>
              <a:t>images</a:t>
            </a:r>
            <a:r>
              <a:rPr lang="ru-RU" sz="2800" b="1" dirty="0" smtClean="0">
                <a:latin typeface="Arial" pitchFamily="34" charset="0"/>
                <a:cs typeface="Arial" pitchFamily="34" charset="0"/>
              </a:rPr>
              <a:t>› </a:t>
            </a:r>
          </a:p>
          <a:p>
            <a:pPr marL="514350" indent="-514350">
              <a:lnSpc>
                <a:spcPct val="85000"/>
              </a:lnSpc>
              <a:buFont typeface="+mj-lt"/>
              <a:buAutoNum type="arabicPeriod" startAt="16"/>
            </a:pPr>
            <a:r>
              <a:rPr lang="en-US" sz="2800" b="1" dirty="0" smtClean="0">
                <a:latin typeface="Arial" pitchFamily="34" charset="0"/>
                <a:cs typeface="Arial" pitchFamily="34" charset="0"/>
              </a:rPr>
              <a:t>https</a:t>
            </a:r>
            <a:r>
              <a:rPr lang="en-US" sz="2800" b="1" dirty="0">
                <a:latin typeface="Arial" pitchFamily="34" charset="0"/>
                <a:cs typeface="Arial" pitchFamily="34" charset="0"/>
              </a:rPr>
              <a:t>://ru.wikipedia.org/wiki</a:t>
            </a:r>
            <a:r>
              <a:rPr lang="ru-RU" sz="2800" b="1" dirty="0" smtClean="0">
                <a:latin typeface="Arial" pitchFamily="34" charset="0"/>
                <a:cs typeface="Arial" pitchFamily="34" charset="0"/>
              </a:rPr>
              <a:t>/</a:t>
            </a:r>
            <a:r>
              <a:rPr lang="ru-RU" sz="2800" b="1" dirty="0" err="1" smtClean="0">
                <a:latin typeface="Arial" pitchFamily="34" charset="0"/>
                <a:cs typeface="Arial" pitchFamily="34" charset="0"/>
              </a:rPr>
              <a:t>Равновесие_фаз</a:t>
            </a:r>
            <a:endParaRPr lang="ru-RU" sz="2800" b="1" dirty="0" smtClean="0">
              <a:latin typeface="Arial" pitchFamily="34" charset="0"/>
              <a:cs typeface="Arial" pitchFamily="34" charset="0"/>
            </a:endParaRPr>
          </a:p>
          <a:p>
            <a:pPr marL="514350" indent="-514350">
              <a:lnSpc>
                <a:spcPct val="85000"/>
              </a:lnSpc>
              <a:buFont typeface="+mj-lt"/>
              <a:buAutoNum type="arabicPeriod" startAt="16"/>
            </a:pPr>
            <a:r>
              <a:rPr lang="en-US" sz="2800" b="1" dirty="0" smtClean="0">
                <a:latin typeface="Arial" pitchFamily="34" charset="0"/>
                <a:cs typeface="Arial" pitchFamily="34" charset="0"/>
              </a:rPr>
              <a:t>http</a:t>
            </a:r>
            <a:r>
              <a:rPr lang="en-US" sz="2800" b="1" dirty="0">
                <a:latin typeface="Arial" pitchFamily="34" charset="0"/>
                <a:cs typeface="Arial" pitchFamily="34" charset="0"/>
              </a:rPr>
              <a:t>://</a:t>
            </a:r>
            <a:r>
              <a:rPr lang="en-US" sz="2800" b="1" dirty="0" smtClean="0">
                <a:latin typeface="Arial" pitchFamily="34" charset="0"/>
                <a:cs typeface="Arial" pitchFamily="34" charset="0"/>
              </a:rPr>
              <a:t>chem21.info/info/1727992/</a:t>
            </a:r>
            <a:endParaRPr lang="ru-RU" sz="2800" b="1" dirty="0" smtClean="0">
              <a:latin typeface="Arial" pitchFamily="34" charset="0"/>
              <a:cs typeface="Arial" pitchFamily="34" charset="0"/>
            </a:endParaRPr>
          </a:p>
          <a:p>
            <a:pPr marL="514350" indent="-514350">
              <a:lnSpc>
                <a:spcPct val="85000"/>
              </a:lnSpc>
              <a:buFont typeface="+mj-lt"/>
              <a:buAutoNum type="arabicPeriod" startAt="16"/>
            </a:pPr>
            <a:r>
              <a:rPr lang="en-US" sz="2800" b="1" dirty="0" smtClean="0">
                <a:latin typeface="Arial" pitchFamily="34" charset="0"/>
                <a:cs typeface="Arial" pitchFamily="34" charset="0"/>
              </a:rPr>
              <a:t>https</a:t>
            </a:r>
            <a:r>
              <a:rPr lang="en-US" sz="2800" b="1" dirty="0">
                <a:latin typeface="Arial" pitchFamily="34" charset="0"/>
                <a:cs typeface="Arial" pitchFamily="34" charset="0"/>
              </a:rPr>
              <a:t>://ru.wikipedia.org/wiki/</a:t>
            </a:r>
            <a:r>
              <a:rPr lang="ru-RU" sz="2800" b="1" dirty="0">
                <a:latin typeface="Arial" pitchFamily="34" charset="0"/>
                <a:cs typeface="Arial" pitchFamily="34" charset="0"/>
              </a:rPr>
              <a:t> </a:t>
            </a:r>
            <a:r>
              <a:rPr lang="ru-RU" sz="2800" b="1" dirty="0" smtClean="0">
                <a:latin typeface="Arial" pitchFamily="34" charset="0"/>
                <a:cs typeface="Arial" pitchFamily="34" charset="0"/>
              </a:rPr>
              <a:t>Коагуляция</a:t>
            </a:r>
          </a:p>
          <a:p>
            <a:pPr marL="514350" indent="-514350">
              <a:lnSpc>
                <a:spcPct val="85000"/>
              </a:lnSpc>
              <a:buFont typeface="+mj-lt"/>
              <a:buAutoNum type="arabicPeriod" startAt="16"/>
            </a:pPr>
            <a:r>
              <a:rPr lang="en-US" sz="2800" b="1" dirty="0" smtClean="0">
                <a:latin typeface="Arial" pitchFamily="34" charset="0"/>
                <a:cs typeface="Arial" pitchFamily="34" charset="0"/>
              </a:rPr>
              <a:t>http</a:t>
            </a:r>
            <a:r>
              <a:rPr lang="en-US" sz="2800" b="1" dirty="0">
                <a:latin typeface="Arial" pitchFamily="34" charset="0"/>
                <a:cs typeface="Arial" pitchFamily="34" charset="0"/>
              </a:rPr>
              <a:t>://</a:t>
            </a:r>
            <a:r>
              <a:rPr lang="en-US" sz="2800" b="1" dirty="0" smtClean="0">
                <a:latin typeface="Arial" pitchFamily="34" charset="0"/>
                <a:cs typeface="Arial" pitchFamily="34" charset="0"/>
              </a:rPr>
              <a:t>berg.k66.ru/noname18.html</a:t>
            </a:r>
            <a:endParaRPr lang="ru-RU" sz="2800" b="1" dirty="0" smtClean="0">
              <a:latin typeface="Arial" pitchFamily="34" charset="0"/>
              <a:cs typeface="Arial" pitchFamily="34" charset="0"/>
            </a:endParaRPr>
          </a:p>
          <a:p>
            <a:pPr marL="514350" indent="-514350">
              <a:lnSpc>
                <a:spcPct val="85000"/>
              </a:lnSpc>
              <a:buFont typeface="+mj-lt"/>
              <a:buAutoNum type="arabicPeriod" startAt="16"/>
            </a:pPr>
            <a:r>
              <a:rPr lang="ru-RU" sz="2800" b="1" dirty="0">
                <a:latin typeface="Arial" pitchFamily="34" charset="0"/>
                <a:cs typeface="Arial" pitchFamily="34" charset="0"/>
              </a:rPr>
              <a:t>http://chem21.info/info/1585356/</a:t>
            </a:r>
          </a:p>
          <a:p>
            <a:pPr marL="514350" indent="-514350">
              <a:lnSpc>
                <a:spcPct val="85000"/>
              </a:lnSpc>
              <a:buFont typeface="+mj-lt"/>
              <a:buAutoNum type="arabicPeriod" startAt="16"/>
            </a:pPr>
            <a:endParaRPr lang="ru-RU" sz="2600" b="1" dirty="0">
              <a:solidFill>
                <a:srgbClr val="FF0000"/>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29520"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2" cstate="print"/>
          <a:srcRect/>
          <a:stretch>
            <a:fillRect/>
          </a:stretch>
        </p:blipFill>
        <p:spPr bwMode="auto">
          <a:xfrm>
            <a:off x="2411760"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0102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5" name="Управляющая кнопка: домой 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5" name="Picture 3" descr="C:\24.08.11\Виртуальные лекции 28.07.11\Физ. химия\Фазовые равновесия\Законы Рауля\image453.jpg"/>
          <p:cNvPicPr>
            <a:picLocks noChangeAspect="1" noChangeArrowheads="1"/>
          </p:cNvPicPr>
          <p:nvPr/>
        </p:nvPicPr>
        <p:blipFill>
          <a:blip r:embed="rId2" cstate="print"/>
          <a:srcRect/>
          <a:stretch>
            <a:fillRect/>
          </a:stretch>
        </p:blipFill>
        <p:spPr bwMode="auto">
          <a:xfrm>
            <a:off x="5514975" y="2786063"/>
            <a:ext cx="3629025" cy="3419475"/>
          </a:xfrm>
          <a:prstGeom prst="rect">
            <a:avLst/>
          </a:prstGeom>
          <a:noFill/>
          <a:ln w="9525">
            <a:noFill/>
            <a:miter lim="800000"/>
            <a:headEnd/>
            <a:tailEnd/>
          </a:ln>
        </p:spPr>
      </p:pic>
      <p:pic>
        <p:nvPicPr>
          <p:cNvPr id="305156" name="Picture 4" descr="C:\24.08.11\Виртуальные лекции 28.07.11\Физ. химия\Фазовые равновесия\Правило фаз Гиббса\1119931-268.jpg"/>
          <p:cNvPicPr>
            <a:picLocks noChangeAspect="1" noChangeArrowheads="1"/>
          </p:cNvPicPr>
          <p:nvPr/>
        </p:nvPicPr>
        <p:blipFill>
          <a:blip r:embed="rId3" cstate="print"/>
          <a:srcRect/>
          <a:stretch>
            <a:fillRect/>
          </a:stretch>
        </p:blipFill>
        <p:spPr bwMode="auto">
          <a:xfrm>
            <a:off x="0" y="0"/>
            <a:ext cx="4857750" cy="4705350"/>
          </a:xfrm>
          <a:prstGeom prst="rect">
            <a:avLst/>
          </a:prstGeom>
          <a:noFill/>
          <a:ln w="9525">
            <a:noFill/>
            <a:miter lim="800000"/>
            <a:headEnd/>
            <a:tailEnd/>
          </a:ln>
        </p:spPr>
      </p:pic>
      <p:sp>
        <p:nvSpPr>
          <p:cNvPr id="11" name="Прямоугольник 10"/>
          <p:cNvSpPr>
            <a:spLocks noChangeArrowheads="1"/>
          </p:cNvSpPr>
          <p:nvPr/>
        </p:nvSpPr>
        <p:spPr bwMode="auto">
          <a:xfrm>
            <a:off x="4643406" y="500042"/>
            <a:ext cx="4500594" cy="2189574"/>
          </a:xfrm>
          <a:prstGeom prst="rect">
            <a:avLst/>
          </a:prstGeom>
          <a:noFill/>
          <a:ln w="9525">
            <a:noFill/>
            <a:miter lim="800000"/>
            <a:headEnd/>
            <a:tailEnd/>
          </a:ln>
        </p:spPr>
        <p:txBody>
          <a:bodyPr wrap="square">
            <a:spAutoFit/>
          </a:bodyPr>
          <a:lstStyle/>
          <a:p>
            <a:pPr algn="ctr">
              <a:lnSpc>
                <a:spcPct val="85000"/>
              </a:lnSpc>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Термический анализ. </a:t>
            </a: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Times New Roman" pitchFamily="18" charset="0"/>
              </a:rPr>
              <a:t>Диаграммы состояния  </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Times New Roman" pitchFamily="18" charset="0"/>
            </a:endParaRPr>
          </a:p>
        </p:txBody>
      </p:sp>
      <p:pic>
        <p:nvPicPr>
          <p:cNvPr id="305157" name="Picture 5" descr="C:\24.08.11\27.10.11\ТОЧКА ПЛАВЛЕНИЯ.bmp"/>
          <p:cNvPicPr>
            <a:picLocks noChangeAspect="1" noChangeArrowheads="1"/>
          </p:cNvPicPr>
          <p:nvPr/>
        </p:nvPicPr>
        <p:blipFill>
          <a:blip r:embed="rId4" cstate="print"/>
          <a:srcRect/>
          <a:stretch>
            <a:fillRect/>
          </a:stretch>
        </p:blipFill>
        <p:spPr bwMode="auto">
          <a:xfrm>
            <a:off x="1928813" y="4686300"/>
            <a:ext cx="3341687" cy="2171700"/>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Прямоугольник 8"/>
          <p:cNvSpPr/>
          <p:nvPr/>
        </p:nvSpPr>
        <p:spPr>
          <a:xfrm>
            <a:off x="1785918" y="6357958"/>
            <a:ext cx="2438488" cy="477054"/>
          </a:xfrm>
          <a:prstGeom prst="rect">
            <a:avLst/>
          </a:prstGeom>
        </p:spPr>
        <p:txBody>
          <a:bodyPr wrap="none">
            <a:spAutoFit/>
          </a:bodyPr>
          <a:lstStyle/>
          <a:p>
            <a:r>
              <a:rPr lang="ru-RU" sz="2500" b="1" dirty="0" smtClean="0">
                <a:solidFill>
                  <a:srgbClr val="702C1E"/>
                </a:solidFill>
                <a:effectLst>
                  <a:outerShdw blurRad="38100" dist="38100" dir="2700000" algn="tl">
                    <a:srgbClr val="000000">
                      <a:alpha val="43137"/>
                    </a:srgbClr>
                  </a:outerShdw>
                </a:effectLst>
                <a:latin typeface="Arial Black" pitchFamily="34" charset="0"/>
                <a:cs typeface="Arial" pitchFamily="34" charset="0"/>
                <a:sym typeface="Symbol" pitchFamily="18" charset="2"/>
              </a:rPr>
              <a:t>Калориметр</a:t>
            </a:r>
            <a:r>
              <a:rPr lang="ru-RU" b="1" dirty="0" smtClean="0">
                <a:latin typeface="Arial" pitchFamily="34" charset="0"/>
                <a:cs typeface="Arial" pitchFamily="34" charset="0"/>
                <a:sym typeface="Symbol" pitchFamily="18" charset="2"/>
              </a:rPr>
              <a:t> </a:t>
            </a:r>
            <a:endParaRPr lang="ru-RU" dirty="0"/>
          </a:p>
        </p:txBody>
      </p:sp>
      <p:sp>
        <p:nvSpPr>
          <p:cNvPr id="10" name="Прямоугольник 9"/>
          <p:cNvSpPr/>
          <p:nvPr/>
        </p:nvSpPr>
        <p:spPr>
          <a:xfrm>
            <a:off x="5572132" y="6215082"/>
            <a:ext cx="2058577"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ln>
                <a:solidFill>
                  <a:srgbClr val="0000FF"/>
                </a:solidFill>
                <a:effectLst>
                  <a:outerShdw blurRad="80000" dist="40000" dir="5040000" algn="tl">
                    <a:srgbClr val="000000">
                      <a:alpha val="30000"/>
                    </a:srgbClr>
                  </a:outerShdw>
                </a:effectLst>
                <a:latin typeface="Arial Black" pitchFamily="34" charset="0"/>
                <a:cs typeface="Arial" pitchFamily="34" charset="0"/>
              </a:rPr>
              <a:t>Растворы</a:t>
            </a:r>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 </a:t>
            </a: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4" name="Прямоугольник 13"/>
          <p:cNvSpPr/>
          <p:nvPr/>
        </p:nvSpPr>
        <p:spPr>
          <a:xfrm>
            <a:off x="0" y="4643446"/>
            <a:ext cx="2127505"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Расплавы</a:t>
            </a:r>
            <a:r>
              <a:rPr lang="ru-RU"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pitchFamily="34" charset="0"/>
                <a:cs typeface="Arial" pitchFamily="34" charset="0"/>
              </a:rPr>
              <a:t> </a:t>
            </a:r>
            <a:endParaRPr lang="ru-RU"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p:cNvPicPr>
            <a:picLocks noChangeAspect="1" noChangeArrowheads="1"/>
          </p:cNvPicPr>
          <p:nvPr/>
        </p:nvPicPr>
        <p:blipFill>
          <a:blip r:embed="rId2" cstate="print"/>
          <a:srcRect/>
          <a:stretch>
            <a:fillRect/>
          </a:stretch>
        </p:blipFill>
        <p:spPr bwMode="auto">
          <a:xfrm>
            <a:off x="285720" y="2714620"/>
            <a:ext cx="2500313" cy="2071687"/>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341" name="Picture 4"/>
          <p:cNvPicPr>
            <a:picLocks noChangeAspect="1" noChangeArrowheads="1"/>
          </p:cNvPicPr>
          <p:nvPr/>
        </p:nvPicPr>
        <p:blipFill>
          <a:blip r:embed="rId3" cstate="print"/>
          <a:srcRect/>
          <a:stretch>
            <a:fillRect/>
          </a:stretch>
        </p:blipFill>
        <p:spPr bwMode="auto">
          <a:xfrm>
            <a:off x="2914671" y="3643314"/>
            <a:ext cx="4586287" cy="2071687"/>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Прямоугольник 7"/>
          <p:cNvSpPr/>
          <p:nvPr/>
        </p:nvSpPr>
        <p:spPr>
          <a:xfrm>
            <a:off x="214282" y="285728"/>
            <a:ext cx="8643998" cy="2289858"/>
          </a:xfrm>
          <a:prstGeom prst="rect">
            <a:avLst/>
          </a:prstGeom>
        </p:spPr>
        <p:txBody>
          <a:bodyPr wrap="square">
            <a:spAutoFit/>
          </a:bodyPr>
          <a:lstStyle/>
          <a:p>
            <a:pPr indent="450000" algn="just">
              <a:lnSpc>
                <a:spcPct val="85000"/>
              </a:lnSpc>
              <a:buFont typeface="Wingdings 2" pitchFamily="18" charset="2"/>
              <a:buNone/>
            </a:pPr>
            <a:r>
              <a:rPr lang="ru-RU" sz="2800" b="1" dirty="0" smtClean="0">
                <a:solidFill>
                  <a:srgbClr val="C00000"/>
                </a:solidFill>
                <a:latin typeface="Arial" pitchFamily="34" charset="0"/>
                <a:cs typeface="Arial" pitchFamily="34" charset="0"/>
              </a:rPr>
              <a:t>Термический анализ </a:t>
            </a:r>
            <a:r>
              <a:rPr lang="ru-RU" sz="2800" b="1" dirty="0" smtClean="0">
                <a:latin typeface="Arial" pitchFamily="34" charset="0"/>
                <a:cs typeface="Arial" pitchFamily="34" charset="0"/>
              </a:rPr>
              <a:t>– метод исследования физико-химических и химических процессов, основанный на регистрации тепловых эффектов, сопровождающих превращения веществ в условиях программирования температуры. </a:t>
            </a: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2"/>
          <p:cNvPicPr>
            <a:picLocks noChangeAspect="1" noChangeArrowheads="1"/>
          </p:cNvPicPr>
          <p:nvPr/>
        </p:nvPicPr>
        <p:blipFill>
          <a:blip r:embed="rId2" cstate="print"/>
          <a:srcRect/>
          <a:stretch>
            <a:fillRect/>
          </a:stretch>
        </p:blipFill>
        <p:spPr bwMode="auto">
          <a:xfrm>
            <a:off x="0" y="0"/>
            <a:ext cx="4572000" cy="6858000"/>
          </a:xfrm>
          <a:prstGeom prst="rect">
            <a:avLst/>
          </a:prstGeom>
          <a:noFill/>
          <a:ln w="9525">
            <a:noFill/>
            <a:miter lim="800000"/>
            <a:headEnd/>
            <a:tailEnd/>
          </a:ln>
        </p:spPr>
      </p:pic>
      <p:sp>
        <p:nvSpPr>
          <p:cNvPr id="16386" name="Содержимое 2"/>
          <p:cNvSpPr>
            <a:spLocks noGrp="1"/>
          </p:cNvSpPr>
          <p:nvPr>
            <p:ph idx="1"/>
          </p:nvPr>
        </p:nvSpPr>
        <p:spPr>
          <a:xfrm>
            <a:off x="4716463" y="5084763"/>
            <a:ext cx="4114800" cy="668337"/>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ctr">
              <a:lnSpc>
                <a:spcPct val="85000"/>
              </a:lnSpc>
              <a:spcBef>
                <a:spcPts val="0"/>
              </a:spcBef>
              <a:buFont typeface="Wingdings 2" pitchFamily="18" charset="2"/>
              <a:buNone/>
            </a:pPr>
            <a:r>
              <a:rPr lang="ru-RU" sz="36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Netzsch</a:t>
            </a:r>
            <a:r>
              <a:rPr lang="ru-RU"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Black" pitchFamily="34" charset="0"/>
              </a:rPr>
              <a:t> STA</a:t>
            </a:r>
          </a:p>
        </p:txBody>
      </p:sp>
      <p:pic>
        <p:nvPicPr>
          <p:cNvPr id="16387" name="Picture 3"/>
          <p:cNvPicPr>
            <a:picLocks noChangeAspect="1" noChangeArrowheads="1"/>
          </p:cNvPicPr>
          <p:nvPr/>
        </p:nvPicPr>
        <p:blipFill>
          <a:blip r:embed="rId3" cstate="print"/>
          <a:srcRect/>
          <a:stretch>
            <a:fillRect/>
          </a:stretch>
        </p:blipFill>
        <p:spPr bwMode="auto">
          <a:xfrm>
            <a:off x="4572000" y="0"/>
            <a:ext cx="4572000" cy="4724400"/>
          </a:xfrm>
          <a:prstGeom prst="rect">
            <a:avLst/>
          </a:prstGeom>
          <a:noFill/>
          <a:ln w="9525">
            <a:noFill/>
            <a:miter lim="800000"/>
            <a:headEnd/>
            <a:tailEnd/>
          </a:ln>
        </p:spPr>
      </p:pic>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5">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a:stretch>
            <a:fillRect/>
          </a:stretch>
        </p:blipFill>
        <p:spPr bwMode="auto">
          <a:xfrm>
            <a:off x="214282" y="4071942"/>
            <a:ext cx="3086108" cy="258521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7411" name="Picture 4"/>
          <p:cNvPicPr>
            <a:picLocks noChangeAspect="1" noChangeArrowheads="1"/>
          </p:cNvPicPr>
          <p:nvPr/>
        </p:nvPicPr>
        <p:blipFill>
          <a:blip r:embed="rId3" cstate="print"/>
          <a:srcRect/>
          <a:stretch>
            <a:fillRect/>
          </a:stretch>
        </p:blipFill>
        <p:spPr bwMode="auto">
          <a:xfrm>
            <a:off x="3929058" y="3929066"/>
            <a:ext cx="1519238" cy="192881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Прямоугольник 5"/>
          <p:cNvSpPr/>
          <p:nvPr/>
        </p:nvSpPr>
        <p:spPr>
          <a:xfrm>
            <a:off x="142844" y="285728"/>
            <a:ext cx="8858312" cy="3270895"/>
          </a:xfrm>
          <a:prstGeom prst="rect">
            <a:avLst/>
          </a:prstGeom>
        </p:spPr>
        <p:txBody>
          <a:bodyPr wrap="square">
            <a:spAutoFit/>
          </a:bodyPr>
          <a:lstStyle/>
          <a:p>
            <a:pPr indent="450000"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Визуальный метод</a:t>
            </a:r>
            <a:r>
              <a:rPr lang="ru-RU" sz="2700" b="1" dirty="0" smtClean="0">
                <a:latin typeface="Arial" pitchFamily="34" charset="0"/>
                <a:cs typeface="Arial" pitchFamily="34" charset="0"/>
              </a:rPr>
              <a:t>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термического анализа </a:t>
            </a:r>
            <a:r>
              <a:rPr lang="ru-RU" sz="2700" b="1" dirty="0" smtClean="0">
                <a:latin typeface="Arial" pitchFamily="34" charset="0"/>
                <a:cs typeface="Arial" pitchFamily="34" charset="0"/>
              </a:rPr>
              <a:t>состоит в наблюдении и измерении температуры первого появления (исчезновения) </a:t>
            </a:r>
            <a:r>
              <a:rPr lang="ru-RU" sz="2700" b="1" dirty="0" err="1" smtClean="0">
                <a:latin typeface="Arial" pitchFamily="34" charset="0"/>
                <a:cs typeface="Arial" pitchFamily="34" charset="0"/>
              </a:rPr>
              <a:t>неоднород-ности</a:t>
            </a:r>
            <a:r>
              <a:rPr lang="ru-RU" sz="2700" b="1" dirty="0" smtClean="0">
                <a:latin typeface="Arial" pitchFamily="34" charset="0"/>
                <a:cs typeface="Arial" pitchFamily="34" charset="0"/>
              </a:rPr>
              <a:t> (например, выпадения кристаллов, исчезновения мути в системе двух несмешивающихся жидкостей) в изучаемой среде при её охлаждении (или нагревании). Он применим только к прозрачным легкоплавким объектам.</a:t>
            </a:r>
            <a:endParaRPr lang="ru-RU" sz="2700" b="1" dirty="0">
              <a:latin typeface="Arial" pitchFamily="34" charset="0"/>
              <a:cs typeface="Arial" pitchFamily="34" charset="0"/>
            </a:endParaRP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42844" y="335196"/>
            <a:ext cx="8858312" cy="3022366"/>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Гораздо более общим является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метод построения кривых «время–температура»</a:t>
            </a:r>
            <a:r>
              <a:rPr lang="ru-RU" sz="2800" b="1" dirty="0" smtClean="0">
                <a:latin typeface="Arial" pitchFamily="34" charset="0"/>
                <a:cs typeface="Arial" pitchFamily="34" charset="0"/>
              </a:rPr>
              <a:t>. Нагревая (охлаждая) изучаемый объект, измеряют через небольшие промежутки времени его температуру; результаты измерений изображают графически, откладывая время по оси абсцисс, а температуру – по оси ординат. </a:t>
            </a:r>
            <a:endParaRPr lang="ru-RU" sz="2800" b="1" dirty="0">
              <a:latin typeface="Arial" pitchFamily="34" charset="0"/>
              <a:cs typeface="Arial" pitchFamily="34" charset="0"/>
            </a:endParaRPr>
          </a:p>
        </p:txBody>
      </p:sp>
      <p:pic>
        <p:nvPicPr>
          <p:cNvPr id="8" name="Picture 2"/>
          <p:cNvPicPr>
            <a:picLocks noChangeAspect="1" noChangeArrowheads="1"/>
          </p:cNvPicPr>
          <p:nvPr/>
        </p:nvPicPr>
        <p:blipFill>
          <a:blip r:embed="rId2" cstate="print">
            <a:duotone>
              <a:prstClr val="black"/>
              <a:schemeClr val="tx2">
                <a:tint val="45000"/>
                <a:satMod val="400000"/>
              </a:schemeClr>
            </a:duotone>
            <a:lum contrast="30000"/>
          </a:blip>
          <a:srcRect/>
          <a:stretch>
            <a:fillRect/>
          </a:stretch>
        </p:blipFill>
        <p:spPr bwMode="auto">
          <a:xfrm>
            <a:off x="142844" y="3714752"/>
            <a:ext cx="4929222" cy="2928958"/>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Прямоугольник 8"/>
          <p:cNvSpPr/>
          <p:nvPr/>
        </p:nvSpPr>
        <p:spPr>
          <a:xfrm>
            <a:off x="5143504" y="4214818"/>
            <a:ext cx="3714744" cy="1400383"/>
          </a:xfrm>
          <a:prstGeom prst="rect">
            <a:avLst/>
          </a:prstGeom>
        </p:spPr>
        <p:txBody>
          <a:bodyPr wrap="square">
            <a:spAutoFit/>
          </a:bodyPr>
          <a:lstStyle/>
          <a:p>
            <a:pPr algn="ctr">
              <a:lnSpc>
                <a:spcPct val="85000"/>
              </a:lnSpc>
            </a:pPr>
            <a:r>
              <a:rPr lang="ru-RU" sz="2500" b="1" dirty="0" smtClean="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rPr>
              <a:t>Кривые охлаждения, полученные при кристаллизации металла</a:t>
            </a:r>
            <a:endParaRPr lang="ru-RU" sz="2500" b="1" dirty="0">
              <a:solidFill>
                <a:schemeClr val="accent2">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2" cstate="print"/>
          <a:srcRect/>
          <a:stretch>
            <a:fillRect/>
          </a:stretch>
        </p:blipFill>
        <p:spPr bwMode="auto">
          <a:xfrm>
            <a:off x="4786313" y="4429125"/>
            <a:ext cx="2509837" cy="2428875"/>
          </a:xfrm>
          <a:prstGeom prst="rect">
            <a:avLst/>
          </a:prstGeom>
          <a:noFill/>
          <a:ln w="9525">
            <a:noFill/>
            <a:miter lim="800000"/>
            <a:headEnd/>
            <a:tailEnd/>
          </a:ln>
        </p:spPr>
      </p:pic>
      <p:pic>
        <p:nvPicPr>
          <p:cNvPr id="22532" name="Picture 4"/>
          <p:cNvPicPr>
            <a:picLocks noChangeAspect="1" noChangeArrowheads="1"/>
          </p:cNvPicPr>
          <p:nvPr/>
        </p:nvPicPr>
        <p:blipFill>
          <a:blip r:embed="rId3" cstate="print"/>
          <a:srcRect/>
          <a:stretch>
            <a:fillRect/>
          </a:stretch>
        </p:blipFill>
        <p:spPr bwMode="auto">
          <a:xfrm>
            <a:off x="0" y="4429125"/>
            <a:ext cx="2857500" cy="2428875"/>
          </a:xfrm>
          <a:prstGeom prst="rect">
            <a:avLst/>
          </a:prstGeom>
          <a:noFill/>
          <a:ln w="9525">
            <a:noFill/>
            <a:miter lim="800000"/>
            <a:headEnd/>
            <a:tailEnd/>
          </a:ln>
        </p:spPr>
      </p:pic>
      <p:pic>
        <p:nvPicPr>
          <p:cNvPr id="22533" name="Picture 5"/>
          <p:cNvPicPr>
            <a:picLocks noChangeAspect="1" noChangeArrowheads="1"/>
          </p:cNvPicPr>
          <p:nvPr/>
        </p:nvPicPr>
        <p:blipFill>
          <a:blip r:embed="rId4" cstate="print"/>
          <a:srcRect/>
          <a:stretch>
            <a:fillRect/>
          </a:stretch>
        </p:blipFill>
        <p:spPr bwMode="auto">
          <a:xfrm>
            <a:off x="2857500" y="4429125"/>
            <a:ext cx="1976438" cy="2428875"/>
          </a:xfrm>
          <a:prstGeom prst="rect">
            <a:avLst/>
          </a:prstGeom>
          <a:noFill/>
          <a:ln w="9525">
            <a:noFill/>
            <a:miter lim="800000"/>
            <a:headEnd/>
            <a:tailEnd/>
          </a:ln>
        </p:spPr>
      </p:pic>
      <p:sp>
        <p:nvSpPr>
          <p:cNvPr id="8" name="Прямоугольник 7"/>
          <p:cNvSpPr/>
          <p:nvPr/>
        </p:nvSpPr>
        <p:spPr>
          <a:xfrm>
            <a:off x="142844" y="263758"/>
            <a:ext cx="8858312" cy="3022366"/>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О характере превращений судят по виду простой кривой нагревания (охлаждения), а по дифференциальной кривой точно определяют температуру превращения. Для записи кривых нагревания и охлаждения используют самопишущие приборы (пирометр Н. С. </a:t>
            </a:r>
            <a:r>
              <a:rPr lang="ru-RU" sz="2800" b="1" dirty="0" err="1" smtClean="0">
                <a:latin typeface="Arial" pitchFamily="34" charset="0"/>
                <a:cs typeface="Arial" pitchFamily="34" charset="0"/>
              </a:rPr>
              <a:t>Курнакова</a:t>
            </a:r>
            <a:r>
              <a:rPr lang="ru-RU" sz="2800" b="1" dirty="0" smtClean="0">
                <a:latin typeface="Arial" pitchFamily="34" charset="0"/>
                <a:cs typeface="Arial" pitchFamily="34" charset="0"/>
              </a:rPr>
              <a:t>), электронные (автоматические) потенциометры, оптические пирометры.</a:t>
            </a:r>
            <a:endParaRPr lang="ru-RU" sz="2800" b="1" dirty="0">
              <a:latin typeface="Arial" pitchFamily="34" charset="0"/>
              <a:cs typeface="Arial" pitchFamily="34" charset="0"/>
            </a:endParaRPr>
          </a:p>
        </p:txBody>
      </p:sp>
      <p:pic>
        <p:nvPicPr>
          <p:cNvPr id="9" name="Picture 2"/>
          <p:cNvPicPr>
            <a:picLocks noChangeAspect="1" noChangeArrowheads="1"/>
          </p:cNvPicPr>
          <p:nvPr/>
        </p:nvPicPr>
        <p:blipFill>
          <a:blip r:embed="rId5" cstate="print"/>
          <a:srcRect/>
          <a:stretch>
            <a:fillRect/>
          </a:stretch>
        </p:blipFill>
        <p:spPr bwMode="auto">
          <a:xfrm>
            <a:off x="7143768" y="3143248"/>
            <a:ext cx="1857375" cy="2428868"/>
          </a:xfrm>
          <a:prstGeom prst="ellipse">
            <a:avLst/>
          </a:prstGeom>
          <a:ln w="63500" cap="rnd">
            <a:solidFill>
              <a:schemeClr val="accent3">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8" name="Picture 8" descr="C:\24.08.11\Лаб. раб YES\Виртуальные лабораторные YES\Физическая химия - лекции - презентации\Фазовые равновесия\1.jpg"/>
          <p:cNvPicPr>
            <a:picLocks noChangeAspect="1" noChangeArrowheads="1"/>
          </p:cNvPicPr>
          <p:nvPr/>
        </p:nvPicPr>
        <p:blipFill>
          <a:blip r:embed="rId2" cstate="print"/>
          <a:srcRect t="1596" r="18974"/>
          <a:stretch>
            <a:fillRect/>
          </a:stretch>
        </p:blipFill>
        <p:spPr bwMode="auto">
          <a:xfrm>
            <a:off x="2786050" y="4143404"/>
            <a:ext cx="2786082" cy="2643182"/>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a:spLocks noChangeArrowheads="1"/>
          </p:cNvSpPr>
          <p:nvPr/>
        </p:nvSpPr>
        <p:spPr bwMode="auto">
          <a:xfrm>
            <a:off x="142875" y="71438"/>
            <a:ext cx="8882063" cy="4173450"/>
          </a:xfrm>
          <a:prstGeom prst="rect">
            <a:avLst/>
          </a:prstGeom>
          <a:noFill/>
          <a:ln w="9525">
            <a:noFill/>
            <a:miter lim="800000"/>
            <a:headEnd/>
            <a:tailEnd/>
          </a:ln>
        </p:spPr>
        <p:txBody>
          <a:bodyPr>
            <a:spAutoFit/>
          </a:bodyPr>
          <a:lstStyle/>
          <a:p>
            <a:pPr indent="450000" algn="just">
              <a:lnSpc>
                <a:spcPct val="85000"/>
              </a:lnSpc>
              <a:defRPr/>
            </a:pPr>
            <a:r>
              <a:rPr lang="ru-RU" sz="2600" b="1" dirty="0">
                <a:solidFill>
                  <a:srgbClr val="FF0000"/>
                </a:solidFill>
                <a:effectLst>
                  <a:outerShdw blurRad="38100" dist="38100" dir="2700000" algn="tl">
                    <a:srgbClr val="000000">
                      <a:alpha val="43137"/>
                    </a:srgbClr>
                  </a:outerShdw>
                </a:effectLst>
                <a:latin typeface="Arial" pitchFamily="34" charset="0"/>
                <a:cs typeface="Arial" pitchFamily="34" charset="0"/>
              </a:rPr>
              <a:t>Диаграмма состояния</a:t>
            </a:r>
            <a:r>
              <a:rPr lang="ru-RU" sz="2600" b="1" dirty="0">
                <a:solidFill>
                  <a:srgbClr val="FF7C80"/>
                </a:solidFill>
                <a:effectLst>
                  <a:outerShdw blurRad="38100" dist="38100" dir="2700000" algn="tl">
                    <a:srgbClr val="000000">
                      <a:alpha val="43137"/>
                    </a:srgbClr>
                  </a:outerShdw>
                </a:effectLst>
                <a:latin typeface="Arial" pitchFamily="34" charset="0"/>
                <a:cs typeface="Arial" pitchFamily="34" charset="0"/>
              </a:rPr>
              <a:t> </a:t>
            </a:r>
            <a:r>
              <a:rPr lang="ru-RU" sz="2600" b="1" dirty="0">
                <a:latin typeface="Arial" pitchFamily="34" charset="0"/>
                <a:cs typeface="Arial" pitchFamily="34" charset="0"/>
              </a:rPr>
              <a:t>– (фазовая диаграмма) графическое  изображение всех возможных состояний термодинамической системы в пространстве </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параметров состояния</a:t>
            </a:r>
            <a:r>
              <a:rPr lang="ru-RU" sz="2600" b="1" dirty="0">
                <a:latin typeface="Arial" pitchFamily="34" charset="0"/>
                <a:cs typeface="Arial" pitchFamily="34" charset="0"/>
              </a:rPr>
              <a:t> </a:t>
            </a:r>
            <a:r>
              <a:rPr lang="ru-RU" sz="2600" b="1" u="sng" dirty="0">
                <a:latin typeface="Arial" pitchFamily="34" charset="0"/>
                <a:cs typeface="Arial" pitchFamily="34" charset="0"/>
              </a:rPr>
              <a:t>температуры</a:t>
            </a:r>
            <a:r>
              <a:rPr lang="ru-RU" sz="2600" b="1" dirty="0">
                <a:latin typeface="Arial" pitchFamily="34" charset="0"/>
                <a:cs typeface="Arial" pitchFamily="34" charset="0"/>
              </a:rPr>
              <a:t> Т, </a:t>
            </a:r>
            <a:r>
              <a:rPr lang="ru-RU" sz="2600" b="1" u="sng" dirty="0">
                <a:latin typeface="Arial" pitchFamily="34" charset="0"/>
                <a:cs typeface="Arial" pitchFamily="34" charset="0"/>
              </a:rPr>
              <a:t>давления</a:t>
            </a:r>
            <a:r>
              <a:rPr lang="ru-RU" sz="2600" b="1" dirty="0">
                <a:latin typeface="Arial" pitchFamily="34" charset="0"/>
                <a:cs typeface="Arial" pitchFamily="34" charset="0"/>
              </a:rPr>
              <a:t> Р и </a:t>
            </a:r>
            <a:r>
              <a:rPr lang="ru-RU" sz="2600" b="1" u="sng" dirty="0">
                <a:latin typeface="Arial" pitchFamily="34" charset="0"/>
                <a:cs typeface="Arial" pitchFamily="34" charset="0"/>
              </a:rPr>
              <a:t>состава</a:t>
            </a:r>
            <a:r>
              <a:rPr lang="ru-RU" sz="2600" b="1" dirty="0">
                <a:latin typeface="Arial" pitchFamily="34" charset="0"/>
                <a:cs typeface="Arial" pitchFamily="34" charset="0"/>
              </a:rPr>
              <a:t> Х (обычно выражаемого молярными или массовыми долями компонентов). </a:t>
            </a:r>
          </a:p>
          <a:p>
            <a:pPr indent="450000" algn="just">
              <a:lnSpc>
                <a:spcPct val="85000"/>
              </a:lnSpc>
              <a:defRPr/>
            </a:pPr>
            <a:r>
              <a:rPr lang="ru-RU" sz="2600" b="1" dirty="0">
                <a:latin typeface="Arial" pitchFamily="34" charset="0"/>
                <a:cs typeface="Arial" pitchFamily="34" charset="0"/>
              </a:rPr>
              <a:t>Для сложных систем, состоящих из многих фаз и компонентов, построение диаграммы состояния является единственным методом, позволяющим на практике установить, сколько фаз и какие конкретно фазы образуют систему при данных значениях параметров состояния.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2"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Rectangle 3"/>
          <p:cNvSpPr>
            <a:spLocks noChangeArrowheads="1"/>
          </p:cNvSpPr>
          <p:nvPr/>
        </p:nvSpPr>
        <p:spPr bwMode="auto">
          <a:xfrm>
            <a:off x="2285984" y="283862"/>
            <a:ext cx="6657975" cy="3859518"/>
          </a:xfrm>
          <a:prstGeom prst="rect">
            <a:avLst/>
          </a:prstGeom>
          <a:noFill/>
          <a:ln w="9525">
            <a:noFill/>
            <a:miter lim="800000"/>
            <a:headEnd/>
            <a:tailEnd/>
          </a:ln>
          <a:effectLst/>
        </p:spPr>
        <p:txBody>
          <a:bodyPr>
            <a:spAutoFit/>
          </a:bodyPr>
          <a:lstStyle/>
          <a:p>
            <a:pPr indent="450000" algn="just">
              <a:lnSpc>
                <a:spcPct val="85000"/>
              </a:lnSpc>
            </a:pPr>
            <a:r>
              <a:rPr lang="ru-RU" sz="3200" b="1" dirty="0">
                <a:latin typeface="Arial" pitchFamily="34" charset="0"/>
                <a:cs typeface="Arial" pitchFamily="34" charset="0"/>
              </a:rPr>
              <a:t>Я, Кузьмина Ирина Викторовна, </a:t>
            </a:r>
            <a:r>
              <a:rPr lang="ru-RU" sz="3200" b="1" dirty="0" smtClean="0">
                <a:latin typeface="Arial" pitchFamily="34" charset="0"/>
                <a:cs typeface="Arial" pitchFamily="34" charset="0"/>
              </a:rPr>
              <a:t>кандидат технических наук с большим опытом преподавания в высшей </a:t>
            </a:r>
            <a:r>
              <a:rPr lang="ru-RU" sz="3200" b="1" dirty="0" smtClean="0">
                <a:latin typeface="Arial" pitchFamily="34" charset="0"/>
                <a:cs typeface="Arial" pitchFamily="34" charset="0"/>
              </a:rPr>
              <a:t>школе и НКСЭ, </a:t>
            </a:r>
            <a:r>
              <a:rPr lang="ru-RU" sz="3200" b="1" dirty="0" smtClean="0">
                <a:latin typeface="Arial" pitchFamily="34" charset="0"/>
                <a:cs typeface="Arial" pitchFamily="34" charset="0"/>
              </a:rPr>
              <a:t>обобщила полезную для Вас информацию </a:t>
            </a:r>
            <a:r>
              <a:rPr lang="ru-RU" sz="3200" b="1" dirty="0" smtClean="0">
                <a:latin typeface="Arial" pitchFamily="34" charset="0"/>
                <a:cs typeface="Arial" pitchFamily="34" charset="0"/>
              </a:rPr>
              <a:t>для </a:t>
            </a:r>
            <a:r>
              <a:rPr lang="ru-RU" sz="3200" b="1" dirty="0">
                <a:latin typeface="Arial" pitchFamily="34" charset="0"/>
                <a:cs typeface="Arial" pitchFamily="34" charset="0"/>
              </a:rPr>
              <a:t>МДК.03.01</a:t>
            </a:r>
            <a:r>
              <a:rPr lang="ru-RU" sz="3200" b="1" dirty="0" smtClean="0">
                <a:latin typeface="Arial" pitchFamily="34" charset="0"/>
                <a:cs typeface="Arial" pitchFamily="34" charset="0"/>
              </a:rPr>
              <a:t>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«Очистка и контроль качества природных и сточных вод»</a:t>
            </a:r>
            <a:r>
              <a:rPr lang="ru-RU" sz="3200" b="1" dirty="0" smtClean="0">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smtClean="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71" name="Picture 7"/>
          <p:cNvPicPr>
            <a:picLocks noChangeAspect="1" noChangeArrowheads="1"/>
          </p:cNvPicPr>
          <p:nvPr/>
        </p:nvPicPr>
        <p:blipFill>
          <a:blip r:embed="rId2" cstate="print"/>
          <a:srcRect/>
          <a:stretch>
            <a:fillRect/>
          </a:stretch>
        </p:blipFill>
        <p:spPr bwMode="auto">
          <a:xfrm>
            <a:off x="2786050" y="4286256"/>
            <a:ext cx="3695700" cy="2408237"/>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0" name="Прямоугольник 1"/>
          <p:cNvSpPr>
            <a:spLocks noChangeArrowheads="1"/>
          </p:cNvSpPr>
          <p:nvPr/>
        </p:nvSpPr>
        <p:spPr bwMode="auto">
          <a:xfrm>
            <a:off x="71438" y="96838"/>
            <a:ext cx="8929687" cy="4487382"/>
          </a:xfrm>
          <a:prstGeom prst="rect">
            <a:avLst/>
          </a:prstGeom>
          <a:noFill/>
          <a:ln w="9525">
            <a:noFill/>
            <a:miter lim="800000"/>
            <a:headEnd/>
            <a:tailEnd/>
          </a:ln>
        </p:spPr>
        <p:txBody>
          <a:bodyPr>
            <a:spAutoFit/>
          </a:bodyPr>
          <a:lstStyle/>
          <a:p>
            <a:pPr indent="450000" algn="just">
              <a:lnSpc>
                <a:spcPct val="85000"/>
              </a:lnSpc>
              <a:defRPr/>
            </a:pPr>
            <a:r>
              <a:rPr lang="ru-RU" sz="2800" b="1" dirty="0">
                <a:latin typeface="Arial" pitchFamily="34" charset="0"/>
                <a:cs typeface="Arial" pitchFamily="34" charset="0"/>
              </a:rPr>
              <a:t>Каждое реально существующее состояние системы на диаграмме состояния изображается точкой называемой </a:t>
            </a:r>
            <a:r>
              <a:rPr lang="ru-RU" sz="28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фигуративной</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 точкой</a:t>
            </a:r>
            <a:r>
              <a:rPr lang="ru-RU" sz="2800" b="1" dirty="0">
                <a:latin typeface="Arial" pitchFamily="34" charset="0"/>
                <a:cs typeface="Arial" pitchFamily="34" charset="0"/>
              </a:rPr>
              <a:t>;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областям существования одной фазы</a:t>
            </a:r>
            <a:r>
              <a:rPr lang="ru-RU" sz="2800" b="1" dirty="0">
                <a:latin typeface="Arial" pitchFamily="34" charset="0"/>
                <a:cs typeface="Arial" pitchFamily="34" charset="0"/>
              </a:rPr>
              <a:t> отвечают участки пространства (на трехмерных диаграммах состояния) или плоскости (на двухмерных диаграммах состояния),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условиям сосуществования фаз</a:t>
            </a:r>
            <a:r>
              <a:rPr lang="ru-RU" sz="2800" b="1" dirty="0">
                <a:solidFill>
                  <a:srgbClr val="FFC000"/>
                </a:solidFill>
                <a:effectLst>
                  <a:outerShdw blurRad="38100" dist="38100" dir="2700000" algn="tl">
                    <a:srgbClr val="000000">
                      <a:alpha val="43137"/>
                    </a:srgbClr>
                  </a:outerShdw>
                </a:effectLst>
                <a:latin typeface="Arial" pitchFamily="34" charset="0"/>
                <a:cs typeface="Arial" pitchFamily="34" charset="0"/>
              </a:rPr>
              <a:t> </a:t>
            </a:r>
            <a:r>
              <a:rPr lang="ru-RU" sz="2800" b="1" dirty="0">
                <a:latin typeface="Arial" pitchFamily="34" charset="0"/>
                <a:cs typeface="Arial" pitchFamily="34" charset="0"/>
              </a:rPr>
              <a:t>– соответствуют поверхности или линии; изменение фазового состояния системы рассматривается как движение </a:t>
            </a:r>
            <a:r>
              <a:rPr lang="ru-RU" sz="2800" b="1" dirty="0" err="1">
                <a:latin typeface="Arial" pitchFamily="34" charset="0"/>
                <a:cs typeface="Arial" pitchFamily="34" charset="0"/>
              </a:rPr>
              <a:t>фигуративной</a:t>
            </a:r>
            <a:r>
              <a:rPr lang="ru-RU" sz="2800" b="1" dirty="0">
                <a:latin typeface="Arial" pitchFamily="34" charset="0"/>
                <a:cs typeface="Arial" pitchFamily="34" charset="0"/>
              </a:rPr>
              <a:t> точки на диаграмме состояния. </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438" y="82550"/>
            <a:ext cx="8929687" cy="5219891"/>
          </a:xfrm>
          <a:prstGeom prst="rect">
            <a:avLst/>
          </a:prstGeom>
        </p:spPr>
        <p:txBody>
          <a:bodyPr>
            <a:spAutoFit/>
          </a:bodyPr>
          <a:lstStyle/>
          <a:p>
            <a:pPr indent="450000" algn="just">
              <a:lnSpc>
                <a:spcPct val="85000"/>
              </a:lnSpc>
              <a:defRPr/>
            </a:pPr>
            <a:r>
              <a:rPr lang="ru-RU" sz="2800" b="1" dirty="0">
                <a:latin typeface="Times New Roman" pitchFamily="18" charset="0"/>
                <a:cs typeface="Times New Roman" pitchFamily="18" charset="0"/>
              </a:rPr>
              <a:t> </a:t>
            </a:r>
            <a:r>
              <a:rPr lang="ru-RU" sz="2600" b="1" dirty="0">
                <a:latin typeface="Arial" pitchFamily="34" charset="0"/>
                <a:cs typeface="Arial" pitchFamily="34" charset="0"/>
              </a:rPr>
              <a:t>Для построения диаграмм состояния расчетным путем необходимо знать зависимости </a:t>
            </a:r>
            <a:r>
              <a:rPr lang="ru-RU" sz="2600" b="1" dirty="0" smtClean="0">
                <a:latin typeface="Arial" pitchFamily="34" charset="0"/>
                <a:cs typeface="Arial" pitchFamily="34" charset="0"/>
              </a:rPr>
              <a:t>химических </a:t>
            </a:r>
            <a:r>
              <a:rPr lang="ru-RU" sz="2600" b="1" dirty="0">
                <a:latin typeface="Arial" pitchFamily="34" charset="0"/>
                <a:cs typeface="Arial" pitchFamily="34" charset="0"/>
              </a:rPr>
              <a:t>потенциалов всех компонентов системы от Т, Р и состава фаз. Приближенные методы расчета с применением ЭВМ интенсивно развиваются, в частности, для многокомпонентных сплавов. Однако пока диаграммы состояния строят на основе </a:t>
            </a:r>
            <a:r>
              <a:rPr lang="ru-RU" sz="2600" b="1" dirty="0" err="1">
                <a:latin typeface="Arial" pitchFamily="34" charset="0"/>
                <a:cs typeface="Arial" pitchFamily="34" charset="0"/>
              </a:rPr>
              <a:t>экспериентальных</a:t>
            </a:r>
            <a:r>
              <a:rPr lang="ru-RU" sz="2600" b="1" dirty="0">
                <a:latin typeface="Arial" pitchFamily="34" charset="0"/>
                <a:cs typeface="Arial" pitchFamily="34" charset="0"/>
              </a:rPr>
              <a:t> данных, получаемых  </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термическим анализом</a:t>
            </a:r>
            <a:r>
              <a:rPr lang="ru-RU" sz="2600" b="1" dirty="0">
                <a:latin typeface="Arial" pitchFamily="34" charset="0"/>
                <a:cs typeface="Arial" pitchFamily="34" charset="0"/>
              </a:rPr>
              <a:t>, который позволяет определять зависимости температуры плавления или кристаллизации от состава, а также изучением равновесий жидкость–пар и жидкость–</a:t>
            </a:r>
            <a:r>
              <a:rPr lang="ru-RU" sz="2600" b="1" dirty="0" err="1">
                <a:latin typeface="Arial" pitchFamily="34" charset="0"/>
                <a:cs typeface="Arial" pitchFamily="34" charset="0"/>
              </a:rPr>
              <a:t>жидкость</a:t>
            </a:r>
            <a:r>
              <a:rPr lang="ru-RU" sz="2600" b="1" dirty="0">
                <a:latin typeface="Arial" pitchFamily="34" charset="0"/>
                <a:cs typeface="Arial" pitchFamily="34" charset="0"/>
              </a:rPr>
              <a:t>. Широко используют рентгеновский фазовый анализ, данные о микроструктуре затвердевших расплавов, измерения </a:t>
            </a:r>
            <a:r>
              <a:rPr lang="ru-RU" sz="2600" b="1" dirty="0" smtClean="0">
                <a:latin typeface="Arial" pitchFamily="34" charset="0"/>
                <a:cs typeface="Arial" pitchFamily="34" charset="0"/>
              </a:rPr>
              <a:t>физических </a:t>
            </a:r>
            <a:r>
              <a:rPr lang="ru-RU" sz="2600" b="1" dirty="0">
                <a:latin typeface="Arial" pitchFamily="34" charset="0"/>
                <a:cs typeface="Arial" pitchFamily="34" charset="0"/>
              </a:rPr>
              <a:t>свойств фаз. </a:t>
            </a:r>
            <a:endParaRPr lang="ru-RU" sz="2600" dirty="0">
              <a:latin typeface="Arial" pitchFamily="34" charset="0"/>
              <a:cs typeface="Arial" pitchFamily="34" charset="0"/>
            </a:endParaRPr>
          </a:p>
        </p:txBody>
      </p:sp>
      <p:pic>
        <p:nvPicPr>
          <p:cNvPr id="195591" name="Picture 7"/>
          <p:cNvPicPr>
            <a:picLocks noChangeAspect="1" noChangeArrowheads="1"/>
          </p:cNvPicPr>
          <p:nvPr/>
        </p:nvPicPr>
        <p:blipFill>
          <a:blip r:embed="rId2" cstate="print"/>
          <a:srcRect/>
          <a:stretch>
            <a:fillRect/>
          </a:stretch>
        </p:blipFill>
        <p:spPr bwMode="auto">
          <a:xfrm>
            <a:off x="2643174" y="5214950"/>
            <a:ext cx="3949700" cy="1571625"/>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142845" y="4286257"/>
            <a:ext cx="2928958" cy="1785950"/>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3556" name="Picture 4"/>
          <p:cNvPicPr>
            <a:picLocks noChangeAspect="1" noChangeArrowheads="1"/>
          </p:cNvPicPr>
          <p:nvPr/>
        </p:nvPicPr>
        <p:blipFill>
          <a:blip r:embed="rId3" cstate="print"/>
          <a:srcRect/>
          <a:stretch>
            <a:fillRect/>
          </a:stretch>
        </p:blipFill>
        <p:spPr bwMode="auto">
          <a:xfrm>
            <a:off x="3214678" y="4429132"/>
            <a:ext cx="2500312" cy="2071687"/>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7" name="Прямоугольник 6"/>
          <p:cNvSpPr/>
          <p:nvPr/>
        </p:nvSpPr>
        <p:spPr>
          <a:xfrm>
            <a:off x="142844" y="142852"/>
            <a:ext cx="8858312" cy="4121128"/>
          </a:xfrm>
          <a:prstGeom prst="rect">
            <a:avLst/>
          </a:prstGeom>
        </p:spPr>
        <p:txBody>
          <a:bodyPr wrap="square">
            <a:spAutoFit/>
          </a:bodyPr>
          <a:lstStyle/>
          <a:p>
            <a:pPr indent="450000" algn="just">
              <a:lnSpc>
                <a:spcPct val="85000"/>
              </a:lnSpc>
            </a:pPr>
            <a:r>
              <a:rPr lang="ru-RU" sz="2800" b="1" u="sng" dirty="0" smtClean="0">
                <a:latin typeface="Arial" pitchFamily="34" charset="0"/>
                <a:cs typeface="Arial" pitchFamily="34" charset="0"/>
              </a:rPr>
              <a:t>С помощью</a:t>
            </a:r>
            <a:r>
              <a:rPr lang="ru-RU" sz="2800" b="1" dirty="0" smtClean="0">
                <a:latin typeface="Arial" pitchFamily="34" charset="0"/>
                <a:cs typeface="Arial" pitchFamily="34" charset="0"/>
              </a:rPr>
              <a:t>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термического анализа </a:t>
            </a:r>
            <a:r>
              <a:rPr lang="ru-RU" sz="2800" b="1" u="sng" dirty="0" smtClean="0">
                <a:latin typeface="Arial" pitchFamily="34" charset="0"/>
                <a:cs typeface="Arial" pitchFamily="34" charset="0"/>
              </a:rPr>
              <a:t>решается задача</a:t>
            </a:r>
            <a:r>
              <a:rPr lang="ru-RU" sz="2800" b="1" dirty="0" smtClean="0">
                <a:latin typeface="Arial" pitchFamily="34" charset="0"/>
                <a:cs typeface="Arial" pitchFamily="34" charset="0"/>
              </a:rPr>
              <a:t> получения количественных </a:t>
            </a:r>
            <a:r>
              <a:rPr lang="ru-RU" sz="2800" b="1" dirty="0" err="1" smtClean="0">
                <a:latin typeface="Arial" pitchFamily="34" charset="0"/>
                <a:cs typeface="Arial" pitchFamily="34" charset="0"/>
              </a:rPr>
              <a:t>характерис-тик</a:t>
            </a:r>
            <a:r>
              <a:rPr lang="ru-RU" sz="2800" b="1" dirty="0" smtClean="0">
                <a:latin typeface="Arial" pitchFamily="34" charset="0"/>
                <a:cs typeface="Arial" pitchFamily="34" charset="0"/>
              </a:rPr>
              <a:t> (например, фазовый состав, теплота реакций) при нагревании (охлаждении) исследуемых объектов. </a:t>
            </a:r>
          </a:p>
          <a:p>
            <a:pPr indent="450000" algn="just">
              <a:lnSpc>
                <a:spcPct val="85000"/>
              </a:lnSpc>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Термический анализ</a:t>
            </a:r>
            <a:r>
              <a:rPr lang="ru-RU" sz="2800" b="1" dirty="0" smtClean="0">
                <a:latin typeface="Arial" pitchFamily="34" charset="0"/>
                <a:cs typeface="Arial" pitchFamily="34" charset="0"/>
              </a:rPr>
              <a:t> широко </a:t>
            </a:r>
            <a:r>
              <a:rPr lang="ru-RU" sz="2800" b="1" u="sng" dirty="0" smtClean="0">
                <a:latin typeface="Arial" pitchFamily="34" charset="0"/>
                <a:cs typeface="Arial" pitchFamily="34" charset="0"/>
              </a:rPr>
              <a:t>применяется</a:t>
            </a:r>
            <a:r>
              <a:rPr lang="ru-RU" sz="2800" b="1" dirty="0" smtClean="0">
                <a:latin typeface="Arial" pitchFamily="34" charset="0"/>
                <a:cs typeface="Arial" pitchFamily="34" charset="0"/>
              </a:rPr>
              <a:t> при изучении сплавов металлов и сплавов, минералов и  геологических пород, растворов, состоящих из двух жидкостей, обладающих разными температурами кипения и кристаллизации. </a:t>
            </a:r>
            <a:endParaRPr lang="ru-RU" sz="2800" b="1" dirty="0">
              <a:latin typeface="Arial" pitchFamily="34" charset="0"/>
              <a:cs typeface="Arial" pitchFamily="34" charset="0"/>
            </a:endParaRPr>
          </a:p>
        </p:txBody>
      </p:sp>
      <p:pic>
        <p:nvPicPr>
          <p:cNvPr id="8" name="Picture 4"/>
          <p:cNvPicPr>
            <a:picLocks noChangeAspect="1" noChangeArrowheads="1"/>
          </p:cNvPicPr>
          <p:nvPr/>
        </p:nvPicPr>
        <p:blipFill>
          <a:blip r:embed="rId4" cstate="print"/>
          <a:srcRect/>
          <a:stretch>
            <a:fillRect/>
          </a:stretch>
        </p:blipFill>
        <p:spPr bwMode="auto">
          <a:xfrm>
            <a:off x="5838844" y="4786322"/>
            <a:ext cx="1519238" cy="192881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ChangeArrowheads="1"/>
          </p:cNvSpPr>
          <p:nvPr/>
        </p:nvSpPr>
        <p:spPr bwMode="auto">
          <a:xfrm>
            <a:off x="781047" y="161050"/>
            <a:ext cx="7791481" cy="1034129"/>
          </a:xfrm>
          <a:prstGeom prst="rect">
            <a:avLst/>
          </a:prstGeom>
          <a:noFill/>
          <a:ln w="9525">
            <a:noFill/>
            <a:miter lim="800000"/>
            <a:headEnd/>
            <a:tailEnd/>
          </a:ln>
          <a:effectLst/>
        </p:spPr>
        <p:txBody>
          <a:bodyPr anchor="ctr">
            <a:spAutoFit/>
          </a:bodyPr>
          <a:lstStyle/>
          <a:p>
            <a:pPr algn="ctr" eaLnBrk="0" hangingPunct="0">
              <a:lnSpc>
                <a:spcPct val="85000"/>
              </a:lnSpc>
              <a:defRPr/>
            </a:pPr>
            <a:r>
              <a:rPr lang="ru-RU" sz="3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Однокомпонентные гетерогенные системы</a:t>
            </a:r>
            <a:r>
              <a:rPr lang="ru-RU" sz="32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 </a:t>
            </a:r>
          </a:p>
        </p:txBody>
      </p:sp>
      <p:sp>
        <p:nvSpPr>
          <p:cNvPr id="58372" name="Rectangle 4"/>
          <p:cNvSpPr>
            <a:spLocks noChangeArrowheads="1"/>
          </p:cNvSpPr>
          <p:nvPr/>
        </p:nvSpPr>
        <p:spPr bwMode="auto">
          <a:xfrm>
            <a:off x="142844" y="1201184"/>
            <a:ext cx="8858311" cy="4487382"/>
          </a:xfrm>
          <a:prstGeom prst="rect">
            <a:avLst/>
          </a:prstGeom>
          <a:noFill/>
          <a:ln w="9525">
            <a:noFill/>
            <a:miter lim="800000"/>
            <a:headEnd/>
            <a:tailEnd/>
          </a:ln>
          <a:effectLst/>
        </p:spPr>
        <p:txBody>
          <a:bodyPr wrap="square" anchor="ctr">
            <a:spAutoFit/>
          </a:bodyPr>
          <a:lstStyle/>
          <a:p>
            <a:pPr indent="450000" algn="just" eaLnBrk="0" hangingPunct="0">
              <a:lnSpc>
                <a:spcPct val="85000"/>
              </a:lnSpc>
              <a:defRPr/>
            </a:pPr>
            <a:r>
              <a:rPr lang="ru-RU" sz="2800" b="1" dirty="0">
                <a:latin typeface="Arial" pitchFamily="34" charset="0"/>
                <a:cs typeface="Arial" pitchFamily="34" charset="0"/>
              </a:rPr>
              <a:t>В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однокомпонентных системах </a:t>
            </a:r>
            <a:r>
              <a:rPr lang="ru-RU" sz="2800" b="1" dirty="0">
                <a:latin typeface="Arial" pitchFamily="34" charset="0"/>
                <a:cs typeface="Arial" pitchFamily="34" charset="0"/>
              </a:rPr>
              <a:t>фазы состоят из одного вещества в различных агрегатных состояниях. Если вещество может давать различные кристаллические модификации, то каждая из них является особой фазой. Так, </a:t>
            </a:r>
            <a:r>
              <a:rPr lang="ru-RU" sz="2800" b="1" dirty="0">
                <a:solidFill>
                  <a:srgbClr val="0000FF"/>
                </a:solidFill>
                <a:effectLst>
                  <a:outerShdw blurRad="38100" dist="38100" dir="2700000" algn="tl">
                    <a:srgbClr val="000000">
                      <a:alpha val="43137"/>
                    </a:srgbClr>
                  </a:outerShdw>
                </a:effectLst>
                <a:latin typeface="Arial" pitchFamily="34" charset="0"/>
                <a:cs typeface="Arial" pitchFamily="34" charset="0"/>
              </a:rPr>
              <a:t>вода</a:t>
            </a:r>
            <a:r>
              <a:rPr lang="ru-RU" sz="2800" b="1" dirty="0">
                <a:latin typeface="Arial" pitchFamily="34" charset="0"/>
                <a:cs typeface="Arial" pitchFamily="34" charset="0"/>
              </a:rPr>
              <a:t> образует </a:t>
            </a:r>
            <a:r>
              <a:rPr lang="ru-RU" sz="2800" b="1" u="sng" dirty="0">
                <a:solidFill>
                  <a:srgbClr val="0000FF"/>
                </a:solidFill>
                <a:effectLst>
                  <a:outerShdw blurRad="38100" dist="38100" dir="2700000" algn="tl">
                    <a:srgbClr val="000000">
                      <a:alpha val="43137"/>
                    </a:srgbClr>
                  </a:outerShdw>
                </a:effectLst>
                <a:latin typeface="Arial" pitchFamily="34" charset="0"/>
                <a:cs typeface="Arial" pitchFamily="34" charset="0"/>
              </a:rPr>
              <a:t>шесть</a:t>
            </a:r>
            <a:r>
              <a:rPr lang="ru-RU" sz="2800" b="1" u="sng" dirty="0">
                <a:latin typeface="Arial" pitchFamily="34" charset="0"/>
                <a:cs typeface="Arial" pitchFamily="34" charset="0"/>
              </a:rPr>
              <a:t> различных модификаций льда</a:t>
            </a:r>
            <a:r>
              <a:rPr lang="ru-RU" sz="2800" b="1" dirty="0">
                <a:latin typeface="Arial" pitchFamily="34" charset="0"/>
                <a:cs typeface="Arial" pitchFamily="34" charset="0"/>
              </a:rPr>
              <a:t>, сера кристаллизуется в ромбической и моноклинной формах, существует белое и серое олово, известен белый, фиолетовый и черный фосфор. Каждая модификация устойчива в определенном интервале температуры и давления.</a:t>
            </a:r>
            <a:r>
              <a:rPr lang="ru-RU" b="1" dirty="0">
                <a:latin typeface="Arial" pitchFamily="34" charset="0"/>
                <a:cs typeface="Arial" pitchFamily="34" charset="0"/>
              </a:rPr>
              <a:t> </a:t>
            </a: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3" cstate="print"/>
          <a:srcRect/>
          <a:stretch>
            <a:fillRect/>
          </a:stretch>
        </p:blipFill>
        <p:spPr bwMode="auto">
          <a:xfrm>
            <a:off x="8494713" y="5143512"/>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179388" y="30328"/>
            <a:ext cx="8713787" cy="3022366"/>
          </a:xfrm>
          <a:prstGeom prst="rect">
            <a:avLst/>
          </a:prstGeom>
          <a:noFill/>
          <a:ln w="9525">
            <a:noFill/>
            <a:miter lim="800000"/>
            <a:headEnd/>
            <a:tailEnd/>
          </a:ln>
          <a:effectLst/>
        </p:spPr>
        <p:txBody>
          <a:bodyPr anchor="ctr">
            <a:spAutoFit/>
          </a:bodyPr>
          <a:lstStyle/>
          <a:p>
            <a:pPr indent="450000" algn="just">
              <a:lnSpc>
                <a:spcPct val="85000"/>
              </a:lnSpc>
              <a:defRPr/>
            </a:pPr>
            <a:r>
              <a:rPr lang="ru-RU" sz="2800" b="1" dirty="0" smtClean="0">
                <a:latin typeface="Arial" pitchFamily="34" charset="0"/>
                <a:cs typeface="Arial" pitchFamily="34" charset="0"/>
              </a:rPr>
              <a:t>Диаграмма</a:t>
            </a:r>
            <a:r>
              <a:rPr lang="ru-RU" sz="2800" b="1" dirty="0">
                <a:latin typeface="Arial" pitchFamily="34" charset="0"/>
                <a:cs typeface="Arial" pitchFamily="34" charset="0"/>
              </a:rPr>
              <a:t>, выражающая зависимость </a:t>
            </a:r>
            <a:r>
              <a:rPr lang="ru-RU" sz="2800" b="1" dirty="0" smtClean="0">
                <a:latin typeface="Arial" pitchFamily="34" charset="0"/>
                <a:cs typeface="Arial" pitchFamily="34" charset="0"/>
              </a:rPr>
              <a:t>состояния </a:t>
            </a:r>
            <a:r>
              <a:rPr lang="ru-RU" sz="2800" b="1" dirty="0">
                <a:latin typeface="Arial" pitchFamily="34" charset="0"/>
                <a:cs typeface="Arial" pitchFamily="34" charset="0"/>
              </a:rPr>
              <a:t>системы и фазовых равновесий в ней от внешних условий или от ее состава, называется </a:t>
            </a:r>
            <a:r>
              <a:rPr lang="ru-RU" sz="2800" b="1" dirty="0">
                <a:solidFill>
                  <a:srgbClr val="FF3300"/>
                </a:solidFill>
                <a:effectLst>
                  <a:outerShdw blurRad="38100" dist="38100" dir="2700000" algn="tl">
                    <a:srgbClr val="000000"/>
                  </a:outerShdw>
                </a:effectLst>
                <a:latin typeface="Arial" pitchFamily="34" charset="0"/>
                <a:cs typeface="Arial" pitchFamily="34" charset="0"/>
              </a:rPr>
              <a:t>диаграммой состояния </a:t>
            </a:r>
            <a:r>
              <a:rPr lang="ru-RU" sz="2800" b="1" dirty="0">
                <a:latin typeface="Arial" pitchFamily="34" charset="0"/>
                <a:cs typeface="Arial" pitchFamily="34" charset="0"/>
              </a:rPr>
              <a:t>или</a:t>
            </a:r>
            <a:r>
              <a:rPr lang="ru-RU" sz="2800" b="1" dirty="0">
                <a:solidFill>
                  <a:srgbClr val="FF3300"/>
                </a:solidFill>
                <a:effectLst>
                  <a:outerShdw blurRad="38100" dist="38100" dir="2700000" algn="tl">
                    <a:srgbClr val="000000"/>
                  </a:outerShdw>
                </a:effectLst>
                <a:latin typeface="Arial" pitchFamily="34" charset="0"/>
                <a:cs typeface="Arial" pitchFamily="34" charset="0"/>
              </a:rPr>
              <a:t> фазовой диаграммой</a:t>
            </a:r>
            <a:r>
              <a:rPr lang="ru-RU" sz="2800" b="1" dirty="0">
                <a:latin typeface="Arial" pitchFamily="34" charset="0"/>
                <a:cs typeface="Arial" pitchFamily="34" charset="0"/>
              </a:rPr>
              <a:t>.</a:t>
            </a:r>
          </a:p>
          <a:p>
            <a:pPr indent="450000" algn="just">
              <a:lnSpc>
                <a:spcPct val="85000"/>
              </a:lnSpc>
              <a:defRPr/>
            </a:pPr>
            <a:r>
              <a:rPr lang="ru-RU" sz="2800" b="1" dirty="0" smtClean="0">
                <a:latin typeface="Arial" pitchFamily="34" charset="0"/>
                <a:cs typeface="Arial" pitchFamily="34" charset="0"/>
              </a:rPr>
              <a:t>Рассмотрим</a:t>
            </a:r>
            <a:r>
              <a:rPr lang="ru-RU" sz="2800" b="1" dirty="0" smtClean="0">
                <a:solidFill>
                  <a:srgbClr val="FFFF00"/>
                </a:solidFill>
                <a:effectLst>
                  <a:outerShdw blurRad="38100" dist="38100" dir="2700000" algn="tl">
                    <a:srgbClr val="000000"/>
                  </a:outerShdw>
                </a:effectLst>
                <a:latin typeface="Arial" pitchFamily="34" charset="0"/>
                <a:cs typeface="Arial" pitchFamily="34" charset="0"/>
              </a:rPr>
              <a:t> </a:t>
            </a:r>
            <a:r>
              <a:rPr lang="ru-RU" sz="2800" b="1" dirty="0">
                <a:solidFill>
                  <a:srgbClr val="FF0000"/>
                </a:solidFill>
                <a:effectLst>
                  <a:outerShdw blurRad="38100" dist="38100" dir="2700000" algn="tl">
                    <a:srgbClr val="000000"/>
                  </a:outerShdw>
                </a:effectLst>
                <a:latin typeface="Arial" pitchFamily="34" charset="0"/>
                <a:cs typeface="Arial" pitchFamily="34" charset="0"/>
              </a:rPr>
              <a:t>диаграмму состояния </a:t>
            </a:r>
            <a:r>
              <a:rPr lang="ru-RU" sz="2800" b="1" dirty="0" smtClean="0">
                <a:solidFill>
                  <a:srgbClr val="0000FF"/>
                </a:solidFill>
                <a:effectLst>
                  <a:outerShdw blurRad="38100" dist="38100" dir="2700000" algn="tl">
                    <a:srgbClr val="000000"/>
                  </a:outerShdw>
                </a:effectLst>
                <a:latin typeface="Arial" pitchFamily="34" charset="0"/>
                <a:cs typeface="Arial" pitchFamily="34" charset="0"/>
              </a:rPr>
              <a:t>воды </a:t>
            </a:r>
            <a:r>
              <a:rPr lang="ru-RU" sz="2800" b="1" u="sng" dirty="0" smtClean="0">
                <a:latin typeface="Arial" pitchFamily="34" charset="0"/>
                <a:cs typeface="Arial" pitchFamily="34" charset="0"/>
              </a:rPr>
              <a:t>в </a:t>
            </a:r>
            <a:r>
              <a:rPr lang="ru-RU" sz="2800" b="1" u="sng" dirty="0">
                <a:latin typeface="Arial" pitchFamily="34" charset="0"/>
                <a:cs typeface="Arial" pitchFamily="34" charset="0"/>
              </a:rPr>
              <a:t>области средних давлений</a:t>
            </a:r>
            <a:r>
              <a:rPr lang="ru-RU" sz="2800" b="1" dirty="0">
                <a:latin typeface="Arial" pitchFamily="34" charset="0"/>
                <a:cs typeface="Arial" pitchFamily="34" charset="0"/>
              </a:rPr>
              <a:t> (до нескольких десятых МПа). </a:t>
            </a:r>
            <a:endParaRPr lang="ru-RU" sz="2800" dirty="0">
              <a:latin typeface="Arial" pitchFamily="34" charset="0"/>
              <a:cs typeface="Arial" pitchFamily="34" charset="0"/>
              <a:sym typeface="Symbol" pitchFamily="18" charset="2"/>
            </a:endParaRPr>
          </a:p>
        </p:txBody>
      </p:sp>
      <p:pic>
        <p:nvPicPr>
          <p:cNvPr id="399362" name="Picture 2"/>
          <p:cNvPicPr>
            <a:picLocks noChangeAspect="1" noChangeArrowheads="1"/>
          </p:cNvPicPr>
          <p:nvPr/>
        </p:nvPicPr>
        <p:blipFill>
          <a:blip r:embed="rId2" cstate="print"/>
          <a:srcRect/>
          <a:stretch>
            <a:fillRect/>
          </a:stretch>
        </p:blipFill>
        <p:spPr bwMode="auto">
          <a:xfrm>
            <a:off x="1928794" y="3143248"/>
            <a:ext cx="3009900" cy="2562225"/>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Прямоугольник 9"/>
          <p:cNvSpPr/>
          <p:nvPr/>
        </p:nvSpPr>
        <p:spPr>
          <a:xfrm>
            <a:off x="500034" y="5780637"/>
            <a:ext cx="5786437" cy="746358"/>
          </a:xfrm>
          <a:prstGeom prst="rect">
            <a:avLst/>
          </a:prstGeom>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lnSpc>
                <a:spcPct val="85000"/>
              </a:lnSpc>
              <a:defRPr/>
            </a:pPr>
            <a:r>
              <a:rPr lang="ru-RU" sz="25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Диаграмма </a:t>
            </a:r>
            <a:r>
              <a:rPr lang="ru-RU" sz="25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состояния </a:t>
            </a:r>
            <a:r>
              <a:rPr lang="ru-RU" sz="2500" b="1" dirty="0">
                <a:ln w="11430">
                  <a:solidFill>
                    <a:sysClr val="windowText" lastClr="000000"/>
                  </a:solidFill>
                </a:ln>
                <a:solidFill>
                  <a:srgbClr val="0000FF"/>
                </a:solidFill>
                <a:effectLst>
                  <a:outerShdw blurRad="50800" dist="39000" dir="5460000" algn="tl">
                    <a:srgbClr val="000000">
                      <a:alpha val="38000"/>
                    </a:srgbClr>
                  </a:outerShdw>
                </a:effectLst>
                <a:latin typeface="Arial" pitchFamily="34" charset="0"/>
                <a:cs typeface="Arial" pitchFamily="34" charset="0"/>
              </a:rPr>
              <a:t>воды</a:t>
            </a:r>
            <a:r>
              <a:rPr lang="ru-RU" sz="25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 </a:t>
            </a:r>
          </a:p>
          <a:p>
            <a:pPr algn="ctr" eaLnBrk="0" hangingPunct="0">
              <a:lnSpc>
                <a:spcPct val="85000"/>
              </a:lnSpc>
              <a:defRPr/>
            </a:pPr>
            <a:r>
              <a:rPr lang="ru-RU" sz="25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при средних давлениях (до 1 МПа) </a:t>
            </a: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9"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0" y="0"/>
            <a:ext cx="2349500" cy="200025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Прямоугольник 9"/>
          <p:cNvSpPr/>
          <p:nvPr/>
        </p:nvSpPr>
        <p:spPr>
          <a:xfrm>
            <a:off x="2214546" y="357166"/>
            <a:ext cx="5572164" cy="72019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lnSpc>
                <a:spcPct val="85000"/>
              </a:lnSpc>
              <a:defRPr/>
            </a:pPr>
            <a:r>
              <a:rPr lang="ru-RU" sz="24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Диаграмма </a:t>
            </a:r>
            <a:r>
              <a:rPr lang="ru-RU" sz="24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состояния </a:t>
            </a:r>
            <a:r>
              <a:rPr lang="ru-RU" sz="2400" b="1" dirty="0">
                <a:ln w="11430">
                  <a:solidFill>
                    <a:sysClr val="windowText" lastClr="000000"/>
                  </a:solidFill>
                </a:ln>
                <a:solidFill>
                  <a:srgbClr val="0000FF"/>
                </a:solidFill>
                <a:effectLst>
                  <a:outerShdw blurRad="50800" dist="39000" dir="5460000" algn="tl">
                    <a:srgbClr val="000000">
                      <a:alpha val="38000"/>
                    </a:srgbClr>
                  </a:outerShdw>
                </a:effectLst>
                <a:latin typeface="Arial" pitchFamily="34" charset="0"/>
                <a:cs typeface="Arial" pitchFamily="34" charset="0"/>
              </a:rPr>
              <a:t>воды</a:t>
            </a:r>
            <a:r>
              <a:rPr lang="ru-RU" sz="24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 </a:t>
            </a:r>
          </a:p>
          <a:p>
            <a:pPr algn="ctr" eaLnBrk="0" hangingPunct="0">
              <a:lnSpc>
                <a:spcPct val="85000"/>
              </a:lnSpc>
              <a:defRPr/>
            </a:pPr>
            <a:r>
              <a:rPr lang="ru-RU" sz="24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при средних давлениях (до 1 МПа) </a:t>
            </a:r>
          </a:p>
        </p:txBody>
      </p:sp>
      <p:cxnSp>
        <p:nvCxnSpPr>
          <p:cNvPr id="12" name="Прямая со стрелкой 11"/>
          <p:cNvCxnSpPr/>
          <p:nvPr/>
        </p:nvCxnSpPr>
        <p:spPr>
          <a:xfrm rot="10800000" flipV="1">
            <a:off x="2285984" y="714356"/>
            <a:ext cx="5357850" cy="1"/>
          </a:xfrm>
          <a:prstGeom prst="straightConnector1">
            <a:avLst/>
          </a:prstGeom>
          <a:ln w="25400">
            <a:solidFill>
              <a:srgbClr val="C00000"/>
            </a:solidFill>
            <a:tailEnd type="arrow"/>
          </a:ln>
          <a:scene3d>
            <a:camera prst="orthographicFront"/>
            <a:lightRig rig="threePt" dir="t"/>
          </a:scene3d>
          <a:sp3d extrusionH="76200">
            <a:bevelT/>
            <a:extrusionClr>
              <a:srgbClr val="FFFF00"/>
            </a:extrusionClr>
          </a:sp3d>
        </p:spPr>
        <p:style>
          <a:lnRef idx="1">
            <a:schemeClr val="accent1"/>
          </a:lnRef>
          <a:fillRef idx="0">
            <a:schemeClr val="accent1"/>
          </a:fillRef>
          <a:effectRef idx="0">
            <a:schemeClr val="accent1"/>
          </a:effectRef>
          <a:fontRef idx="minor">
            <a:schemeClr val="tx1"/>
          </a:fontRef>
        </p:style>
      </p:cxnSp>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4" cstate="print"/>
          <a:srcRect/>
          <a:stretch>
            <a:fillRect/>
          </a:stretch>
        </p:blipFill>
        <p:spPr bwMode="auto">
          <a:xfrm>
            <a:off x="8358214" y="142852"/>
            <a:ext cx="649287" cy="1295400"/>
          </a:xfrm>
          <a:prstGeom prst="rect">
            <a:avLst/>
          </a:prstGeom>
          <a:noFill/>
          <a:ln w="9525">
            <a:noFill/>
            <a:miter lim="800000"/>
            <a:headEnd/>
            <a:tailEnd/>
          </a:ln>
        </p:spPr>
      </p:pic>
      <p:sp>
        <p:nvSpPr>
          <p:cNvPr id="13" name="Rectangle 2"/>
          <p:cNvSpPr>
            <a:spLocks noChangeArrowheads="1"/>
          </p:cNvSpPr>
          <p:nvPr/>
        </p:nvSpPr>
        <p:spPr bwMode="auto">
          <a:xfrm>
            <a:off x="142875" y="1960120"/>
            <a:ext cx="8858250" cy="4683590"/>
          </a:xfrm>
          <a:prstGeom prst="rect">
            <a:avLst/>
          </a:prstGeom>
          <a:noFill/>
          <a:ln w="9525">
            <a:noFill/>
            <a:miter lim="800000"/>
            <a:headEnd/>
            <a:tailEnd/>
          </a:ln>
          <a:effectLst/>
        </p:spPr>
        <p:txBody>
          <a:bodyPr anchor="ctr">
            <a:spAutoFit/>
          </a:bodyPr>
          <a:lstStyle/>
          <a:p>
            <a:pPr indent="450000" algn="just">
              <a:lnSpc>
                <a:spcPct val="85000"/>
              </a:lnSpc>
              <a:defRPr/>
            </a:pPr>
            <a:r>
              <a:rPr lang="ru-RU" sz="2700" b="1" dirty="0">
                <a:latin typeface="Arial" pitchFamily="34" charset="0"/>
                <a:cs typeface="Arial" pitchFamily="34" charset="0"/>
              </a:rPr>
              <a:t>Три кривые разбивают диаграмму на поля, каждое из которых отвечает одному из агрегатных состояний </a:t>
            </a:r>
            <a:r>
              <a:rPr lang="ru-RU" sz="2700" b="1" dirty="0" smtClean="0">
                <a:latin typeface="Arial" pitchFamily="34" charset="0"/>
                <a:cs typeface="Arial" pitchFamily="34" charset="0"/>
              </a:rPr>
              <a:t>воды – пару</a:t>
            </a:r>
            <a:r>
              <a:rPr lang="ru-RU" sz="2700" b="1" dirty="0">
                <a:latin typeface="Arial" pitchFamily="34" charset="0"/>
                <a:cs typeface="Arial" pitchFamily="34" charset="0"/>
              </a:rPr>
              <a:t>, жидкости или льду. Кривые отвечают равновесию между соответствующими двумя фазами. </a:t>
            </a: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Кривая ОС </a:t>
            </a:r>
            <a:r>
              <a:rPr lang="ru-RU" sz="2700" b="1" dirty="0">
                <a:latin typeface="Arial" pitchFamily="34" charset="0"/>
                <a:cs typeface="Arial" pitchFamily="34" charset="0"/>
                <a:sym typeface="Symbol" pitchFamily="18" charset="2"/>
              </a:rPr>
              <a:t>характеризует зависимость давления </a:t>
            </a:r>
            <a:r>
              <a:rPr lang="ru-RU" sz="2700" b="1" dirty="0" err="1" smtClean="0">
                <a:latin typeface="Arial" pitchFamily="34" charset="0"/>
                <a:cs typeface="Arial" pitchFamily="34" charset="0"/>
                <a:sym typeface="Symbol" pitchFamily="18" charset="2"/>
              </a:rPr>
              <a:t>насыщен-ного</a:t>
            </a:r>
            <a:r>
              <a:rPr lang="ru-RU" sz="2700" b="1" dirty="0" smtClean="0">
                <a:latin typeface="Arial" pitchFamily="34" charset="0"/>
                <a:cs typeface="Arial" pitchFamily="34" charset="0"/>
                <a:sym typeface="Symbol" pitchFamily="18" charset="2"/>
              </a:rPr>
              <a:t> </a:t>
            </a:r>
            <a:r>
              <a:rPr lang="ru-RU" sz="2700" b="1" u="sng" dirty="0">
                <a:latin typeface="Arial" pitchFamily="34" charset="0"/>
                <a:cs typeface="Arial" pitchFamily="34" charset="0"/>
                <a:sym typeface="Symbol" pitchFamily="18" charset="2"/>
              </a:rPr>
              <a:t>пара жидкой воды</a:t>
            </a:r>
            <a:r>
              <a:rPr lang="ru-RU" sz="2700" b="1" dirty="0">
                <a:latin typeface="Arial" pitchFamily="34" charset="0"/>
                <a:cs typeface="Arial" pitchFamily="34" charset="0"/>
                <a:sym typeface="Symbol" pitchFamily="18" charset="2"/>
              </a:rPr>
              <a:t> от температуры и называется </a:t>
            </a: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кривой испарения</a:t>
            </a:r>
            <a:r>
              <a:rPr lang="ru-RU" sz="2700" b="1" dirty="0">
                <a:latin typeface="Arial" pitchFamily="34" charset="0"/>
                <a:cs typeface="Arial" pitchFamily="34" charset="0"/>
                <a:sym typeface="Symbol" pitchFamily="18" charset="2"/>
              </a:rPr>
              <a:t>; </a:t>
            </a:r>
            <a:r>
              <a:rPr lang="ru-RU" sz="2700" b="1" dirty="0">
                <a:solidFill>
                  <a:srgbClr val="0000FF"/>
                </a:solidFill>
                <a:effectLst>
                  <a:outerShdw blurRad="38100" dist="38100" dir="2700000" algn="tl">
                    <a:srgbClr val="000000">
                      <a:alpha val="43137"/>
                    </a:srgbClr>
                  </a:outerShdw>
                </a:effectLst>
                <a:latin typeface="Arial" pitchFamily="34" charset="0"/>
                <a:cs typeface="Arial" pitchFamily="34" charset="0"/>
                <a:sym typeface="Symbol" pitchFamily="18" charset="2"/>
              </a:rPr>
              <a:t>кривая ОВ </a:t>
            </a:r>
            <a:r>
              <a:rPr lang="ru-RU" sz="2700" b="1" dirty="0" smtClean="0">
                <a:latin typeface="Arial" pitchFamily="34" charset="0"/>
                <a:cs typeface="Arial" pitchFamily="34" charset="0"/>
              </a:rPr>
              <a:t>– </a:t>
            </a:r>
            <a:r>
              <a:rPr lang="ru-RU" sz="2700" b="1" dirty="0">
                <a:latin typeface="Arial" pitchFamily="34" charset="0"/>
                <a:cs typeface="Arial" pitchFamily="34" charset="0"/>
              </a:rPr>
              <a:t>зависимость температуры </a:t>
            </a:r>
            <a:r>
              <a:rPr lang="ru-RU" sz="2700" b="1" u="sng" dirty="0">
                <a:latin typeface="Arial" pitchFamily="34" charset="0"/>
                <a:cs typeface="Arial" pitchFamily="34" charset="0"/>
              </a:rPr>
              <a:t>замерзания воды</a:t>
            </a:r>
            <a:r>
              <a:rPr lang="ru-RU" sz="2700" b="1" dirty="0">
                <a:latin typeface="Arial" pitchFamily="34" charset="0"/>
                <a:cs typeface="Arial" pitchFamily="34" charset="0"/>
              </a:rPr>
              <a:t> от внешнего давления и называется </a:t>
            </a:r>
            <a:r>
              <a:rPr lang="ru-RU" sz="2700" b="1" dirty="0">
                <a:solidFill>
                  <a:srgbClr val="0000FF"/>
                </a:solidFill>
                <a:effectLst>
                  <a:outerShdw blurRad="38100" dist="38100" dir="2700000" algn="tl">
                    <a:srgbClr val="000000">
                      <a:alpha val="43137"/>
                    </a:srgbClr>
                  </a:outerShdw>
                </a:effectLst>
                <a:latin typeface="Arial" pitchFamily="34" charset="0"/>
                <a:cs typeface="Arial" pitchFamily="34" charset="0"/>
              </a:rPr>
              <a:t>кривой плавления</a:t>
            </a:r>
            <a:r>
              <a:rPr lang="ru-RU" sz="2700" b="1" dirty="0">
                <a:latin typeface="Arial" pitchFamily="34" charset="0"/>
                <a:cs typeface="Arial" pitchFamily="34" charset="0"/>
              </a:rPr>
              <a:t>;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sym typeface="Symbol" pitchFamily="18" charset="2"/>
              </a:rPr>
              <a:t>кривая ОА </a:t>
            </a:r>
            <a:r>
              <a:rPr lang="ru-RU" sz="2700" b="1" dirty="0" smtClean="0">
                <a:latin typeface="Arial" pitchFamily="34" charset="0"/>
                <a:cs typeface="Arial" pitchFamily="34" charset="0"/>
              </a:rPr>
              <a:t>– </a:t>
            </a:r>
            <a:r>
              <a:rPr lang="ru-RU" sz="2700" b="1" dirty="0">
                <a:latin typeface="Arial" pitchFamily="34" charset="0"/>
                <a:cs typeface="Arial" pitchFamily="34" charset="0"/>
              </a:rPr>
              <a:t>зависимость </a:t>
            </a:r>
            <a:r>
              <a:rPr lang="ru-RU" sz="2700" b="1" u="sng" dirty="0">
                <a:latin typeface="Arial" pitchFamily="34" charset="0"/>
                <a:cs typeface="Arial" pitchFamily="34" charset="0"/>
              </a:rPr>
              <a:t>плавления насыщенного пара льда</a:t>
            </a:r>
            <a:r>
              <a:rPr lang="ru-RU" sz="2700" b="1" dirty="0">
                <a:latin typeface="Arial" pitchFamily="34" charset="0"/>
                <a:cs typeface="Arial" pitchFamily="34" charset="0"/>
              </a:rPr>
              <a:t> от температуры и называется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кривой возгонки</a:t>
            </a:r>
            <a:r>
              <a:rPr lang="ru-RU" sz="2700" b="1" dirty="0">
                <a:latin typeface="Arial" pitchFamily="34" charset="0"/>
                <a:cs typeface="Arial" pitchFamily="34" charset="0"/>
              </a:rPr>
              <a:t>.</a:t>
            </a:r>
            <a:r>
              <a:rPr lang="ru-RU" sz="2700" dirty="0">
                <a:latin typeface="Arial" pitchFamily="34" charset="0"/>
                <a:cs typeface="Arial" pitchFamily="34" charset="0"/>
                <a:sym typeface="Symbol" pitchFamily="18" charset="2"/>
              </a:rPr>
              <a:t> </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srcRect/>
          <a:stretch>
            <a:fillRect/>
          </a:stretch>
        </p:blipFill>
        <p:spPr bwMode="auto">
          <a:xfrm>
            <a:off x="0" y="0"/>
            <a:ext cx="2349500" cy="2000250"/>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Прямоугольник 9"/>
          <p:cNvSpPr/>
          <p:nvPr/>
        </p:nvSpPr>
        <p:spPr>
          <a:xfrm>
            <a:off x="2071670" y="428604"/>
            <a:ext cx="5643602" cy="757130"/>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lnSpc>
                <a:spcPct val="90000"/>
              </a:lnSpc>
              <a:defRPr/>
            </a:pPr>
            <a:r>
              <a:rPr lang="ru-RU" sz="24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Диаграмма </a:t>
            </a:r>
            <a:r>
              <a:rPr lang="ru-RU" sz="24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состояния </a:t>
            </a:r>
            <a:r>
              <a:rPr lang="ru-RU" sz="2400" b="1" dirty="0">
                <a:ln w="11430">
                  <a:solidFill>
                    <a:sysClr val="windowText" lastClr="000000"/>
                  </a:solidFill>
                </a:ln>
                <a:solidFill>
                  <a:srgbClr val="0000FF"/>
                </a:solidFill>
                <a:effectLst>
                  <a:outerShdw blurRad="50800" dist="39000" dir="5460000" algn="tl">
                    <a:srgbClr val="000000">
                      <a:alpha val="38000"/>
                    </a:srgbClr>
                  </a:outerShdw>
                </a:effectLst>
                <a:latin typeface="Arial" pitchFamily="34" charset="0"/>
                <a:cs typeface="Arial" pitchFamily="34" charset="0"/>
              </a:rPr>
              <a:t>воды</a:t>
            </a:r>
            <a:r>
              <a:rPr lang="ru-RU" sz="24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 </a:t>
            </a:r>
          </a:p>
          <a:p>
            <a:pPr algn="ctr" eaLnBrk="0" hangingPunct="0">
              <a:lnSpc>
                <a:spcPct val="90000"/>
              </a:lnSpc>
              <a:defRPr/>
            </a:pPr>
            <a:r>
              <a:rPr lang="ru-RU" sz="24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при средних давлениях (до 1 МПа) </a:t>
            </a:r>
          </a:p>
        </p:txBody>
      </p:sp>
      <p:cxnSp>
        <p:nvCxnSpPr>
          <p:cNvPr id="12" name="Прямая со стрелкой 11"/>
          <p:cNvCxnSpPr/>
          <p:nvPr/>
        </p:nvCxnSpPr>
        <p:spPr>
          <a:xfrm rot="10800000">
            <a:off x="2214546" y="855643"/>
            <a:ext cx="4357718" cy="1588"/>
          </a:xfrm>
          <a:prstGeom prst="straightConnector1">
            <a:avLst/>
          </a:prstGeom>
          <a:ln w="25400">
            <a:solidFill>
              <a:srgbClr val="FF0000"/>
            </a:solidFill>
            <a:tailEnd type="arrow"/>
          </a:ln>
          <a:scene3d>
            <a:camera prst="orthographicFront"/>
            <a:lightRig rig="threePt" dir="t"/>
          </a:scene3d>
          <a:sp3d extrusionH="76200">
            <a:bevelT/>
            <a:extrusionClr>
              <a:srgbClr val="FFFF00"/>
            </a:extrusionClr>
          </a:sp3d>
        </p:spPr>
        <p:style>
          <a:lnRef idx="1">
            <a:schemeClr val="accent1"/>
          </a:lnRef>
          <a:fillRef idx="0">
            <a:schemeClr val="accent1"/>
          </a:fillRef>
          <a:effectRef idx="0">
            <a:schemeClr val="accent1"/>
          </a:effectRef>
          <a:fontRef idx="minor">
            <a:schemeClr val="tx1"/>
          </a:fontRef>
        </p:style>
      </p:cxnSp>
      <p:sp>
        <p:nvSpPr>
          <p:cNvPr id="11" name="Rectangle 3"/>
          <p:cNvSpPr>
            <a:spLocks noChangeArrowheads="1"/>
          </p:cNvSpPr>
          <p:nvPr/>
        </p:nvSpPr>
        <p:spPr bwMode="auto">
          <a:xfrm>
            <a:off x="142844" y="1928802"/>
            <a:ext cx="8821737" cy="4413516"/>
          </a:xfrm>
          <a:prstGeom prst="rect">
            <a:avLst/>
          </a:prstGeom>
          <a:noFill/>
          <a:ln w="9525">
            <a:noFill/>
            <a:miter lim="800000"/>
            <a:headEnd/>
            <a:tailEnd/>
          </a:ln>
          <a:effectLst/>
        </p:spPr>
        <p:txBody>
          <a:bodyPr anchor="ctr">
            <a:spAutoFit/>
          </a:bodyPr>
          <a:lstStyle/>
          <a:p>
            <a:pPr indent="534988" algn="just">
              <a:lnSpc>
                <a:spcPct val="80000"/>
              </a:lnSpc>
              <a:defRPr/>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Точка О</a:t>
            </a:r>
            <a:r>
              <a:rPr lang="ru-RU" sz="2700" b="1" dirty="0">
                <a:solidFill>
                  <a:srgbClr val="FFFF00"/>
                </a:solidFill>
                <a:latin typeface="Arial" pitchFamily="34" charset="0"/>
                <a:cs typeface="Arial" pitchFamily="34" charset="0"/>
              </a:rPr>
              <a:t> </a:t>
            </a:r>
            <a:r>
              <a:rPr lang="ru-RU" sz="2700" b="1" dirty="0">
                <a:latin typeface="Arial" pitchFamily="34" charset="0"/>
                <a:cs typeface="Arial" pitchFamily="34" charset="0"/>
              </a:rPr>
              <a:t>выражает условия </a:t>
            </a:r>
            <a:r>
              <a:rPr lang="ru-RU" sz="2700" b="1" u="sng" dirty="0">
                <a:latin typeface="Arial" pitchFamily="34" charset="0"/>
                <a:cs typeface="Arial" pitchFamily="34" charset="0"/>
              </a:rPr>
              <a:t>одновременного равновесия между</a:t>
            </a:r>
            <a:r>
              <a:rPr lang="ru-RU" sz="2700" b="1" dirty="0">
                <a:latin typeface="Arial" pitchFamily="34" charset="0"/>
                <a:cs typeface="Arial" pitchFamily="34" charset="0"/>
              </a:rPr>
              <a:t> паром, льдом и жидкой водой</a:t>
            </a:r>
            <a:r>
              <a:rPr lang="ru-RU" sz="2700" b="1" dirty="0" smtClean="0">
                <a:latin typeface="Arial" pitchFamily="34" charset="0"/>
                <a:cs typeface="Arial" pitchFamily="34" charset="0"/>
              </a:rPr>
              <a:t>.     </a:t>
            </a:r>
            <a:endParaRPr lang="ru-RU" sz="2700" b="1" dirty="0">
              <a:latin typeface="Arial" pitchFamily="34" charset="0"/>
              <a:cs typeface="Arial" pitchFamily="34" charset="0"/>
            </a:endParaRPr>
          </a:p>
          <a:p>
            <a:pPr indent="534988" algn="just">
              <a:lnSpc>
                <a:spcPct val="80000"/>
              </a:lnSpc>
              <a:defRPr/>
            </a:pPr>
            <a:r>
              <a:rPr lang="ru-RU" sz="2700" b="1" dirty="0">
                <a:latin typeface="Arial" pitchFamily="34" charset="0"/>
                <a:cs typeface="Arial" pitchFamily="34" charset="0"/>
              </a:rPr>
              <a:t>Для однофазной области, обозначенной, например,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точкой 1</a:t>
            </a:r>
            <a:r>
              <a:rPr lang="ru-RU" sz="2700" b="1" dirty="0">
                <a:latin typeface="Arial" pitchFamily="34" charset="0"/>
                <a:cs typeface="Arial" pitchFamily="34" charset="0"/>
              </a:rPr>
              <a:t>, число степеней свободы </a:t>
            </a:r>
            <a:endParaRPr lang="en-US" sz="2700" b="1" dirty="0">
              <a:latin typeface="Arial" pitchFamily="34" charset="0"/>
              <a:cs typeface="Arial" pitchFamily="34" charset="0"/>
            </a:endParaRPr>
          </a:p>
          <a:p>
            <a:pPr algn="ctr">
              <a:lnSpc>
                <a:spcPct val="80000"/>
              </a:lnSpc>
              <a:defRPr/>
            </a:pPr>
            <a:r>
              <a:rPr lang="ru-RU" sz="2700" b="1" dirty="0">
                <a:latin typeface="Arial" pitchFamily="34" charset="0"/>
                <a:cs typeface="Arial" pitchFamily="34" charset="0"/>
              </a:rPr>
              <a:t>С = 3 – 1 = 2. </a:t>
            </a:r>
            <a:endParaRPr lang="en-US" sz="2700" b="1" dirty="0">
              <a:latin typeface="Arial" pitchFamily="34" charset="0"/>
              <a:cs typeface="Arial" pitchFamily="34" charset="0"/>
            </a:endParaRPr>
          </a:p>
          <a:p>
            <a:pPr algn="just">
              <a:lnSpc>
                <a:spcPct val="80000"/>
              </a:lnSpc>
              <a:defRPr/>
            </a:pPr>
            <a:r>
              <a:rPr lang="ru-RU" sz="2700" b="1" dirty="0">
                <a:latin typeface="Arial" pitchFamily="34" charset="0"/>
                <a:cs typeface="Arial" pitchFamily="34" charset="0"/>
              </a:rPr>
              <a:t>Это означает, что в известных пределах можно изменять независимо температуру и давление и это не вызовет изменения числа и вида фаз системы.</a:t>
            </a:r>
          </a:p>
          <a:p>
            <a:pPr indent="534988" algn="just">
              <a:lnSpc>
                <a:spcPct val="80000"/>
              </a:lnSpc>
              <a:defRPr/>
            </a:pPr>
            <a:r>
              <a:rPr lang="ru-RU" sz="2700" b="1" dirty="0">
                <a:latin typeface="Arial" pitchFamily="34" charset="0"/>
                <a:cs typeface="Arial" pitchFamily="34" charset="0"/>
              </a:rPr>
              <a:t>В</a:t>
            </a:r>
            <a:r>
              <a:rPr lang="ru-RU" sz="2700" b="1" dirty="0">
                <a:solidFill>
                  <a:srgbClr val="FFFF00"/>
                </a:solidFill>
                <a:latin typeface="Arial" pitchFamily="34" charset="0"/>
                <a:cs typeface="Arial" pitchFamily="34" charset="0"/>
              </a:rPr>
              <a:t>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точке 2</a:t>
            </a:r>
            <a:r>
              <a:rPr lang="ru-RU" sz="2700" b="1" dirty="0">
                <a:solidFill>
                  <a:srgbClr val="FFFF00"/>
                </a:solidFill>
                <a:latin typeface="Arial" pitchFamily="34" charset="0"/>
                <a:cs typeface="Arial" pitchFamily="34" charset="0"/>
              </a:rPr>
              <a:t> </a:t>
            </a:r>
            <a:r>
              <a:rPr lang="ru-RU" sz="2700" b="1" dirty="0">
                <a:latin typeface="Arial" pitchFamily="34" charset="0"/>
                <a:cs typeface="Arial" pitchFamily="34" charset="0"/>
              </a:rPr>
              <a:t>число степеней свободы </a:t>
            </a:r>
            <a:endParaRPr lang="en-US" sz="2700" b="1" dirty="0">
              <a:latin typeface="Arial" pitchFamily="34" charset="0"/>
              <a:cs typeface="Arial" pitchFamily="34" charset="0"/>
            </a:endParaRPr>
          </a:p>
          <a:p>
            <a:pPr algn="ctr">
              <a:lnSpc>
                <a:spcPct val="80000"/>
              </a:lnSpc>
              <a:defRPr/>
            </a:pPr>
            <a:r>
              <a:rPr lang="ru-RU" sz="2700" b="1" dirty="0">
                <a:latin typeface="Arial" pitchFamily="34" charset="0"/>
                <a:cs typeface="Arial" pitchFamily="34" charset="0"/>
              </a:rPr>
              <a:t>С = 3 – 2 = 1. </a:t>
            </a:r>
            <a:endParaRPr lang="en-US" sz="2700" b="1" dirty="0">
              <a:latin typeface="Arial" pitchFamily="34" charset="0"/>
              <a:cs typeface="Arial" pitchFamily="34" charset="0"/>
            </a:endParaRPr>
          </a:p>
          <a:p>
            <a:pPr algn="just">
              <a:lnSpc>
                <a:spcPct val="80000"/>
              </a:lnSpc>
              <a:defRPr/>
            </a:pPr>
            <a:r>
              <a:rPr lang="ru-RU" sz="2700" b="1" dirty="0">
                <a:latin typeface="Arial" pitchFamily="34" charset="0"/>
                <a:cs typeface="Arial" pitchFamily="34" charset="0"/>
              </a:rPr>
              <a:t>Это указывает на возможность произвольного изменения или температуры, или давления. </a:t>
            </a: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4" cstate="print"/>
          <a:srcRect/>
          <a:stretch>
            <a:fillRect/>
          </a:stretch>
        </p:blipFill>
        <p:spPr bwMode="auto">
          <a:xfrm>
            <a:off x="8358214" y="142852"/>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1928813" cy="1641475"/>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Rectangle 4"/>
          <p:cNvSpPr>
            <a:spLocks noChangeArrowheads="1"/>
          </p:cNvSpPr>
          <p:nvPr/>
        </p:nvSpPr>
        <p:spPr bwMode="auto">
          <a:xfrm>
            <a:off x="142875" y="1521111"/>
            <a:ext cx="8893175" cy="5193729"/>
          </a:xfrm>
          <a:prstGeom prst="rect">
            <a:avLst/>
          </a:prstGeom>
          <a:noFill/>
          <a:ln w="9525">
            <a:noFill/>
            <a:miter lim="800000"/>
            <a:headEnd/>
            <a:tailEnd/>
          </a:ln>
          <a:effectLst/>
        </p:spPr>
        <p:txBody>
          <a:bodyPr anchor="ctr">
            <a:spAutoFit/>
          </a:bodyPr>
          <a:lstStyle/>
          <a:p>
            <a:pPr indent="450000" algn="just" eaLnBrk="0" hangingPunct="0">
              <a:lnSpc>
                <a:spcPct val="85000"/>
              </a:lnSpc>
              <a:defRPr/>
            </a:pPr>
            <a:r>
              <a:rPr lang="ru-RU" sz="2600" b="1" dirty="0">
                <a:latin typeface="Arial" pitchFamily="34" charset="0"/>
                <a:cs typeface="Arial" pitchFamily="34" charset="0"/>
              </a:rPr>
              <a:t>В</a:t>
            </a:r>
            <a:r>
              <a:rPr lang="ru-RU" sz="2600" b="1" dirty="0">
                <a:solidFill>
                  <a:srgbClr val="FF3300"/>
                </a:solidFill>
                <a:latin typeface="Arial" pitchFamily="34" charset="0"/>
                <a:cs typeface="Arial" pitchFamily="34" charset="0"/>
              </a:rPr>
              <a:t> </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точке О</a:t>
            </a:r>
            <a:r>
              <a:rPr lang="ru-RU" sz="2600" b="1" dirty="0">
                <a:solidFill>
                  <a:srgbClr val="FFFF00"/>
                </a:solidFill>
                <a:latin typeface="Arial" pitchFamily="34" charset="0"/>
                <a:cs typeface="Arial" pitchFamily="34" charset="0"/>
              </a:rPr>
              <a:t> </a:t>
            </a:r>
            <a:r>
              <a:rPr lang="ru-RU" sz="2600" b="1" u="sng" dirty="0">
                <a:latin typeface="Arial" pitchFamily="34" charset="0"/>
                <a:cs typeface="Arial" pitchFamily="34" charset="0"/>
              </a:rPr>
              <a:t>в равновесии сосуществуют три фазы</a:t>
            </a:r>
            <a:r>
              <a:rPr lang="ru-RU" sz="2600" b="1" dirty="0">
                <a:latin typeface="Arial" pitchFamily="34" charset="0"/>
                <a:cs typeface="Arial" pitchFamily="34" charset="0"/>
              </a:rPr>
              <a:t> и число степеней свободы С = 3 – 3 = 0, т. е. система безвариантная. Это означает, что </a:t>
            </a:r>
            <a:r>
              <a:rPr lang="ru-RU" sz="2600" b="1" dirty="0">
                <a:solidFill>
                  <a:srgbClr val="9D2349"/>
                </a:solidFill>
                <a:effectLst>
                  <a:outerShdw blurRad="38100" dist="38100" dir="2700000" algn="tl">
                    <a:srgbClr val="000000">
                      <a:alpha val="43137"/>
                    </a:srgbClr>
                  </a:outerShdw>
                </a:effectLst>
                <a:latin typeface="Arial" pitchFamily="34" charset="0"/>
                <a:cs typeface="Arial" pitchFamily="34" charset="0"/>
              </a:rPr>
              <a:t>фазы воды могут находиться в равновесии только при определенных условиях: </a:t>
            </a:r>
            <a:r>
              <a:rPr lang="en-US" sz="2600" b="1" dirty="0">
                <a:solidFill>
                  <a:srgbClr val="9D2349"/>
                </a:solidFill>
                <a:effectLst>
                  <a:outerShdw blurRad="38100" dist="38100" dir="2700000" algn="tl">
                    <a:srgbClr val="000000">
                      <a:alpha val="43137"/>
                    </a:srgbClr>
                  </a:outerShdw>
                </a:effectLst>
                <a:latin typeface="Arial" pitchFamily="34" charset="0"/>
                <a:cs typeface="Arial" pitchFamily="34" charset="0"/>
              </a:rPr>
              <a:t>P</a:t>
            </a:r>
            <a:r>
              <a:rPr lang="ru-RU" sz="2600" b="1" dirty="0">
                <a:solidFill>
                  <a:srgbClr val="9D2349"/>
                </a:solidFill>
                <a:effectLst>
                  <a:outerShdw blurRad="38100" dist="38100" dir="2700000" algn="tl">
                    <a:srgbClr val="000000">
                      <a:alpha val="43137"/>
                    </a:srgbClr>
                  </a:outerShdw>
                </a:effectLst>
                <a:latin typeface="Arial" pitchFamily="34" charset="0"/>
                <a:cs typeface="Arial" pitchFamily="34" charset="0"/>
              </a:rPr>
              <a:t>=6,1 гПа и Т = 273,1576 К (0,0076 </a:t>
            </a:r>
            <a:r>
              <a:rPr lang="ru-RU" sz="2600" b="1" baseline="30000" dirty="0" err="1">
                <a:solidFill>
                  <a:srgbClr val="9D2349"/>
                </a:solidFill>
                <a:effectLst>
                  <a:outerShdw blurRad="38100" dist="38100" dir="2700000" algn="tl">
                    <a:srgbClr val="000000">
                      <a:alpha val="43137"/>
                    </a:srgbClr>
                  </a:outerShdw>
                </a:effectLst>
                <a:latin typeface="Arial" pitchFamily="34" charset="0"/>
                <a:cs typeface="Arial" pitchFamily="34" charset="0"/>
              </a:rPr>
              <a:t>о</a:t>
            </a:r>
            <a:r>
              <a:rPr lang="ru-RU" sz="26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С</a:t>
            </a:r>
            <a:r>
              <a:rPr lang="ru-RU" sz="2600" b="1" dirty="0">
                <a:solidFill>
                  <a:srgbClr val="9D2349"/>
                </a:solidFill>
                <a:effectLst>
                  <a:outerShdw blurRad="38100" dist="38100" dir="2700000" algn="tl">
                    <a:srgbClr val="000000">
                      <a:alpha val="43137"/>
                    </a:srgbClr>
                  </a:outerShdw>
                </a:effectLst>
                <a:latin typeface="Arial" pitchFamily="34" charset="0"/>
                <a:cs typeface="Arial" pitchFamily="34" charset="0"/>
              </a:rPr>
              <a:t>)</a:t>
            </a:r>
            <a:r>
              <a:rPr lang="ru-RU" sz="2600" b="1" dirty="0">
                <a:latin typeface="Arial" pitchFamily="34" charset="0"/>
                <a:cs typeface="Arial" pitchFamily="34" charset="0"/>
              </a:rPr>
              <a:t>. При атмосферном давлении (1013 гПа) лед тает при более низкой температуре, чем в тройной точке. Это объясняется тем, что кривая равновесного сосуществования воды и льда наклонена влево и удельный вес льда больше, чем у воды. Поэтому </a:t>
            </a:r>
            <a:r>
              <a:rPr lang="ru-RU" sz="2600" b="1" dirty="0" smtClean="0">
                <a:latin typeface="Arial" pitchFamily="34" charset="0"/>
                <a:cs typeface="Arial" pitchFamily="34" charset="0"/>
              </a:rPr>
              <a:t>при </a:t>
            </a:r>
            <a:r>
              <a:rPr lang="ru-RU" sz="2600" b="1" dirty="0">
                <a:latin typeface="Arial" pitchFamily="34" charset="0"/>
                <a:cs typeface="Arial" pitchFamily="34" charset="0"/>
              </a:rPr>
              <a:t>давлении </a:t>
            </a:r>
            <a:r>
              <a:rPr lang="ru-RU" sz="2600" b="1" dirty="0" smtClean="0">
                <a:latin typeface="Arial" pitchFamily="34" charset="0"/>
                <a:cs typeface="Arial" pitchFamily="34" charset="0"/>
              </a:rPr>
              <a:t>013 </a:t>
            </a:r>
            <a:r>
              <a:rPr lang="ru-RU" sz="2600" b="1" dirty="0">
                <a:latin typeface="Arial" pitchFamily="34" charset="0"/>
                <a:cs typeface="Arial" pitchFamily="34" charset="0"/>
              </a:rPr>
              <a:t>гПа температура плавления льда ниже, чем при давлении 6,1 гПа в тройной точке; при этом система двухфазная (вода и лед), так как при давлении больше 6,1 гПа парообразная фаза существовать не может.</a:t>
            </a: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4" cstate="print"/>
          <a:srcRect/>
          <a:stretch>
            <a:fillRect/>
          </a:stretch>
        </p:blipFill>
        <p:spPr bwMode="auto">
          <a:xfrm>
            <a:off x="8358214" y="142852"/>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ChangeArrowheads="1"/>
          </p:cNvSpPr>
          <p:nvPr/>
        </p:nvSpPr>
        <p:spPr bwMode="auto">
          <a:xfrm>
            <a:off x="1643043" y="228005"/>
            <a:ext cx="4657746" cy="615553"/>
          </a:xfrm>
          <a:prstGeom prst="rect">
            <a:avLst/>
          </a:prstGeom>
          <a:noFill/>
          <a:ln w="9525">
            <a:noFill/>
            <a:miter lim="800000"/>
            <a:headEnd/>
            <a:tailEnd/>
          </a:ln>
          <a:effectLst/>
        </p:spPr>
        <p:txBody>
          <a:bodyPr wrap="square" anchor="ctr">
            <a:spAutoFit/>
          </a:bodyPr>
          <a:lstStyle/>
          <a:p>
            <a:pPr algn="ctr" eaLnBrk="0" hangingPunct="0">
              <a:defRPr/>
            </a:pPr>
            <a:r>
              <a:rPr lang="ru-RU" sz="3400" b="1" dirty="0">
                <a:solidFill>
                  <a:srgbClr val="FF3399"/>
                </a:solidFill>
                <a:effectLst>
                  <a:outerShdw blurRad="38100" dist="38100" dir="2700000" algn="tl">
                    <a:srgbClr val="000000"/>
                  </a:outerShdw>
                </a:effectLst>
                <a:latin typeface="Arial Black" pitchFamily="34" charset="0"/>
              </a:rPr>
              <a:t>Это интересно …</a:t>
            </a:r>
            <a:r>
              <a:rPr lang="ru-RU" sz="3400" dirty="0">
                <a:latin typeface="Arial Black" pitchFamily="34" charset="0"/>
              </a:rPr>
              <a:t> </a:t>
            </a:r>
          </a:p>
        </p:txBody>
      </p:sp>
      <p:sp>
        <p:nvSpPr>
          <p:cNvPr id="202756" name="Rectangle 12"/>
          <p:cNvSpPr>
            <a:spLocks noChangeArrowheads="1"/>
          </p:cNvSpPr>
          <p:nvPr/>
        </p:nvSpPr>
        <p:spPr bwMode="auto">
          <a:xfrm>
            <a:off x="-3776663" y="1971675"/>
            <a:ext cx="9144001" cy="0"/>
          </a:xfrm>
          <a:prstGeom prst="rect">
            <a:avLst/>
          </a:prstGeom>
          <a:noFill/>
          <a:ln w="9525">
            <a:noFill/>
            <a:miter lim="800000"/>
            <a:headEnd/>
            <a:tailEnd/>
          </a:ln>
        </p:spPr>
        <p:txBody>
          <a:bodyPr wrap="none" anchor="ctr">
            <a:spAutoFit/>
          </a:bodyPr>
          <a:lstStyle/>
          <a:p>
            <a:endParaRPr lang="ru-RU"/>
          </a:p>
        </p:txBody>
      </p:sp>
      <p:pic>
        <p:nvPicPr>
          <p:cNvPr id="13326" name="Picture 14" descr="aspen2"/>
          <p:cNvPicPr>
            <a:picLocks noChangeAspect="1" noChangeArrowheads="1" noCrop="1"/>
          </p:cNvPicPr>
          <p:nvPr/>
        </p:nvPicPr>
        <p:blipFill>
          <a:blip r:embed="rId2" cstate="print"/>
          <a:srcRect/>
          <a:stretch>
            <a:fillRect/>
          </a:stretch>
        </p:blipFill>
        <p:spPr bwMode="auto">
          <a:xfrm>
            <a:off x="6983413" y="0"/>
            <a:ext cx="2160587" cy="1620837"/>
          </a:xfrm>
          <a:prstGeom prst="rect">
            <a:avLst/>
          </a:prstGeom>
          <a:noFill/>
          <a:ln w="9525">
            <a:noFill/>
            <a:miter lim="800000"/>
            <a:headEnd/>
            <a:tailEnd/>
          </a:ln>
        </p:spPr>
      </p:pic>
      <p:sp>
        <p:nvSpPr>
          <p:cNvPr id="13327" name="Rectangle 15"/>
          <p:cNvSpPr>
            <a:spLocks noChangeArrowheads="1"/>
          </p:cNvSpPr>
          <p:nvPr/>
        </p:nvSpPr>
        <p:spPr bwMode="auto">
          <a:xfrm>
            <a:off x="144524" y="1247737"/>
            <a:ext cx="8928070" cy="5324535"/>
          </a:xfrm>
          <a:prstGeom prst="rect">
            <a:avLst/>
          </a:prstGeom>
          <a:noFill/>
          <a:ln w="9525">
            <a:noFill/>
            <a:miter lim="800000"/>
            <a:headEnd/>
            <a:tailEnd/>
          </a:ln>
          <a:effectLst/>
        </p:spPr>
        <p:txBody>
          <a:bodyPr wrap="square" anchor="ctr">
            <a:spAutoFit/>
          </a:bodyPr>
          <a:lstStyle/>
          <a:p>
            <a:pPr indent="450000" algn="just">
              <a:lnSpc>
                <a:spcPct val="85000"/>
              </a:lnSpc>
              <a:defRPr/>
            </a:pPr>
            <a:r>
              <a:rPr lang="ru-RU" sz="2500" b="1" dirty="0" smtClean="0">
                <a:latin typeface="Arial" pitchFamily="34" charset="0"/>
                <a:cs typeface="Arial" pitchFamily="34" charset="0"/>
              </a:rPr>
              <a:t>Свойства воды не перестают удивл</a:t>
            </a:r>
            <a:r>
              <a:rPr lang="ru-RU" sz="2500" b="1" dirty="0" smtClean="0">
                <a:solidFill>
                  <a:srgbClr val="CCFFFF"/>
                </a:solidFill>
                <a:latin typeface="Arial" pitchFamily="34" charset="0"/>
                <a:cs typeface="Arial" pitchFamily="34" charset="0"/>
              </a:rPr>
              <a:t>ять</a:t>
            </a:r>
            <a:r>
              <a:rPr lang="ru-RU" sz="2500" b="1" dirty="0" smtClean="0">
                <a:latin typeface="Arial" pitchFamily="34" charset="0"/>
                <a:cs typeface="Arial" pitchFamily="34" charset="0"/>
              </a:rPr>
              <a:t> </a:t>
            </a:r>
            <a:r>
              <a:rPr lang="ru-RU" sz="2500" b="1" dirty="0" smtClean="0">
                <a:solidFill>
                  <a:srgbClr val="CCFFFF"/>
                </a:solidFill>
                <a:latin typeface="Arial" pitchFamily="34" charset="0"/>
                <a:cs typeface="Arial" pitchFamily="34" charset="0"/>
              </a:rPr>
              <a:t>ученых.</a:t>
            </a:r>
            <a:r>
              <a:rPr lang="ru-RU" sz="2500" b="1" dirty="0" smtClean="0">
                <a:latin typeface="Arial" pitchFamily="34" charset="0"/>
                <a:cs typeface="Arial" pitchFamily="34" charset="0"/>
              </a:rPr>
              <a:t> Вода – довольно простое вещество с химической точки зрения, однако при этом она обладает рядом необычных свойств, которые не перестают удивлять ученых. Ниже предложены несколько фактов, о которых мало кто знает. </a:t>
            </a:r>
          </a:p>
          <a:p>
            <a:pPr indent="450000" algn="just">
              <a:lnSpc>
                <a:spcPct val="85000"/>
              </a:lnSpc>
              <a:defRPr/>
            </a:pPr>
            <a:r>
              <a:rPr lang="ru-RU" sz="2500" b="1" dirty="0" smtClean="0">
                <a:solidFill>
                  <a:srgbClr val="C00000"/>
                </a:solidFill>
                <a:latin typeface="Arial" pitchFamily="34" charset="0"/>
                <a:cs typeface="Arial" pitchFamily="34" charset="0"/>
              </a:rPr>
              <a:t>1</a:t>
            </a:r>
            <a:r>
              <a:rPr lang="ru-RU" sz="2500" b="1" dirty="0">
                <a:solidFill>
                  <a:srgbClr val="C00000"/>
                </a:solidFill>
                <a:effectLst>
                  <a:outerShdw blurRad="38100" dist="38100" dir="2700000" algn="tl">
                    <a:srgbClr val="000000">
                      <a:alpha val="43137"/>
                    </a:srgbClr>
                  </a:outerShdw>
                </a:effectLst>
                <a:latin typeface="Arial" pitchFamily="34" charset="0"/>
                <a:cs typeface="Arial" pitchFamily="34" charset="0"/>
              </a:rPr>
              <a:t>. Какая </a:t>
            </a:r>
            <a:r>
              <a:rPr lang="ru-RU" sz="2500" b="1" dirty="0">
                <a:solidFill>
                  <a:srgbClr val="0000FF"/>
                </a:solidFill>
                <a:effectLst>
                  <a:outerShdw blurRad="38100" dist="38100" dir="2700000" algn="tl">
                    <a:srgbClr val="000000">
                      <a:alpha val="43137"/>
                    </a:srgbClr>
                  </a:outerShdw>
                </a:effectLst>
                <a:latin typeface="Arial" pitchFamily="34" charset="0"/>
                <a:cs typeface="Arial" pitchFamily="34" charset="0"/>
              </a:rPr>
              <a:t>вода</a:t>
            </a:r>
            <a:r>
              <a:rPr lang="ru-RU" sz="25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500" b="1" dirty="0">
                <a:solidFill>
                  <a:srgbClr val="0000FF"/>
                </a:solidFill>
                <a:effectLst>
                  <a:outerShdw blurRad="38100" dist="38100" dir="2700000" algn="tl">
                    <a:srgbClr val="000000">
                      <a:alpha val="43137"/>
                    </a:srgbClr>
                  </a:outerShdw>
                </a:effectLst>
                <a:latin typeface="Arial" pitchFamily="34" charset="0"/>
                <a:cs typeface="Arial" pitchFamily="34" charset="0"/>
              </a:rPr>
              <a:t>замерзает</a:t>
            </a:r>
            <a:r>
              <a:rPr lang="ru-RU" sz="2500" b="1" dirty="0">
                <a:solidFill>
                  <a:srgbClr val="C00000"/>
                </a:solidFill>
                <a:effectLst>
                  <a:outerShdw blurRad="38100" dist="38100" dir="2700000" algn="tl">
                    <a:srgbClr val="000000">
                      <a:alpha val="43137"/>
                    </a:srgbClr>
                  </a:outerShdw>
                </a:effectLst>
                <a:latin typeface="Arial" pitchFamily="34" charset="0"/>
                <a:cs typeface="Arial" pitchFamily="34" charset="0"/>
              </a:rPr>
              <a:t> быстрее – холодная или горячая? </a:t>
            </a:r>
          </a:p>
          <a:p>
            <a:pPr indent="450000" algn="just">
              <a:lnSpc>
                <a:spcPct val="85000"/>
              </a:lnSpc>
              <a:defRPr/>
            </a:pPr>
            <a:r>
              <a:rPr lang="ru-RU" sz="2500" b="1" dirty="0">
                <a:latin typeface="Arial" pitchFamily="34" charset="0"/>
                <a:cs typeface="Arial" pitchFamily="34" charset="0"/>
              </a:rPr>
              <a:t>Возьмем две емкости с водой: в одну нальем горячую, а в другую – холодную воду, и поместим их в морозильную камеру. </a:t>
            </a:r>
            <a:r>
              <a:rPr lang="ru-RU" sz="2500" b="1" dirty="0">
                <a:solidFill>
                  <a:srgbClr val="C00000"/>
                </a:solidFill>
                <a:effectLst>
                  <a:outerShdw blurRad="38100" dist="38100" dir="2700000" algn="tl">
                    <a:srgbClr val="000000">
                      <a:alpha val="43137"/>
                    </a:srgbClr>
                  </a:outerShdw>
                </a:effectLst>
                <a:latin typeface="Arial" pitchFamily="34" charset="0"/>
                <a:cs typeface="Arial" pitchFamily="34" charset="0"/>
              </a:rPr>
              <a:t>Горячая </a:t>
            </a:r>
            <a:r>
              <a:rPr lang="ru-RU" sz="2500" b="1" dirty="0">
                <a:solidFill>
                  <a:srgbClr val="0000FF"/>
                </a:solidFill>
                <a:effectLst>
                  <a:outerShdw blurRad="38100" dist="38100" dir="2700000" algn="tl">
                    <a:srgbClr val="000000">
                      <a:alpha val="43137"/>
                    </a:srgbClr>
                  </a:outerShdw>
                </a:effectLst>
                <a:latin typeface="Arial" pitchFamily="34" charset="0"/>
                <a:cs typeface="Arial" pitchFamily="34" charset="0"/>
              </a:rPr>
              <a:t>вода</a:t>
            </a:r>
            <a:r>
              <a:rPr lang="ru-RU" sz="2500" b="1" dirty="0">
                <a:solidFill>
                  <a:srgbClr val="C00000"/>
                </a:solidFill>
                <a:effectLst>
                  <a:outerShdw blurRad="38100" dist="38100" dir="2700000" algn="tl">
                    <a:srgbClr val="000000">
                      <a:alpha val="43137"/>
                    </a:srgbClr>
                  </a:outerShdw>
                </a:effectLst>
                <a:latin typeface="Arial" pitchFamily="34" charset="0"/>
                <a:cs typeface="Arial" pitchFamily="34" charset="0"/>
              </a:rPr>
              <a:t> замерзнет быстрее холодной</a:t>
            </a:r>
            <a:r>
              <a:rPr lang="ru-RU" sz="2500" b="1" dirty="0">
                <a:latin typeface="Arial" pitchFamily="34" charset="0"/>
                <a:cs typeface="Arial" pitchFamily="34" charset="0"/>
              </a:rPr>
              <a:t>, хотя по логике вещей, первой должна была превратиться в лед холодная вода: ведь горячей воде надо сначала остыть до температуры холодной, а потом уже превращаться в лед, в то время как холодной воде остывать не надо. </a:t>
            </a: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4" name="Picture 2" descr="D:\23.05.13-домашние документы\Лаб. раб YES\Виртуальные лабораторные YES\Анимашки и картинки\Люди\Читатели\книги 1.gif"/>
          <p:cNvPicPr>
            <a:picLocks noChangeAspect="1" noChangeArrowheads="1" noCrop="1"/>
          </p:cNvPicPr>
          <p:nvPr/>
        </p:nvPicPr>
        <p:blipFill>
          <a:blip r:embed="rId4" cstate="print"/>
          <a:srcRect/>
          <a:stretch>
            <a:fillRect/>
          </a:stretch>
        </p:blipFill>
        <p:spPr bwMode="auto">
          <a:xfrm>
            <a:off x="214282" y="142852"/>
            <a:ext cx="1038225" cy="781050"/>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1714481" y="228005"/>
            <a:ext cx="4586308" cy="615553"/>
          </a:xfrm>
          <a:prstGeom prst="rect">
            <a:avLst/>
          </a:prstGeom>
          <a:noFill/>
          <a:ln w="9525">
            <a:noFill/>
            <a:miter lim="800000"/>
            <a:headEnd/>
            <a:tailEnd/>
          </a:ln>
          <a:effectLst/>
        </p:spPr>
        <p:txBody>
          <a:bodyPr wrap="square" anchor="ctr">
            <a:spAutoFit/>
          </a:bodyPr>
          <a:lstStyle/>
          <a:p>
            <a:pPr algn="ctr" eaLnBrk="0" hangingPunct="0">
              <a:defRPr/>
            </a:pPr>
            <a:r>
              <a:rPr lang="ru-RU" sz="3400" b="1" dirty="0">
                <a:solidFill>
                  <a:srgbClr val="FF3399"/>
                </a:solidFill>
                <a:effectLst>
                  <a:outerShdw blurRad="38100" dist="38100" dir="2700000" algn="tl">
                    <a:srgbClr val="000000"/>
                  </a:outerShdw>
                </a:effectLst>
                <a:latin typeface="Arial Black" pitchFamily="34" charset="0"/>
              </a:rPr>
              <a:t>Это интересно …</a:t>
            </a:r>
            <a:r>
              <a:rPr lang="ru-RU" sz="3400" dirty="0">
                <a:latin typeface="Arial Black" pitchFamily="34" charset="0"/>
              </a:rPr>
              <a:t> </a:t>
            </a:r>
          </a:p>
        </p:txBody>
      </p:sp>
      <p:sp>
        <p:nvSpPr>
          <p:cNvPr id="203780" name="Rectangle 4"/>
          <p:cNvSpPr>
            <a:spLocks noChangeArrowheads="1"/>
          </p:cNvSpPr>
          <p:nvPr/>
        </p:nvSpPr>
        <p:spPr bwMode="auto">
          <a:xfrm>
            <a:off x="-3776663" y="1971675"/>
            <a:ext cx="9144001" cy="0"/>
          </a:xfrm>
          <a:prstGeom prst="rect">
            <a:avLst/>
          </a:prstGeom>
          <a:noFill/>
          <a:ln w="9525">
            <a:noFill/>
            <a:miter lim="800000"/>
            <a:headEnd/>
            <a:tailEnd/>
          </a:ln>
        </p:spPr>
        <p:txBody>
          <a:bodyPr wrap="none" anchor="ctr">
            <a:spAutoFit/>
          </a:bodyPr>
          <a:lstStyle/>
          <a:p>
            <a:endParaRPr lang="ru-RU"/>
          </a:p>
        </p:txBody>
      </p:sp>
      <p:pic>
        <p:nvPicPr>
          <p:cNvPr id="100357" name="Picture 5" descr="1"/>
          <p:cNvPicPr>
            <a:picLocks noChangeAspect="1" noChangeArrowheads="1"/>
          </p:cNvPicPr>
          <p:nvPr/>
        </p:nvPicPr>
        <p:blipFill>
          <a:blip r:embed="rId2" cstate="print"/>
          <a:srcRect/>
          <a:stretch>
            <a:fillRect/>
          </a:stretch>
        </p:blipFill>
        <p:spPr bwMode="auto">
          <a:xfrm>
            <a:off x="6804025" y="3789363"/>
            <a:ext cx="2190750" cy="2914650"/>
          </a:xfrm>
          <a:prstGeom prst="rect">
            <a:avLst/>
          </a:prstGeom>
          <a:noFill/>
          <a:ln w="9525">
            <a:noFill/>
            <a:miter lim="800000"/>
            <a:headEnd/>
            <a:tailEnd/>
          </a:ln>
        </p:spPr>
      </p:pic>
      <p:pic>
        <p:nvPicPr>
          <p:cNvPr id="100358" name="Picture 6" descr="aspen2"/>
          <p:cNvPicPr>
            <a:picLocks noChangeAspect="1" noChangeArrowheads="1" noCrop="1"/>
          </p:cNvPicPr>
          <p:nvPr/>
        </p:nvPicPr>
        <p:blipFill>
          <a:blip r:embed="rId3" cstate="print"/>
          <a:srcRect/>
          <a:stretch>
            <a:fillRect/>
          </a:stretch>
        </p:blipFill>
        <p:spPr bwMode="auto">
          <a:xfrm>
            <a:off x="6983445" y="-24"/>
            <a:ext cx="2160587" cy="1620837"/>
          </a:xfrm>
          <a:prstGeom prst="rect">
            <a:avLst/>
          </a:prstGeom>
          <a:noFill/>
          <a:ln w="9525">
            <a:noFill/>
            <a:miter lim="800000"/>
            <a:headEnd/>
            <a:tailEnd/>
          </a:ln>
        </p:spPr>
      </p:pic>
      <p:sp>
        <p:nvSpPr>
          <p:cNvPr id="100359" name="Rectangle 7"/>
          <p:cNvSpPr>
            <a:spLocks noChangeArrowheads="1"/>
          </p:cNvSpPr>
          <p:nvPr/>
        </p:nvSpPr>
        <p:spPr bwMode="auto">
          <a:xfrm>
            <a:off x="142844" y="1480049"/>
            <a:ext cx="8964612" cy="2564548"/>
          </a:xfrm>
          <a:prstGeom prst="rect">
            <a:avLst/>
          </a:prstGeom>
          <a:noFill/>
          <a:ln w="9525">
            <a:noFill/>
            <a:miter lim="800000"/>
            <a:headEnd/>
            <a:tailEnd/>
          </a:ln>
          <a:effectLst/>
        </p:spPr>
        <p:txBody>
          <a:bodyPr anchor="ctr">
            <a:spAutoFit/>
          </a:bodyPr>
          <a:lstStyle/>
          <a:p>
            <a:pPr indent="450000" algn="just" eaLnBrk="0" hangingPunct="0">
              <a:lnSpc>
                <a:spcPct val="85000"/>
              </a:lnSpc>
              <a:defRPr/>
            </a:pPr>
            <a:r>
              <a:rPr lang="ru-RU" sz="2700" b="1" dirty="0">
                <a:latin typeface="Arial" pitchFamily="34" charset="0"/>
                <a:cs typeface="Arial" pitchFamily="34" charset="0"/>
              </a:rPr>
              <a:t>В 1963 году один </a:t>
            </a:r>
            <a:r>
              <a:rPr lang="ru-RU" sz="2700" b="1" dirty="0" err="1">
                <a:latin typeface="Arial" pitchFamily="34" charset="0"/>
                <a:cs typeface="Arial" pitchFamily="34" charset="0"/>
              </a:rPr>
              <a:t>танзанский</a:t>
            </a:r>
            <a:r>
              <a:rPr lang="ru-RU" sz="2700" b="1" dirty="0">
                <a:latin typeface="Arial" pitchFamily="34" charset="0"/>
                <a:cs typeface="Arial" pitchFamily="34" charset="0"/>
              </a:rPr>
              <a:t> студент по имени </a:t>
            </a:r>
            <a:r>
              <a:rPr lang="ru-RU" sz="2700" b="1" u="sng" dirty="0" err="1">
                <a:latin typeface="Arial" pitchFamily="34" charset="0"/>
                <a:cs typeface="Arial" pitchFamily="34" charset="0"/>
              </a:rPr>
              <a:t>Эрасто</a:t>
            </a:r>
            <a:r>
              <a:rPr lang="ru-RU" sz="2700" b="1" u="sng" dirty="0">
                <a:latin typeface="Arial" pitchFamily="34" charset="0"/>
                <a:cs typeface="Arial" pitchFamily="34" charset="0"/>
              </a:rPr>
              <a:t> Б. </a:t>
            </a:r>
            <a:r>
              <a:rPr lang="ru-RU" sz="2700" b="1" u="sng" dirty="0" err="1">
                <a:latin typeface="Arial" pitchFamily="34" charset="0"/>
                <a:cs typeface="Arial" pitchFamily="34" charset="0"/>
              </a:rPr>
              <a:t>Мпемба</a:t>
            </a:r>
            <a:r>
              <a:rPr lang="ru-RU" sz="2700" b="1" u="sng" dirty="0">
                <a:latin typeface="Arial" pitchFamily="34" charset="0"/>
                <a:cs typeface="Arial" pitchFamily="34" charset="0"/>
              </a:rPr>
              <a:t> (</a:t>
            </a:r>
            <a:r>
              <a:rPr lang="ru-RU" sz="2700" b="1" u="sng" dirty="0" err="1">
                <a:latin typeface="Arial" pitchFamily="34" charset="0"/>
                <a:cs typeface="Arial" pitchFamily="34" charset="0"/>
              </a:rPr>
              <a:t>Erasto</a:t>
            </a:r>
            <a:r>
              <a:rPr lang="ru-RU" sz="2700" b="1" u="sng" dirty="0">
                <a:latin typeface="Arial" pitchFamily="34" charset="0"/>
                <a:cs typeface="Arial" pitchFamily="34" charset="0"/>
              </a:rPr>
              <a:t> B. </a:t>
            </a:r>
            <a:r>
              <a:rPr lang="ru-RU" sz="2700" b="1" u="sng" dirty="0" err="1">
                <a:latin typeface="Arial" pitchFamily="34" charset="0"/>
                <a:cs typeface="Arial" pitchFamily="34" charset="0"/>
              </a:rPr>
              <a:t>Mpemba</a:t>
            </a:r>
            <a:r>
              <a:rPr lang="ru-RU" sz="2700" b="1" u="sng" dirty="0">
                <a:latin typeface="Arial" pitchFamily="34" charset="0"/>
                <a:cs typeface="Arial" pitchFamily="34" charset="0"/>
              </a:rPr>
              <a:t>)</a:t>
            </a:r>
            <a:r>
              <a:rPr lang="ru-RU" sz="2700" b="1" dirty="0">
                <a:latin typeface="Arial" pitchFamily="34" charset="0"/>
                <a:cs typeface="Arial" pitchFamily="34" charset="0"/>
              </a:rPr>
              <a:t> замораживая приготовленную смесь для мороженого, заметил, что горячая смесь застывает в морозильной камере быстрее, чем холодная. Теперь этот феномен горячей воды, замерзающей быстрее холодной, носит название «</a:t>
            </a:r>
            <a:r>
              <a:rPr lang="ru-RU" sz="2700" b="1" dirty="0">
                <a:solidFill>
                  <a:srgbClr val="FF3300"/>
                </a:solidFill>
                <a:effectLst>
                  <a:outerShdw blurRad="38100" dist="38100" dir="2700000" algn="tl">
                    <a:srgbClr val="000000">
                      <a:alpha val="43137"/>
                    </a:srgbClr>
                  </a:outerShdw>
                </a:effectLst>
                <a:latin typeface="Arial" pitchFamily="34" charset="0"/>
                <a:cs typeface="Arial" pitchFamily="34" charset="0"/>
              </a:rPr>
              <a:t>эффект </a:t>
            </a:r>
            <a:r>
              <a:rPr lang="ru-RU" sz="2700" b="1" dirty="0" err="1">
                <a:solidFill>
                  <a:srgbClr val="FF3300"/>
                </a:solidFill>
                <a:effectLst>
                  <a:outerShdw blurRad="38100" dist="38100" dir="2700000" algn="tl">
                    <a:srgbClr val="000000">
                      <a:alpha val="43137"/>
                    </a:srgbClr>
                  </a:outerShdw>
                </a:effectLst>
                <a:latin typeface="Arial" pitchFamily="34" charset="0"/>
                <a:cs typeface="Arial" pitchFamily="34" charset="0"/>
              </a:rPr>
              <a:t>Мпемб</a:t>
            </a:r>
            <a:r>
              <a:rPr lang="ru-RU" sz="2700" b="1" dirty="0" err="1">
                <a:solidFill>
                  <a:srgbClr val="FF3300"/>
                </a:solidFill>
                <a:latin typeface="Arial" pitchFamily="34" charset="0"/>
                <a:cs typeface="Arial" pitchFamily="34" charset="0"/>
              </a:rPr>
              <a:t>а</a:t>
            </a:r>
            <a:r>
              <a:rPr lang="ru-RU" sz="2700" b="1" dirty="0">
                <a:latin typeface="Arial" pitchFamily="34" charset="0"/>
                <a:cs typeface="Arial" pitchFamily="34" charset="0"/>
              </a:rPr>
              <a:t>». </a:t>
            </a:r>
          </a:p>
        </p:txBody>
      </p:sp>
      <p:sp>
        <p:nvSpPr>
          <p:cNvPr id="100360" name="Rectangle 8"/>
          <p:cNvSpPr>
            <a:spLocks noChangeArrowheads="1"/>
          </p:cNvSpPr>
          <p:nvPr/>
        </p:nvSpPr>
        <p:spPr bwMode="auto">
          <a:xfrm>
            <a:off x="250825" y="4032212"/>
            <a:ext cx="6408738" cy="1505027"/>
          </a:xfrm>
          <a:prstGeom prst="rect">
            <a:avLst/>
          </a:prstGeom>
          <a:noFill/>
          <a:ln w="9525">
            <a:noFill/>
            <a:miter lim="800000"/>
            <a:headEnd/>
            <a:tailEnd/>
          </a:ln>
          <a:effectLst/>
        </p:spPr>
        <p:txBody>
          <a:bodyPr anchor="ctr">
            <a:spAutoFit/>
          </a:bodyPr>
          <a:lstStyle/>
          <a:p>
            <a:pPr indent="450000" algn="just" eaLnBrk="0" hangingPunct="0">
              <a:lnSpc>
                <a:spcPct val="85000"/>
              </a:lnSpc>
              <a:defRPr/>
            </a:pPr>
            <a:r>
              <a:rPr lang="ru-RU" sz="2700" b="1" dirty="0">
                <a:latin typeface="Arial" pitchFamily="34" charset="0"/>
                <a:cs typeface="Arial" pitchFamily="34" charset="0"/>
              </a:rPr>
              <a:t>Правда, за долго до него это уникальное свойство воды было отмечено </a:t>
            </a:r>
            <a:r>
              <a:rPr lang="ru-RU" sz="2700" b="1" u="sng" dirty="0">
                <a:latin typeface="Arial" pitchFamily="34" charset="0"/>
                <a:cs typeface="Arial" pitchFamily="34" charset="0"/>
              </a:rPr>
              <a:t>Аристотелем, </a:t>
            </a:r>
            <a:r>
              <a:rPr lang="ru-RU" sz="2700" b="1" u="sng" dirty="0" err="1">
                <a:latin typeface="Arial" pitchFamily="34" charset="0"/>
                <a:cs typeface="Arial" pitchFamily="34" charset="0"/>
              </a:rPr>
              <a:t>Фрэнсисом</a:t>
            </a:r>
            <a:r>
              <a:rPr lang="ru-RU" sz="2700" b="1" u="sng" dirty="0">
                <a:latin typeface="Arial" pitchFamily="34" charset="0"/>
                <a:cs typeface="Arial" pitchFamily="34" charset="0"/>
              </a:rPr>
              <a:t> Бэконом и Рене Декартом</a:t>
            </a:r>
            <a:r>
              <a:rPr lang="ru-RU" sz="2700" b="1" dirty="0">
                <a:latin typeface="Arial" pitchFamily="34" charset="0"/>
                <a:cs typeface="Arial" pitchFamily="34" charset="0"/>
              </a:rPr>
              <a:t>. </a:t>
            </a:r>
          </a:p>
        </p:txBody>
      </p:sp>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4">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098" name="Picture 2" descr="D:\23.05.13-домашние документы\Лаб. раб YES\Виртуальные лабораторные YES\Анимашки и картинки\Люди\Читатели\книги 1.gif"/>
          <p:cNvPicPr>
            <a:picLocks noChangeAspect="1" noChangeArrowheads="1" noCrop="1"/>
          </p:cNvPicPr>
          <p:nvPr/>
        </p:nvPicPr>
        <p:blipFill>
          <a:blip r:embed="rId5" cstate="print"/>
          <a:srcRect/>
          <a:stretch>
            <a:fillRect/>
          </a:stretch>
        </p:blipFill>
        <p:spPr bwMode="auto">
          <a:xfrm>
            <a:off x="142844" y="142852"/>
            <a:ext cx="1038225" cy="781050"/>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 action="ppaction://noaction"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251521" y="2339471"/>
            <a:ext cx="2556768" cy="1089529"/>
          </a:xfrm>
          <a:prstGeom prst="rect">
            <a:avLst/>
          </a:prstGeom>
          <a:noFill/>
          <a:ln w="9525">
            <a:noFill/>
            <a:miter lim="800000"/>
            <a:headEnd/>
            <a:tailEnd/>
          </a:ln>
        </p:spPr>
        <p:txBody>
          <a:bodyPr wrap="square">
            <a:spAutoFit/>
          </a:bodyPr>
          <a:lstStyle/>
          <a:p>
            <a:pPr algn="ctr" fontAlgn="auto">
              <a:lnSpc>
                <a:spcPct val="90000"/>
              </a:lnSpc>
              <a:spcBef>
                <a:spcPts val="0"/>
              </a:spcBef>
              <a:spcAft>
                <a:spcPts val="0"/>
              </a:spcAft>
              <a:defRPr/>
            </a:pPr>
            <a:r>
              <a:rPr lang="ru-RU" sz="2400" b="1" u="sng" dirty="0" smtClean="0">
                <a:solidFill>
                  <a:srgbClr val="C00000"/>
                </a:solidFill>
                <a:latin typeface="Arial" pitchFamily="34" charset="0"/>
                <a:cs typeface="Arial" pitchFamily="34" charset="0"/>
              </a:rPr>
              <a:t>Справочная таблица</a:t>
            </a:r>
          </a:p>
          <a:p>
            <a:pPr algn="ctr" fontAlgn="auto">
              <a:lnSpc>
                <a:spcPct val="90000"/>
              </a:lnSpc>
              <a:spcBef>
                <a:spcPts val="0"/>
              </a:spcBef>
              <a:spcAft>
                <a:spcPts val="0"/>
              </a:spcAft>
              <a:defRPr/>
            </a:pPr>
            <a:r>
              <a:rPr lang="ru-RU" sz="2400" b="1" u="sng" dirty="0" smtClean="0">
                <a:solidFill>
                  <a:srgbClr val="C00000"/>
                </a:solidFill>
                <a:latin typeface="Arial" pitchFamily="34" charset="0"/>
                <a:cs typeface="Arial" pitchFamily="34" charset="0"/>
              </a:rPr>
              <a:t>Вернемся к …</a:t>
            </a:r>
            <a:endParaRPr lang="ru-RU" sz="2400"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869960" y="551841"/>
            <a:ext cx="4945084" cy="615553"/>
          </a:xfrm>
          <a:prstGeom prst="rect">
            <a:avLst/>
          </a:prstGeom>
          <a:noFill/>
          <a:ln w="9525">
            <a:noFill/>
            <a:miter lim="800000"/>
            <a:headEnd/>
            <a:tailEnd/>
          </a:ln>
          <a:effectLst/>
        </p:spPr>
        <p:txBody>
          <a:bodyPr wrap="square" anchor="ctr">
            <a:spAutoFit/>
          </a:bodyPr>
          <a:lstStyle/>
          <a:p>
            <a:pPr algn="ctr" eaLnBrk="0" hangingPunct="0">
              <a:defRPr/>
            </a:pPr>
            <a:r>
              <a:rPr lang="ru-RU" sz="3400" b="1" dirty="0" smtClean="0">
                <a:solidFill>
                  <a:srgbClr val="FF3399"/>
                </a:solidFill>
                <a:effectLst>
                  <a:outerShdw blurRad="38100" dist="38100" dir="2700000" algn="tl">
                    <a:srgbClr val="000000"/>
                  </a:outerShdw>
                </a:effectLst>
                <a:latin typeface="Arial Black" pitchFamily="34" charset="0"/>
              </a:rPr>
              <a:t>Это интересно …</a:t>
            </a:r>
            <a:endParaRPr lang="ru-RU" sz="3400" dirty="0"/>
          </a:p>
        </p:txBody>
      </p:sp>
      <p:sp>
        <p:nvSpPr>
          <p:cNvPr id="204805" name="Rectangle 5"/>
          <p:cNvSpPr>
            <a:spLocks noChangeArrowheads="1"/>
          </p:cNvSpPr>
          <p:nvPr/>
        </p:nvSpPr>
        <p:spPr bwMode="auto">
          <a:xfrm>
            <a:off x="-3776663" y="1971675"/>
            <a:ext cx="9144001" cy="0"/>
          </a:xfrm>
          <a:prstGeom prst="rect">
            <a:avLst/>
          </a:prstGeom>
          <a:noFill/>
          <a:ln w="9525">
            <a:noFill/>
            <a:miter lim="800000"/>
            <a:headEnd/>
            <a:tailEnd/>
          </a:ln>
        </p:spPr>
        <p:txBody>
          <a:bodyPr wrap="none" anchor="ctr">
            <a:spAutoFit/>
          </a:bodyPr>
          <a:lstStyle/>
          <a:p>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5122" name="Picture 2" descr="D:\23.05.13-домашние документы\Лаб. раб YES\Виртуальные лабораторные YES\Анимашки и картинки\Люди\Читатели\книги 1.gif"/>
          <p:cNvPicPr>
            <a:picLocks noChangeAspect="1" noChangeArrowheads="1" noCrop="1"/>
          </p:cNvPicPr>
          <p:nvPr/>
        </p:nvPicPr>
        <p:blipFill>
          <a:blip r:embed="rId3" cstate="print"/>
          <a:srcRect/>
          <a:stretch>
            <a:fillRect/>
          </a:stretch>
        </p:blipFill>
        <p:spPr bwMode="auto">
          <a:xfrm>
            <a:off x="71406" y="71414"/>
            <a:ext cx="1038225" cy="781050"/>
          </a:xfrm>
          <a:prstGeom prst="rect">
            <a:avLst/>
          </a:prstGeom>
          <a:noFill/>
        </p:spPr>
      </p:pic>
      <p:pic>
        <p:nvPicPr>
          <p:cNvPr id="10" name="Picture 1" descr="D:\23.05.13-домашние документы\Лаб. раб YES\Виртуальные лабораторные YES\Анимашки и картинки\Вода, жидкости,\вода-анимашка.gif"/>
          <p:cNvPicPr>
            <a:picLocks noChangeAspect="1" noChangeArrowheads="1"/>
          </p:cNvPicPr>
          <p:nvPr/>
        </p:nvPicPr>
        <p:blipFill>
          <a:blip r:embed="rId4" cstate="print"/>
          <a:srcRect/>
          <a:stretch>
            <a:fillRect/>
          </a:stretch>
        </p:blipFill>
        <p:spPr bwMode="auto">
          <a:xfrm>
            <a:off x="5815044" y="71414"/>
            <a:ext cx="3257550" cy="1866900"/>
          </a:xfrm>
          <a:prstGeom prst="rect">
            <a:avLst/>
          </a:prstGeom>
          <a:noFill/>
        </p:spPr>
      </p:pic>
      <p:sp>
        <p:nvSpPr>
          <p:cNvPr id="11" name="Rectangle 6"/>
          <p:cNvSpPr>
            <a:spLocks noChangeArrowheads="1"/>
          </p:cNvSpPr>
          <p:nvPr/>
        </p:nvSpPr>
        <p:spPr bwMode="auto">
          <a:xfrm>
            <a:off x="179388" y="1927273"/>
            <a:ext cx="8785225" cy="4672048"/>
          </a:xfrm>
          <a:prstGeom prst="rect">
            <a:avLst/>
          </a:prstGeom>
          <a:noFill/>
          <a:ln w="9525">
            <a:noFill/>
            <a:miter lim="800000"/>
            <a:headEnd/>
            <a:tailEnd/>
          </a:ln>
          <a:effectLst/>
        </p:spPr>
        <p:txBody>
          <a:bodyPr anchor="ctr">
            <a:spAutoFit/>
          </a:bodyPr>
          <a:lstStyle/>
          <a:p>
            <a:pPr algn="ctr">
              <a:lnSpc>
                <a:spcPct val="80000"/>
              </a:lnSpc>
              <a:defRPr/>
            </a:pP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600" b="1" dirty="0">
                <a:solidFill>
                  <a:srgbClr val="0000FF"/>
                </a:solidFill>
                <a:effectLst>
                  <a:outerShdw blurRad="38100" dist="38100" dir="2700000" algn="tl">
                    <a:srgbClr val="000000">
                      <a:alpha val="43137"/>
                    </a:srgbClr>
                  </a:outerShdw>
                </a:effectLst>
                <a:latin typeface="Arial" pitchFamily="34" charset="0"/>
                <a:cs typeface="Arial" pitchFamily="34" charset="0"/>
              </a:rPr>
              <a:t>Вода</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 способна </a:t>
            </a:r>
            <a:r>
              <a:rPr lang="ru-RU" sz="2600" b="1" dirty="0">
                <a:solidFill>
                  <a:srgbClr val="0000FF"/>
                </a:solidFill>
                <a:effectLst>
                  <a:outerShdw blurRad="38100" dist="38100" dir="2700000" algn="tl">
                    <a:srgbClr val="000000">
                      <a:alpha val="43137"/>
                    </a:srgbClr>
                  </a:outerShdw>
                </a:effectLst>
                <a:latin typeface="Arial" pitchFamily="34" charset="0"/>
                <a:cs typeface="Arial" pitchFamily="34" charset="0"/>
              </a:rPr>
              <a:t>замерзать</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 мгновенно </a:t>
            </a:r>
          </a:p>
          <a:p>
            <a:pPr indent="450000" algn="just">
              <a:lnSpc>
                <a:spcPct val="80000"/>
              </a:lnSpc>
              <a:defRPr/>
            </a:pPr>
            <a:endParaRPr lang="ru-RU" sz="800" b="1" dirty="0">
              <a:solidFill>
                <a:srgbClr val="FFFF00"/>
              </a:solidFill>
              <a:latin typeface="Arial" pitchFamily="34" charset="0"/>
              <a:cs typeface="Arial" pitchFamily="34" charset="0"/>
            </a:endParaRPr>
          </a:p>
          <a:p>
            <a:pPr indent="450000" algn="just">
              <a:lnSpc>
                <a:spcPct val="80000"/>
              </a:lnSpc>
              <a:defRPr/>
            </a:pPr>
            <a:r>
              <a:rPr lang="ru-RU" sz="2600" b="1" dirty="0">
                <a:latin typeface="Arial" pitchFamily="34" charset="0"/>
                <a:cs typeface="Arial" pitchFamily="34" charset="0"/>
              </a:rPr>
              <a:t>Все знают, что вода всегда превращается в лед при охлаждении до 0 °C … за исключением некоторых случаев! Таким случаем, например, является </a:t>
            </a:r>
            <a:r>
              <a:rPr lang="ru-RU" sz="2600" b="1" dirty="0" err="1">
                <a:solidFill>
                  <a:srgbClr val="0000FF"/>
                </a:solidFill>
                <a:effectLst>
                  <a:outerShdw blurRad="38100" dist="38100" dir="2700000" algn="tl">
                    <a:srgbClr val="000000">
                      <a:alpha val="43137"/>
                    </a:srgbClr>
                  </a:outerShdw>
                </a:effectLst>
                <a:latin typeface="Arial" pitchFamily="34" charset="0"/>
                <a:cs typeface="Arial" pitchFamily="34" charset="0"/>
              </a:rPr>
              <a:t>сверхохлаждение</a:t>
            </a:r>
            <a:r>
              <a:rPr lang="ru-RU" sz="2600" b="1" dirty="0">
                <a:latin typeface="Arial" pitchFamily="34" charset="0"/>
                <a:cs typeface="Arial" pitchFamily="34" charset="0"/>
              </a:rPr>
              <a:t>, которое представляет собой </a:t>
            </a:r>
            <a:r>
              <a:rPr lang="ru-RU" sz="2600" b="1" u="sng" dirty="0">
                <a:latin typeface="Arial" pitchFamily="34" charset="0"/>
                <a:cs typeface="Arial" pitchFamily="34" charset="0"/>
              </a:rPr>
              <a:t>свойство очень чистой воды</a:t>
            </a:r>
            <a:r>
              <a:rPr lang="ru-RU" sz="2600" b="1" dirty="0">
                <a:latin typeface="Arial" pitchFamily="34" charset="0"/>
                <a:cs typeface="Arial" pitchFamily="34" charset="0"/>
              </a:rPr>
              <a:t> </a:t>
            </a:r>
            <a:r>
              <a:rPr lang="ru-RU" sz="2600" b="1" u="sng" dirty="0">
                <a:latin typeface="Arial" pitchFamily="34" charset="0"/>
                <a:cs typeface="Arial" pitchFamily="34" charset="0"/>
              </a:rPr>
              <a:t>оставаться жидкой, даже будучи охлажденной до температуры ниже точки замерзания</a:t>
            </a:r>
            <a:r>
              <a:rPr lang="ru-RU" sz="2600" b="1" dirty="0">
                <a:latin typeface="Arial" pitchFamily="34" charset="0"/>
                <a:cs typeface="Arial" pitchFamily="34" charset="0"/>
              </a:rPr>
              <a:t>. Это явление становится возможным благодаря тому, что окружающая среда не содержит центров или ядер кристаллизации, которые могли бы спровоцировать образование кристаллов льда. И поэтому вода остается в жидкой форме, даже будучи охлажденной до температуры ниже нуля градусов по Цельсию. </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1109631" y="697087"/>
            <a:ext cx="4730771" cy="615553"/>
          </a:xfrm>
          <a:prstGeom prst="rect">
            <a:avLst/>
          </a:prstGeom>
          <a:noFill/>
          <a:ln w="9525">
            <a:noFill/>
            <a:miter lim="800000"/>
            <a:headEnd/>
            <a:tailEnd/>
          </a:ln>
          <a:effectLst/>
        </p:spPr>
        <p:txBody>
          <a:bodyPr wrap="square" anchor="ctr">
            <a:spAutoFit/>
          </a:bodyPr>
          <a:lstStyle/>
          <a:p>
            <a:pPr algn="ctr" eaLnBrk="0" hangingPunct="0">
              <a:defRPr/>
            </a:pPr>
            <a:r>
              <a:rPr lang="ru-RU" sz="3400" b="1" dirty="0" smtClean="0">
                <a:solidFill>
                  <a:srgbClr val="FF3399"/>
                </a:solidFill>
                <a:effectLst>
                  <a:outerShdw blurRad="38100" dist="38100" dir="2700000" algn="tl">
                    <a:srgbClr val="000000"/>
                  </a:outerShdw>
                </a:effectLst>
                <a:latin typeface="Arial Black" pitchFamily="34" charset="0"/>
              </a:rPr>
              <a:t>Это интересно …</a:t>
            </a:r>
            <a:endParaRPr lang="ru-RU" sz="3400" dirty="0"/>
          </a:p>
        </p:txBody>
      </p:sp>
      <p:sp>
        <p:nvSpPr>
          <p:cNvPr id="205829" name="Rectangle 5"/>
          <p:cNvSpPr>
            <a:spLocks noChangeArrowheads="1"/>
          </p:cNvSpPr>
          <p:nvPr/>
        </p:nvSpPr>
        <p:spPr bwMode="auto">
          <a:xfrm>
            <a:off x="-3776663" y="1971675"/>
            <a:ext cx="9144001" cy="0"/>
          </a:xfrm>
          <a:prstGeom prst="rect">
            <a:avLst/>
          </a:prstGeom>
          <a:noFill/>
          <a:ln w="9525">
            <a:noFill/>
            <a:miter lim="800000"/>
            <a:headEnd/>
            <a:tailEnd/>
          </a:ln>
        </p:spPr>
        <p:txBody>
          <a:bodyPr wrap="none" anchor="ctr">
            <a:spAutoFit/>
          </a:bodyPr>
          <a:lstStyle/>
          <a:p>
            <a:endParaRPr lang="ru-RU"/>
          </a:p>
        </p:txBody>
      </p:sp>
      <p:sp>
        <p:nvSpPr>
          <p:cNvPr id="104454" name="Rectangle 6"/>
          <p:cNvSpPr>
            <a:spLocks noChangeArrowheads="1"/>
          </p:cNvSpPr>
          <p:nvPr/>
        </p:nvSpPr>
        <p:spPr bwMode="auto">
          <a:xfrm>
            <a:off x="257309" y="1938314"/>
            <a:ext cx="8785225" cy="3977243"/>
          </a:xfrm>
          <a:prstGeom prst="rect">
            <a:avLst/>
          </a:prstGeom>
          <a:noFill/>
          <a:ln w="9525">
            <a:noFill/>
            <a:miter lim="800000"/>
            <a:headEnd/>
            <a:tailEnd/>
          </a:ln>
          <a:effectLst/>
        </p:spPr>
        <p:txBody>
          <a:bodyPr anchor="ctr">
            <a:spAutoFit/>
          </a:bodyPr>
          <a:lstStyle/>
          <a:p>
            <a:pPr indent="450000" algn="just">
              <a:lnSpc>
                <a:spcPct val="85000"/>
              </a:lnSpc>
              <a:defRPr/>
            </a:pPr>
            <a:r>
              <a:rPr lang="ru-RU" sz="2700" b="1" u="sng" dirty="0">
                <a:latin typeface="Arial" pitchFamily="34" charset="0"/>
                <a:cs typeface="Arial" pitchFamily="34" charset="0"/>
              </a:rPr>
              <a:t>Процесс кристаллизации может быть спровоцирован</a:t>
            </a:r>
            <a:r>
              <a:rPr lang="ru-RU" sz="2700" b="1" dirty="0">
                <a:latin typeface="Arial" pitchFamily="34" charset="0"/>
                <a:cs typeface="Arial" pitchFamily="34" charset="0"/>
              </a:rPr>
              <a:t>, например, пузырьками газа, примесями (загрязнениями), неровной поверхностью емкости. Без них вода будет оставаться в жидком состоянии. Когда процесс кристаллизации запускается, можно наблюдать, как </a:t>
            </a:r>
            <a:r>
              <a:rPr lang="ru-RU" sz="2700" b="1" dirty="0" err="1">
                <a:latin typeface="Arial" pitchFamily="34" charset="0"/>
                <a:cs typeface="Arial" pitchFamily="34" charset="0"/>
              </a:rPr>
              <a:t>сверхохлажденная</a:t>
            </a:r>
            <a:r>
              <a:rPr lang="ru-RU" sz="2700" b="1" dirty="0">
                <a:latin typeface="Arial" pitchFamily="34" charset="0"/>
                <a:cs typeface="Arial" pitchFamily="34" charset="0"/>
              </a:rPr>
              <a:t> вода моментально превращается в лед. </a:t>
            </a:r>
          </a:p>
          <a:p>
            <a:pPr indent="450000" algn="just">
              <a:lnSpc>
                <a:spcPct val="85000"/>
              </a:lnSpc>
              <a:defRPr/>
            </a:pPr>
            <a:r>
              <a:rPr lang="ru-RU" sz="2700" b="1" dirty="0">
                <a:latin typeface="Arial" pitchFamily="34" charset="0"/>
                <a:cs typeface="Arial" pitchFamily="34" charset="0"/>
              </a:rPr>
              <a:t>Заметьте, что «</a:t>
            </a:r>
            <a:r>
              <a:rPr lang="ru-RU" sz="2700" b="1" dirty="0" err="1">
                <a:solidFill>
                  <a:srgbClr val="FF3300"/>
                </a:solidFill>
                <a:effectLst>
                  <a:outerShdw blurRad="38100" dist="38100" dir="2700000" algn="tl">
                    <a:srgbClr val="000000">
                      <a:alpha val="43137"/>
                    </a:srgbClr>
                  </a:outerShdw>
                </a:effectLst>
                <a:latin typeface="Arial" pitchFamily="34" charset="0"/>
                <a:cs typeface="Arial" pitchFamily="34" charset="0"/>
              </a:rPr>
              <a:t>сверхнагретая</a:t>
            </a:r>
            <a:r>
              <a:rPr lang="ru-RU" sz="2700" b="1" dirty="0">
                <a:latin typeface="Arial" pitchFamily="34" charset="0"/>
                <a:cs typeface="Arial" pitchFamily="34" charset="0"/>
              </a:rPr>
              <a:t>» вода также </a:t>
            </a:r>
            <a:r>
              <a:rPr lang="ru-RU" sz="2700" b="1" u="sng" dirty="0">
                <a:latin typeface="Arial" pitchFamily="34" charset="0"/>
                <a:cs typeface="Arial" pitchFamily="34" charset="0"/>
              </a:rPr>
              <a:t>остается жидкой, даже будучи нагретой до температуры выше точки закипания</a:t>
            </a:r>
            <a:r>
              <a:rPr lang="ru-RU" sz="2700" b="1" dirty="0">
                <a:latin typeface="Arial" pitchFamily="34" charset="0"/>
                <a:cs typeface="Arial" pitchFamily="34" charset="0"/>
              </a:rPr>
              <a:t>. </a:t>
            </a: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2" descr="D:\23.05.13-домашние документы\Лаб. раб YES\Виртуальные лабораторные YES\Анимашки и картинки\Люди\Читатели\книги 1.gif"/>
          <p:cNvPicPr>
            <a:picLocks noChangeAspect="1" noChangeArrowheads="1" noCrop="1"/>
          </p:cNvPicPr>
          <p:nvPr/>
        </p:nvPicPr>
        <p:blipFill>
          <a:blip r:embed="rId3" cstate="print"/>
          <a:srcRect/>
          <a:stretch>
            <a:fillRect/>
          </a:stretch>
        </p:blipFill>
        <p:spPr bwMode="auto">
          <a:xfrm>
            <a:off x="71406" y="71414"/>
            <a:ext cx="1038225" cy="781050"/>
          </a:xfrm>
          <a:prstGeom prst="rect">
            <a:avLst/>
          </a:prstGeom>
          <a:noFill/>
        </p:spPr>
      </p:pic>
      <p:pic>
        <p:nvPicPr>
          <p:cNvPr id="11" name="Picture 1" descr="D:\23.05.13-домашние документы\Лаб. раб YES\Виртуальные лабораторные YES\Анимашки и картинки\Вода, жидкости,\вода-анимашка.gif"/>
          <p:cNvPicPr>
            <a:picLocks noChangeAspect="1" noChangeArrowheads="1"/>
          </p:cNvPicPr>
          <p:nvPr/>
        </p:nvPicPr>
        <p:blipFill>
          <a:blip r:embed="rId4" cstate="print"/>
          <a:srcRect/>
          <a:stretch>
            <a:fillRect/>
          </a:stretch>
        </p:blipFill>
        <p:spPr bwMode="auto">
          <a:xfrm>
            <a:off x="5815044" y="71414"/>
            <a:ext cx="3257550" cy="1866900"/>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3" name="Rectangle 5"/>
          <p:cNvSpPr>
            <a:spLocks noChangeArrowheads="1"/>
          </p:cNvSpPr>
          <p:nvPr/>
        </p:nvSpPr>
        <p:spPr bwMode="auto">
          <a:xfrm>
            <a:off x="-3776663" y="1971675"/>
            <a:ext cx="9144001" cy="0"/>
          </a:xfrm>
          <a:prstGeom prst="rect">
            <a:avLst/>
          </a:prstGeom>
          <a:noFill/>
          <a:ln w="9525">
            <a:noFill/>
            <a:miter lim="800000"/>
            <a:headEnd/>
            <a:tailEnd/>
          </a:ln>
        </p:spPr>
        <p:txBody>
          <a:bodyPr wrap="none" anchor="ctr">
            <a:spAutoFit/>
          </a:bodyPr>
          <a:lstStyle/>
          <a:p>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Rectangle 7"/>
          <p:cNvSpPr>
            <a:spLocks noChangeArrowheads="1"/>
          </p:cNvSpPr>
          <p:nvPr/>
        </p:nvSpPr>
        <p:spPr bwMode="auto">
          <a:xfrm>
            <a:off x="107982" y="1842502"/>
            <a:ext cx="8964612" cy="4487382"/>
          </a:xfrm>
          <a:prstGeom prst="rect">
            <a:avLst/>
          </a:prstGeom>
          <a:noFill/>
          <a:ln w="9525">
            <a:noFill/>
            <a:miter lim="800000"/>
            <a:headEnd/>
            <a:tailEnd/>
          </a:ln>
          <a:effectLst/>
        </p:spPr>
        <p:txBody>
          <a:bodyPr anchor="ctr">
            <a:spAutoFit/>
          </a:bodyPr>
          <a:lstStyle/>
          <a:p>
            <a:pPr indent="450000" algn="just">
              <a:lnSpc>
                <a:spcPct val="85000"/>
              </a:lnSpc>
              <a:defRPr/>
            </a:pPr>
            <a:r>
              <a:rPr lang="ru-RU" sz="2800" b="1" dirty="0" smtClean="0">
                <a:latin typeface="Arial" pitchFamily="34" charset="0"/>
                <a:cs typeface="Arial" pitchFamily="34" charset="0"/>
              </a:rPr>
              <a:t>Помните </a:t>
            </a:r>
            <a:r>
              <a:rPr lang="ru-RU" sz="2800" b="1" dirty="0">
                <a:latin typeface="Arial" pitchFamily="34" charset="0"/>
                <a:cs typeface="Arial" pitchFamily="34" charset="0"/>
              </a:rPr>
              <a:t>разговор про </a:t>
            </a:r>
            <a:r>
              <a:rPr lang="ru-RU" sz="2800" b="1" dirty="0" err="1">
                <a:latin typeface="Arial" pitchFamily="34" charset="0"/>
                <a:cs typeface="Arial" pitchFamily="34" charset="0"/>
              </a:rPr>
              <a:t>сверхохлажденную</a:t>
            </a:r>
            <a:r>
              <a:rPr lang="ru-RU" sz="2800" b="1" dirty="0">
                <a:latin typeface="Arial" pitchFamily="34" charset="0"/>
                <a:cs typeface="Arial" pitchFamily="34" charset="0"/>
              </a:rPr>
              <a:t> воду? Так вот, что бы вы ни делали, </a:t>
            </a:r>
            <a:r>
              <a:rPr lang="ru-RU" sz="2800" b="1" dirty="0">
                <a:solidFill>
                  <a:srgbClr val="0000FF"/>
                </a:solidFill>
                <a:effectLst>
                  <a:outerShdw blurRad="38100" dist="38100" dir="2700000" algn="tl">
                    <a:srgbClr val="000000"/>
                  </a:outerShdw>
                </a:effectLst>
                <a:latin typeface="Arial" pitchFamily="34" charset="0"/>
                <a:cs typeface="Arial" pitchFamily="34" charset="0"/>
              </a:rPr>
              <a:t>при температуре –38 °C </a:t>
            </a:r>
            <a:r>
              <a:rPr lang="ru-RU" sz="2800" b="1" dirty="0">
                <a:latin typeface="Arial" pitchFamily="34" charset="0"/>
                <a:cs typeface="Arial" pitchFamily="34" charset="0"/>
              </a:rPr>
              <a:t>даже самая чистая </a:t>
            </a:r>
            <a:r>
              <a:rPr lang="ru-RU" sz="2800" b="1" dirty="0" err="1">
                <a:latin typeface="Arial" pitchFamily="34" charset="0"/>
                <a:cs typeface="Arial" pitchFamily="34" charset="0"/>
              </a:rPr>
              <a:t>сверхохлажденная</a:t>
            </a:r>
            <a:r>
              <a:rPr lang="ru-RU" sz="2800" b="1" dirty="0">
                <a:latin typeface="Arial" pitchFamily="34" charset="0"/>
                <a:cs typeface="Arial" pitchFamily="34" charset="0"/>
              </a:rPr>
              <a:t> вода внезапно превратится в лед. Что же произойдет при дальнейшем понижении температуры? </a:t>
            </a:r>
            <a:r>
              <a:rPr lang="ru-RU" sz="2800" b="1" dirty="0">
                <a:solidFill>
                  <a:srgbClr val="0000FF"/>
                </a:solidFill>
                <a:effectLst>
                  <a:outerShdw blurRad="38100" dist="38100" dir="2700000" algn="tl">
                    <a:srgbClr val="000000"/>
                  </a:outerShdw>
                </a:effectLst>
                <a:latin typeface="Arial" pitchFamily="34" charset="0"/>
                <a:cs typeface="Arial" pitchFamily="34" charset="0"/>
              </a:rPr>
              <a:t>При –120 °C</a:t>
            </a:r>
            <a:r>
              <a:rPr lang="ru-RU" sz="2800" b="1" dirty="0">
                <a:solidFill>
                  <a:srgbClr val="FFFF00"/>
                </a:solidFill>
                <a:effectLst>
                  <a:outerShdw blurRad="38100" dist="38100" dir="2700000" algn="tl">
                    <a:srgbClr val="000000"/>
                  </a:outerShdw>
                </a:effectLst>
                <a:latin typeface="Arial" pitchFamily="34" charset="0"/>
                <a:cs typeface="Arial" pitchFamily="34" charset="0"/>
              </a:rPr>
              <a:t> </a:t>
            </a:r>
            <a:r>
              <a:rPr lang="ru-RU" sz="2800" b="1" dirty="0">
                <a:latin typeface="Arial" pitchFamily="34" charset="0"/>
                <a:cs typeface="Arial" pitchFamily="34" charset="0"/>
              </a:rPr>
              <a:t>с водой начинает происходить что-то странное: она </a:t>
            </a:r>
            <a:r>
              <a:rPr lang="ru-RU" sz="2800" b="1" dirty="0">
                <a:solidFill>
                  <a:srgbClr val="9D2349"/>
                </a:solidFill>
                <a:effectLst>
                  <a:outerShdw blurRad="38100" dist="38100" dir="2700000" algn="tl">
                    <a:srgbClr val="000000"/>
                  </a:outerShdw>
                </a:effectLst>
                <a:latin typeface="Arial" pitchFamily="34" charset="0"/>
                <a:cs typeface="Arial" pitchFamily="34" charset="0"/>
              </a:rPr>
              <a:t>становится </a:t>
            </a:r>
            <a:r>
              <a:rPr lang="ru-RU" sz="2800" b="1" dirty="0" err="1">
                <a:solidFill>
                  <a:srgbClr val="9D2349"/>
                </a:solidFill>
                <a:effectLst>
                  <a:outerShdw blurRad="38100" dist="38100" dir="2700000" algn="tl">
                    <a:srgbClr val="000000"/>
                  </a:outerShdw>
                </a:effectLst>
                <a:latin typeface="Arial" pitchFamily="34" charset="0"/>
                <a:cs typeface="Arial" pitchFamily="34" charset="0"/>
              </a:rPr>
              <a:t>сверхвязкой</a:t>
            </a:r>
            <a:r>
              <a:rPr lang="ru-RU" sz="2800" b="1" dirty="0">
                <a:solidFill>
                  <a:srgbClr val="9D2349"/>
                </a:solidFill>
                <a:effectLst>
                  <a:outerShdw blurRad="38100" dist="38100" dir="2700000" algn="tl">
                    <a:srgbClr val="000000"/>
                  </a:outerShdw>
                </a:effectLst>
                <a:latin typeface="Arial" pitchFamily="34" charset="0"/>
                <a:cs typeface="Arial" pitchFamily="34" charset="0"/>
              </a:rPr>
              <a:t> или тягучей</a:t>
            </a:r>
            <a:r>
              <a:rPr lang="ru-RU" sz="2800" b="1" dirty="0">
                <a:latin typeface="Arial" pitchFamily="34" charset="0"/>
                <a:cs typeface="Arial" pitchFamily="34" charset="0"/>
              </a:rPr>
              <a:t>, как патока, а при температуре </a:t>
            </a:r>
            <a:r>
              <a:rPr lang="ru-RU" sz="2800" b="1" dirty="0">
                <a:solidFill>
                  <a:srgbClr val="0000FF"/>
                </a:solidFill>
                <a:effectLst>
                  <a:outerShdw blurRad="38100" dist="38100" dir="2700000" algn="tl">
                    <a:srgbClr val="000000"/>
                  </a:outerShdw>
                </a:effectLst>
                <a:latin typeface="Arial" pitchFamily="34" charset="0"/>
                <a:cs typeface="Arial" pitchFamily="34" charset="0"/>
              </a:rPr>
              <a:t>ниже –135 °C</a:t>
            </a:r>
            <a:r>
              <a:rPr lang="ru-RU" sz="2800" b="1" dirty="0">
                <a:solidFill>
                  <a:srgbClr val="FFFF00"/>
                </a:solidFill>
                <a:effectLst>
                  <a:outerShdw blurRad="38100" dist="38100" dir="2700000" algn="tl">
                    <a:srgbClr val="000000"/>
                  </a:outerShdw>
                </a:effectLst>
                <a:latin typeface="Arial" pitchFamily="34" charset="0"/>
                <a:cs typeface="Arial" pitchFamily="34" charset="0"/>
              </a:rPr>
              <a:t> </a:t>
            </a:r>
            <a:r>
              <a:rPr lang="ru-RU" sz="2800" b="1" dirty="0">
                <a:latin typeface="Arial" pitchFamily="34" charset="0"/>
                <a:cs typeface="Arial" pitchFamily="34" charset="0"/>
              </a:rPr>
              <a:t>она превращается в «</a:t>
            </a:r>
            <a:r>
              <a:rPr lang="ru-RU" sz="2800" b="1" dirty="0">
                <a:solidFill>
                  <a:srgbClr val="9D2349"/>
                </a:solidFill>
                <a:effectLst>
                  <a:outerShdw blurRad="38100" dist="38100" dir="2700000" algn="tl">
                    <a:srgbClr val="000000"/>
                  </a:outerShdw>
                </a:effectLst>
                <a:latin typeface="Arial" pitchFamily="34" charset="0"/>
                <a:cs typeface="Arial" pitchFamily="34" charset="0"/>
              </a:rPr>
              <a:t>стеклянную</a:t>
            </a:r>
            <a:r>
              <a:rPr lang="ru-RU" sz="2800" b="1" dirty="0">
                <a:latin typeface="Arial" pitchFamily="34" charset="0"/>
                <a:cs typeface="Arial" pitchFamily="34" charset="0"/>
              </a:rPr>
              <a:t>» или «</a:t>
            </a:r>
            <a:r>
              <a:rPr lang="ru-RU" sz="2800" b="1" dirty="0">
                <a:solidFill>
                  <a:srgbClr val="9D2349"/>
                </a:solidFill>
                <a:effectLst>
                  <a:outerShdw blurRad="38100" dist="38100" dir="2700000" algn="tl">
                    <a:srgbClr val="000000"/>
                  </a:outerShdw>
                </a:effectLst>
                <a:latin typeface="Arial" pitchFamily="34" charset="0"/>
                <a:cs typeface="Arial" pitchFamily="34" charset="0"/>
              </a:rPr>
              <a:t>стекловидную</a:t>
            </a:r>
            <a:r>
              <a:rPr lang="ru-RU" sz="2800" b="1" dirty="0">
                <a:latin typeface="Arial" pitchFamily="34" charset="0"/>
                <a:cs typeface="Arial" pitchFamily="34" charset="0"/>
              </a:rPr>
              <a:t>» воду – твердое вещество, в котором отсутствует кристаллическая структура. </a:t>
            </a:r>
          </a:p>
        </p:txBody>
      </p:sp>
      <p:pic>
        <p:nvPicPr>
          <p:cNvPr id="10" name="Picture 2" descr="D:\23.05.13-домашние документы\Лаб. раб YES\Виртуальные лабораторные YES\Анимашки и картинки\Люди\Читатели\книги 1.gif"/>
          <p:cNvPicPr>
            <a:picLocks noChangeAspect="1" noChangeArrowheads="1" noCrop="1"/>
          </p:cNvPicPr>
          <p:nvPr/>
        </p:nvPicPr>
        <p:blipFill>
          <a:blip r:embed="rId3" cstate="print"/>
          <a:srcRect/>
          <a:stretch>
            <a:fillRect/>
          </a:stretch>
        </p:blipFill>
        <p:spPr bwMode="auto">
          <a:xfrm>
            <a:off x="71406" y="71414"/>
            <a:ext cx="1038225" cy="781050"/>
          </a:xfrm>
          <a:prstGeom prst="rect">
            <a:avLst/>
          </a:prstGeom>
          <a:noFill/>
        </p:spPr>
      </p:pic>
      <p:pic>
        <p:nvPicPr>
          <p:cNvPr id="11" name="Picture 1" descr="D:\23.05.13-домашние документы\Лаб. раб YES\Виртуальные лабораторные YES\Анимашки и картинки\Вода, жидкости,\вода-анимашка.gif"/>
          <p:cNvPicPr>
            <a:picLocks noChangeAspect="1" noChangeArrowheads="1"/>
          </p:cNvPicPr>
          <p:nvPr/>
        </p:nvPicPr>
        <p:blipFill>
          <a:blip r:embed="rId4" cstate="print"/>
          <a:srcRect/>
          <a:stretch>
            <a:fillRect/>
          </a:stretch>
        </p:blipFill>
        <p:spPr bwMode="auto">
          <a:xfrm>
            <a:off x="5815044" y="71414"/>
            <a:ext cx="3257550" cy="1866900"/>
          </a:xfrm>
          <a:prstGeom prst="rect">
            <a:avLst/>
          </a:prstGeom>
          <a:noFill/>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821326" y="852464"/>
            <a:ext cx="4945084" cy="615553"/>
          </a:xfrm>
          <a:prstGeom prst="rect">
            <a:avLst/>
          </a:prstGeom>
          <a:noFill/>
          <a:ln w="9525">
            <a:noFill/>
            <a:miter lim="800000"/>
            <a:headEnd/>
            <a:tailEnd/>
          </a:ln>
          <a:effectLst/>
        </p:spPr>
        <p:txBody>
          <a:bodyPr wrap="square" anchor="ctr">
            <a:spAutoFit/>
          </a:bodyPr>
          <a:lstStyle/>
          <a:p>
            <a:pPr algn="ctr" eaLnBrk="0" hangingPunct="0">
              <a:defRPr/>
            </a:pPr>
            <a:r>
              <a:rPr lang="ru-RU" sz="3400" b="1" dirty="0" smtClean="0">
                <a:solidFill>
                  <a:srgbClr val="FF3399"/>
                </a:solidFill>
                <a:effectLst>
                  <a:outerShdw blurRad="38100" dist="38100" dir="2700000" algn="tl">
                    <a:srgbClr val="000000"/>
                  </a:outerShdw>
                </a:effectLst>
                <a:latin typeface="Arial Black" pitchFamily="34" charset="0"/>
              </a:rPr>
              <a:t>Это интересно …</a:t>
            </a:r>
            <a:endParaRPr lang="ru-RU" sz="3400" dirty="0"/>
          </a:p>
        </p:txBody>
      </p:sp>
      <p:sp>
        <p:nvSpPr>
          <p:cNvPr id="206853" name="Rectangle 5"/>
          <p:cNvSpPr>
            <a:spLocks noChangeArrowheads="1"/>
          </p:cNvSpPr>
          <p:nvPr/>
        </p:nvSpPr>
        <p:spPr bwMode="auto">
          <a:xfrm>
            <a:off x="-3776663" y="1971675"/>
            <a:ext cx="9144001" cy="0"/>
          </a:xfrm>
          <a:prstGeom prst="rect">
            <a:avLst/>
          </a:prstGeom>
          <a:noFill/>
          <a:ln w="9525">
            <a:noFill/>
            <a:miter lim="800000"/>
            <a:headEnd/>
            <a:tailEnd/>
          </a:ln>
        </p:spPr>
        <p:txBody>
          <a:bodyPr wrap="none" anchor="ctr">
            <a:spAutoFit/>
          </a:bodyPr>
          <a:lstStyle/>
          <a:p>
            <a:endParaRPr lang="ru-RU"/>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Rectangle 7"/>
          <p:cNvSpPr>
            <a:spLocks noChangeArrowheads="1"/>
          </p:cNvSpPr>
          <p:nvPr/>
        </p:nvSpPr>
        <p:spPr bwMode="auto">
          <a:xfrm>
            <a:off x="71438" y="2518456"/>
            <a:ext cx="8964612" cy="2656112"/>
          </a:xfrm>
          <a:prstGeom prst="rect">
            <a:avLst/>
          </a:prstGeom>
          <a:noFill/>
          <a:ln w="9525">
            <a:noFill/>
            <a:miter lim="800000"/>
            <a:headEnd/>
            <a:tailEnd/>
          </a:ln>
          <a:effectLst/>
        </p:spPr>
        <p:txBody>
          <a:bodyPr anchor="ctr">
            <a:spAutoFit/>
          </a:bodyPr>
          <a:lstStyle/>
          <a:p>
            <a:pPr indent="450000" algn="ctr">
              <a:lnSpc>
                <a:spcPct val="85000"/>
              </a:lnSpc>
              <a:defRPr/>
            </a:pPr>
            <a:r>
              <a:rPr lang="ru-RU" sz="2800" b="1" dirty="0">
                <a:solidFill>
                  <a:srgbClr val="C00000"/>
                </a:solidFill>
                <a:effectLst>
                  <a:outerShdw blurRad="38100" dist="38100" dir="2700000" algn="tl">
                    <a:srgbClr val="000000"/>
                  </a:outerShdw>
                </a:effectLst>
                <a:latin typeface="Arial" pitchFamily="34" charset="0"/>
                <a:cs typeface="Arial" pitchFamily="34" charset="0"/>
              </a:rPr>
              <a:t>3. </a:t>
            </a:r>
            <a:r>
              <a:rPr lang="ru-RU" sz="2800" b="1" dirty="0">
                <a:solidFill>
                  <a:srgbClr val="FF0000"/>
                </a:solidFill>
                <a:effectLst>
                  <a:outerShdw blurRad="38100" dist="38100" dir="2700000" algn="tl">
                    <a:srgbClr val="000000"/>
                  </a:outerShdw>
                </a:effectLst>
                <a:latin typeface="Arial" pitchFamily="34" charset="0"/>
                <a:cs typeface="Arial" pitchFamily="34" charset="0"/>
              </a:rPr>
              <a:t>19</a:t>
            </a:r>
            <a:r>
              <a:rPr lang="ru-RU" sz="2800" b="1" dirty="0">
                <a:solidFill>
                  <a:srgbClr val="C00000"/>
                </a:solidFill>
                <a:effectLst>
                  <a:outerShdw blurRad="38100" dist="38100" dir="2700000" algn="tl">
                    <a:srgbClr val="000000"/>
                  </a:outerShdw>
                </a:effectLst>
                <a:latin typeface="Arial" pitchFamily="34" charset="0"/>
                <a:cs typeface="Arial" pitchFamily="34" charset="0"/>
              </a:rPr>
              <a:t> состояний </a:t>
            </a:r>
            <a:r>
              <a:rPr lang="ru-RU" sz="2800" b="1" dirty="0">
                <a:solidFill>
                  <a:srgbClr val="0000FF"/>
                </a:solidFill>
                <a:effectLst>
                  <a:outerShdw blurRad="38100" dist="38100" dir="2700000" algn="tl">
                    <a:srgbClr val="000000"/>
                  </a:outerShdw>
                </a:effectLst>
                <a:latin typeface="Arial" pitchFamily="34" charset="0"/>
                <a:cs typeface="Arial" pitchFamily="34" charset="0"/>
              </a:rPr>
              <a:t>воды</a:t>
            </a:r>
            <a:r>
              <a:rPr lang="ru-RU" sz="2800" b="1" dirty="0">
                <a:solidFill>
                  <a:srgbClr val="C00000"/>
                </a:solidFill>
                <a:effectLst>
                  <a:outerShdw blurRad="38100" dist="38100" dir="2700000" algn="tl">
                    <a:srgbClr val="000000"/>
                  </a:outerShdw>
                </a:effectLst>
                <a:latin typeface="Arial" pitchFamily="34" charset="0"/>
                <a:cs typeface="Arial" pitchFamily="34" charset="0"/>
              </a:rPr>
              <a:t> </a:t>
            </a:r>
          </a:p>
          <a:p>
            <a:pPr indent="450000" algn="just">
              <a:lnSpc>
                <a:spcPct val="85000"/>
              </a:lnSpc>
              <a:defRPr/>
            </a:pPr>
            <a:r>
              <a:rPr lang="ru-RU" sz="2800" b="1" dirty="0">
                <a:latin typeface="Arial" pitchFamily="34" charset="0"/>
                <a:cs typeface="Arial" pitchFamily="34" charset="0"/>
              </a:rPr>
              <a:t>Не задумываясь, назовите, сколько различных состояний есть у воды? Если вы ответили три: твердое, жидкое, газообразное, то вы ошиблись. Ученые выделяют как минимум 5 различных состояний воды в жидком виде и 14 состояний в замерзшем виде. </a:t>
            </a:r>
          </a:p>
        </p:txBody>
      </p:sp>
      <p:pic>
        <p:nvPicPr>
          <p:cNvPr id="10" name="Picture 2" descr="D:\23.05.13-домашние документы\Лаб. раб YES\Виртуальные лабораторные YES\Анимашки и картинки\Люди\Читатели\книги 1.gif"/>
          <p:cNvPicPr>
            <a:picLocks noChangeAspect="1" noChangeArrowheads="1" noCrop="1"/>
          </p:cNvPicPr>
          <p:nvPr/>
        </p:nvPicPr>
        <p:blipFill>
          <a:blip r:embed="rId3" cstate="print"/>
          <a:srcRect/>
          <a:stretch>
            <a:fillRect/>
          </a:stretch>
        </p:blipFill>
        <p:spPr bwMode="auto">
          <a:xfrm>
            <a:off x="71406" y="71414"/>
            <a:ext cx="1038225" cy="781050"/>
          </a:xfrm>
          <a:prstGeom prst="rect">
            <a:avLst/>
          </a:prstGeom>
          <a:noFill/>
        </p:spPr>
      </p:pic>
      <p:pic>
        <p:nvPicPr>
          <p:cNvPr id="11" name="Picture 1" descr="D:\23.05.13-домашние документы\Лаб. раб YES\Виртуальные лабораторные YES\Анимашки и картинки\Вода, жидкости,\вода-анимашка.gif"/>
          <p:cNvPicPr>
            <a:picLocks noChangeAspect="1" noChangeArrowheads="1"/>
          </p:cNvPicPr>
          <p:nvPr/>
        </p:nvPicPr>
        <p:blipFill>
          <a:blip r:embed="rId4" cstate="print"/>
          <a:srcRect/>
          <a:stretch>
            <a:fillRect/>
          </a:stretch>
        </p:blipFill>
        <p:spPr bwMode="auto">
          <a:xfrm>
            <a:off x="5815044" y="71414"/>
            <a:ext cx="3257550" cy="1866900"/>
          </a:xfrm>
          <a:prstGeom prst="rect">
            <a:avLst/>
          </a:prstGeom>
          <a:noFill/>
        </p:spPr>
      </p:pic>
    </p:spTree>
    <p:extLst>
      <p:ext uri="{BB962C8B-B14F-4D97-AF65-F5344CB8AC3E}">
        <p14:creationId xmlns:p14="http://schemas.microsoft.com/office/powerpoint/2010/main" val="38938693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1259632" y="842763"/>
            <a:ext cx="4516456" cy="615553"/>
          </a:xfrm>
          <a:prstGeom prst="rect">
            <a:avLst/>
          </a:prstGeom>
          <a:noFill/>
          <a:ln w="9525">
            <a:noFill/>
            <a:miter lim="800000"/>
            <a:headEnd/>
            <a:tailEnd/>
          </a:ln>
          <a:effectLst/>
        </p:spPr>
        <p:txBody>
          <a:bodyPr wrap="square" anchor="ctr">
            <a:spAutoFit/>
          </a:bodyPr>
          <a:lstStyle/>
          <a:p>
            <a:pPr algn="ctr" eaLnBrk="0" hangingPunct="0">
              <a:defRPr/>
            </a:pPr>
            <a:r>
              <a:rPr lang="ru-RU" sz="3400" b="1" dirty="0" smtClean="0">
                <a:solidFill>
                  <a:srgbClr val="FF3399"/>
                </a:solidFill>
                <a:effectLst>
                  <a:outerShdw blurRad="38100" dist="38100" dir="2700000" algn="tl">
                    <a:srgbClr val="000000"/>
                  </a:outerShdw>
                </a:effectLst>
                <a:latin typeface="Arial Black" pitchFamily="34" charset="0"/>
              </a:rPr>
              <a:t>Это интересно …</a:t>
            </a:r>
            <a:endParaRPr lang="ru-RU" sz="3400" dirty="0"/>
          </a:p>
        </p:txBody>
      </p:sp>
      <p:sp>
        <p:nvSpPr>
          <p:cNvPr id="207877" name="Rectangle 5"/>
          <p:cNvSpPr>
            <a:spLocks noChangeArrowheads="1"/>
          </p:cNvSpPr>
          <p:nvPr/>
        </p:nvSpPr>
        <p:spPr bwMode="auto">
          <a:xfrm>
            <a:off x="-3776663" y="1971675"/>
            <a:ext cx="9144001" cy="0"/>
          </a:xfrm>
          <a:prstGeom prst="rect">
            <a:avLst/>
          </a:prstGeom>
          <a:noFill/>
          <a:ln w="9525">
            <a:noFill/>
            <a:miter lim="800000"/>
            <a:headEnd/>
            <a:tailEnd/>
          </a:ln>
        </p:spPr>
        <p:txBody>
          <a:bodyPr wrap="none" anchor="ctr">
            <a:spAutoFit/>
          </a:bodyPr>
          <a:lstStyle/>
          <a:p>
            <a:endParaRPr lang="ru-RU"/>
          </a:p>
        </p:txBody>
      </p:sp>
      <p:sp>
        <p:nvSpPr>
          <p:cNvPr id="103431" name="Rectangle 7"/>
          <p:cNvSpPr>
            <a:spLocks noChangeArrowheads="1"/>
          </p:cNvSpPr>
          <p:nvPr/>
        </p:nvSpPr>
        <p:spPr bwMode="auto">
          <a:xfrm>
            <a:off x="250825" y="1861179"/>
            <a:ext cx="8713788" cy="4448141"/>
          </a:xfrm>
          <a:prstGeom prst="rect">
            <a:avLst/>
          </a:prstGeom>
          <a:noFill/>
          <a:ln w="9525">
            <a:noFill/>
            <a:miter lim="800000"/>
            <a:headEnd/>
            <a:tailEnd/>
          </a:ln>
          <a:effectLst/>
        </p:spPr>
        <p:txBody>
          <a:bodyPr anchor="ctr">
            <a:spAutoFit/>
          </a:bodyPr>
          <a:lstStyle/>
          <a:p>
            <a:pPr algn="ctr">
              <a:lnSpc>
                <a:spcPct val="85000"/>
              </a:lnSpc>
              <a:defRPr/>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4. Вода удивляет физиков </a:t>
            </a:r>
          </a:p>
          <a:p>
            <a:pPr indent="450000" algn="ctr">
              <a:lnSpc>
                <a:spcPct val="85000"/>
              </a:lnSpc>
              <a:defRPr/>
            </a:pPr>
            <a:endParaRPr lang="ru-RU" sz="900" b="1" dirty="0">
              <a:solidFill>
                <a:srgbClr val="FFFF00"/>
              </a:solidFill>
              <a:latin typeface="Arial" pitchFamily="34" charset="0"/>
              <a:cs typeface="Arial" pitchFamily="34" charset="0"/>
            </a:endParaRPr>
          </a:p>
          <a:p>
            <a:pPr indent="450000" algn="just">
              <a:lnSpc>
                <a:spcPct val="85000"/>
              </a:lnSpc>
              <a:defRPr/>
            </a:pPr>
            <a:r>
              <a:rPr lang="ru-RU" sz="2700" b="1" dirty="0">
                <a:latin typeface="Arial" pitchFamily="34" charset="0"/>
                <a:cs typeface="Arial" pitchFamily="34" charset="0"/>
              </a:rPr>
              <a:t>На молекулярном уровне вода удивляет ещё больше. В 1995 году проводимый учеными эксперимент по рассеянию нейтронов дал неожиданный результат: физики обнаружили, что </a:t>
            </a:r>
            <a:r>
              <a:rPr lang="ru-RU" sz="2700" b="1" u="sng" dirty="0">
                <a:latin typeface="Arial" pitchFamily="34" charset="0"/>
                <a:cs typeface="Arial" pitchFamily="34" charset="0"/>
              </a:rPr>
              <a:t>нейтроны, направленные на молекулы воды, «видят» на </a:t>
            </a:r>
            <a:r>
              <a:rPr lang="ru-RU" sz="2700" b="1" u="sng" dirty="0" smtClean="0">
                <a:latin typeface="Arial" pitchFamily="34" charset="0"/>
                <a:cs typeface="Arial" pitchFamily="34" charset="0"/>
              </a:rPr>
              <a:t>25 % </a:t>
            </a:r>
            <a:r>
              <a:rPr lang="ru-RU" sz="2700" b="1" u="sng" dirty="0">
                <a:latin typeface="Arial" pitchFamily="34" charset="0"/>
                <a:cs typeface="Arial" pitchFamily="34" charset="0"/>
              </a:rPr>
              <a:t>меньше протонов водорода, чем ожидалось.</a:t>
            </a:r>
            <a:r>
              <a:rPr lang="ru-RU" sz="2700" b="1" dirty="0">
                <a:latin typeface="Arial" pitchFamily="34" charset="0"/>
                <a:cs typeface="Arial" pitchFamily="34" charset="0"/>
              </a:rPr>
              <a:t> </a:t>
            </a:r>
          </a:p>
          <a:p>
            <a:pPr indent="450000" algn="just">
              <a:lnSpc>
                <a:spcPct val="85000"/>
              </a:lnSpc>
              <a:defRPr/>
            </a:pPr>
            <a:r>
              <a:rPr lang="ru-RU" sz="2700" b="1" dirty="0">
                <a:latin typeface="Arial" pitchFamily="34" charset="0"/>
                <a:cs typeface="Arial" pitchFamily="34" charset="0"/>
              </a:rPr>
              <a:t>Оказалось, что на скорости одной </a:t>
            </a:r>
            <a:r>
              <a:rPr lang="ru-RU" sz="2700" b="1" dirty="0" err="1">
                <a:latin typeface="Arial" pitchFamily="34" charset="0"/>
                <a:cs typeface="Arial" pitchFamily="34" charset="0"/>
              </a:rPr>
              <a:t>аттосекунды</a:t>
            </a:r>
            <a:r>
              <a:rPr lang="ru-RU" sz="2700" b="1" dirty="0">
                <a:latin typeface="Arial" pitchFamily="34" charset="0"/>
                <a:cs typeface="Arial" pitchFamily="34" charset="0"/>
              </a:rPr>
              <a:t> (10</a:t>
            </a:r>
            <a:r>
              <a:rPr lang="ru-RU" sz="2700" b="1" baseline="30000" dirty="0">
                <a:latin typeface="Arial" pitchFamily="34" charset="0"/>
                <a:cs typeface="Arial" pitchFamily="34" charset="0"/>
              </a:rPr>
              <a:t>–18</a:t>
            </a:r>
            <a:r>
              <a:rPr lang="ru-RU" sz="2700" b="1" dirty="0">
                <a:latin typeface="Arial" pitchFamily="34" charset="0"/>
                <a:cs typeface="Arial" pitchFamily="34" charset="0"/>
              </a:rPr>
              <a:t> секунд) имеет место необычный квантовый эффект, и </a:t>
            </a:r>
            <a:r>
              <a:rPr lang="ru-RU" sz="2700" b="1" u="sng" dirty="0">
                <a:latin typeface="Arial" pitchFamily="34" charset="0"/>
                <a:cs typeface="Arial" pitchFamily="34" charset="0"/>
              </a:rPr>
              <a:t>химическая формула воды</a:t>
            </a:r>
            <a:r>
              <a:rPr lang="ru-RU" sz="2700" b="1" dirty="0">
                <a:latin typeface="Arial" pitchFamily="34" charset="0"/>
                <a:cs typeface="Arial" pitchFamily="34" charset="0"/>
              </a:rPr>
              <a:t> вместо </a:t>
            </a:r>
            <a:r>
              <a:rPr lang="ru-RU" sz="2700" b="1" dirty="0">
                <a:solidFill>
                  <a:srgbClr val="0000FF"/>
                </a:solidFill>
                <a:effectLst>
                  <a:outerShdw blurRad="38100" dist="38100" dir="2700000" algn="tl">
                    <a:srgbClr val="000000">
                      <a:alpha val="43137"/>
                    </a:srgbClr>
                  </a:outerShdw>
                </a:effectLst>
                <a:latin typeface="Arial" pitchFamily="34" charset="0"/>
                <a:cs typeface="Arial" pitchFamily="34" charset="0"/>
              </a:rPr>
              <a:t>H</a:t>
            </a:r>
            <a:r>
              <a:rPr lang="ru-RU" sz="2700" b="1" baseline="-25000" dirty="0">
                <a:solidFill>
                  <a:srgbClr val="0000FF"/>
                </a:solidFill>
                <a:effectLst>
                  <a:outerShdw blurRad="38100" dist="38100" dir="2700000" algn="tl">
                    <a:srgbClr val="000000">
                      <a:alpha val="43137"/>
                    </a:srgbClr>
                  </a:outerShdw>
                </a:effectLst>
                <a:latin typeface="Arial" pitchFamily="34" charset="0"/>
                <a:cs typeface="Arial" pitchFamily="34" charset="0"/>
              </a:rPr>
              <a:t>2</a:t>
            </a:r>
            <a:r>
              <a:rPr lang="ru-RU" sz="2700" b="1" dirty="0">
                <a:solidFill>
                  <a:srgbClr val="0000FF"/>
                </a:solidFill>
                <a:effectLst>
                  <a:outerShdw blurRad="38100" dist="38100" dir="2700000" algn="tl">
                    <a:srgbClr val="000000">
                      <a:alpha val="43137"/>
                    </a:srgbClr>
                  </a:outerShdw>
                </a:effectLst>
                <a:latin typeface="Arial" pitchFamily="34" charset="0"/>
                <a:cs typeface="Arial" pitchFamily="34" charset="0"/>
              </a:rPr>
              <a:t>O</a:t>
            </a:r>
            <a:r>
              <a:rPr lang="ru-RU" sz="2700" b="1" dirty="0">
                <a:latin typeface="Arial" pitchFamily="34" charset="0"/>
                <a:cs typeface="Arial" pitchFamily="34" charset="0"/>
              </a:rPr>
              <a:t>, становится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H</a:t>
            </a:r>
            <a:r>
              <a:rPr lang="ru-RU" sz="2700" b="1" baseline="-25000" dirty="0">
                <a:solidFill>
                  <a:srgbClr val="9D2349"/>
                </a:solidFill>
                <a:effectLst>
                  <a:outerShdw blurRad="38100" dist="38100" dir="2700000" algn="tl">
                    <a:srgbClr val="000000">
                      <a:alpha val="43137"/>
                    </a:srgbClr>
                  </a:outerShdw>
                </a:effectLst>
                <a:latin typeface="Arial" pitchFamily="34" charset="0"/>
                <a:cs typeface="Arial" pitchFamily="34" charset="0"/>
              </a:rPr>
              <a:t>1,5</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O</a:t>
            </a:r>
            <a:r>
              <a:rPr lang="ru-RU" sz="2700" b="1" dirty="0">
                <a:latin typeface="Arial" pitchFamily="34" charset="0"/>
                <a:cs typeface="Arial" pitchFamily="34" charset="0"/>
              </a:rPr>
              <a:t>! </a:t>
            </a: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2" descr="D:\23.05.13-домашние документы\Лаб. раб YES\Виртуальные лабораторные YES\Анимашки и картинки\Люди\Читатели\книги 1.gif"/>
          <p:cNvPicPr>
            <a:picLocks noChangeAspect="1" noChangeArrowheads="1" noCrop="1"/>
          </p:cNvPicPr>
          <p:nvPr/>
        </p:nvPicPr>
        <p:blipFill>
          <a:blip r:embed="rId3" cstate="print"/>
          <a:srcRect/>
          <a:stretch>
            <a:fillRect/>
          </a:stretch>
        </p:blipFill>
        <p:spPr bwMode="auto">
          <a:xfrm>
            <a:off x="71406" y="71414"/>
            <a:ext cx="1038225" cy="781050"/>
          </a:xfrm>
          <a:prstGeom prst="rect">
            <a:avLst/>
          </a:prstGeom>
          <a:noFill/>
        </p:spPr>
      </p:pic>
      <p:pic>
        <p:nvPicPr>
          <p:cNvPr id="11" name="Picture 1" descr="D:\23.05.13-домашние документы\Лаб. раб YES\Виртуальные лабораторные YES\Анимашки и картинки\Вода, жидкости,\вода-анимашка.gif"/>
          <p:cNvPicPr>
            <a:picLocks noChangeAspect="1" noChangeArrowheads="1"/>
          </p:cNvPicPr>
          <p:nvPr/>
        </p:nvPicPr>
        <p:blipFill>
          <a:blip r:embed="rId4" cstate="print"/>
          <a:srcRect/>
          <a:stretch>
            <a:fillRect/>
          </a:stretch>
        </p:blipFill>
        <p:spPr bwMode="auto">
          <a:xfrm>
            <a:off x="5815044" y="71414"/>
            <a:ext cx="3257550" cy="1866900"/>
          </a:xfrm>
          <a:prstGeom prst="rect">
            <a:avLst/>
          </a:prstGeom>
          <a:noFill/>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1785919" y="227211"/>
            <a:ext cx="4730770" cy="615553"/>
          </a:xfrm>
          <a:prstGeom prst="rect">
            <a:avLst/>
          </a:prstGeom>
          <a:noFill/>
          <a:ln w="9525">
            <a:noFill/>
            <a:miter lim="800000"/>
            <a:headEnd/>
            <a:tailEnd/>
          </a:ln>
          <a:effectLst/>
        </p:spPr>
        <p:txBody>
          <a:bodyPr wrap="square" anchor="ctr">
            <a:spAutoFit/>
          </a:bodyPr>
          <a:lstStyle/>
          <a:p>
            <a:pPr algn="ctr" eaLnBrk="0" hangingPunct="0">
              <a:defRPr/>
            </a:pPr>
            <a:r>
              <a:rPr lang="ru-RU" sz="3400" b="1" dirty="0" smtClean="0">
                <a:solidFill>
                  <a:srgbClr val="FF3399"/>
                </a:solidFill>
                <a:effectLst>
                  <a:outerShdw blurRad="38100" dist="38100" dir="2700000" algn="tl">
                    <a:srgbClr val="000000"/>
                  </a:outerShdw>
                </a:effectLst>
                <a:latin typeface="Arial Black" pitchFamily="34" charset="0"/>
              </a:rPr>
              <a:t>Это интересно …</a:t>
            </a:r>
            <a:endParaRPr lang="ru-RU" sz="3400" dirty="0"/>
          </a:p>
        </p:txBody>
      </p:sp>
      <p:sp>
        <p:nvSpPr>
          <p:cNvPr id="208900" name="Rectangle 5"/>
          <p:cNvSpPr>
            <a:spLocks noChangeArrowheads="1"/>
          </p:cNvSpPr>
          <p:nvPr/>
        </p:nvSpPr>
        <p:spPr bwMode="auto">
          <a:xfrm>
            <a:off x="-3776663" y="1971675"/>
            <a:ext cx="9144001" cy="0"/>
          </a:xfrm>
          <a:prstGeom prst="rect">
            <a:avLst/>
          </a:prstGeom>
          <a:noFill/>
          <a:ln w="9525">
            <a:noFill/>
            <a:miter lim="800000"/>
            <a:headEnd/>
            <a:tailEnd/>
          </a:ln>
        </p:spPr>
        <p:txBody>
          <a:bodyPr wrap="none" anchor="ctr">
            <a:spAutoFit/>
          </a:bodyPr>
          <a:lstStyle/>
          <a:p>
            <a:endParaRPr lang="ru-RU"/>
          </a:p>
        </p:txBody>
      </p:sp>
      <p:sp>
        <p:nvSpPr>
          <p:cNvPr id="106502" name="Rectangle 6"/>
          <p:cNvSpPr>
            <a:spLocks noChangeArrowheads="1"/>
          </p:cNvSpPr>
          <p:nvPr/>
        </p:nvSpPr>
        <p:spPr bwMode="auto">
          <a:xfrm>
            <a:off x="179388" y="1243721"/>
            <a:ext cx="8785225" cy="4971361"/>
          </a:xfrm>
          <a:prstGeom prst="rect">
            <a:avLst/>
          </a:prstGeom>
          <a:noFill/>
          <a:ln w="9525">
            <a:noFill/>
            <a:miter lim="800000"/>
            <a:headEnd/>
            <a:tailEnd/>
          </a:ln>
          <a:effectLst/>
        </p:spPr>
        <p:txBody>
          <a:bodyPr anchor="ctr">
            <a:spAutoFit/>
          </a:bodyPr>
          <a:lstStyle/>
          <a:p>
            <a:pPr algn="ctr">
              <a:lnSpc>
                <a:spcPct val="85000"/>
              </a:lnSpc>
              <a:defRPr/>
            </a:pPr>
            <a:r>
              <a:rPr lang="ru-RU" sz="2700" b="1" dirty="0">
                <a:solidFill>
                  <a:srgbClr val="C00000"/>
                </a:solidFill>
                <a:effectLst>
                  <a:outerShdw blurRad="38100" dist="38100" dir="2700000" algn="tl">
                    <a:srgbClr val="000000"/>
                  </a:outerShdw>
                </a:effectLst>
                <a:latin typeface="Arial" pitchFamily="34" charset="0"/>
                <a:cs typeface="Arial" pitchFamily="34" charset="0"/>
              </a:rPr>
              <a:t>5. Память воды </a:t>
            </a:r>
          </a:p>
          <a:p>
            <a:pPr algn="ctr">
              <a:lnSpc>
                <a:spcPct val="85000"/>
              </a:lnSpc>
              <a:defRPr/>
            </a:pPr>
            <a:endParaRPr lang="ru-RU" sz="800" b="1" dirty="0">
              <a:solidFill>
                <a:srgbClr val="FFFF00"/>
              </a:solidFill>
              <a:effectLst>
                <a:outerShdw blurRad="38100" dist="38100" dir="2700000" algn="tl">
                  <a:srgbClr val="000000"/>
                </a:outerShdw>
              </a:effectLst>
              <a:latin typeface="Arial" pitchFamily="34" charset="0"/>
              <a:cs typeface="Arial" pitchFamily="34" charset="0"/>
            </a:endParaRPr>
          </a:p>
          <a:p>
            <a:pPr indent="450000" algn="just">
              <a:lnSpc>
                <a:spcPct val="85000"/>
              </a:lnSpc>
              <a:defRPr/>
            </a:pPr>
            <a:r>
              <a:rPr lang="ru-RU" sz="2600" b="1" dirty="0">
                <a:latin typeface="Arial" pitchFamily="34" charset="0"/>
                <a:cs typeface="Arial" pitchFamily="34" charset="0"/>
              </a:rPr>
              <a:t>Альтернативная официальной медицине гомеопатия утверждает, что разбавленный раствор лекарственного препарата может оказывать лечебный эффект на организм, даже если коэффициент разбавления настолько велик, что в растворе уже не осталось ничего, кроме молекул воды. Сторонники гомеопатии объясняют этот парадокс концепцией под названием «</a:t>
            </a:r>
            <a:r>
              <a:rPr lang="ru-RU" sz="2600" b="1" dirty="0">
                <a:solidFill>
                  <a:srgbClr val="C00000"/>
                </a:solidFill>
                <a:effectLst>
                  <a:outerShdw blurRad="38100" dist="38100" dir="2700000" algn="tl">
                    <a:srgbClr val="000000"/>
                  </a:outerShdw>
                </a:effectLst>
                <a:latin typeface="Arial" pitchFamily="34" charset="0"/>
                <a:cs typeface="Arial" pitchFamily="34" charset="0"/>
              </a:rPr>
              <a:t>память воды</a:t>
            </a:r>
            <a:r>
              <a:rPr lang="ru-RU" sz="2600" b="1" dirty="0">
                <a:latin typeface="Arial" pitchFamily="34" charset="0"/>
                <a:cs typeface="Arial" pitchFamily="34" charset="0"/>
              </a:rPr>
              <a:t>», согласно которой вода на молекулярном уровне обладает «памятью» о веществе, некогда в ней растворенном и сохраняет свойства раствора первоначальной концентрации после того, как в нём не остается ни одной молекулы ингредиента. </a:t>
            </a:r>
          </a:p>
        </p:txBody>
      </p:sp>
      <p:pic>
        <p:nvPicPr>
          <p:cNvPr id="106503" name="Picture 7" descr="aspen2"/>
          <p:cNvPicPr>
            <a:picLocks noChangeAspect="1" noChangeArrowheads="1" noCrop="1"/>
          </p:cNvPicPr>
          <p:nvPr/>
        </p:nvPicPr>
        <p:blipFill>
          <a:blip r:embed="rId2" cstate="print"/>
          <a:srcRect/>
          <a:stretch>
            <a:fillRect/>
          </a:stretch>
        </p:blipFill>
        <p:spPr bwMode="auto">
          <a:xfrm>
            <a:off x="6875463" y="115888"/>
            <a:ext cx="2160587" cy="1620837"/>
          </a:xfrm>
          <a:prstGeom prst="rect">
            <a:avLst/>
          </a:prstGeom>
          <a:noFill/>
          <a:ln w="9525">
            <a:noFill/>
            <a:miter lim="800000"/>
            <a:headEnd/>
            <a:tailEnd/>
          </a:ln>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2" descr="D:\23.05.13-домашние документы\Лаб. раб YES\Виртуальные лабораторные YES\Анимашки и картинки\Люди\Читатели\книги 1.gif"/>
          <p:cNvPicPr>
            <a:picLocks noChangeAspect="1" noChangeArrowheads="1" noCrop="1"/>
          </p:cNvPicPr>
          <p:nvPr/>
        </p:nvPicPr>
        <p:blipFill>
          <a:blip r:embed="rId4" cstate="print"/>
          <a:srcRect/>
          <a:stretch>
            <a:fillRect/>
          </a:stretch>
        </p:blipFill>
        <p:spPr bwMode="auto">
          <a:xfrm>
            <a:off x="71406" y="71414"/>
            <a:ext cx="1038225" cy="781050"/>
          </a:xfrm>
          <a:prstGeom prst="rect">
            <a:avLst/>
          </a:prstGeom>
          <a:noFill/>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971600" y="692696"/>
            <a:ext cx="4802208" cy="615553"/>
          </a:xfrm>
          <a:prstGeom prst="rect">
            <a:avLst/>
          </a:prstGeom>
          <a:noFill/>
          <a:ln w="9525">
            <a:noFill/>
            <a:miter lim="800000"/>
            <a:headEnd/>
            <a:tailEnd/>
          </a:ln>
          <a:effectLst/>
        </p:spPr>
        <p:txBody>
          <a:bodyPr wrap="square" anchor="ctr">
            <a:spAutoFit/>
          </a:bodyPr>
          <a:lstStyle/>
          <a:p>
            <a:pPr algn="ctr" eaLnBrk="0" hangingPunct="0">
              <a:defRPr/>
            </a:pPr>
            <a:r>
              <a:rPr lang="ru-RU" sz="3400" b="1" dirty="0" smtClean="0">
                <a:solidFill>
                  <a:srgbClr val="FF3399"/>
                </a:solidFill>
                <a:effectLst>
                  <a:outerShdw blurRad="38100" dist="38100" dir="2700000" algn="tl">
                    <a:srgbClr val="000000"/>
                  </a:outerShdw>
                </a:effectLst>
                <a:latin typeface="Arial Black" pitchFamily="34" charset="0"/>
              </a:rPr>
              <a:t>Это интересно …</a:t>
            </a:r>
            <a:endParaRPr lang="ru-RU" sz="3400" dirty="0"/>
          </a:p>
        </p:txBody>
      </p:sp>
      <p:sp>
        <p:nvSpPr>
          <p:cNvPr id="209925" name="Rectangle 5"/>
          <p:cNvSpPr>
            <a:spLocks noChangeArrowheads="1"/>
          </p:cNvSpPr>
          <p:nvPr/>
        </p:nvSpPr>
        <p:spPr bwMode="auto">
          <a:xfrm>
            <a:off x="-3776663" y="1971675"/>
            <a:ext cx="9144001" cy="0"/>
          </a:xfrm>
          <a:prstGeom prst="rect">
            <a:avLst/>
          </a:prstGeom>
          <a:noFill/>
          <a:ln w="9525">
            <a:noFill/>
            <a:miter lim="800000"/>
            <a:headEnd/>
            <a:tailEnd/>
          </a:ln>
        </p:spPr>
        <p:txBody>
          <a:bodyPr wrap="none" anchor="ctr">
            <a:spAutoFit/>
          </a:bodyPr>
          <a:lstStyle/>
          <a:p>
            <a:endParaRPr lang="ru-RU"/>
          </a:p>
        </p:txBody>
      </p:sp>
      <p:sp>
        <p:nvSpPr>
          <p:cNvPr id="107526" name="Rectangle 6"/>
          <p:cNvSpPr>
            <a:spLocks noChangeArrowheads="1"/>
          </p:cNvSpPr>
          <p:nvPr/>
        </p:nvSpPr>
        <p:spPr bwMode="auto">
          <a:xfrm>
            <a:off x="268663" y="1700808"/>
            <a:ext cx="8713787" cy="4918269"/>
          </a:xfrm>
          <a:prstGeom prst="rect">
            <a:avLst/>
          </a:prstGeom>
          <a:noFill/>
          <a:ln w="9525">
            <a:noFill/>
            <a:miter lim="800000"/>
            <a:headEnd/>
            <a:tailEnd/>
          </a:ln>
          <a:effectLst/>
        </p:spPr>
        <p:txBody>
          <a:bodyPr anchor="ctr">
            <a:spAutoFit/>
          </a:bodyPr>
          <a:lstStyle/>
          <a:p>
            <a:pPr indent="450000" algn="just" eaLnBrk="0" hangingPunct="0">
              <a:lnSpc>
                <a:spcPct val="80000"/>
              </a:lnSpc>
              <a:defRPr/>
            </a:pPr>
            <a:r>
              <a:rPr lang="ru-RU" sz="2800" b="1" dirty="0">
                <a:latin typeface="Arial" pitchFamily="34" charset="0"/>
                <a:cs typeface="Arial" pitchFamily="34" charset="0"/>
              </a:rPr>
              <a:t>Международная группа ученых во главе с профессором </a:t>
            </a:r>
            <a:r>
              <a:rPr lang="ru-RU" sz="2800" b="1" dirty="0" err="1">
                <a:latin typeface="Arial" pitchFamily="34" charset="0"/>
                <a:cs typeface="Arial" pitchFamily="34" charset="0"/>
              </a:rPr>
              <a:t>Мэдлин</a:t>
            </a:r>
            <a:r>
              <a:rPr lang="ru-RU" sz="2800" b="1" dirty="0">
                <a:latin typeface="Arial" pitchFamily="34" charset="0"/>
                <a:cs typeface="Arial" pitchFamily="34" charset="0"/>
              </a:rPr>
              <a:t> </a:t>
            </a:r>
            <a:r>
              <a:rPr lang="ru-RU" sz="2800" b="1" dirty="0" err="1">
                <a:latin typeface="Arial" pitchFamily="34" charset="0"/>
                <a:cs typeface="Arial" pitchFamily="34" charset="0"/>
              </a:rPr>
              <a:t>Эннис</a:t>
            </a:r>
            <a:r>
              <a:rPr lang="ru-RU" sz="2800" b="1" dirty="0">
                <a:latin typeface="Arial" pitchFamily="34" charset="0"/>
                <a:cs typeface="Arial" pitchFamily="34" charset="0"/>
              </a:rPr>
              <a:t> (</a:t>
            </a:r>
            <a:r>
              <a:rPr lang="ru-RU" sz="2800" b="1" dirty="0" err="1">
                <a:latin typeface="Arial" pitchFamily="34" charset="0"/>
                <a:cs typeface="Arial" pitchFamily="34" charset="0"/>
              </a:rPr>
              <a:t>Madeleine</a:t>
            </a:r>
            <a:r>
              <a:rPr lang="ru-RU" sz="2800" b="1" dirty="0">
                <a:latin typeface="Arial" pitchFamily="34" charset="0"/>
                <a:cs typeface="Arial" pitchFamily="34" charset="0"/>
              </a:rPr>
              <a:t> </a:t>
            </a:r>
            <a:r>
              <a:rPr lang="ru-RU" sz="2800" b="1" dirty="0" err="1">
                <a:latin typeface="Arial" pitchFamily="34" charset="0"/>
                <a:cs typeface="Arial" pitchFamily="34" charset="0"/>
              </a:rPr>
              <a:t>Ennis</a:t>
            </a:r>
            <a:r>
              <a:rPr lang="ru-RU" sz="2800" b="1" dirty="0">
                <a:latin typeface="Arial" pitchFamily="34" charset="0"/>
                <a:cs typeface="Arial" pitchFamily="34" charset="0"/>
              </a:rPr>
              <a:t>) из Королевского университета в Белфасте (</a:t>
            </a:r>
            <a:r>
              <a:rPr lang="ru-RU" sz="2800" b="1" dirty="0" err="1">
                <a:latin typeface="Arial" pitchFamily="34" charset="0"/>
                <a:cs typeface="Arial" pitchFamily="34" charset="0"/>
              </a:rPr>
              <a:t>Queen’s</a:t>
            </a:r>
            <a:r>
              <a:rPr lang="ru-RU" sz="2800" b="1" dirty="0">
                <a:latin typeface="Arial" pitchFamily="34" charset="0"/>
                <a:cs typeface="Arial" pitchFamily="34" charset="0"/>
              </a:rPr>
              <a:t> </a:t>
            </a:r>
            <a:r>
              <a:rPr lang="ru-RU" sz="2800" b="1" dirty="0" err="1">
                <a:latin typeface="Arial" pitchFamily="34" charset="0"/>
                <a:cs typeface="Arial" pitchFamily="34" charset="0"/>
              </a:rPr>
              <a:t>University</a:t>
            </a:r>
            <a:r>
              <a:rPr lang="ru-RU" sz="2800" b="1" dirty="0">
                <a:latin typeface="Arial" pitchFamily="34" charset="0"/>
                <a:cs typeface="Arial" pitchFamily="34" charset="0"/>
              </a:rPr>
              <a:t> </a:t>
            </a:r>
            <a:r>
              <a:rPr lang="ru-RU" sz="2800" b="1" dirty="0" err="1">
                <a:latin typeface="Arial" pitchFamily="34" charset="0"/>
                <a:cs typeface="Arial" pitchFamily="34" charset="0"/>
              </a:rPr>
              <a:t>of</a:t>
            </a:r>
            <a:r>
              <a:rPr lang="ru-RU" sz="2800" b="1" dirty="0">
                <a:latin typeface="Arial" pitchFamily="34" charset="0"/>
                <a:cs typeface="Arial" pitchFamily="34" charset="0"/>
              </a:rPr>
              <a:t> </a:t>
            </a:r>
            <a:r>
              <a:rPr lang="ru-RU" sz="2800" b="1" dirty="0" err="1">
                <a:latin typeface="Arial" pitchFamily="34" charset="0"/>
                <a:cs typeface="Arial" pitchFamily="34" charset="0"/>
              </a:rPr>
              <a:t>Belfast</a:t>
            </a:r>
            <a:r>
              <a:rPr lang="ru-RU" sz="2800" b="1" dirty="0">
                <a:latin typeface="Arial" pitchFamily="34" charset="0"/>
                <a:cs typeface="Arial" pitchFamily="34" charset="0"/>
              </a:rPr>
              <a:t>), критиковавшая принципы гомеопатии, в 2002 году провела эксперимент, чтобы раз и навсегда опровергнуть эту концепцию. Результат оказался обратным. После чего, ученые заявили, что им удалось доказать реальность эффекта «памяти воды». Однако опыты, проведенные под наблюдением независимых экспертов, результатов не принесли. </a:t>
            </a:r>
            <a:r>
              <a:rPr lang="ru-RU" sz="2800" b="1" dirty="0">
                <a:solidFill>
                  <a:srgbClr val="9D2349"/>
                </a:solidFill>
                <a:effectLst>
                  <a:outerShdw blurRad="38100" dist="38100" dir="2700000" algn="tl">
                    <a:srgbClr val="000000"/>
                  </a:outerShdw>
                </a:effectLst>
                <a:latin typeface="Arial" pitchFamily="34" charset="0"/>
                <a:cs typeface="Arial" pitchFamily="34" charset="0"/>
              </a:rPr>
              <a:t>Споры о существовании феномена «</a:t>
            </a:r>
            <a:r>
              <a:rPr lang="ru-RU" sz="2800" b="1" dirty="0">
                <a:solidFill>
                  <a:srgbClr val="C00000"/>
                </a:solidFill>
                <a:effectLst>
                  <a:outerShdw blurRad="38100" dist="38100" dir="2700000" algn="tl">
                    <a:srgbClr val="000000"/>
                  </a:outerShdw>
                </a:effectLst>
                <a:latin typeface="Arial" pitchFamily="34" charset="0"/>
                <a:cs typeface="Arial" pitchFamily="34" charset="0"/>
              </a:rPr>
              <a:t>памяти воды</a:t>
            </a:r>
            <a:r>
              <a:rPr lang="ru-RU" sz="2800" b="1" dirty="0">
                <a:solidFill>
                  <a:srgbClr val="9D2349"/>
                </a:solidFill>
                <a:effectLst>
                  <a:outerShdw blurRad="38100" dist="38100" dir="2700000" algn="tl">
                    <a:srgbClr val="000000"/>
                  </a:outerShdw>
                </a:effectLst>
                <a:latin typeface="Arial" pitchFamily="34" charset="0"/>
                <a:cs typeface="Arial" pitchFamily="34" charset="0"/>
              </a:rPr>
              <a:t>» продолжаются</a:t>
            </a:r>
            <a:r>
              <a:rPr lang="ru-RU" sz="2800" b="1" dirty="0">
                <a:latin typeface="Arial" pitchFamily="34" charset="0"/>
                <a:cs typeface="Arial" pitchFamily="34" charset="0"/>
              </a:rPr>
              <a:t>.</a:t>
            </a:r>
            <a:r>
              <a:rPr lang="ru-RU" sz="2800" b="1" dirty="0">
                <a:solidFill>
                  <a:srgbClr val="FFFF00"/>
                </a:solidFill>
                <a:effectLst>
                  <a:outerShdw blurRad="38100" dist="38100" dir="2700000" algn="tl">
                    <a:srgbClr val="000000"/>
                  </a:outerShdw>
                </a:effectLst>
                <a:latin typeface="Arial" pitchFamily="34" charset="0"/>
                <a:cs typeface="Arial" pitchFamily="34" charset="0"/>
              </a:rPr>
              <a:t> </a:t>
            </a:r>
            <a:endParaRPr lang="ru-RU" sz="2800" b="1" dirty="0" smtClean="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13" name="Управляющая кнопка: далее 12">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2" descr="D:\23.05.13-домашние документы\Лаб. раб YES\Виртуальные лабораторные YES\Анимашки и картинки\Люди\Читатели\книги 1.gif"/>
          <p:cNvPicPr>
            <a:picLocks noChangeAspect="1" noChangeArrowheads="1" noCrop="1"/>
          </p:cNvPicPr>
          <p:nvPr/>
        </p:nvPicPr>
        <p:blipFill>
          <a:blip r:embed="rId3" cstate="print"/>
          <a:srcRect/>
          <a:stretch>
            <a:fillRect/>
          </a:stretch>
        </p:blipFill>
        <p:spPr bwMode="auto">
          <a:xfrm>
            <a:off x="71406" y="71414"/>
            <a:ext cx="1038225" cy="781050"/>
          </a:xfrm>
          <a:prstGeom prst="rect">
            <a:avLst/>
          </a:prstGeom>
          <a:noFill/>
        </p:spPr>
      </p:pic>
      <p:pic>
        <p:nvPicPr>
          <p:cNvPr id="11" name="Picture 1" descr="D:\23.05.13-домашние документы\Лаб. раб YES\Виртуальные лабораторные YES\Анимашки и картинки\Вода, жидкости,\вода-анимашка.gif"/>
          <p:cNvPicPr>
            <a:picLocks noChangeAspect="1" noChangeArrowheads="1"/>
          </p:cNvPicPr>
          <p:nvPr/>
        </p:nvPicPr>
        <p:blipFill>
          <a:blip r:embed="rId4" cstate="print"/>
          <a:srcRect/>
          <a:stretch>
            <a:fillRect/>
          </a:stretch>
        </p:blipFill>
        <p:spPr bwMode="auto">
          <a:xfrm>
            <a:off x="5889958" y="-80986"/>
            <a:ext cx="3257550" cy="1866900"/>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5" name="Rectangle 5"/>
          <p:cNvSpPr>
            <a:spLocks noChangeArrowheads="1"/>
          </p:cNvSpPr>
          <p:nvPr/>
        </p:nvSpPr>
        <p:spPr bwMode="auto">
          <a:xfrm>
            <a:off x="-3776663" y="1971675"/>
            <a:ext cx="9144001" cy="0"/>
          </a:xfrm>
          <a:prstGeom prst="rect">
            <a:avLst/>
          </a:prstGeom>
          <a:noFill/>
          <a:ln w="9525">
            <a:noFill/>
            <a:miter lim="800000"/>
            <a:headEnd/>
            <a:tailEnd/>
          </a:ln>
        </p:spPr>
        <p:txBody>
          <a:bodyPr wrap="none" anchor="ctr">
            <a:spAutoFit/>
          </a:bodyPr>
          <a:lstStyle/>
          <a:p>
            <a:endParaRPr lang="ru-RU"/>
          </a:p>
        </p:txBody>
      </p:sp>
      <p:sp>
        <p:nvSpPr>
          <p:cNvPr id="107526" name="Rectangle 6"/>
          <p:cNvSpPr>
            <a:spLocks noChangeArrowheads="1"/>
          </p:cNvSpPr>
          <p:nvPr/>
        </p:nvSpPr>
        <p:spPr bwMode="auto">
          <a:xfrm>
            <a:off x="334472" y="2420888"/>
            <a:ext cx="8713787" cy="2456057"/>
          </a:xfrm>
          <a:prstGeom prst="rect">
            <a:avLst/>
          </a:prstGeom>
          <a:noFill/>
          <a:ln w="9525">
            <a:noFill/>
            <a:miter lim="800000"/>
            <a:headEnd/>
            <a:tailEnd/>
          </a:ln>
          <a:effectLst/>
        </p:spPr>
        <p:txBody>
          <a:bodyPr anchor="ctr">
            <a:spAutoFit/>
          </a:bodyPr>
          <a:lstStyle/>
          <a:p>
            <a:pPr indent="450000" algn="just" eaLnBrk="0" hangingPunct="0">
              <a:lnSpc>
                <a:spcPct val="80000"/>
              </a:lnSpc>
              <a:defRPr/>
            </a:pPr>
            <a:r>
              <a:rPr lang="ru-RU" sz="3200" b="1" dirty="0" smtClean="0">
                <a:latin typeface="Arial" pitchFamily="34" charset="0"/>
                <a:cs typeface="Arial" pitchFamily="34" charset="0"/>
              </a:rPr>
              <a:t>Об </a:t>
            </a:r>
            <a:r>
              <a:rPr lang="ru-RU" sz="3200" b="1" dirty="0" smtClean="0">
                <a:latin typeface="Arial" pitchFamily="34" charset="0"/>
                <a:cs typeface="Arial" pitchFamily="34" charset="0"/>
              </a:rPr>
              <a:t>этих и о многих других неожиданных особенностях воды можно прочитать </a:t>
            </a:r>
            <a:r>
              <a:rPr lang="ru-RU" sz="3200" b="1" u="sng" dirty="0" smtClean="0">
                <a:latin typeface="Arial" pitchFamily="34" charset="0"/>
                <a:cs typeface="Arial" pitchFamily="34" charset="0"/>
              </a:rPr>
              <a:t>в статье «Аномальные свойства воды»</a:t>
            </a:r>
            <a:r>
              <a:rPr lang="ru-RU" sz="3200" b="1" dirty="0" smtClean="0">
                <a:latin typeface="Arial" pitchFamily="34" charset="0"/>
                <a:cs typeface="Arial" pitchFamily="34" charset="0"/>
              </a:rPr>
              <a:t>, автором которой является </a:t>
            </a:r>
            <a:r>
              <a:rPr lang="ru-RU" sz="3200" b="1" u="sng" dirty="0" smtClean="0">
                <a:latin typeface="Arial" pitchFamily="34" charset="0"/>
                <a:cs typeface="Arial" pitchFamily="34" charset="0"/>
              </a:rPr>
              <a:t>Мартин Чаплин</a:t>
            </a:r>
            <a:r>
              <a:rPr lang="ru-RU" sz="3200" b="1" dirty="0" smtClean="0">
                <a:latin typeface="Arial" pitchFamily="34" charset="0"/>
                <a:cs typeface="Arial" pitchFamily="34" charset="0"/>
              </a:rPr>
              <a:t>, профессор Лондонского университета. </a:t>
            </a:r>
            <a:endParaRPr lang="ru-RU" sz="3200" b="1" dirty="0">
              <a:solidFill>
                <a:srgbClr val="FFFF00"/>
              </a:solidFill>
              <a:effectLst>
                <a:outerShdw blurRad="38100" dist="38100" dir="2700000" algn="tl">
                  <a:srgbClr val="000000"/>
                </a:outerShdw>
              </a:effectLst>
              <a:latin typeface="Arial" pitchFamily="34" charset="0"/>
              <a:cs typeface="Arial" pitchFamily="34" charset="0"/>
            </a:endParaRPr>
          </a:p>
        </p:txBody>
      </p:sp>
      <p:sp>
        <p:nvSpPr>
          <p:cNvPr id="13" name="Управляющая кнопка: далее 12">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3">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2" descr="D:\23.05.13-домашние документы\Лаб. раб YES\Виртуальные лабораторные YES\Анимашки и картинки\Люди\Читатели\книги 1.gif"/>
          <p:cNvPicPr>
            <a:picLocks noChangeAspect="1" noChangeArrowheads="1" noCrop="1"/>
          </p:cNvPicPr>
          <p:nvPr/>
        </p:nvPicPr>
        <p:blipFill>
          <a:blip r:embed="rId3" cstate="print"/>
          <a:srcRect/>
          <a:stretch>
            <a:fillRect/>
          </a:stretch>
        </p:blipFill>
        <p:spPr bwMode="auto">
          <a:xfrm>
            <a:off x="71406" y="71414"/>
            <a:ext cx="1038225" cy="781050"/>
          </a:xfrm>
          <a:prstGeom prst="rect">
            <a:avLst/>
          </a:prstGeom>
          <a:noFill/>
        </p:spPr>
      </p:pic>
      <p:pic>
        <p:nvPicPr>
          <p:cNvPr id="11" name="Picture 1" descr="D:\23.05.13-домашние документы\Лаб. раб YES\Виртуальные лабораторные YES\Анимашки и картинки\Вода, жидкости,\вода-анимашка.gif"/>
          <p:cNvPicPr>
            <a:picLocks noChangeAspect="1" noChangeArrowheads="1"/>
          </p:cNvPicPr>
          <p:nvPr/>
        </p:nvPicPr>
        <p:blipFill>
          <a:blip r:embed="rId4" cstate="print"/>
          <a:srcRect/>
          <a:stretch>
            <a:fillRect/>
          </a:stretch>
        </p:blipFill>
        <p:spPr bwMode="auto">
          <a:xfrm>
            <a:off x="5815044" y="71414"/>
            <a:ext cx="3257550" cy="1866900"/>
          </a:xfrm>
          <a:prstGeom prst="rect">
            <a:avLst/>
          </a:prstGeom>
          <a:noFill/>
        </p:spPr>
      </p:pic>
    </p:spTree>
    <p:extLst>
      <p:ext uri="{BB962C8B-B14F-4D97-AF65-F5344CB8AC3E}">
        <p14:creationId xmlns:p14="http://schemas.microsoft.com/office/powerpoint/2010/main" val="4269495990"/>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9"/>
          <p:cNvSpPr txBox="1">
            <a:spLocks noChangeArrowheads="1"/>
          </p:cNvSpPr>
          <p:nvPr/>
        </p:nvSpPr>
        <p:spPr bwMode="auto">
          <a:xfrm>
            <a:off x="827088" y="6092825"/>
            <a:ext cx="7777162" cy="366713"/>
          </a:xfrm>
          <a:prstGeom prst="rect">
            <a:avLst/>
          </a:prstGeom>
          <a:noFill/>
          <a:ln w="9525">
            <a:noFill/>
            <a:miter lim="800000"/>
            <a:headEnd/>
            <a:tailEnd/>
          </a:ln>
        </p:spPr>
        <p:txBody>
          <a:bodyPr>
            <a:spAutoFit/>
          </a:bodyPr>
          <a:lstStyle/>
          <a:p>
            <a:pPr>
              <a:spcBef>
                <a:spcPct val="50000"/>
              </a:spcBef>
            </a:pPr>
            <a:endParaRPr lang="ru-RU">
              <a:latin typeface="Tahoma" pitchFamily="34" charset="0"/>
            </a:endParaRPr>
          </a:p>
        </p:txBody>
      </p:sp>
      <p:sp>
        <p:nvSpPr>
          <p:cNvPr id="173106" name="WordArt 50"/>
          <p:cNvSpPr>
            <a:spLocks noChangeArrowheads="1" noChangeShapeType="1" noTextEdit="1"/>
          </p:cNvSpPr>
          <p:nvPr/>
        </p:nvSpPr>
        <p:spPr bwMode="auto">
          <a:xfrm>
            <a:off x="1547813" y="2133600"/>
            <a:ext cx="6105525" cy="720725"/>
          </a:xfrm>
          <a:prstGeom prst="rect">
            <a:avLst/>
          </a:prstGeom>
        </p:spPr>
        <p:txBody>
          <a:bodyPr wrap="none" fromWordArt="1">
            <a:prstTxWarp prst="textPlain">
              <a:avLst>
                <a:gd name="adj" fmla="val 50000"/>
              </a:avLst>
            </a:prstTxWarp>
          </a:bodyPr>
          <a:lstStyle/>
          <a:p>
            <a:pPr algn="ctr"/>
            <a:r>
              <a:rPr lang="ru-RU" sz="3600" kern="10">
                <a:ln w="9525">
                  <a:solidFill>
                    <a:srgbClr val="8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Дисперсные системы</a:t>
            </a:r>
          </a:p>
        </p:txBody>
      </p:sp>
      <p:pic>
        <p:nvPicPr>
          <p:cNvPr id="173107" name="Picture 51" descr="кетчуп"/>
          <p:cNvPicPr>
            <a:picLocks noChangeAspect="1" noChangeArrowheads="1" noCrop="1"/>
          </p:cNvPicPr>
          <p:nvPr/>
        </p:nvPicPr>
        <p:blipFill>
          <a:blip r:embed="rId3" cstate="print"/>
          <a:srcRect/>
          <a:stretch>
            <a:fillRect/>
          </a:stretch>
        </p:blipFill>
        <p:spPr bwMode="auto">
          <a:xfrm>
            <a:off x="7346950" y="3341415"/>
            <a:ext cx="754063" cy="2001837"/>
          </a:xfrm>
          <a:prstGeom prst="rect">
            <a:avLst/>
          </a:prstGeom>
          <a:noFill/>
          <a:ln w="9525">
            <a:noFill/>
            <a:miter lim="800000"/>
            <a:headEnd/>
            <a:tailEnd/>
          </a:ln>
        </p:spPr>
      </p:pic>
      <p:pic>
        <p:nvPicPr>
          <p:cNvPr id="173108" name="Picture 52" descr="крашу"/>
          <p:cNvPicPr>
            <a:picLocks noChangeAspect="1" noChangeArrowheads="1" noCrop="1"/>
          </p:cNvPicPr>
          <p:nvPr/>
        </p:nvPicPr>
        <p:blipFill>
          <a:blip r:embed="rId4" cstate="print"/>
          <a:srcRect/>
          <a:stretch>
            <a:fillRect/>
          </a:stretch>
        </p:blipFill>
        <p:spPr bwMode="auto">
          <a:xfrm>
            <a:off x="8101013" y="2276475"/>
            <a:ext cx="752475" cy="800100"/>
          </a:xfrm>
          <a:prstGeom prst="rect">
            <a:avLst/>
          </a:prstGeom>
          <a:noFill/>
          <a:ln w="9525">
            <a:noFill/>
            <a:miter lim="800000"/>
            <a:headEnd/>
            <a:tailEnd/>
          </a:ln>
        </p:spPr>
      </p:pic>
      <p:pic>
        <p:nvPicPr>
          <p:cNvPr id="173109" name="Picture 53" descr="смесь"/>
          <p:cNvPicPr>
            <a:picLocks noChangeAspect="1" noChangeArrowheads="1" noCrop="1"/>
          </p:cNvPicPr>
          <p:nvPr/>
        </p:nvPicPr>
        <p:blipFill>
          <a:blip r:embed="rId5" cstate="print"/>
          <a:srcRect/>
          <a:stretch>
            <a:fillRect/>
          </a:stretch>
        </p:blipFill>
        <p:spPr bwMode="auto">
          <a:xfrm>
            <a:off x="6011863" y="260350"/>
            <a:ext cx="1655762" cy="1655763"/>
          </a:xfrm>
          <a:prstGeom prst="rect">
            <a:avLst/>
          </a:prstGeom>
          <a:noFill/>
          <a:ln w="9525">
            <a:noFill/>
            <a:miter lim="800000"/>
            <a:headEnd/>
            <a:tailEnd/>
          </a:ln>
        </p:spPr>
      </p:pic>
      <p:pic>
        <p:nvPicPr>
          <p:cNvPr id="173114" name="Picture 58" descr="127a"/>
          <p:cNvPicPr>
            <a:picLocks noChangeAspect="1" noChangeArrowheads="1" noCrop="1"/>
          </p:cNvPicPr>
          <p:nvPr/>
        </p:nvPicPr>
        <p:blipFill>
          <a:blip r:embed="rId6" cstate="print"/>
          <a:srcRect/>
          <a:stretch>
            <a:fillRect/>
          </a:stretch>
        </p:blipFill>
        <p:spPr bwMode="auto">
          <a:xfrm>
            <a:off x="3554512" y="267493"/>
            <a:ext cx="1295400" cy="1641475"/>
          </a:xfrm>
          <a:prstGeom prst="rect">
            <a:avLst/>
          </a:prstGeom>
          <a:noFill/>
          <a:ln w="9525">
            <a:noFill/>
            <a:miter lim="800000"/>
            <a:headEnd/>
            <a:tailEnd/>
          </a:ln>
        </p:spPr>
      </p:pic>
      <p:pic>
        <p:nvPicPr>
          <p:cNvPr id="173117" name="Picture 61" descr="120"/>
          <p:cNvPicPr>
            <a:picLocks noChangeAspect="1" noChangeArrowheads="1" noCrop="1"/>
          </p:cNvPicPr>
          <p:nvPr/>
        </p:nvPicPr>
        <p:blipFill>
          <a:blip r:embed="rId7" cstate="print"/>
          <a:srcRect/>
          <a:stretch>
            <a:fillRect/>
          </a:stretch>
        </p:blipFill>
        <p:spPr bwMode="auto">
          <a:xfrm>
            <a:off x="251520" y="254918"/>
            <a:ext cx="1878013" cy="1439862"/>
          </a:xfrm>
          <a:prstGeom prst="rect">
            <a:avLst/>
          </a:prstGeom>
          <a:noFill/>
          <a:ln w="9525">
            <a:noFill/>
            <a:miter lim="800000"/>
            <a:headEnd/>
            <a:tailEnd/>
          </a:ln>
        </p:spPr>
      </p:pic>
      <p:pic>
        <p:nvPicPr>
          <p:cNvPr id="173118" name="Picture 62" descr="цветные пузырьки-анимашка"/>
          <p:cNvPicPr>
            <a:picLocks noChangeAspect="1" noChangeArrowheads="1" noCrop="1"/>
          </p:cNvPicPr>
          <p:nvPr/>
        </p:nvPicPr>
        <p:blipFill>
          <a:blip r:embed="rId8" cstate="print"/>
          <a:srcRect/>
          <a:stretch>
            <a:fillRect/>
          </a:stretch>
        </p:blipFill>
        <p:spPr bwMode="auto">
          <a:xfrm>
            <a:off x="5445125" y="4917281"/>
            <a:ext cx="1133475" cy="1358900"/>
          </a:xfrm>
          <a:prstGeom prst="rect">
            <a:avLst/>
          </a:prstGeom>
          <a:noFill/>
          <a:ln w="9525">
            <a:noFill/>
            <a:miter lim="800000"/>
            <a:headEnd/>
            <a:tailEnd/>
          </a:ln>
        </p:spPr>
      </p:pic>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1" name="Picture 12" descr="пишу 1"/>
          <p:cNvPicPr>
            <a:picLocks noChangeAspect="1" noChangeArrowheads="1" noCrop="1"/>
          </p:cNvPicPr>
          <p:nvPr/>
        </p:nvPicPr>
        <p:blipFill>
          <a:blip r:embed="rId10" cstate="print"/>
          <a:srcRect/>
          <a:stretch>
            <a:fillRect/>
          </a:stretch>
        </p:blipFill>
        <p:spPr bwMode="auto">
          <a:xfrm>
            <a:off x="8494713" y="5000636"/>
            <a:ext cx="649287" cy="1295400"/>
          </a:xfrm>
          <a:prstGeom prst="rect">
            <a:avLst/>
          </a:prstGeom>
          <a:noFill/>
          <a:ln w="9525">
            <a:noFill/>
            <a:miter lim="800000"/>
            <a:headEnd/>
            <a:tailEnd/>
          </a:ln>
        </p:spPr>
      </p:pic>
      <p:pic>
        <p:nvPicPr>
          <p:cNvPr id="2051" name="Picture 3" descr="D:\диск D\01.03.16-домашние документы\Лаб. раб YES\Виртуальные лабораторные YES\Анимашки и картинки\Вода, жидкости,\Реки\0_226bf_7f31daa1_L.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1600" y="3214698"/>
            <a:ext cx="4762500" cy="35718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p:cNvSpPr>
            <a:spLocks noChangeArrowheads="1"/>
          </p:cNvSpPr>
          <p:nvPr/>
        </p:nvSpPr>
        <p:spPr bwMode="auto">
          <a:xfrm>
            <a:off x="250950" y="260648"/>
            <a:ext cx="8893050" cy="2198294"/>
          </a:xfrm>
          <a:prstGeom prst="rect">
            <a:avLst/>
          </a:prstGeom>
          <a:noFill/>
          <a:ln w="9525">
            <a:noFill/>
            <a:miter lim="800000"/>
            <a:headEnd/>
            <a:tailEnd/>
          </a:ln>
          <a:effectLst/>
        </p:spPr>
        <p:txBody>
          <a:bodyPr wrap="square" anchor="ctr">
            <a:spAutoFit/>
          </a:bodyPr>
          <a:lstStyle/>
          <a:p>
            <a:pPr marL="985838" indent="-985838" algn="just">
              <a:lnSpc>
                <a:spcPct val="85000"/>
              </a:lnSpc>
            </a:pPr>
            <a:r>
              <a:rPr lang="ru-RU" sz="2700" b="1" dirty="0">
                <a:solidFill>
                  <a:srgbClr val="FF3300"/>
                </a:solidFill>
                <a:effectLst>
                  <a:outerShdw blurRad="38100" dist="38100" dir="2700000" algn="tl">
                    <a:srgbClr val="000000">
                      <a:alpha val="43137"/>
                    </a:srgbClr>
                  </a:outerShdw>
                </a:effectLst>
                <a:latin typeface="Arial" pitchFamily="34" charset="0"/>
                <a:cs typeface="Arial" pitchFamily="34" charset="0"/>
              </a:rPr>
              <a:t>Дисперсная  система</a:t>
            </a:r>
            <a:r>
              <a:rPr lang="ru-RU" sz="2700" b="1" dirty="0">
                <a:effectLst>
                  <a:outerShdw blurRad="38100" dist="38100" dir="2700000" algn="tl">
                    <a:srgbClr val="000000">
                      <a:alpha val="43137"/>
                    </a:srgbClr>
                  </a:outerShdw>
                </a:effectLst>
                <a:latin typeface="Arial" pitchFamily="34" charset="0"/>
                <a:cs typeface="Arial" pitchFamily="34" charset="0"/>
              </a:rPr>
              <a:t> </a:t>
            </a:r>
            <a:r>
              <a:rPr lang="ru-RU" sz="2700" b="1" dirty="0">
                <a:latin typeface="Arial" pitchFamily="34" charset="0"/>
                <a:cs typeface="Arial" pitchFamily="34" charset="0"/>
              </a:rPr>
              <a:t>– </a:t>
            </a:r>
            <a:r>
              <a:rPr lang="ru-RU" sz="2700" b="1" dirty="0">
                <a:solidFill>
                  <a:srgbClr val="2555CD"/>
                </a:solidFill>
                <a:effectLst>
                  <a:outerShdw blurRad="38100" dist="38100" dir="2700000" algn="tl">
                    <a:srgbClr val="000000">
                      <a:alpha val="43137"/>
                    </a:srgbClr>
                  </a:outerShdw>
                </a:effectLst>
                <a:latin typeface="Arial" pitchFamily="34" charset="0"/>
                <a:cs typeface="Arial" pitchFamily="34" charset="0"/>
              </a:rPr>
              <a:t>гетерогенная система</a:t>
            </a:r>
            <a:r>
              <a:rPr lang="ru-RU" sz="2700" b="1" dirty="0">
                <a:latin typeface="Arial" pitchFamily="34" charset="0"/>
                <a:cs typeface="Arial" pitchFamily="34" charset="0"/>
              </a:rPr>
              <a:t>, в которой одно вещество в виде очень мелких частиц равномерно распределено в объеме другого. </a:t>
            </a:r>
            <a:endParaRPr lang="ru-RU" sz="2700" b="1" dirty="0" smtClean="0">
              <a:latin typeface="Arial" pitchFamily="34" charset="0"/>
              <a:cs typeface="Arial" pitchFamily="34" charset="0"/>
            </a:endParaRPr>
          </a:p>
          <a:p>
            <a:pPr marL="985838" indent="-985838" algn="just">
              <a:lnSpc>
                <a:spcPct val="85000"/>
              </a:lnSpc>
            </a:pPr>
            <a:r>
              <a:rPr lang="ru-RU" sz="2700" b="1" i="1" dirty="0" smtClean="0">
                <a:solidFill>
                  <a:srgbClr val="2555CD"/>
                </a:solidFill>
                <a:effectLst>
                  <a:outerShdw blurRad="38100" dist="38100" dir="2700000" algn="tl">
                    <a:srgbClr val="000000">
                      <a:alpha val="43137"/>
                    </a:srgbClr>
                  </a:outerShdw>
                </a:effectLst>
                <a:latin typeface="Arial" pitchFamily="34" charset="0"/>
                <a:cs typeface="Arial" pitchFamily="34" charset="0"/>
              </a:rPr>
              <a:t>Гетерогенная система</a:t>
            </a:r>
            <a:r>
              <a:rPr lang="ru-RU" sz="2700" b="1" dirty="0" smtClean="0">
                <a:effectLst>
                  <a:outerShdw blurRad="38100" dist="38100" dir="2700000" algn="tl">
                    <a:srgbClr val="000000">
                      <a:alpha val="43137"/>
                    </a:srgbClr>
                  </a:outerShdw>
                </a:effectLst>
                <a:latin typeface="Arial" pitchFamily="34" charset="0"/>
                <a:cs typeface="Arial" pitchFamily="34" charset="0"/>
              </a:rPr>
              <a:t> </a:t>
            </a:r>
            <a:r>
              <a:rPr lang="ru-RU" sz="2700" b="1" dirty="0" smtClean="0">
                <a:latin typeface="Arial" pitchFamily="34" charset="0"/>
                <a:cs typeface="Arial" pitchFamily="34" charset="0"/>
              </a:rPr>
              <a:t>состоит из двух и более фаз. </a:t>
            </a:r>
            <a:endParaRPr lang="ru-RU" sz="2700" b="1" dirty="0">
              <a:latin typeface="Arial" pitchFamily="34" charset="0"/>
              <a:cs typeface="Arial" pitchFamily="34" charset="0"/>
            </a:endParaRPr>
          </a:p>
        </p:txBody>
      </p:sp>
      <p:pic>
        <p:nvPicPr>
          <p:cNvPr id="707587" name="Picture 3"/>
          <p:cNvPicPr>
            <a:picLocks noChangeAspect="1" noChangeArrowheads="1"/>
          </p:cNvPicPr>
          <p:nvPr/>
        </p:nvPicPr>
        <p:blipFill>
          <a:blip r:embed="rId2" cstate="print"/>
          <a:srcRect/>
          <a:stretch>
            <a:fillRect/>
          </a:stretch>
        </p:blipFill>
        <p:spPr bwMode="auto">
          <a:xfrm>
            <a:off x="251520" y="2564904"/>
            <a:ext cx="3219450" cy="1400175"/>
          </a:xfrm>
          <a:prstGeom prst="rect">
            <a:avLst/>
          </a:prstGeom>
          <a:noFill/>
        </p:spPr>
      </p:pic>
      <p:pic>
        <p:nvPicPr>
          <p:cNvPr id="707589" name="Picture 5" descr="59-a"/>
          <p:cNvPicPr>
            <a:picLocks noChangeAspect="1" noChangeArrowheads="1" noCrop="1"/>
          </p:cNvPicPr>
          <p:nvPr/>
        </p:nvPicPr>
        <p:blipFill>
          <a:blip r:embed="rId3" cstate="print"/>
          <a:srcRect/>
          <a:stretch>
            <a:fillRect/>
          </a:stretch>
        </p:blipFill>
        <p:spPr bwMode="auto">
          <a:xfrm>
            <a:off x="0" y="5905500"/>
            <a:ext cx="952500" cy="952500"/>
          </a:xfrm>
          <a:prstGeom prst="rect">
            <a:avLst/>
          </a:prstGeom>
          <a:noFill/>
        </p:spPr>
      </p:pic>
      <p:sp>
        <p:nvSpPr>
          <p:cNvPr id="707591" name="Rectangle 7"/>
          <p:cNvSpPr>
            <a:spLocks noChangeArrowheads="1"/>
          </p:cNvSpPr>
          <p:nvPr/>
        </p:nvSpPr>
        <p:spPr bwMode="auto">
          <a:xfrm>
            <a:off x="3491880" y="2245104"/>
            <a:ext cx="5473700" cy="2336024"/>
          </a:xfrm>
          <a:prstGeom prst="rect">
            <a:avLst/>
          </a:prstGeom>
          <a:noFill/>
          <a:ln w="9525">
            <a:noFill/>
            <a:miter lim="800000"/>
            <a:headEnd/>
            <a:tailEnd/>
          </a:ln>
          <a:effectLst/>
        </p:spPr>
        <p:txBody>
          <a:bodyPr anchor="ctr">
            <a:spAutoFit/>
          </a:bodyPr>
          <a:lstStyle/>
          <a:p>
            <a:pPr indent="447675" algn="just">
              <a:lnSpc>
                <a:spcPct val="90000"/>
              </a:lnSpc>
            </a:pPr>
            <a:r>
              <a:rPr lang="ru-RU" sz="2700" b="1" dirty="0">
                <a:latin typeface="Arial" pitchFamily="34" charset="0"/>
                <a:cs typeface="Arial" pitchFamily="34" charset="0"/>
              </a:rPr>
              <a:t>Вещество, которое присутствует в дисперсной системе </a:t>
            </a:r>
            <a:r>
              <a:rPr lang="ru-RU" sz="2700" b="1" u="sng" dirty="0">
                <a:latin typeface="Arial" pitchFamily="34" charset="0"/>
                <a:cs typeface="Arial" pitchFamily="34" charset="0"/>
              </a:rPr>
              <a:t>в меньшем количестве</a:t>
            </a:r>
            <a:r>
              <a:rPr lang="ru-RU" sz="2700" b="1" dirty="0">
                <a:latin typeface="Arial" pitchFamily="34" charset="0"/>
                <a:cs typeface="Arial" pitchFamily="34" charset="0"/>
              </a:rPr>
              <a:t> и распределено в объеме другого, называют </a:t>
            </a:r>
            <a:r>
              <a:rPr lang="ru-RU" sz="2700" b="1" dirty="0">
                <a:solidFill>
                  <a:srgbClr val="990000"/>
                </a:solidFill>
                <a:effectLst>
                  <a:outerShdw blurRad="38100" dist="38100" dir="2700000" algn="tl">
                    <a:srgbClr val="000000">
                      <a:alpha val="43137"/>
                    </a:srgbClr>
                  </a:outerShdw>
                </a:effectLst>
                <a:latin typeface="Arial" pitchFamily="34" charset="0"/>
                <a:cs typeface="Arial" pitchFamily="34" charset="0"/>
              </a:rPr>
              <a:t>дисперсной фазой</a:t>
            </a:r>
            <a:r>
              <a:rPr lang="ru-RU" sz="2700" b="1" dirty="0">
                <a:latin typeface="Arial" pitchFamily="34" charset="0"/>
                <a:cs typeface="Arial" pitchFamily="34" charset="0"/>
              </a:rPr>
              <a:t>. </a:t>
            </a:r>
          </a:p>
        </p:txBody>
      </p:sp>
      <p:sp>
        <p:nvSpPr>
          <p:cNvPr id="707592" name="Rectangle 8"/>
          <p:cNvSpPr>
            <a:spLocks noChangeArrowheads="1"/>
          </p:cNvSpPr>
          <p:nvPr/>
        </p:nvSpPr>
        <p:spPr bwMode="auto">
          <a:xfrm>
            <a:off x="0" y="4660277"/>
            <a:ext cx="8964613" cy="1505027"/>
          </a:xfrm>
          <a:prstGeom prst="rect">
            <a:avLst/>
          </a:prstGeom>
          <a:noFill/>
          <a:ln w="9525">
            <a:noFill/>
            <a:miter lim="800000"/>
            <a:headEnd/>
            <a:tailEnd/>
          </a:ln>
          <a:effectLst/>
        </p:spPr>
        <p:txBody>
          <a:bodyPr anchor="ctr">
            <a:spAutoFit/>
          </a:bodyPr>
          <a:lstStyle/>
          <a:p>
            <a:pPr indent="447675" algn="just">
              <a:lnSpc>
                <a:spcPct val="85000"/>
              </a:lnSpc>
            </a:pPr>
            <a:r>
              <a:rPr lang="ru-RU" sz="2700" b="1" dirty="0">
                <a:latin typeface="Arial" pitchFamily="34" charset="0"/>
                <a:cs typeface="Arial" pitchFamily="34" charset="0"/>
              </a:rPr>
              <a:t>Вещество, которое присутствует в дисперсной системе </a:t>
            </a:r>
            <a:r>
              <a:rPr lang="ru-RU" sz="2700" b="1" u="sng" dirty="0">
                <a:latin typeface="Arial" pitchFamily="34" charset="0"/>
                <a:cs typeface="Arial" pitchFamily="34" charset="0"/>
              </a:rPr>
              <a:t>в большем количестве</a:t>
            </a:r>
            <a:r>
              <a:rPr lang="ru-RU" sz="2700" b="1" dirty="0">
                <a:latin typeface="Arial" pitchFamily="34" charset="0"/>
                <a:cs typeface="Arial" pitchFamily="34" charset="0"/>
              </a:rPr>
              <a:t>, в объеме которого распределена дисперсная фаза, называют </a:t>
            </a:r>
            <a:r>
              <a:rPr lang="ru-RU" sz="2700" b="1" dirty="0">
                <a:solidFill>
                  <a:srgbClr val="2555CD"/>
                </a:solidFill>
                <a:effectLst>
                  <a:outerShdw blurRad="38100" dist="38100" dir="2700000" algn="tl">
                    <a:srgbClr val="000000">
                      <a:alpha val="43137"/>
                    </a:srgbClr>
                  </a:outerShdw>
                </a:effectLst>
                <a:latin typeface="Arial" pitchFamily="34" charset="0"/>
                <a:cs typeface="Arial" pitchFamily="34" charset="0"/>
              </a:rPr>
              <a:t>дисперсионной средой</a:t>
            </a:r>
            <a:r>
              <a:rPr lang="ru-RU" sz="2700" b="1" dirty="0">
                <a:latin typeface="Arial" pitchFamily="34" charset="0"/>
                <a:cs typeface="Arial" pitchFamily="34" charset="0"/>
              </a:rPr>
              <a:t>. </a:t>
            </a: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28926" y="142852"/>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Прямоугольник 9"/>
          <p:cNvSpPr/>
          <p:nvPr/>
        </p:nvSpPr>
        <p:spPr>
          <a:xfrm>
            <a:off x="214282" y="991219"/>
            <a:ext cx="8715436" cy="5036763"/>
          </a:xfrm>
          <a:prstGeom prst="rect">
            <a:avLst/>
          </a:prstGeom>
        </p:spPr>
        <p:txBody>
          <a:bodyPr wrap="square">
            <a:spAutoFit/>
          </a:bodyPr>
          <a:lstStyle/>
          <a:p>
            <a:pPr algn="just">
              <a:lnSpc>
                <a:spcPct val="85000"/>
              </a:lnSpc>
            </a:pPr>
            <a:r>
              <a:rPr lang="ru-RU" sz="2700" b="1" dirty="0" smtClean="0">
                <a:solidFill>
                  <a:schemeClr val="accent2">
                    <a:lumMod val="50000"/>
                  </a:schemeClr>
                </a:solidFill>
                <a:latin typeface="Arial" pitchFamily="34" charset="0"/>
                <a:cs typeface="Arial" pitchFamily="34" charset="0"/>
                <a:hlinkClick r:id="rId5" action="ppaction://hlinksldjump"/>
              </a:rPr>
              <a:t>Фазовые равновесия.</a:t>
            </a:r>
            <a:r>
              <a:rPr lang="ru-RU" sz="2700" b="1"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sym typeface="Symbol" pitchFamily="18" charset="2"/>
                <a:hlinkClick r:id="rId6" action="ppaction://hlinksldjump"/>
              </a:rPr>
              <a:t>Правило фаз Гиббса.</a:t>
            </a:r>
            <a:r>
              <a:rPr lang="ru-RU" sz="2700" b="1"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hlinkClick r:id="rId7" action="ppaction://hlinksldjump"/>
              </a:rPr>
              <a:t>Диаграмма состояния.</a:t>
            </a:r>
            <a:r>
              <a:rPr lang="ru-RU" sz="2700" b="1"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hlinkClick r:id="rId8" action="ppaction://hlinksldjump"/>
              </a:rPr>
              <a:t>Однокомпонентные гетерогенные системы.</a:t>
            </a:r>
            <a:r>
              <a:rPr lang="ru-RU" sz="2700" b="1"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hlinkClick r:id="rId9" action="ppaction://hlinksldjump"/>
              </a:rPr>
              <a:t>Это интересно …</a:t>
            </a:r>
            <a:endParaRPr lang="ru-RU" sz="2700" b="1" dirty="0" smtClean="0">
              <a:ln w="1905">
                <a:solidFill>
                  <a:sysClr val="windowText" lastClr="000000"/>
                </a:solidFill>
              </a:ln>
              <a:solidFill>
                <a:schemeClr val="accent2">
                  <a:lumMod val="50000"/>
                </a:schemeClr>
              </a:solidFill>
              <a:latin typeface="Arial" pitchFamily="34" charset="0"/>
              <a:cs typeface="Arial" pitchFamily="34" charset="0"/>
            </a:endParaRPr>
          </a:p>
          <a:p>
            <a:pPr algn="just">
              <a:lnSpc>
                <a:spcPct val="85000"/>
              </a:lnSpc>
              <a:spcAft>
                <a:spcPts val="0"/>
              </a:spcAft>
            </a:pPr>
            <a:r>
              <a:rPr lang="ru-RU" sz="2700" b="1"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hlinkClick r:id="rId10" action="ppaction://hlinksldjump"/>
              </a:rPr>
              <a:t>Дисперсные системы.</a:t>
            </a:r>
            <a:r>
              <a:rPr lang="ru-RU" sz="2700" b="1"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cs typeface="Arial" pitchFamily="34" charset="0"/>
                <a:hlinkClick r:id="rId11" action="ppaction://hlinksldjump"/>
              </a:rPr>
              <a:t>Свойства коллоидных систем. Коагуляция.</a:t>
            </a:r>
            <a:endParaRPr lang="ru-RU" sz="2700" b="1" dirty="0" smtClean="0">
              <a:solidFill>
                <a:schemeClr val="accent2">
                  <a:lumMod val="50000"/>
                </a:schemeClr>
              </a:solidFill>
              <a:latin typeface="Arial" pitchFamily="34" charset="0"/>
              <a:cs typeface="Arial" pitchFamily="34" charset="0"/>
              <a:hlinkClick r:id="rId12" action="ppaction://hlinksldjump"/>
            </a:endParaRPr>
          </a:p>
          <a:p>
            <a:pPr algn="just">
              <a:lnSpc>
                <a:spcPct val="85000"/>
              </a:lnSpc>
              <a:spcAft>
                <a:spcPts val="0"/>
              </a:spcAft>
            </a:pPr>
            <a:r>
              <a:rPr lang="ru-RU" sz="2700" b="1" dirty="0" smtClean="0">
                <a:solidFill>
                  <a:schemeClr val="accent2">
                    <a:lumMod val="50000"/>
                  </a:schemeClr>
                </a:solidFill>
                <a:latin typeface="Arial" pitchFamily="34" charset="0"/>
                <a:cs typeface="Arial" pitchFamily="34" charset="0"/>
                <a:hlinkClick r:id="rId12" action="ppaction://hlinksldjump"/>
              </a:rPr>
              <a:t>Практическая работа № 10 «Коллоидные растворы в анализе».</a:t>
            </a:r>
            <a:endParaRPr lang="ru-RU" sz="2700" b="1" dirty="0" smtClean="0">
              <a:solidFill>
                <a:schemeClr val="accent2">
                  <a:lumMod val="50000"/>
                </a:schemeClr>
              </a:solidFill>
              <a:latin typeface="Arial" pitchFamily="34" charset="0"/>
              <a:ea typeface="Times New Roman"/>
              <a:cs typeface="Arial" pitchFamily="34" charset="0"/>
            </a:endParaRPr>
          </a:p>
          <a:p>
            <a:pPr algn="just">
              <a:lnSpc>
                <a:spcPct val="85000"/>
              </a:lnSpc>
              <a:spcAft>
                <a:spcPts val="0"/>
              </a:spcAft>
            </a:pPr>
            <a:r>
              <a:rPr lang="ru-RU" sz="2700" b="1" dirty="0" smtClean="0">
                <a:solidFill>
                  <a:schemeClr val="accent2">
                    <a:lumMod val="50000"/>
                  </a:schemeClr>
                </a:solidFill>
                <a:latin typeface="Arial" pitchFamily="34" charset="0"/>
                <a:ea typeface="Times New Roman"/>
                <a:cs typeface="Arial" pitchFamily="34" charset="0"/>
                <a:hlinkClick r:id="rId13" action="ppaction://hlinksldjump"/>
              </a:rPr>
              <a:t>Практическая работа № 11 «</a:t>
            </a:r>
            <a:r>
              <a:rPr lang="ru-RU" sz="2700" b="1" dirty="0" smtClean="0">
                <a:solidFill>
                  <a:schemeClr val="accent2">
                    <a:lumMod val="50000"/>
                  </a:schemeClr>
                </a:solidFill>
                <a:latin typeface="Arial" pitchFamily="34" charset="0"/>
                <a:cs typeface="Arial" pitchFamily="34" charset="0"/>
                <a:hlinkClick r:id="rId13" action="ppaction://hlinksldjump"/>
              </a:rPr>
              <a:t>Коагуляция коллоидных систем</a:t>
            </a:r>
            <a:r>
              <a:rPr lang="ru-RU" sz="2700" b="1" dirty="0" smtClean="0">
                <a:solidFill>
                  <a:schemeClr val="accent2">
                    <a:lumMod val="50000"/>
                  </a:schemeClr>
                </a:solidFill>
                <a:latin typeface="Arial" pitchFamily="34" charset="0"/>
                <a:ea typeface="Times New Roman"/>
                <a:cs typeface="Arial" pitchFamily="34" charset="0"/>
                <a:hlinkClick r:id="rId13" action="ppaction://hlinksldjump"/>
              </a:rPr>
              <a:t>».</a:t>
            </a:r>
            <a:endParaRPr lang="ru-RU" sz="2700" b="1" dirty="0" smtClean="0">
              <a:solidFill>
                <a:schemeClr val="accent2">
                  <a:lumMod val="50000"/>
                </a:schemeClr>
              </a:solidFill>
              <a:latin typeface="Arial" pitchFamily="34" charset="0"/>
              <a:ea typeface="Times New Roman"/>
              <a:cs typeface="Arial" pitchFamily="34" charset="0"/>
            </a:endParaRPr>
          </a:p>
          <a:p>
            <a:pPr algn="just">
              <a:lnSpc>
                <a:spcPct val="85000"/>
              </a:lnSpc>
            </a:pPr>
            <a:r>
              <a:rPr lang="ru-RU" sz="2700" b="1" dirty="0" smtClean="0">
                <a:solidFill>
                  <a:schemeClr val="accent2">
                    <a:lumMod val="50000"/>
                  </a:schemeClr>
                </a:solidFill>
                <a:latin typeface="Arial" pitchFamily="34" charset="0"/>
                <a:ea typeface="Times New Roman"/>
                <a:cs typeface="Arial" pitchFamily="34" charset="0"/>
                <a:hlinkClick r:id="rId12" action="ppaction://hlinksldjump"/>
              </a:rPr>
              <a:t>Практическая работа № 12 «</a:t>
            </a:r>
            <a:r>
              <a:rPr lang="ru-RU" sz="2700" b="1" dirty="0" smtClean="0">
                <a:solidFill>
                  <a:schemeClr val="accent2">
                    <a:lumMod val="50000"/>
                  </a:schemeClr>
                </a:solidFill>
                <a:latin typeface="Arial" pitchFamily="34" charset="0"/>
                <a:cs typeface="Arial" pitchFamily="34" charset="0"/>
                <a:hlinkClick r:id="rId12" action="ppaction://hlinksldjump"/>
              </a:rPr>
              <a:t>Коллоидные растворы в анализе</a:t>
            </a:r>
            <a:r>
              <a:rPr lang="ru-RU" sz="2700" b="1" dirty="0" smtClean="0">
                <a:solidFill>
                  <a:schemeClr val="accent2">
                    <a:lumMod val="50000"/>
                  </a:schemeClr>
                </a:solidFill>
                <a:latin typeface="Arial" pitchFamily="34" charset="0"/>
                <a:ea typeface="Times New Roman"/>
                <a:cs typeface="Arial" pitchFamily="34" charset="0"/>
                <a:hlinkClick r:id="rId12" action="ppaction://hlinksldjump"/>
              </a:rPr>
              <a:t>».</a:t>
            </a:r>
            <a:r>
              <a:rPr lang="ru-RU" sz="2700" b="1" dirty="0" smtClean="0">
                <a:solidFill>
                  <a:schemeClr val="accent2">
                    <a:lumMod val="50000"/>
                  </a:schemeClr>
                </a:solidFill>
                <a:latin typeface="Arial" pitchFamily="34" charset="0"/>
                <a:ea typeface="Times New Roman"/>
                <a:cs typeface="Arial" pitchFamily="34" charset="0"/>
              </a:rPr>
              <a:t> </a:t>
            </a:r>
          </a:p>
          <a:p>
            <a:pPr algn="just">
              <a:lnSpc>
                <a:spcPct val="85000"/>
              </a:lnSpc>
              <a:spcAft>
                <a:spcPts val="0"/>
              </a:spcAft>
            </a:pPr>
            <a:r>
              <a:rPr lang="ru-RU" sz="2700" b="1" dirty="0">
                <a:solidFill>
                  <a:schemeClr val="accent2">
                    <a:lumMod val="50000"/>
                  </a:schemeClr>
                </a:solidFill>
                <a:latin typeface="Arial" pitchFamily="34" charset="0"/>
                <a:cs typeface="Arial" pitchFamily="34" charset="0"/>
                <a:hlinkClick r:id="rId14" action="ppaction://hlinksldjump"/>
              </a:rPr>
              <a:t>Жесткость </a:t>
            </a:r>
            <a:r>
              <a:rPr lang="ru-RU" sz="2700" b="1" dirty="0" smtClean="0">
                <a:solidFill>
                  <a:schemeClr val="accent2">
                    <a:lumMod val="50000"/>
                  </a:schemeClr>
                </a:solidFill>
                <a:latin typeface="Arial" pitchFamily="34" charset="0"/>
                <a:cs typeface="Arial" pitchFamily="34" charset="0"/>
                <a:hlinkClick r:id="rId14" action="ppaction://hlinksldjump"/>
              </a:rPr>
              <a:t>воды.</a:t>
            </a:r>
            <a:r>
              <a:rPr lang="ru-RU" sz="2700" b="1" dirty="0" smtClean="0">
                <a:solidFill>
                  <a:schemeClr val="accent2">
                    <a:lumMod val="50000"/>
                  </a:schemeClr>
                </a:solidFill>
                <a:latin typeface="Arial" pitchFamily="34" charset="0"/>
                <a:cs typeface="Arial" pitchFamily="34" charset="0"/>
              </a:rPr>
              <a:t> </a:t>
            </a:r>
            <a:r>
              <a:rPr lang="ru-RU" sz="2700" b="1" dirty="0" smtClean="0">
                <a:solidFill>
                  <a:schemeClr val="accent2">
                    <a:lumMod val="50000"/>
                  </a:schemeClr>
                </a:solidFill>
                <a:latin typeface="Arial" pitchFamily="34" charset="0"/>
                <a:ea typeface="Times New Roman"/>
                <a:cs typeface="Arial" pitchFamily="34" charset="0"/>
                <a:hlinkClick r:id="rId15" action="ppaction://hlinksldjump"/>
              </a:rPr>
              <a:t>Практическая работа № 13 «</a:t>
            </a:r>
            <a:r>
              <a:rPr lang="ru-RU" sz="2700" b="1" dirty="0" smtClean="0">
                <a:solidFill>
                  <a:schemeClr val="accent2">
                    <a:lumMod val="50000"/>
                  </a:schemeClr>
                </a:solidFill>
                <a:latin typeface="Arial" pitchFamily="34" charset="0"/>
                <a:cs typeface="Arial" pitchFamily="34" charset="0"/>
                <a:hlinkClick r:id="rId15" action="ppaction://hlinksldjump"/>
              </a:rPr>
              <a:t>Жесткость воды</a:t>
            </a:r>
            <a:r>
              <a:rPr lang="ru-RU" sz="2700" b="1" dirty="0" smtClean="0">
                <a:solidFill>
                  <a:schemeClr val="accent2">
                    <a:lumMod val="50000"/>
                  </a:schemeClr>
                </a:solidFill>
                <a:latin typeface="Arial" pitchFamily="34" charset="0"/>
                <a:ea typeface="Times New Roman"/>
                <a:cs typeface="Arial" pitchFamily="34" charset="0"/>
                <a:hlinkClick r:id="rId15" action="ppaction://hlinksldjump"/>
              </a:rPr>
              <a:t>».</a:t>
            </a:r>
            <a:endParaRPr lang="ru-RU" sz="2700" b="1" dirty="0" smtClean="0">
              <a:solidFill>
                <a:schemeClr val="accent2">
                  <a:lumMod val="50000"/>
                </a:schemeClr>
              </a:solidFill>
              <a:latin typeface="Arial" pitchFamily="34" charset="0"/>
              <a:ea typeface="Times New Roman"/>
              <a:cs typeface="Arial" pitchFamily="34" charset="0"/>
            </a:endParaRPr>
          </a:p>
          <a:p>
            <a:pPr algn="just">
              <a:lnSpc>
                <a:spcPct val="85000"/>
              </a:lnSpc>
            </a:pPr>
            <a:r>
              <a:rPr lang="ru-RU" sz="2700" b="1" dirty="0" smtClean="0">
                <a:solidFill>
                  <a:schemeClr val="accent2">
                    <a:lumMod val="50000"/>
                  </a:schemeClr>
                </a:solidFill>
                <a:latin typeface="Arial" pitchFamily="34" charset="0"/>
                <a:cs typeface="Arial" pitchFamily="34" charset="0"/>
                <a:hlinkClick r:id="rId16" action="ppaction://hlinksldjump"/>
              </a:rPr>
              <a:t>Использованные источники.</a:t>
            </a:r>
            <a:r>
              <a:rPr lang="ru-RU" sz="2700" b="1" dirty="0" smtClean="0">
                <a:solidFill>
                  <a:schemeClr val="accent2">
                    <a:lumMod val="50000"/>
                  </a:schemeClr>
                </a:solidFill>
                <a:latin typeface="Arial" pitchFamily="34" charset="0"/>
                <a:ea typeface="Times New Roman" pitchFamily="18" charset="0"/>
                <a:cs typeface="Arial" pitchFamily="34" charset="0"/>
                <a:hlinkClick r:id="" action="ppaction://noaction"/>
              </a:rPr>
              <a:t> </a:t>
            </a:r>
            <a:endParaRPr lang="ru-RU" sz="2700" b="1" dirty="0" smtClean="0">
              <a:solidFill>
                <a:schemeClr val="accent2">
                  <a:lumMod val="50000"/>
                </a:schemeClr>
              </a:solidFill>
              <a:latin typeface="Arial" pitchFamily="34" charset="0"/>
              <a:ea typeface="Times New Roman" pitchFamily="18"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95621"/>
                                        </p:tgtEl>
                                        <p:attrNameLst>
                                          <p:attrName>style.visibility</p:attrName>
                                        </p:attrNameLst>
                                      </p:cBhvr>
                                      <p:to>
                                        <p:strVal val="visible"/>
                                      </p:to>
                                    </p:set>
                                    <p:anim calcmode="lin" valueType="num">
                                      <p:cBhvr>
                                        <p:cTn id="7" dur="500" fill="hold"/>
                                        <p:tgtEl>
                                          <p:spTgt spid="495621"/>
                                        </p:tgtEl>
                                        <p:attrNameLst>
                                          <p:attrName>ppt_w</p:attrName>
                                        </p:attrNameLst>
                                      </p:cBhvr>
                                      <p:tavLst>
                                        <p:tav tm="0">
                                          <p:val>
                                            <p:fltVal val="0"/>
                                          </p:val>
                                        </p:tav>
                                        <p:tav tm="100000">
                                          <p:val>
                                            <p:strVal val="#ppt_w"/>
                                          </p:val>
                                        </p:tav>
                                      </p:tavLst>
                                    </p:anim>
                                    <p:anim calcmode="lin" valueType="num">
                                      <p:cBhvr>
                                        <p:cTn id="8" dur="500" fill="hold"/>
                                        <p:tgtEl>
                                          <p:spTgt spid="495621"/>
                                        </p:tgtEl>
                                        <p:attrNameLst>
                                          <p:attrName>ppt_h</p:attrName>
                                        </p:attrNameLst>
                                      </p:cBhvr>
                                      <p:tavLst>
                                        <p:tav tm="0">
                                          <p:val>
                                            <p:fltVal val="0"/>
                                          </p:val>
                                        </p:tav>
                                        <p:tav tm="100000">
                                          <p:val>
                                            <p:strVal val="#ppt_h"/>
                                          </p:val>
                                        </p:tav>
                                      </p:tavLst>
                                    </p:anim>
                                    <p:animEffect transition="in" filter="fade">
                                      <p:cBhvr>
                                        <p:cTn id="9" dur="500"/>
                                        <p:tgtEl>
                                          <p:spTgt spid="495621"/>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495624"/>
                                        </p:tgtEl>
                                        <p:attrNameLst>
                                          <p:attrName>style.visibility</p:attrName>
                                        </p:attrNameLst>
                                      </p:cBhvr>
                                      <p:to>
                                        <p:strVal val="visible"/>
                                      </p:to>
                                    </p:set>
                                    <p:anim calcmode="lin" valueType="num">
                                      <p:cBhvr>
                                        <p:cTn id="13" dur="500" fill="hold"/>
                                        <p:tgtEl>
                                          <p:spTgt spid="495624"/>
                                        </p:tgtEl>
                                        <p:attrNameLst>
                                          <p:attrName>ppt_w</p:attrName>
                                        </p:attrNameLst>
                                      </p:cBhvr>
                                      <p:tavLst>
                                        <p:tav tm="0">
                                          <p:val>
                                            <p:fltVal val="0"/>
                                          </p:val>
                                        </p:tav>
                                        <p:tav tm="100000">
                                          <p:val>
                                            <p:strVal val="#ppt_w"/>
                                          </p:val>
                                        </p:tav>
                                      </p:tavLst>
                                    </p:anim>
                                    <p:anim calcmode="lin" valueType="num">
                                      <p:cBhvr>
                                        <p:cTn id="14" dur="500" fill="hold"/>
                                        <p:tgtEl>
                                          <p:spTgt spid="495624"/>
                                        </p:tgtEl>
                                        <p:attrNameLst>
                                          <p:attrName>ppt_h</p:attrName>
                                        </p:attrNameLst>
                                      </p:cBhvr>
                                      <p:tavLst>
                                        <p:tav tm="0">
                                          <p:val>
                                            <p:fltVal val="0"/>
                                          </p:val>
                                        </p:tav>
                                        <p:tav tm="100000">
                                          <p:val>
                                            <p:strVal val="#ppt_h"/>
                                          </p:val>
                                        </p:tav>
                                      </p:tavLst>
                                    </p:anim>
                                    <p:animEffect transition="in" filter="fade">
                                      <p:cBhvr>
                                        <p:cTn id="15" dur="500"/>
                                        <p:tgtEl>
                                          <p:spTgt spid="495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2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0" name="Picture 2" descr="alt"/>
          <p:cNvPicPr>
            <a:picLocks noChangeAspect="1" noChangeArrowheads="1"/>
          </p:cNvPicPr>
          <p:nvPr/>
        </p:nvPicPr>
        <p:blipFill>
          <a:blip r:embed="rId2" cstate="print"/>
          <a:srcRect/>
          <a:stretch>
            <a:fillRect/>
          </a:stretch>
        </p:blipFill>
        <p:spPr bwMode="auto">
          <a:xfrm>
            <a:off x="647700" y="115888"/>
            <a:ext cx="8496300" cy="6373812"/>
          </a:xfrm>
          <a:prstGeom prst="rect">
            <a:avLst/>
          </a:prstGeom>
          <a:noFill/>
          <a:ln w="9525">
            <a:noFill/>
            <a:miter lim="800000"/>
            <a:headEnd/>
            <a:tailEnd/>
          </a:ln>
        </p:spPr>
      </p:pic>
      <p:pic>
        <p:nvPicPr>
          <p:cNvPr id="595972" name="Picture 4" descr="aspen2"/>
          <p:cNvPicPr>
            <a:picLocks noChangeAspect="1" noChangeArrowheads="1" noCrop="1"/>
          </p:cNvPicPr>
          <p:nvPr/>
        </p:nvPicPr>
        <p:blipFill>
          <a:blip r:embed="rId3" cstate="print"/>
          <a:srcRect/>
          <a:stretch>
            <a:fillRect/>
          </a:stretch>
        </p:blipFill>
        <p:spPr bwMode="auto">
          <a:xfrm>
            <a:off x="7812088" y="5084763"/>
            <a:ext cx="1081087" cy="1358900"/>
          </a:xfrm>
          <a:prstGeom prst="rect">
            <a:avLst/>
          </a:prstGeom>
          <a:noFill/>
        </p:spPr>
      </p:pic>
      <p:pic>
        <p:nvPicPr>
          <p:cNvPr id="595973" name="Picture 5" descr="синяя вода"/>
          <p:cNvPicPr>
            <a:picLocks noChangeAspect="1" noChangeArrowheads="1" noCrop="1"/>
          </p:cNvPicPr>
          <p:nvPr/>
        </p:nvPicPr>
        <p:blipFill>
          <a:blip r:embed="rId4" cstate="print"/>
          <a:srcRect/>
          <a:stretch>
            <a:fillRect/>
          </a:stretch>
        </p:blipFill>
        <p:spPr bwMode="auto">
          <a:xfrm>
            <a:off x="5148263" y="5084763"/>
            <a:ext cx="1152525" cy="1368425"/>
          </a:xfrm>
          <a:prstGeom prst="rect">
            <a:avLst/>
          </a:prstGeom>
          <a:noFill/>
        </p:spPr>
      </p:pic>
      <p:pic>
        <p:nvPicPr>
          <p:cNvPr id="595974" name="Picture 6" descr="молоко"/>
          <p:cNvPicPr>
            <a:picLocks noChangeAspect="1" noChangeArrowheads="1" noCrop="1"/>
          </p:cNvPicPr>
          <p:nvPr/>
        </p:nvPicPr>
        <p:blipFill>
          <a:blip r:embed="rId5" cstate="print"/>
          <a:srcRect/>
          <a:stretch>
            <a:fillRect/>
          </a:stretch>
        </p:blipFill>
        <p:spPr bwMode="auto">
          <a:xfrm>
            <a:off x="3924300" y="6021388"/>
            <a:ext cx="1028700" cy="704850"/>
          </a:xfrm>
          <a:prstGeom prst="rect">
            <a:avLst/>
          </a:prstGeom>
          <a:noFill/>
        </p:spPr>
      </p:pic>
      <p:pic>
        <p:nvPicPr>
          <p:cNvPr id="595975" name="Picture 7" descr="159847840"/>
          <p:cNvPicPr>
            <a:picLocks noChangeAspect="1" noChangeArrowheads="1" noCrop="1"/>
          </p:cNvPicPr>
          <p:nvPr/>
        </p:nvPicPr>
        <p:blipFill>
          <a:blip r:embed="rId6" cstate="print"/>
          <a:srcRect/>
          <a:stretch>
            <a:fillRect/>
          </a:stretch>
        </p:blipFill>
        <p:spPr bwMode="auto">
          <a:xfrm>
            <a:off x="757238" y="5095875"/>
            <a:ext cx="1150937" cy="1428750"/>
          </a:xfrm>
          <a:prstGeom prst="rect">
            <a:avLst/>
          </a:prstGeom>
          <a:noFill/>
        </p:spPr>
      </p:pic>
      <p:pic>
        <p:nvPicPr>
          <p:cNvPr id="595977" name="Picture 9" descr="1240522339_vodopad5"/>
          <p:cNvPicPr>
            <a:picLocks noChangeAspect="1" noChangeArrowheads="1" noCrop="1"/>
          </p:cNvPicPr>
          <p:nvPr/>
        </p:nvPicPr>
        <p:blipFill>
          <a:blip r:embed="rId7" cstate="print"/>
          <a:srcRect/>
          <a:stretch>
            <a:fillRect/>
          </a:stretch>
        </p:blipFill>
        <p:spPr bwMode="auto">
          <a:xfrm>
            <a:off x="2681288" y="5060950"/>
            <a:ext cx="1098550" cy="1463675"/>
          </a:xfrm>
          <a:prstGeom prst="rect">
            <a:avLst/>
          </a:prstGeom>
          <a:noFill/>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8"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9" cstate="print"/>
          <a:srcRect/>
          <a:stretch>
            <a:fillRect/>
          </a:stretch>
        </p:blipFill>
        <p:spPr bwMode="auto">
          <a:xfrm>
            <a:off x="8494713" y="0"/>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90" name="Picture 2" descr="3-01"/>
          <p:cNvPicPr>
            <a:picLocks noChangeAspect="1" noChangeArrowheads="1"/>
          </p:cNvPicPr>
          <p:nvPr/>
        </p:nvPicPr>
        <p:blipFill>
          <a:blip r:embed="rId2" cstate="print"/>
          <a:srcRect/>
          <a:stretch>
            <a:fillRect/>
          </a:stretch>
        </p:blipFill>
        <p:spPr bwMode="auto">
          <a:xfrm>
            <a:off x="2190750" y="0"/>
            <a:ext cx="4905375" cy="6858000"/>
          </a:xfrm>
          <a:prstGeom prst="rect">
            <a:avLst/>
          </a:prstGeom>
          <a:noFill/>
        </p:spPr>
      </p:pic>
      <p:pic>
        <p:nvPicPr>
          <p:cNvPr id="703491" name="Picture 3" descr="9"/>
          <p:cNvPicPr>
            <a:picLocks noChangeAspect="1" noChangeArrowheads="1" noCrop="1"/>
          </p:cNvPicPr>
          <p:nvPr/>
        </p:nvPicPr>
        <p:blipFill>
          <a:blip r:embed="rId3" cstate="print"/>
          <a:srcRect/>
          <a:stretch>
            <a:fillRect/>
          </a:stretch>
        </p:blipFill>
        <p:spPr bwMode="auto">
          <a:xfrm>
            <a:off x="0" y="0"/>
            <a:ext cx="1428750" cy="952500"/>
          </a:xfrm>
          <a:prstGeom prst="rect">
            <a:avLst/>
          </a:prstGeom>
          <a:noFill/>
        </p:spPr>
      </p:pic>
      <p:pic>
        <p:nvPicPr>
          <p:cNvPr id="703492" name="Picture 4" descr="молоко"/>
          <p:cNvPicPr>
            <a:picLocks noChangeAspect="1" noChangeArrowheads="1" noCrop="1"/>
          </p:cNvPicPr>
          <p:nvPr/>
        </p:nvPicPr>
        <p:blipFill>
          <a:blip r:embed="rId4" cstate="print"/>
          <a:srcRect/>
          <a:stretch>
            <a:fillRect/>
          </a:stretch>
        </p:blipFill>
        <p:spPr bwMode="auto">
          <a:xfrm>
            <a:off x="7235825" y="4292600"/>
            <a:ext cx="1028700" cy="704850"/>
          </a:xfrm>
          <a:prstGeom prst="rect">
            <a:avLst/>
          </a:prstGeom>
          <a:noFill/>
        </p:spPr>
      </p:pic>
      <p:pic>
        <p:nvPicPr>
          <p:cNvPr id="703493" name="Picture 5" descr="Копия Light_dispersion_conceptual"/>
          <p:cNvPicPr>
            <a:picLocks noChangeAspect="1" noChangeArrowheads="1" noCrop="1"/>
          </p:cNvPicPr>
          <p:nvPr/>
        </p:nvPicPr>
        <p:blipFill>
          <a:blip r:embed="rId5" cstate="print"/>
          <a:srcRect/>
          <a:stretch>
            <a:fillRect/>
          </a:stretch>
        </p:blipFill>
        <p:spPr bwMode="auto">
          <a:xfrm>
            <a:off x="468313" y="5516563"/>
            <a:ext cx="1604962" cy="996950"/>
          </a:xfrm>
          <a:prstGeom prst="rect">
            <a:avLst/>
          </a:prstGeom>
          <a:noFill/>
        </p:spPr>
      </p:pic>
      <p:pic>
        <p:nvPicPr>
          <p:cNvPr id="703494" name="Picture 6" descr="пруд, "/>
          <p:cNvPicPr>
            <a:picLocks noChangeAspect="1" noChangeArrowheads="1" noCrop="1"/>
          </p:cNvPicPr>
          <p:nvPr/>
        </p:nvPicPr>
        <p:blipFill>
          <a:blip r:embed="rId6" cstate="print"/>
          <a:srcRect/>
          <a:stretch>
            <a:fillRect/>
          </a:stretch>
        </p:blipFill>
        <p:spPr bwMode="auto">
          <a:xfrm>
            <a:off x="7883525" y="0"/>
            <a:ext cx="1260475" cy="1679575"/>
          </a:xfrm>
          <a:prstGeom prst="rect">
            <a:avLst/>
          </a:prstGeom>
          <a:noFill/>
        </p:spPr>
      </p:pic>
      <p:pic>
        <p:nvPicPr>
          <p:cNvPr id="703495" name="Picture 7" descr="159847840"/>
          <p:cNvPicPr>
            <a:picLocks noChangeAspect="1" noChangeArrowheads="1" noCrop="1"/>
          </p:cNvPicPr>
          <p:nvPr/>
        </p:nvPicPr>
        <p:blipFill>
          <a:blip r:embed="rId7" cstate="print"/>
          <a:srcRect/>
          <a:stretch>
            <a:fillRect/>
          </a:stretch>
        </p:blipFill>
        <p:spPr bwMode="auto">
          <a:xfrm>
            <a:off x="7956550" y="2708275"/>
            <a:ext cx="760413" cy="1141413"/>
          </a:xfrm>
          <a:prstGeom prst="rect">
            <a:avLst/>
          </a:prstGeom>
          <a:noFill/>
        </p:spPr>
      </p:pic>
      <p:pic>
        <p:nvPicPr>
          <p:cNvPr id="703496" name="Picture 8" descr="127a"/>
          <p:cNvPicPr>
            <a:picLocks noChangeAspect="1" noChangeArrowheads="1" noCrop="1"/>
          </p:cNvPicPr>
          <p:nvPr/>
        </p:nvPicPr>
        <p:blipFill>
          <a:blip r:embed="rId8" cstate="print"/>
          <a:srcRect/>
          <a:stretch>
            <a:fillRect/>
          </a:stretch>
        </p:blipFill>
        <p:spPr bwMode="auto">
          <a:xfrm>
            <a:off x="1258888" y="3860800"/>
            <a:ext cx="714375" cy="904875"/>
          </a:xfrm>
          <a:prstGeom prst="rect">
            <a:avLst/>
          </a:prstGeom>
          <a:noFill/>
        </p:spPr>
      </p:pic>
      <p:pic>
        <p:nvPicPr>
          <p:cNvPr id="703497" name="Picture 9" descr="32"/>
          <p:cNvPicPr>
            <a:picLocks noChangeAspect="1" noChangeArrowheads="1" noCrop="1"/>
          </p:cNvPicPr>
          <p:nvPr/>
        </p:nvPicPr>
        <p:blipFill>
          <a:blip r:embed="rId9" cstate="print"/>
          <a:srcRect/>
          <a:stretch>
            <a:fillRect/>
          </a:stretch>
        </p:blipFill>
        <p:spPr bwMode="auto">
          <a:xfrm>
            <a:off x="107950" y="1700213"/>
            <a:ext cx="2051050" cy="1641475"/>
          </a:xfrm>
          <a:prstGeom prst="rect">
            <a:avLst/>
          </a:prstGeom>
          <a:noFill/>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10"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12" descr="пишу 1"/>
          <p:cNvPicPr>
            <a:picLocks noChangeAspect="1" noChangeArrowheads="1" noCrop="1"/>
          </p:cNvPicPr>
          <p:nvPr/>
        </p:nvPicPr>
        <p:blipFill>
          <a:blip r:embed="rId11"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1520" y="260648"/>
            <a:ext cx="4968552" cy="6305572"/>
          </a:xfrm>
          <a:prstGeom prst="rect">
            <a:avLst/>
          </a:prstGeom>
        </p:spPr>
        <p:txBody>
          <a:bodyPr wrap="square">
            <a:spAutoFit/>
          </a:bodyPr>
          <a:lstStyle/>
          <a:p>
            <a:pPr indent="450000" algn="just">
              <a:lnSpc>
                <a:spcPct val="85000"/>
              </a:lnSpc>
            </a:pPr>
            <a:r>
              <a:rPr lang="ru-RU" sz="2500" b="1" i="1" dirty="0" smtClean="0">
                <a:solidFill>
                  <a:srgbClr val="FF0000"/>
                </a:solidFill>
                <a:effectLst>
                  <a:outerShdw blurRad="38100" dist="38100" dir="2700000" algn="tl">
                    <a:srgbClr val="000000">
                      <a:alpha val="43137"/>
                    </a:srgbClr>
                  </a:outerShdw>
                </a:effectLst>
                <a:latin typeface="Arial" pitchFamily="34" charset="0"/>
                <a:ea typeface="Calibri"/>
                <a:cs typeface="Arial" pitchFamily="34" charset="0"/>
              </a:rPr>
              <a:t>Аэрозоли</a:t>
            </a:r>
            <a:r>
              <a:rPr lang="ru-RU" sz="2500" b="1" dirty="0" smtClean="0">
                <a:latin typeface="Arial" pitchFamily="34" charset="0"/>
                <a:ea typeface="Calibri"/>
                <a:cs typeface="Arial" pitchFamily="34" charset="0"/>
              </a:rPr>
              <a:t> – взвеси в газе мелких частиц жидкостей или твердых веществ. Различают пыли, дымы, туманы.</a:t>
            </a:r>
          </a:p>
          <a:p>
            <a:pPr indent="450000" algn="just">
              <a:lnSpc>
                <a:spcPct val="85000"/>
              </a:lnSpc>
            </a:pPr>
            <a:r>
              <a:rPr lang="ru-RU" sz="2500" b="1"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Эмульсии</a:t>
            </a:r>
            <a:r>
              <a:rPr lang="ru-RU" sz="2500" b="1" dirty="0" smtClean="0">
                <a:latin typeface="Arial" pitchFamily="34" charset="0"/>
                <a:cs typeface="Arial" pitchFamily="34" charset="0"/>
              </a:rPr>
              <a:t> – жидкости, в которых находятся во взвешенном состоянии микроскопические капельки другой жидкости, или дисперсная система с жидкой дисперсионной средой и жидкой дисперсной фазой.</a:t>
            </a:r>
          </a:p>
          <a:p>
            <a:pPr indent="450000" algn="just">
              <a:lnSpc>
                <a:spcPct val="85000"/>
              </a:lnSpc>
            </a:pPr>
            <a:r>
              <a:rPr lang="ru-RU" sz="2500" b="1" i="1" dirty="0" smtClean="0">
                <a:solidFill>
                  <a:srgbClr val="FF0000"/>
                </a:solidFill>
                <a:effectLst>
                  <a:outerShdw blurRad="38100" dist="38100" dir="2700000" algn="tl">
                    <a:srgbClr val="000000">
                      <a:alpha val="43137"/>
                    </a:srgbClr>
                  </a:outerShdw>
                </a:effectLst>
                <a:latin typeface="Arial" pitchFamily="34" charset="0"/>
                <a:ea typeface="Calibri"/>
                <a:cs typeface="Arial" pitchFamily="34" charset="0"/>
              </a:rPr>
              <a:t>Суспензии</a:t>
            </a:r>
            <a:r>
              <a:rPr lang="ru-RU" sz="2500" b="1" dirty="0" smtClean="0">
                <a:latin typeface="Arial" pitchFamily="34" charset="0"/>
                <a:ea typeface="Calibri"/>
                <a:cs typeface="Arial" pitchFamily="34" charset="0"/>
              </a:rPr>
              <a:t> – </a:t>
            </a:r>
            <a:r>
              <a:rPr lang="ru-RU" sz="2500" b="1" dirty="0" smtClean="0">
                <a:latin typeface="Arial" pitchFamily="34" charset="0"/>
                <a:cs typeface="Arial" pitchFamily="34" charset="0"/>
              </a:rPr>
              <a:t>дисперсные  системы, состоящие из двух фаз – жидкой и твердой, где мелкие твердые частицы взвешены в жидкости (например, мутная глинистая вода)</a:t>
            </a:r>
            <a:r>
              <a:rPr lang="ru-RU" sz="2500" b="1" dirty="0" smtClean="0">
                <a:latin typeface="Arial" pitchFamily="34" charset="0"/>
                <a:ea typeface="Calibri"/>
                <a:cs typeface="Arial" pitchFamily="34" charset="0"/>
              </a:rPr>
              <a:t>. </a:t>
            </a:r>
            <a:endParaRPr lang="ru-RU" sz="2500" b="1" dirty="0">
              <a:latin typeface="Arial" pitchFamily="34" charset="0"/>
              <a:cs typeface="Arial" pitchFamily="34" charset="0"/>
            </a:endParaRPr>
          </a:p>
        </p:txBody>
      </p:sp>
      <p:sp>
        <p:nvSpPr>
          <p:cNvPr id="4" name="Прямоугольник 3"/>
          <p:cNvSpPr/>
          <p:nvPr/>
        </p:nvSpPr>
        <p:spPr>
          <a:xfrm>
            <a:off x="5148064" y="404664"/>
            <a:ext cx="2448272" cy="64633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3600" b="1" dirty="0" smtClean="0">
                <a:ln w="11430">
                  <a:solidFill>
                    <a:sysClr val="windowText" lastClr="000000"/>
                  </a:solidFill>
                </a:ln>
                <a:solidFill>
                  <a:srgbClr val="C00000"/>
                </a:solidFill>
                <a:effectLst>
                  <a:outerShdw blurRad="50800" dist="39000" dir="5460000" algn="tl">
                    <a:srgbClr val="000000">
                      <a:alpha val="38000"/>
                    </a:srgbClr>
                  </a:outerShdw>
                </a:effectLst>
                <a:latin typeface="Arial Black" pitchFamily="34" charset="0"/>
                <a:ea typeface="Calibri"/>
                <a:cs typeface="Times New Roman"/>
              </a:rPr>
              <a:t>Взвеси</a:t>
            </a:r>
            <a:r>
              <a:rPr lang="ru-RU"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a:ea typeface="Calibri"/>
                <a:cs typeface="Times New Roman"/>
              </a:rPr>
              <a:t> </a:t>
            </a:r>
            <a:endParaRPr lang="ru-RU"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Прямоугольник 4"/>
          <p:cNvSpPr/>
          <p:nvPr/>
        </p:nvSpPr>
        <p:spPr>
          <a:xfrm>
            <a:off x="6804248" y="1700808"/>
            <a:ext cx="1927322" cy="523220"/>
          </a:xfrm>
          <a:prstGeom prst="rect">
            <a:avLst/>
          </a:prstGeom>
        </p:spPr>
        <p:txBody>
          <a:bodyPr wrap="none">
            <a:spAutoFit/>
          </a:bodyPr>
          <a:lstStyle/>
          <a:p>
            <a:r>
              <a:rPr lang="ru-RU" sz="2800" b="1" dirty="0" smtClean="0">
                <a:latin typeface="Arial" pitchFamily="34" charset="0"/>
                <a:ea typeface="Calibri"/>
                <a:cs typeface="Arial" pitchFamily="34" charset="0"/>
              </a:rPr>
              <a:t>эмульсии</a:t>
            </a:r>
            <a:endParaRPr lang="ru-RU" sz="2800" b="1" dirty="0">
              <a:latin typeface="Arial" pitchFamily="34" charset="0"/>
              <a:cs typeface="Arial" pitchFamily="34" charset="0"/>
            </a:endParaRPr>
          </a:p>
        </p:txBody>
      </p:sp>
      <p:sp>
        <p:nvSpPr>
          <p:cNvPr id="6" name="Прямоугольник 5"/>
          <p:cNvSpPr/>
          <p:nvPr/>
        </p:nvSpPr>
        <p:spPr>
          <a:xfrm>
            <a:off x="6804248" y="2276872"/>
            <a:ext cx="2129814" cy="523220"/>
          </a:xfrm>
          <a:prstGeom prst="rect">
            <a:avLst/>
          </a:prstGeom>
        </p:spPr>
        <p:txBody>
          <a:bodyPr wrap="none">
            <a:spAutoFit/>
          </a:bodyPr>
          <a:lstStyle/>
          <a:p>
            <a:r>
              <a:rPr lang="ru-RU" sz="2800" b="1" dirty="0" smtClean="0">
                <a:latin typeface="Arial" pitchFamily="34" charset="0"/>
                <a:ea typeface="Calibri"/>
                <a:cs typeface="Arial" pitchFamily="34" charset="0"/>
              </a:rPr>
              <a:t>суспензии </a:t>
            </a:r>
            <a:endParaRPr lang="ru-RU" sz="2800" b="1" dirty="0">
              <a:latin typeface="Arial" pitchFamily="34" charset="0"/>
              <a:cs typeface="Arial" pitchFamily="34" charset="0"/>
            </a:endParaRPr>
          </a:p>
        </p:txBody>
      </p:sp>
      <p:sp>
        <p:nvSpPr>
          <p:cNvPr id="7" name="Прямоугольник 6"/>
          <p:cNvSpPr/>
          <p:nvPr/>
        </p:nvSpPr>
        <p:spPr>
          <a:xfrm>
            <a:off x="6732240" y="1196752"/>
            <a:ext cx="1966188" cy="523220"/>
          </a:xfrm>
          <a:prstGeom prst="rect">
            <a:avLst/>
          </a:prstGeom>
        </p:spPr>
        <p:txBody>
          <a:bodyPr wrap="square">
            <a:spAutoFit/>
          </a:bodyPr>
          <a:lstStyle/>
          <a:p>
            <a:pPr algn="ctr"/>
            <a:r>
              <a:rPr lang="ru-RU" sz="2800" b="1" dirty="0" smtClean="0">
                <a:latin typeface="Arial" pitchFamily="34" charset="0"/>
                <a:ea typeface="Calibri"/>
                <a:cs typeface="Arial" pitchFamily="34" charset="0"/>
              </a:rPr>
              <a:t>аэрозоли</a:t>
            </a:r>
            <a:r>
              <a:rPr lang="ru-RU" sz="2800" b="1" dirty="0" smtClean="0">
                <a:solidFill>
                  <a:srgbClr val="FFFF00"/>
                </a:solidFill>
                <a:latin typeface="Arial" pitchFamily="34" charset="0"/>
                <a:ea typeface="Calibri"/>
                <a:cs typeface="Arial" pitchFamily="34" charset="0"/>
              </a:rPr>
              <a:t> </a:t>
            </a:r>
            <a:endParaRPr lang="ru-RU" sz="2800" b="1" dirty="0">
              <a:solidFill>
                <a:srgbClr val="FFFF00"/>
              </a:solidFill>
              <a:latin typeface="Arial" pitchFamily="34" charset="0"/>
              <a:cs typeface="Arial" pitchFamily="34" charset="0"/>
            </a:endParaRPr>
          </a:p>
        </p:txBody>
      </p:sp>
      <p:sp>
        <p:nvSpPr>
          <p:cNvPr id="8" name="Стрелка вправо 7"/>
          <p:cNvSpPr/>
          <p:nvPr/>
        </p:nvSpPr>
        <p:spPr>
          <a:xfrm rot="2612927">
            <a:off x="6372123" y="1126693"/>
            <a:ext cx="504056" cy="2011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Стрелка вправо 8"/>
          <p:cNvSpPr/>
          <p:nvPr/>
        </p:nvSpPr>
        <p:spPr>
          <a:xfrm rot="3215300">
            <a:off x="5470754" y="1627103"/>
            <a:ext cx="1729422" cy="2436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rot="3215300">
            <a:off x="5946318" y="1413990"/>
            <a:ext cx="1148234" cy="1415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22915" name="Picture 3" descr="C:\Users\R400\Desktop\Новый рююисунок.png"/>
          <p:cNvPicPr>
            <a:picLocks noChangeAspect="1" noChangeArrowheads="1"/>
          </p:cNvPicPr>
          <p:nvPr/>
        </p:nvPicPr>
        <p:blipFill>
          <a:blip r:embed="rId2" cstate="print"/>
          <a:srcRect/>
          <a:stretch>
            <a:fillRect/>
          </a:stretch>
        </p:blipFill>
        <p:spPr bwMode="auto">
          <a:xfrm>
            <a:off x="6897932" y="4725144"/>
            <a:ext cx="1920978" cy="1224136"/>
          </a:xfrm>
          <a:prstGeom prst="rect">
            <a:avLst/>
          </a:prstGeom>
          <a:noFill/>
        </p:spPr>
      </p:pic>
      <p:pic>
        <p:nvPicPr>
          <p:cNvPr id="422916" name="Picture 4" descr="C:\Users\R400\Desktop\Новый риапросунок.png"/>
          <p:cNvPicPr>
            <a:picLocks noChangeAspect="1" noChangeArrowheads="1"/>
          </p:cNvPicPr>
          <p:nvPr/>
        </p:nvPicPr>
        <p:blipFill>
          <a:blip r:embed="rId3" cstate="print"/>
          <a:srcRect/>
          <a:stretch>
            <a:fillRect/>
          </a:stretch>
        </p:blipFill>
        <p:spPr bwMode="auto">
          <a:xfrm>
            <a:off x="5508104" y="2780928"/>
            <a:ext cx="3312368" cy="1731181"/>
          </a:xfrm>
          <a:prstGeom prst="rect">
            <a:avLst/>
          </a:prstGeom>
          <a:noFill/>
        </p:spPr>
      </p:pic>
      <p:pic>
        <p:nvPicPr>
          <p:cNvPr id="17" name="Picture 5" descr="1240521876_68f536cdcdd9"/>
          <p:cNvPicPr>
            <a:picLocks noChangeAspect="1" noChangeArrowheads="1" noCrop="1"/>
          </p:cNvPicPr>
          <p:nvPr/>
        </p:nvPicPr>
        <p:blipFill>
          <a:blip r:embed="rId4" cstate="print"/>
          <a:srcRect/>
          <a:stretch>
            <a:fillRect/>
          </a:stretch>
        </p:blipFill>
        <p:spPr bwMode="auto">
          <a:xfrm>
            <a:off x="5508104" y="4725144"/>
            <a:ext cx="1251446" cy="1872209"/>
          </a:xfrm>
          <a:prstGeom prst="rect">
            <a:avLst/>
          </a:prstGeom>
          <a:noFill/>
          <a:ln w="9525">
            <a:noFill/>
            <a:miter lim="800000"/>
            <a:headEnd/>
            <a:tailEnd/>
          </a:ln>
        </p:spPr>
      </p:pic>
      <p:sp>
        <p:nvSpPr>
          <p:cNvPr id="1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домой 21">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3" name="Picture 12" descr="пишу 1"/>
          <p:cNvPicPr>
            <a:picLocks noChangeAspect="1" noChangeArrowheads="1" noCrop="1"/>
          </p:cNvPicPr>
          <p:nvPr/>
        </p:nvPicPr>
        <p:blipFill>
          <a:blip r:embed="rId6" cstate="print"/>
          <a:srcRect/>
          <a:stretch>
            <a:fillRect/>
          </a:stretch>
        </p:blipFill>
        <p:spPr bwMode="auto">
          <a:xfrm>
            <a:off x="8423307" y="61898"/>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79512" y="250190"/>
            <a:ext cx="8784976" cy="3754874"/>
          </a:xfrm>
          <a:prstGeom prst="rect">
            <a:avLst/>
          </a:prstGeom>
        </p:spPr>
        <p:txBody>
          <a:bodyPr wrap="square">
            <a:spAutoFit/>
          </a:bodyPr>
          <a:lstStyle/>
          <a:p>
            <a:pPr marL="723900" indent="-72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Аэрозоли</a:t>
            </a:r>
            <a:r>
              <a:rPr lang="ru-RU" sz="2800" b="1" dirty="0" smtClean="0">
                <a:latin typeface="Arial" pitchFamily="34" charset="0"/>
                <a:cs typeface="Arial" pitchFamily="34" charset="0"/>
              </a:rPr>
              <a:t> – это твердые или жидкие частицы, находящиеся во взвешенном состоянии в воздухе. </a:t>
            </a:r>
          </a:p>
          <a:p>
            <a:pPr marL="723900" indent="-720000" algn="just">
              <a:lnSpc>
                <a:spcPct val="85000"/>
              </a:lnSpc>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Аэрозоли</a:t>
            </a:r>
            <a:r>
              <a:rPr lang="ru-RU" sz="2800" b="1" dirty="0" smtClean="0">
                <a:latin typeface="Arial" pitchFamily="34" charset="0"/>
                <a:cs typeface="Arial" pitchFamily="34" charset="0"/>
              </a:rPr>
              <a:t> – это грубодисперсные системы, в которых дисперсионной средой является газ (например, воздух), а дисперсной фазой могут быть капельки жидкости (облака, радуга, выпущенный из баллончика лак для волос) или частицы твердого вещества (смерч, пылевое облако).</a:t>
            </a:r>
            <a:endParaRPr lang="ru-RU" sz="2800" b="1" dirty="0">
              <a:latin typeface="Arial" pitchFamily="34" charset="0"/>
              <a:cs typeface="Arial" pitchFamily="34" charset="0"/>
            </a:endParaRPr>
          </a:p>
        </p:txBody>
      </p:sp>
      <p:pic>
        <p:nvPicPr>
          <p:cNvPr id="56323" name="Picture 3" descr="C:\Users\ikuzmina\Desktop\Виртуальные лекции 2015\Коллоидная химия\аэрозоли\аэрозоли-анимашки\Spray_painting (2).gif"/>
          <p:cNvPicPr>
            <a:picLocks noChangeAspect="1" noChangeArrowheads="1" noCrop="1"/>
          </p:cNvPicPr>
          <p:nvPr/>
        </p:nvPicPr>
        <p:blipFill>
          <a:blip r:embed="rId2" cstate="print"/>
          <a:srcRect/>
          <a:stretch>
            <a:fillRect/>
          </a:stretch>
        </p:blipFill>
        <p:spPr bwMode="auto">
          <a:xfrm>
            <a:off x="6732240" y="3645024"/>
            <a:ext cx="2066925" cy="1114425"/>
          </a:xfrm>
          <a:prstGeom prst="rect">
            <a:avLst/>
          </a:prstGeom>
          <a:noFill/>
        </p:spPr>
      </p:pic>
      <p:pic>
        <p:nvPicPr>
          <p:cNvPr id="10" name="Picture 4"/>
          <p:cNvPicPr>
            <a:picLocks noChangeAspect="1" noChangeArrowheads="1"/>
          </p:cNvPicPr>
          <p:nvPr/>
        </p:nvPicPr>
        <p:blipFill>
          <a:blip r:embed="rId3" cstate="print"/>
          <a:srcRect l="8231" r="4527" b="40192"/>
          <a:stretch>
            <a:fillRect/>
          </a:stretch>
        </p:blipFill>
        <p:spPr bwMode="auto">
          <a:xfrm>
            <a:off x="179512" y="4077072"/>
            <a:ext cx="3239790" cy="1666052"/>
          </a:xfrm>
          <a:prstGeom prst="round2DiagRect">
            <a:avLst/>
          </a:prstGeom>
          <a:noFill/>
          <a:ln w="19050">
            <a:solidFill>
              <a:srgbClr val="3333CC"/>
            </a:solidFill>
            <a:miter lim="800000"/>
            <a:headEnd/>
            <a:tailEnd/>
          </a:ln>
          <a:scene3d>
            <a:camera prst="orthographicFront"/>
            <a:lightRig rig="threePt" dir="t"/>
          </a:scene3d>
          <a:sp3d>
            <a:bevelT/>
          </a:sp3d>
        </p:spPr>
      </p:pic>
      <p:pic>
        <p:nvPicPr>
          <p:cNvPr id="11" name="Picture 4" descr="C:\Users\ikuzmina\Desktop\Виртуальные лекции 2015\Коллоидная химия\аэрозоли\017.jpg"/>
          <p:cNvPicPr>
            <a:picLocks noChangeAspect="1" noChangeArrowheads="1"/>
          </p:cNvPicPr>
          <p:nvPr/>
        </p:nvPicPr>
        <p:blipFill>
          <a:blip r:embed="rId4" cstate="print"/>
          <a:srcRect/>
          <a:stretch>
            <a:fillRect/>
          </a:stretch>
        </p:blipFill>
        <p:spPr bwMode="auto">
          <a:xfrm>
            <a:off x="1619672" y="4509120"/>
            <a:ext cx="4552950" cy="2209800"/>
          </a:xfrm>
          <a:prstGeom prst="round2DiagRect">
            <a:avLst/>
          </a:prstGeom>
          <a:noFill/>
          <a:scene3d>
            <a:camera prst="orthographicFront"/>
            <a:lightRig rig="threePt" dir="t"/>
          </a:scene3d>
          <a:sp3d>
            <a:bevelT/>
          </a:sp3d>
        </p:spPr>
      </p:pic>
      <p:pic>
        <p:nvPicPr>
          <p:cNvPr id="12" name="Picture 8" descr="127a"/>
          <p:cNvPicPr>
            <a:picLocks noChangeAspect="1" noChangeArrowheads="1" noCrop="1"/>
          </p:cNvPicPr>
          <p:nvPr/>
        </p:nvPicPr>
        <p:blipFill>
          <a:blip r:embed="rId5" cstate="print"/>
          <a:srcRect/>
          <a:stretch>
            <a:fillRect/>
          </a:stretch>
        </p:blipFill>
        <p:spPr bwMode="auto">
          <a:xfrm>
            <a:off x="323528" y="5953125"/>
            <a:ext cx="714375" cy="904875"/>
          </a:xfrm>
          <a:prstGeom prst="rect">
            <a:avLst/>
          </a:prstGeom>
          <a:noFill/>
        </p:spPr>
      </p:pic>
      <p:pic>
        <p:nvPicPr>
          <p:cNvPr id="56325" name="Picture 5" descr="C:\Users\ikuzmina\Desktop\Виртуальные лекции 2015\Коллоидная химия\аэрозоли\fuzafungin-instruktsija-po-primeneniju-6 (1).jpg"/>
          <p:cNvPicPr>
            <a:picLocks noChangeAspect="1" noChangeArrowheads="1"/>
          </p:cNvPicPr>
          <p:nvPr/>
        </p:nvPicPr>
        <p:blipFill>
          <a:blip r:embed="rId6" cstate="print"/>
          <a:srcRect l="18080" t="8001" r="9681" b="11360"/>
          <a:stretch>
            <a:fillRect/>
          </a:stretch>
        </p:blipFill>
        <p:spPr bwMode="auto">
          <a:xfrm>
            <a:off x="6300192" y="4869160"/>
            <a:ext cx="1701718" cy="1899592"/>
          </a:xfrm>
          <a:prstGeom prst="round2DiagRect">
            <a:avLst/>
          </a:prstGeom>
          <a:noFill/>
          <a:scene3d>
            <a:camera prst="orthographicFront"/>
            <a:lightRig rig="threePt" dir="t"/>
          </a:scene3d>
          <a:sp3d>
            <a:bevelT/>
          </a:sp3d>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9"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79512" y="293689"/>
            <a:ext cx="8784976" cy="1191095"/>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В атмосфере аэрозольные загрязнения воспринимаются в виде дыма, тумана, мглы или дымки.</a:t>
            </a:r>
            <a:endParaRPr lang="ru-RU" sz="2800" b="1" dirty="0">
              <a:latin typeface="Arial" pitchFamily="34" charset="0"/>
              <a:cs typeface="Arial" pitchFamily="34" charset="0"/>
            </a:endParaRPr>
          </a:p>
        </p:txBody>
      </p:sp>
      <p:pic>
        <p:nvPicPr>
          <p:cNvPr id="20482" name="Picture 2" descr="C:\Users\ikuzmina\Desktop\Виртуальные лабораторные YES\Анимашки и картинки\Воздух, газ, дым и др\0_2886c_a6c65beb_L.gif"/>
          <p:cNvPicPr>
            <a:picLocks noChangeAspect="1" noChangeArrowheads="1" noCrop="1"/>
          </p:cNvPicPr>
          <p:nvPr/>
        </p:nvPicPr>
        <p:blipFill>
          <a:blip r:embed="rId2" cstate="print"/>
          <a:srcRect/>
          <a:stretch>
            <a:fillRect/>
          </a:stretch>
        </p:blipFill>
        <p:spPr bwMode="auto">
          <a:xfrm>
            <a:off x="2771800" y="2060848"/>
            <a:ext cx="3838575" cy="3543300"/>
          </a:xfrm>
          <a:prstGeom prst="rect">
            <a:avLst/>
          </a:prstGeom>
          <a:noFill/>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79512" y="44624"/>
            <a:ext cx="8784976" cy="1923604"/>
          </a:xfrm>
          <a:prstGeom prst="rect">
            <a:avLst/>
          </a:prstGeom>
        </p:spPr>
        <p:txBody>
          <a:bodyPr wrap="square">
            <a:spAutoFit/>
          </a:bodyPr>
          <a:lstStyle/>
          <a:p>
            <a:pPr indent="450850" algn="just">
              <a:lnSpc>
                <a:spcPct val="85000"/>
              </a:lnSpc>
            </a:pPr>
            <a:r>
              <a:rPr lang="ru-RU" sz="2700" b="1" dirty="0" smtClean="0">
                <a:latin typeface="Arial" pitchFamily="34" charset="0"/>
                <a:cs typeface="Arial" pitchFamily="34" charset="0"/>
              </a:rPr>
              <a:t>В атмосферу Земли ежегодно поступает около 1 км</a:t>
            </a:r>
            <a:r>
              <a:rPr lang="ru-RU" sz="2700" b="1" baseline="30000" dirty="0" smtClean="0">
                <a:latin typeface="Arial" pitchFamily="34" charset="0"/>
                <a:cs typeface="Arial" pitchFamily="34" charset="0"/>
              </a:rPr>
              <a:t>3</a:t>
            </a:r>
            <a:r>
              <a:rPr lang="ru-RU" sz="2700" b="1" dirty="0" smtClean="0">
                <a:latin typeface="Arial" pitchFamily="34" charset="0"/>
                <a:cs typeface="Arial" pitchFamily="34" charset="0"/>
              </a:rPr>
              <a:t> пылевидных частиц искусственного происхождения. Большое количество пылевых частиц образуется также в ходе производственной деятельности людей: </a:t>
            </a:r>
            <a:endParaRPr lang="ru-RU" sz="2700" dirty="0"/>
          </a:p>
        </p:txBody>
      </p:sp>
      <p:pic>
        <p:nvPicPr>
          <p:cNvPr id="9" name="Picture 2" descr="http://wurzel0.de/sol/img/Voluntary.jpg"/>
          <p:cNvPicPr>
            <a:picLocks noChangeAspect="1" noChangeArrowheads="1"/>
          </p:cNvPicPr>
          <p:nvPr/>
        </p:nvPicPr>
        <p:blipFill>
          <a:blip r:embed="rId2" cstate="print"/>
          <a:srcRect l="32671" t="37470" r="13465" b="13440"/>
          <a:stretch>
            <a:fillRect/>
          </a:stretch>
        </p:blipFill>
        <p:spPr bwMode="auto">
          <a:xfrm>
            <a:off x="2267744" y="4337720"/>
            <a:ext cx="4104456" cy="2520280"/>
          </a:xfrm>
          <a:prstGeom prst="rect">
            <a:avLst/>
          </a:prstGeom>
          <a:noFill/>
        </p:spPr>
      </p:pic>
      <p:graphicFrame>
        <p:nvGraphicFramePr>
          <p:cNvPr id="10" name="Таблица 9"/>
          <p:cNvGraphicFramePr>
            <a:graphicFrameLocks noGrp="1"/>
          </p:cNvGraphicFramePr>
          <p:nvPr/>
        </p:nvGraphicFramePr>
        <p:xfrm>
          <a:off x="251520" y="1964792"/>
          <a:ext cx="8712968" cy="3264408"/>
        </p:xfrm>
        <a:graphic>
          <a:graphicData uri="http://schemas.openxmlformats.org/drawingml/2006/table">
            <a:tbl>
              <a:tblPr>
                <a:tableStyleId>{35758FB7-9AC5-4552-8A53-C91805E547FA}</a:tableStyleId>
              </a:tblPr>
              <a:tblGrid>
                <a:gridCol w="5760640"/>
                <a:gridCol w="2952328"/>
              </a:tblGrid>
              <a:tr h="0">
                <a:tc>
                  <a:txBody>
                    <a:bodyPr/>
                    <a:lstStyle/>
                    <a:p>
                      <a:pPr indent="448310" algn="ctr">
                        <a:lnSpc>
                          <a:spcPct val="85000"/>
                        </a:lnSpc>
                        <a:spcAft>
                          <a:spcPts val="0"/>
                        </a:spcAft>
                      </a:pPr>
                      <a:r>
                        <a:rPr lang="ru-RU" sz="2800" dirty="0">
                          <a:ln>
                            <a:solidFill>
                              <a:sysClr val="windowText" lastClr="000000"/>
                            </a:solidFill>
                          </a:ln>
                        </a:rPr>
                        <a:t>Производственный процесс</a:t>
                      </a:r>
                      <a:endParaRPr lang="ru-RU" sz="2800" dirty="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indent="448310" algn="ctr">
                        <a:lnSpc>
                          <a:spcPct val="85000"/>
                        </a:lnSpc>
                        <a:spcAft>
                          <a:spcPts val="0"/>
                        </a:spcAft>
                      </a:pPr>
                      <a:r>
                        <a:rPr lang="ru-RU" sz="2800">
                          <a:ln>
                            <a:solidFill>
                              <a:sysClr val="windowText" lastClr="000000"/>
                            </a:solidFill>
                          </a:ln>
                        </a:rPr>
                        <a:t>Выброс пыли, млн.т./год</a:t>
                      </a:r>
                      <a:endParaRPr lang="ru-RU" sz="280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indent="448310" algn="ctr">
                        <a:lnSpc>
                          <a:spcPct val="85000"/>
                        </a:lnSpc>
                        <a:spcAft>
                          <a:spcPts val="0"/>
                        </a:spcAft>
                      </a:pPr>
                      <a:r>
                        <a:rPr lang="ru-RU" sz="2800" dirty="0">
                          <a:ln>
                            <a:solidFill>
                              <a:sysClr val="windowText" lastClr="000000"/>
                            </a:solidFill>
                          </a:ln>
                        </a:rPr>
                        <a:t>Сжигание каменного угля</a:t>
                      </a:r>
                      <a:endParaRPr lang="ru-RU" sz="2800" dirty="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indent="448310" algn="ctr">
                        <a:lnSpc>
                          <a:spcPct val="85000"/>
                        </a:lnSpc>
                        <a:spcAft>
                          <a:spcPts val="0"/>
                        </a:spcAft>
                      </a:pPr>
                      <a:r>
                        <a:rPr lang="ru-RU" sz="2800" dirty="0">
                          <a:ln>
                            <a:solidFill>
                              <a:sysClr val="windowText" lastClr="000000"/>
                            </a:solidFill>
                          </a:ln>
                        </a:rPr>
                        <a:t>93,60</a:t>
                      </a:r>
                      <a:endParaRPr lang="ru-RU" sz="2800" dirty="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indent="448310" algn="ctr">
                        <a:lnSpc>
                          <a:spcPct val="85000"/>
                        </a:lnSpc>
                        <a:spcAft>
                          <a:spcPts val="0"/>
                        </a:spcAft>
                      </a:pPr>
                      <a:r>
                        <a:rPr lang="ru-RU" sz="2800" dirty="0">
                          <a:ln>
                            <a:solidFill>
                              <a:sysClr val="windowText" lastClr="000000"/>
                            </a:solidFill>
                          </a:ln>
                        </a:rPr>
                        <a:t>Выплавка чугуна</a:t>
                      </a:r>
                      <a:endParaRPr lang="ru-RU" sz="2800" dirty="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indent="448310" algn="ctr">
                        <a:lnSpc>
                          <a:spcPct val="85000"/>
                        </a:lnSpc>
                        <a:spcAft>
                          <a:spcPts val="0"/>
                        </a:spcAft>
                      </a:pPr>
                      <a:r>
                        <a:rPr lang="ru-RU" sz="2800" dirty="0">
                          <a:ln>
                            <a:solidFill>
                              <a:sysClr val="windowText" lastClr="000000"/>
                            </a:solidFill>
                          </a:ln>
                        </a:rPr>
                        <a:t>20,21</a:t>
                      </a:r>
                      <a:endParaRPr lang="ru-RU" sz="2800" dirty="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indent="448310" algn="ctr">
                        <a:lnSpc>
                          <a:spcPct val="85000"/>
                        </a:lnSpc>
                        <a:spcAft>
                          <a:spcPts val="0"/>
                        </a:spcAft>
                      </a:pPr>
                      <a:r>
                        <a:rPr lang="ru-RU" sz="2800" dirty="0">
                          <a:ln>
                            <a:solidFill>
                              <a:sysClr val="windowText" lastClr="000000"/>
                            </a:solidFill>
                          </a:ln>
                        </a:rPr>
                        <a:t>Выплавка меди (без очистки)</a:t>
                      </a:r>
                      <a:endParaRPr lang="ru-RU" sz="2800" dirty="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indent="448310" algn="ctr">
                        <a:lnSpc>
                          <a:spcPct val="85000"/>
                        </a:lnSpc>
                        <a:spcAft>
                          <a:spcPts val="0"/>
                        </a:spcAft>
                      </a:pPr>
                      <a:r>
                        <a:rPr lang="ru-RU" sz="2800" dirty="0">
                          <a:ln>
                            <a:solidFill>
                              <a:sysClr val="windowText" lastClr="000000"/>
                            </a:solidFill>
                          </a:ln>
                        </a:rPr>
                        <a:t>6,23 </a:t>
                      </a:r>
                      <a:endParaRPr lang="ru-RU" sz="2800" dirty="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indent="448310" algn="ctr">
                        <a:lnSpc>
                          <a:spcPct val="85000"/>
                        </a:lnSpc>
                        <a:spcAft>
                          <a:spcPts val="0"/>
                        </a:spcAft>
                      </a:pPr>
                      <a:r>
                        <a:rPr lang="ru-RU" sz="2800" dirty="0">
                          <a:ln>
                            <a:solidFill>
                              <a:sysClr val="windowText" lastClr="000000"/>
                            </a:solidFill>
                          </a:ln>
                        </a:rPr>
                        <a:t>Выплавка цинка</a:t>
                      </a:r>
                      <a:endParaRPr lang="ru-RU" sz="2800" dirty="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indent="448310" algn="ctr">
                        <a:lnSpc>
                          <a:spcPct val="85000"/>
                        </a:lnSpc>
                        <a:spcAft>
                          <a:spcPts val="0"/>
                        </a:spcAft>
                      </a:pPr>
                      <a:r>
                        <a:rPr lang="ru-RU" sz="2800" dirty="0">
                          <a:ln>
                            <a:solidFill>
                              <a:sysClr val="windowText" lastClr="000000"/>
                            </a:solidFill>
                          </a:ln>
                        </a:rPr>
                        <a:t>0,18</a:t>
                      </a:r>
                      <a:endParaRPr lang="ru-RU" sz="2800" dirty="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indent="448310" algn="ctr">
                        <a:lnSpc>
                          <a:spcPct val="85000"/>
                        </a:lnSpc>
                        <a:spcAft>
                          <a:spcPts val="0"/>
                        </a:spcAft>
                      </a:pPr>
                      <a:r>
                        <a:rPr lang="ru-RU" sz="2800">
                          <a:ln>
                            <a:solidFill>
                              <a:sysClr val="windowText" lastClr="000000"/>
                            </a:solidFill>
                          </a:ln>
                        </a:rPr>
                        <a:t>Выплавка олова (без очистки)</a:t>
                      </a:r>
                      <a:endParaRPr lang="ru-RU" sz="280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indent="448310" algn="ctr">
                        <a:lnSpc>
                          <a:spcPct val="85000"/>
                        </a:lnSpc>
                        <a:spcAft>
                          <a:spcPts val="0"/>
                        </a:spcAft>
                      </a:pPr>
                      <a:r>
                        <a:rPr lang="ru-RU" sz="2800" dirty="0">
                          <a:ln>
                            <a:solidFill>
                              <a:sysClr val="windowText" lastClr="000000"/>
                            </a:solidFill>
                          </a:ln>
                        </a:rPr>
                        <a:t>0,004</a:t>
                      </a:r>
                      <a:endParaRPr lang="ru-RU" sz="2800" dirty="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indent="448310" algn="ctr">
                        <a:lnSpc>
                          <a:spcPct val="85000"/>
                        </a:lnSpc>
                        <a:spcAft>
                          <a:spcPts val="0"/>
                        </a:spcAft>
                      </a:pPr>
                      <a:r>
                        <a:rPr lang="ru-RU" sz="2800">
                          <a:ln>
                            <a:solidFill>
                              <a:sysClr val="windowText" lastClr="000000"/>
                            </a:solidFill>
                          </a:ln>
                        </a:rPr>
                        <a:t>Выплавка свинца</a:t>
                      </a:r>
                      <a:endParaRPr lang="ru-RU" sz="280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indent="448310" algn="ctr">
                        <a:lnSpc>
                          <a:spcPct val="85000"/>
                        </a:lnSpc>
                        <a:spcAft>
                          <a:spcPts val="0"/>
                        </a:spcAft>
                      </a:pPr>
                      <a:r>
                        <a:rPr lang="ru-RU" sz="2800" dirty="0">
                          <a:ln>
                            <a:solidFill>
                              <a:sysClr val="windowText" lastClr="000000"/>
                            </a:solidFill>
                          </a:ln>
                        </a:rPr>
                        <a:t>0,13</a:t>
                      </a:r>
                      <a:endParaRPr lang="ru-RU" sz="2800" dirty="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0">
                <a:tc>
                  <a:txBody>
                    <a:bodyPr/>
                    <a:lstStyle/>
                    <a:p>
                      <a:pPr indent="448310" algn="ctr">
                        <a:lnSpc>
                          <a:spcPct val="85000"/>
                        </a:lnSpc>
                        <a:spcAft>
                          <a:spcPts val="0"/>
                        </a:spcAft>
                      </a:pPr>
                      <a:r>
                        <a:rPr lang="ru-RU" sz="2800">
                          <a:ln>
                            <a:solidFill>
                              <a:sysClr val="windowText" lastClr="000000"/>
                            </a:solidFill>
                          </a:ln>
                        </a:rPr>
                        <a:t>Производство цемента</a:t>
                      </a:r>
                      <a:endParaRPr lang="ru-RU" sz="280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indent="448310" algn="ctr">
                        <a:lnSpc>
                          <a:spcPct val="85000"/>
                        </a:lnSpc>
                        <a:spcAft>
                          <a:spcPts val="0"/>
                        </a:spcAft>
                      </a:pPr>
                      <a:r>
                        <a:rPr lang="ru-RU" sz="2800" dirty="0">
                          <a:ln>
                            <a:solidFill>
                              <a:sysClr val="windowText" lastClr="000000"/>
                            </a:solidFill>
                          </a:ln>
                        </a:rPr>
                        <a:t>53,37</a:t>
                      </a:r>
                      <a:endParaRPr lang="ru-RU" sz="2800" dirty="0">
                        <a:ln>
                          <a:solidFill>
                            <a:sysClr val="windowText" lastClr="000000"/>
                          </a:solidFill>
                        </a:ln>
                        <a:latin typeface="Arial" pitchFamily="34" charset="0"/>
                        <a:ea typeface="Times New Roman"/>
                        <a:cs typeface="Arial"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79512" y="188640"/>
            <a:ext cx="8712968" cy="1269578"/>
          </a:xfrm>
          <a:prstGeom prst="rect">
            <a:avLst/>
          </a:prstGeom>
        </p:spPr>
        <p:txBody>
          <a:bodyPr wrap="square">
            <a:spAutoFit/>
          </a:bodyPr>
          <a:lstStyle/>
          <a:p>
            <a:pPr indent="450850" algn="just">
              <a:lnSpc>
                <a:spcPct val="85000"/>
              </a:lnSpc>
            </a:pPr>
            <a:r>
              <a:rPr lang="ru-RU" sz="3000" b="1" dirty="0" smtClean="0">
                <a:latin typeface="Arial" pitchFamily="34" charset="0"/>
                <a:cs typeface="Arial" pitchFamily="34" charset="0"/>
              </a:rPr>
              <a:t>Все вышесказанное приводит к истощению </a:t>
            </a:r>
            <a:r>
              <a:rPr lang="ru-RU" sz="3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озонового слоя</a:t>
            </a:r>
            <a:r>
              <a:rPr lang="ru-RU" sz="3000" b="1" dirty="0" smtClean="0">
                <a:latin typeface="Arial" pitchFamily="34" charset="0"/>
                <a:cs typeface="Arial" pitchFamily="34" charset="0"/>
              </a:rPr>
              <a:t>, что пагубно влияет на экосистемы.</a:t>
            </a:r>
            <a:endParaRPr lang="ru-RU" sz="3000" b="1" dirty="0">
              <a:latin typeface="Arial" pitchFamily="34" charset="0"/>
              <a:cs typeface="Arial" pitchFamily="34" charset="0"/>
            </a:endParaRPr>
          </a:p>
        </p:txBody>
      </p:sp>
      <p:pic>
        <p:nvPicPr>
          <p:cNvPr id="59393" name="Picture 1" descr="C:\Users\ikuzmina\Desktop\Виртуальные лекции 2015\Коллоидная химия\аэрозоли\poluare.jpg"/>
          <p:cNvPicPr>
            <a:picLocks noChangeAspect="1" noChangeArrowheads="1"/>
          </p:cNvPicPr>
          <p:nvPr/>
        </p:nvPicPr>
        <p:blipFill>
          <a:blip r:embed="rId2" cstate="print"/>
          <a:srcRect/>
          <a:stretch>
            <a:fillRect/>
          </a:stretch>
        </p:blipFill>
        <p:spPr bwMode="auto">
          <a:xfrm>
            <a:off x="5724128" y="1052736"/>
            <a:ext cx="2175520" cy="1269053"/>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2" descr="http://i829.photobucket.com/albums/zz213/asterlife_2007/afterlife2/nestor/188_earthquakes-7.jpg"/>
          <p:cNvPicPr>
            <a:picLocks noChangeAspect="1" noChangeArrowheads="1"/>
          </p:cNvPicPr>
          <p:nvPr/>
        </p:nvPicPr>
        <p:blipFill>
          <a:blip r:embed="rId3" cstate="print"/>
          <a:srcRect/>
          <a:stretch>
            <a:fillRect/>
          </a:stretch>
        </p:blipFill>
        <p:spPr bwMode="auto">
          <a:xfrm>
            <a:off x="706372" y="2492896"/>
            <a:ext cx="7898076" cy="3949039"/>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descr="C:\Users\ikuzmina\Desktop\Виртуальные лекции 2015\Коллоидная химия\аэрозоли\photo61.jpg"/>
          <p:cNvPicPr>
            <a:picLocks noChangeAspect="1" noChangeArrowheads="1"/>
          </p:cNvPicPr>
          <p:nvPr/>
        </p:nvPicPr>
        <p:blipFill>
          <a:blip r:embed="rId2" cstate="print"/>
          <a:srcRect/>
          <a:stretch>
            <a:fillRect/>
          </a:stretch>
        </p:blipFill>
        <p:spPr bwMode="auto">
          <a:xfrm>
            <a:off x="0" y="764703"/>
            <a:ext cx="9143999" cy="5143499"/>
          </a:xfrm>
          <a:prstGeom prst="rect">
            <a:avLst/>
          </a:prstGeom>
          <a:noFill/>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51520" y="215206"/>
            <a:ext cx="8640960" cy="1269578"/>
          </a:xfrm>
          <a:prstGeom prst="rect">
            <a:avLst/>
          </a:prstGeom>
        </p:spPr>
        <p:txBody>
          <a:bodyPr wrap="square">
            <a:spAutoFit/>
          </a:bodyPr>
          <a:lstStyle/>
          <a:p>
            <a:pPr indent="450850" algn="just">
              <a:lnSpc>
                <a:spcPct val="85000"/>
              </a:lnSpc>
            </a:pPr>
            <a:r>
              <a:rPr lang="ru-RU" sz="3000" b="1" dirty="0" smtClean="0">
                <a:latin typeface="Arial" pitchFamily="34" charset="0"/>
                <a:cs typeface="Arial" pitchFamily="34" charset="0"/>
              </a:rPr>
              <a:t>В последние годы стали появляться сообщения о том, что </a:t>
            </a:r>
            <a:r>
              <a:rPr lang="ru-RU" sz="3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озоновый слой</a:t>
            </a:r>
            <a:r>
              <a:rPr lang="ru-RU" sz="3000" b="1" dirty="0" smtClean="0">
                <a:latin typeface="Arial" pitchFamily="34" charset="0"/>
                <a:cs typeface="Arial" pitchFamily="34" charset="0"/>
              </a:rPr>
              <a:t> начал проявлять признаки восстановления. </a:t>
            </a:r>
            <a:endParaRPr lang="ru-RU" sz="3000" b="1" dirty="0">
              <a:latin typeface="Arial" pitchFamily="34" charset="0"/>
              <a:cs typeface="Arial" pitchFamily="34" charset="0"/>
            </a:endParaRPr>
          </a:p>
        </p:txBody>
      </p:sp>
      <p:pic>
        <p:nvPicPr>
          <p:cNvPr id="7" name="Picture 2" descr="http://pinu.com.ua/sites/default/files/original-13006932351.jpg"/>
          <p:cNvPicPr>
            <a:picLocks noChangeAspect="1" noChangeArrowheads="1"/>
          </p:cNvPicPr>
          <p:nvPr/>
        </p:nvPicPr>
        <p:blipFill>
          <a:blip r:embed="rId2" cstate="print"/>
          <a:srcRect l="1112"/>
          <a:stretch>
            <a:fillRect/>
          </a:stretch>
        </p:blipFill>
        <p:spPr bwMode="auto">
          <a:xfrm>
            <a:off x="1187624" y="1916832"/>
            <a:ext cx="6404992" cy="3886201"/>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16632"/>
            <a:ext cx="8784976" cy="3231654"/>
          </a:xfrm>
          <a:prstGeom prst="rect">
            <a:avLst/>
          </a:prstGeom>
        </p:spPr>
        <p:txBody>
          <a:bodyPr wrap="square">
            <a:spAutoFit/>
          </a:bodyPr>
          <a:lstStyle/>
          <a:p>
            <a:pPr indent="450000" algn="just">
              <a:lnSpc>
                <a:spcPct val="85000"/>
              </a:lnSpc>
            </a:pPr>
            <a:r>
              <a:rPr lang="ru-RU" sz="30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Аэрозоли</a:t>
            </a:r>
            <a:r>
              <a:rPr lang="ru-RU" sz="3000" b="1" dirty="0" smtClean="0">
                <a:latin typeface="Arial" pitchFamily="34" charset="0"/>
                <a:cs typeface="Arial" pitchFamily="34" charset="0"/>
              </a:rPr>
              <a:t> играют важную роль в природе, быту, производственной деятельности человека. Скопления облаков, обработка полей химикатами, нанесение </a:t>
            </a:r>
            <a:r>
              <a:rPr lang="ru-RU" sz="3000" b="1" dirty="0" err="1" smtClean="0">
                <a:latin typeface="Arial" pitchFamily="34" charset="0"/>
                <a:cs typeface="Arial" pitchFamily="34" charset="0"/>
              </a:rPr>
              <a:t>лакокрасоч-ных</a:t>
            </a:r>
            <a:r>
              <a:rPr lang="ru-RU" sz="3000" b="1" dirty="0" smtClean="0">
                <a:latin typeface="Arial" pitchFamily="34" charset="0"/>
                <a:cs typeface="Arial" pitchFamily="34" charset="0"/>
              </a:rPr>
              <a:t> покрытий, выработка сухих молочных продуктов, лечение дыхательных путей при помощи ингаляции – примеры тех явлений и процессов, где аэрозоли приносят пользу.</a:t>
            </a:r>
            <a:endParaRPr lang="ru-RU" sz="3000" b="1" dirty="0">
              <a:latin typeface="Arial" pitchFamily="34" charset="0"/>
              <a:cs typeface="Arial" pitchFamily="34" charset="0"/>
            </a:endParaRPr>
          </a:p>
        </p:txBody>
      </p:sp>
      <p:pic>
        <p:nvPicPr>
          <p:cNvPr id="416770" name="Picture 2"/>
          <p:cNvPicPr>
            <a:picLocks noChangeAspect="1" noChangeArrowheads="1"/>
          </p:cNvPicPr>
          <p:nvPr/>
        </p:nvPicPr>
        <p:blipFill>
          <a:blip r:embed="rId2" cstate="print"/>
          <a:srcRect/>
          <a:stretch>
            <a:fillRect/>
          </a:stretch>
        </p:blipFill>
        <p:spPr bwMode="auto">
          <a:xfrm>
            <a:off x="611560" y="4149080"/>
            <a:ext cx="3679097" cy="244827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16771" name="Picture 3"/>
          <p:cNvPicPr>
            <a:picLocks noChangeAspect="1" noChangeArrowheads="1"/>
          </p:cNvPicPr>
          <p:nvPr/>
        </p:nvPicPr>
        <p:blipFill>
          <a:blip r:embed="rId3" cstate="print"/>
          <a:srcRect/>
          <a:stretch>
            <a:fillRect/>
          </a:stretch>
        </p:blipFill>
        <p:spPr bwMode="auto">
          <a:xfrm>
            <a:off x="4500562" y="3500438"/>
            <a:ext cx="2808312" cy="2437631"/>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39" descr="дождь 2"/>
          <p:cNvPicPr>
            <a:picLocks noChangeAspect="1" noChangeArrowheads="1" noCrop="1"/>
          </p:cNvPicPr>
          <p:nvPr/>
        </p:nvPicPr>
        <p:blipFill>
          <a:blip r:embed="rId4" cstate="print"/>
          <a:srcRect/>
          <a:stretch>
            <a:fillRect/>
          </a:stretch>
        </p:blipFill>
        <p:spPr bwMode="auto">
          <a:xfrm>
            <a:off x="9525" y="5949950"/>
            <a:ext cx="962025" cy="866775"/>
          </a:xfrm>
          <a:prstGeom prst="rect">
            <a:avLst/>
          </a:prstGeom>
          <a:noFill/>
          <a:ln w="9525">
            <a:noFill/>
            <a:miter lim="800000"/>
            <a:headEnd/>
            <a:tailEnd/>
          </a:ln>
        </p:spPr>
      </p:pic>
      <p:pic>
        <p:nvPicPr>
          <p:cNvPr id="93186" name="Picture 2" descr="D:\23.05.13-домашние документы\Лаб. раб YES\Виртуальные лабораторные YES\Анимашки и картинки\Вода, жидкости,\кипение\анимашки\0a1fdc1d4a3cf19bb08284131d43a13a.jpg"/>
          <p:cNvPicPr>
            <a:picLocks noChangeAspect="1" noChangeArrowheads="1" noCrop="1"/>
          </p:cNvPicPr>
          <p:nvPr/>
        </p:nvPicPr>
        <p:blipFill>
          <a:blip r:embed="rId5" cstate="print"/>
          <a:srcRect/>
          <a:stretch>
            <a:fillRect/>
          </a:stretch>
        </p:blipFill>
        <p:spPr bwMode="auto">
          <a:xfrm>
            <a:off x="1357290" y="2786058"/>
            <a:ext cx="5238750" cy="3990975"/>
          </a:xfrm>
          <a:prstGeom prst="rect">
            <a:avLst/>
          </a:prstGeom>
          <a:noFill/>
        </p:spPr>
      </p:pic>
      <p:pic>
        <p:nvPicPr>
          <p:cNvPr id="93187" name="Picture 3" descr="D:\23.05.13-домашние документы\Лаб. раб YES\Виртуальные лабораторные YES\Анимашки и картинки\Вода, жидкости,\замерзание\анимашки\97374254_tumblr_m3nzr73Web1qja3fho1_500.gif"/>
          <p:cNvPicPr>
            <a:picLocks noChangeAspect="1" noChangeArrowheads="1" noCrop="1"/>
          </p:cNvPicPr>
          <p:nvPr/>
        </p:nvPicPr>
        <p:blipFill>
          <a:blip r:embed="rId6" cstate="print"/>
          <a:srcRect/>
          <a:stretch>
            <a:fillRect/>
          </a:stretch>
        </p:blipFill>
        <p:spPr bwMode="auto">
          <a:xfrm>
            <a:off x="4381500" y="0"/>
            <a:ext cx="4762500" cy="2733675"/>
          </a:xfrm>
          <a:prstGeom prst="rect">
            <a:avLst/>
          </a:prstGeom>
          <a:noFill/>
        </p:spPr>
      </p:pic>
      <p:sp>
        <p:nvSpPr>
          <p:cNvPr id="11" name="Прямоугольник 10"/>
          <p:cNvSpPr/>
          <p:nvPr/>
        </p:nvSpPr>
        <p:spPr>
          <a:xfrm>
            <a:off x="142844" y="1000108"/>
            <a:ext cx="4143372" cy="1323439"/>
          </a:xfrm>
          <a:prstGeom prst="rect">
            <a:avLst/>
          </a:prstGeom>
        </p:spPr>
        <p:txBody>
          <a:bodyPr wrap="square">
            <a:spAutoFit/>
          </a:bodyPr>
          <a:lstStyle/>
          <a:p>
            <a:pPr algn="ct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rPr>
              <a:t>Фазовые равновесия</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Rectangle 3"/>
          <p:cNvSpPr>
            <a:spLocks noChangeArrowheads="1"/>
          </p:cNvSpPr>
          <p:nvPr/>
        </p:nvSpPr>
        <p:spPr bwMode="auto">
          <a:xfrm>
            <a:off x="107504" y="262618"/>
            <a:ext cx="8856984" cy="3022366"/>
          </a:xfrm>
          <a:prstGeom prst="rect">
            <a:avLst/>
          </a:prstGeom>
          <a:noFill/>
          <a:ln w="9525">
            <a:noFill/>
            <a:miter lim="800000"/>
            <a:headEnd/>
            <a:tailEnd/>
          </a:ln>
          <a:effectLst/>
        </p:spPr>
        <p:txBody>
          <a:bodyPr wrap="square" anchor="ctr">
            <a:spAutoFit/>
          </a:bodyPr>
          <a:lstStyle/>
          <a:p>
            <a:pPr marL="723900" indent="-723900" algn="just">
              <a:lnSpc>
                <a:spcPct val="85000"/>
              </a:lnSpc>
            </a:pPr>
            <a:r>
              <a:rPr lang="ru-RU" sz="2800" b="1" dirty="0" smtClean="0">
                <a:solidFill>
                  <a:srgbClr val="FF3300"/>
                </a:solidFill>
                <a:effectLst>
                  <a:outerShdw blurRad="38100" dist="38100" dir="2700000" algn="tl">
                    <a:srgbClr val="C0C0C0"/>
                  </a:outerShdw>
                </a:effectLst>
                <a:latin typeface="Arial" pitchFamily="34" charset="0"/>
                <a:cs typeface="Arial" pitchFamily="34" charset="0"/>
              </a:rPr>
              <a:t>Эмульсия </a:t>
            </a:r>
            <a:r>
              <a:rPr lang="ru-RU" sz="2800" b="1" dirty="0" smtClean="0">
                <a:latin typeface="Arial" pitchFamily="34" charset="0"/>
                <a:cs typeface="Arial" pitchFamily="34" charset="0"/>
              </a:rPr>
              <a:t>[ от фр. </a:t>
            </a:r>
            <a:r>
              <a:rPr lang="ru-RU" sz="2800" b="1" dirty="0" err="1" smtClean="0">
                <a:latin typeface="Arial" pitchFamily="34" charset="0"/>
                <a:cs typeface="Arial" pitchFamily="34" charset="0"/>
              </a:rPr>
              <a:t>é</a:t>
            </a:r>
            <a:r>
              <a:rPr lang="en-US" sz="2800" b="1" dirty="0" err="1" smtClean="0">
                <a:latin typeface="Arial" pitchFamily="34" charset="0"/>
                <a:cs typeface="Arial" pitchFamily="34" charset="0"/>
              </a:rPr>
              <a:t>mulsion</a:t>
            </a:r>
            <a:r>
              <a:rPr lang="ru-RU" sz="2800" b="1" dirty="0" smtClean="0">
                <a:latin typeface="Arial" pitchFamily="34" charset="0"/>
                <a:cs typeface="Arial" pitchFamily="34" charset="0"/>
              </a:rPr>
              <a:t>, лат, </a:t>
            </a:r>
            <a:r>
              <a:rPr lang="en-US" sz="2800" b="1" dirty="0" err="1" smtClean="0">
                <a:latin typeface="Arial" pitchFamily="34" charset="0"/>
                <a:cs typeface="Arial" pitchFamily="34" charset="0"/>
              </a:rPr>
              <a:t>emulgere</a:t>
            </a:r>
            <a:r>
              <a:rPr lang="ru-RU" sz="2800" b="1" dirty="0" smtClean="0">
                <a:latin typeface="Arial" pitchFamily="34" charset="0"/>
                <a:cs typeface="Arial" pitchFamily="34" charset="0"/>
              </a:rPr>
              <a:t> доить (одной из первых изученных эмульсий было молоко)] </a:t>
            </a:r>
            <a:r>
              <a:rPr lang="ru-RU" sz="2800" b="1" dirty="0" smtClean="0">
                <a:effectLst>
                  <a:outerShdw blurRad="38100" dist="38100" dir="2700000" algn="tl">
                    <a:srgbClr val="C0C0C0"/>
                  </a:outerShdw>
                </a:effectLst>
                <a:latin typeface="Arial" pitchFamily="34" charset="0"/>
                <a:cs typeface="Arial" pitchFamily="34" charset="0"/>
              </a:rPr>
              <a:t>–</a:t>
            </a:r>
            <a:r>
              <a:rPr lang="ru-RU" sz="2800" b="1" dirty="0" smtClean="0">
                <a:solidFill>
                  <a:srgbClr val="CC0000"/>
                </a:solidFill>
                <a:effectLst>
                  <a:outerShdw blurRad="38100" dist="38100" dir="2700000" algn="tl">
                    <a:srgbClr val="C0C0C0"/>
                  </a:outerShdw>
                </a:effectLst>
                <a:latin typeface="Arial" pitchFamily="34" charset="0"/>
                <a:cs typeface="Arial" pitchFamily="34" charset="0"/>
              </a:rPr>
              <a:t> </a:t>
            </a:r>
            <a:r>
              <a:rPr lang="ru-RU" sz="2800" b="1" dirty="0">
                <a:effectLst>
                  <a:outerShdw blurRad="38100" dist="38100" dir="2700000" algn="tl">
                    <a:srgbClr val="C0C0C0"/>
                  </a:outerShdw>
                </a:effectLst>
                <a:latin typeface="Arial" pitchFamily="34" charset="0"/>
                <a:cs typeface="Arial" pitchFamily="34" charset="0"/>
              </a:rPr>
              <a:t>двухфазная дисперсионная система, в который чаще всего </a:t>
            </a:r>
            <a:r>
              <a:rPr lang="ru-RU" sz="2800" b="1" u="sng" dirty="0">
                <a:solidFill>
                  <a:srgbClr val="2555CD"/>
                </a:solidFill>
                <a:effectLst>
                  <a:outerShdw blurRad="38100" dist="38100" dir="2700000" algn="tl">
                    <a:srgbClr val="C0C0C0"/>
                  </a:outerShdw>
                </a:effectLst>
                <a:latin typeface="Arial" pitchFamily="34" charset="0"/>
                <a:cs typeface="Arial" pitchFamily="34" charset="0"/>
              </a:rPr>
              <a:t>дисперсионной средой</a:t>
            </a:r>
            <a:r>
              <a:rPr lang="ru-RU" sz="2800" b="1" dirty="0">
                <a:effectLst>
                  <a:outerShdw blurRad="38100" dist="38100" dir="2700000" algn="tl">
                    <a:srgbClr val="C0C0C0"/>
                  </a:outerShdw>
                </a:effectLst>
                <a:latin typeface="Arial" pitchFamily="34" charset="0"/>
                <a:cs typeface="Arial" pitchFamily="34" charset="0"/>
              </a:rPr>
              <a:t> является</a:t>
            </a:r>
            <a:r>
              <a:rPr lang="ru-RU" sz="2800" b="1" dirty="0">
                <a:solidFill>
                  <a:srgbClr val="2555CD"/>
                </a:solidFill>
                <a:effectLst>
                  <a:outerShdw blurRad="38100" dist="38100" dir="2700000" algn="tl">
                    <a:srgbClr val="C0C0C0"/>
                  </a:outerShdw>
                </a:effectLst>
                <a:latin typeface="Arial" pitchFamily="34" charset="0"/>
                <a:cs typeface="Arial" pitchFamily="34" charset="0"/>
              </a:rPr>
              <a:t> вода, </a:t>
            </a:r>
            <a:r>
              <a:rPr lang="ru-RU" sz="2800" b="1" dirty="0">
                <a:effectLst>
                  <a:outerShdw blurRad="38100" dist="38100" dir="2700000" algn="tl">
                    <a:srgbClr val="C0C0C0"/>
                  </a:outerShdw>
                </a:effectLst>
                <a:latin typeface="Arial" pitchFamily="34" charset="0"/>
                <a:cs typeface="Arial" pitchFamily="34" charset="0"/>
              </a:rPr>
              <a:t>а </a:t>
            </a:r>
            <a:r>
              <a:rPr lang="ru-RU" sz="2800" b="1" u="sng" dirty="0">
                <a:solidFill>
                  <a:srgbClr val="CC0000"/>
                </a:solidFill>
                <a:effectLst>
                  <a:outerShdw blurRad="38100" dist="38100" dir="2700000" algn="tl">
                    <a:srgbClr val="C0C0C0"/>
                  </a:outerShdw>
                </a:effectLst>
                <a:latin typeface="Arial" pitchFamily="34" charset="0"/>
                <a:cs typeface="Arial" pitchFamily="34" charset="0"/>
              </a:rPr>
              <a:t>дисперсионной фазой</a:t>
            </a:r>
            <a:r>
              <a:rPr lang="ru-RU" sz="2800" b="1" dirty="0">
                <a:effectLst>
                  <a:outerShdw blurRad="38100" dist="38100" dir="2700000" algn="tl">
                    <a:srgbClr val="C0C0C0"/>
                  </a:outerShdw>
                </a:effectLst>
                <a:latin typeface="Arial" pitchFamily="34" charset="0"/>
                <a:cs typeface="Arial" pitchFamily="34" charset="0"/>
              </a:rPr>
              <a:t> –</a:t>
            </a:r>
            <a:r>
              <a:rPr lang="ru-RU" sz="2800" b="1" dirty="0">
                <a:solidFill>
                  <a:srgbClr val="2555CD"/>
                </a:solidFill>
                <a:effectLst>
                  <a:outerShdw blurRad="38100" dist="38100" dir="2700000" algn="tl">
                    <a:srgbClr val="C0C0C0"/>
                  </a:outerShdw>
                </a:effectLst>
                <a:latin typeface="Arial" pitchFamily="34" charset="0"/>
                <a:cs typeface="Arial" pitchFamily="34" charset="0"/>
              </a:rPr>
              <a:t> </a:t>
            </a:r>
            <a:r>
              <a:rPr lang="ru-RU" sz="2800" b="1" dirty="0">
                <a:solidFill>
                  <a:srgbClr val="CC0000"/>
                </a:solidFill>
                <a:effectLst>
                  <a:outerShdw blurRad="38100" dist="38100" dir="2700000" algn="tl">
                    <a:srgbClr val="C0C0C0"/>
                  </a:outerShdw>
                </a:effectLst>
                <a:latin typeface="Arial" pitchFamily="34" charset="0"/>
                <a:cs typeface="Arial" pitchFamily="34" charset="0"/>
              </a:rPr>
              <a:t>органические жидкости</a:t>
            </a:r>
            <a:r>
              <a:rPr lang="ru-RU" sz="2800" b="1" dirty="0">
                <a:effectLst>
                  <a:outerShdw blurRad="38100" dist="38100" dir="2700000" algn="tl">
                    <a:srgbClr val="C0C0C0"/>
                  </a:outerShdw>
                </a:effectLst>
                <a:latin typeface="Arial" pitchFamily="34" charset="0"/>
                <a:cs typeface="Arial" pitchFamily="34" charset="0"/>
              </a:rPr>
              <a:t>,</a:t>
            </a:r>
            <a:r>
              <a:rPr lang="ru-RU" sz="2800" b="1" dirty="0">
                <a:solidFill>
                  <a:srgbClr val="2555CD"/>
                </a:solidFill>
                <a:effectLst>
                  <a:outerShdw blurRad="38100" dist="38100" dir="2700000" algn="tl">
                    <a:srgbClr val="C0C0C0"/>
                  </a:outerShdw>
                </a:effectLst>
                <a:latin typeface="Arial" pitchFamily="34" charset="0"/>
                <a:cs typeface="Arial" pitchFamily="34" charset="0"/>
              </a:rPr>
              <a:t> </a:t>
            </a:r>
            <a:r>
              <a:rPr lang="ru-RU" sz="2800" b="1" dirty="0">
                <a:effectLst>
                  <a:outerShdw blurRad="38100" dist="38100" dir="2700000" algn="tl">
                    <a:srgbClr val="C0C0C0"/>
                  </a:outerShdw>
                </a:effectLst>
                <a:latin typeface="Arial" pitchFamily="34" charset="0"/>
                <a:cs typeface="Arial" pitchFamily="34" charset="0"/>
              </a:rPr>
              <a:t>в том числе битумы, полимерные смолы. </a:t>
            </a:r>
          </a:p>
        </p:txBody>
      </p:sp>
      <p:pic>
        <p:nvPicPr>
          <p:cNvPr id="6" name="Picture 4" descr="9-"/>
          <p:cNvPicPr>
            <a:picLocks noChangeAspect="1" noChangeArrowheads="1"/>
          </p:cNvPicPr>
          <p:nvPr/>
        </p:nvPicPr>
        <p:blipFill>
          <a:blip r:embed="rId2" cstate="print"/>
          <a:srcRect l="2153" t="8235" r="63406" b="44267"/>
          <a:stretch>
            <a:fillRect/>
          </a:stretch>
        </p:blipFill>
        <p:spPr bwMode="auto">
          <a:xfrm>
            <a:off x="679204" y="3573016"/>
            <a:ext cx="1804564" cy="1800199"/>
          </a:xfrm>
          <a:prstGeom prst="ellipse">
            <a:avLst/>
          </a:prstGeom>
          <a:noFill/>
          <a:scene3d>
            <a:camera prst="orthographicFront"/>
            <a:lightRig rig="threePt" dir="t"/>
          </a:scene3d>
          <a:sp3d>
            <a:bevelT w="152400" h="50800" prst="softRound"/>
          </a:sp3d>
        </p:spPr>
      </p:pic>
      <p:pic>
        <p:nvPicPr>
          <p:cNvPr id="7" name="Picture 5" descr="химик 1"/>
          <p:cNvPicPr>
            <a:picLocks noChangeAspect="1" noChangeArrowheads="1" noCrop="1"/>
          </p:cNvPicPr>
          <p:nvPr/>
        </p:nvPicPr>
        <p:blipFill>
          <a:blip r:embed="rId3" cstate="print"/>
          <a:srcRect/>
          <a:stretch>
            <a:fillRect/>
          </a:stretch>
        </p:blipFill>
        <p:spPr bwMode="auto">
          <a:xfrm>
            <a:off x="0" y="2694806"/>
            <a:ext cx="1238250" cy="1238250"/>
          </a:xfrm>
          <a:prstGeom prst="rect">
            <a:avLst/>
          </a:prstGeom>
          <a:noFill/>
        </p:spPr>
      </p:pic>
      <p:pic>
        <p:nvPicPr>
          <p:cNvPr id="8" name="Picture 2" descr="эмульсия 3"/>
          <p:cNvPicPr>
            <a:picLocks noChangeAspect="1" noChangeArrowheads="1"/>
          </p:cNvPicPr>
          <p:nvPr/>
        </p:nvPicPr>
        <p:blipFill>
          <a:blip r:embed="rId4" cstate="print"/>
          <a:srcRect l="6820" r="8370" b="9142"/>
          <a:stretch>
            <a:fillRect/>
          </a:stretch>
        </p:blipFill>
        <p:spPr bwMode="auto">
          <a:xfrm>
            <a:off x="6643702" y="3356992"/>
            <a:ext cx="2232248" cy="2590502"/>
          </a:xfrm>
          <a:prstGeom prst="round2DiagRect">
            <a:avLst/>
          </a:prstGeom>
          <a:noFill/>
          <a:ln w="9525">
            <a:noFill/>
            <a:miter lim="800000"/>
            <a:headEnd/>
            <a:tailEnd/>
          </a:ln>
          <a:scene3d>
            <a:camera prst="orthographicFront"/>
            <a:lightRig rig="threePt" dir="t"/>
          </a:scene3d>
          <a:sp3d>
            <a:bevelT/>
          </a:sp3d>
        </p:spPr>
      </p:pic>
      <p:sp>
        <p:nvSpPr>
          <p:cNvPr id="9" name="Прямоугольник 8"/>
          <p:cNvSpPr/>
          <p:nvPr/>
        </p:nvSpPr>
        <p:spPr>
          <a:xfrm>
            <a:off x="108520" y="5373216"/>
            <a:ext cx="6407696" cy="1452705"/>
          </a:xfrm>
          <a:prstGeom prst="rect">
            <a:avLst/>
          </a:prstGeom>
        </p:spPr>
        <p:txBody>
          <a:bodyPr wrap="square">
            <a:spAutoFit/>
          </a:bodyPr>
          <a:lstStyle/>
          <a:p>
            <a:pPr indent="355600" algn="just">
              <a:lnSpc>
                <a:spcPct val="85000"/>
              </a:lnSpc>
            </a:pPr>
            <a:r>
              <a:rPr lang="ru-RU" sz="2600" b="1" dirty="0" smtClean="0">
                <a:latin typeface="Arial" pitchFamily="34" charset="0"/>
                <a:cs typeface="Arial" pitchFamily="34" charset="0"/>
              </a:rPr>
              <a:t>Пример </a:t>
            </a: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эмульсии</a:t>
            </a:r>
            <a:r>
              <a:rPr lang="ru-RU" sz="2600" b="1" dirty="0" smtClean="0">
                <a:latin typeface="Arial" pitchFamily="34" charset="0"/>
                <a:cs typeface="Arial" pitchFamily="34" charset="0"/>
              </a:rPr>
              <a:t> – </a:t>
            </a:r>
            <a:r>
              <a:rPr lang="ru-RU" sz="26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молоко</a:t>
            </a:r>
            <a:r>
              <a:rPr lang="ru-RU" sz="2600" b="1" dirty="0" smtClean="0">
                <a:latin typeface="Arial" pitchFamily="34" charset="0"/>
                <a:cs typeface="Arial" pitchFamily="34" charset="0"/>
              </a:rPr>
              <a:t>: под микроскопом хорошо видны шарики масла – жидкая фаза в жидкой дисперсионной среде – воде</a:t>
            </a:r>
            <a:endParaRPr lang="ru-RU" sz="2600" b="1" dirty="0">
              <a:latin typeface="Arial" pitchFamily="34" charset="0"/>
              <a:cs typeface="Arial" pitchFamily="34" charset="0"/>
            </a:endParaRPr>
          </a:p>
        </p:txBody>
      </p:sp>
      <p:pic>
        <p:nvPicPr>
          <p:cNvPr id="47106" name="Picture 2" descr="E:\09.07.15-дом. документы\Лаб. раб YES\Виртуальные лабораторные YES\Анимашки и картинки\Вода, жидкости,\21391_T7.gif"/>
          <p:cNvPicPr>
            <a:picLocks noChangeAspect="1" noChangeArrowheads="1" noCrop="1"/>
          </p:cNvPicPr>
          <p:nvPr/>
        </p:nvPicPr>
        <p:blipFill>
          <a:blip r:embed="rId5" cstate="print"/>
          <a:srcRect/>
          <a:stretch>
            <a:fillRect/>
          </a:stretch>
        </p:blipFill>
        <p:spPr bwMode="auto">
          <a:xfrm>
            <a:off x="3779912" y="3501008"/>
            <a:ext cx="1456556" cy="1456556"/>
          </a:xfrm>
          <a:prstGeom prst="rect">
            <a:avLst/>
          </a:prstGeom>
          <a:noFill/>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5"/>
          <p:cNvPicPr>
            <a:picLocks noChangeAspect="1" noChangeArrowheads="1"/>
          </p:cNvPicPr>
          <p:nvPr/>
        </p:nvPicPr>
        <p:blipFill>
          <a:blip r:embed="rId2" cstate="print"/>
          <a:srcRect l="29769" t="9227" r="26733"/>
          <a:stretch>
            <a:fillRect/>
          </a:stretch>
        </p:blipFill>
        <p:spPr bwMode="auto">
          <a:xfrm>
            <a:off x="6372200" y="188640"/>
            <a:ext cx="2304256" cy="3204840"/>
          </a:xfrm>
          <a:prstGeom prst="flowChartMagneticDisk">
            <a:avLst/>
          </a:prstGeom>
          <a:noFill/>
          <a:ln w="19050">
            <a:solidFill>
              <a:srgbClr val="3333CC"/>
            </a:solidFill>
            <a:miter lim="800000"/>
            <a:headEnd/>
            <a:tailEnd/>
          </a:ln>
          <a:scene3d>
            <a:camera prst="orthographicFront"/>
            <a:lightRig rig="threePt" dir="t"/>
          </a:scene3d>
          <a:sp3d>
            <a:bevelT/>
          </a:sp3d>
        </p:spPr>
      </p:pic>
      <p:sp>
        <p:nvSpPr>
          <p:cNvPr id="15" name="Прямоугольник 14"/>
          <p:cNvSpPr/>
          <p:nvPr/>
        </p:nvSpPr>
        <p:spPr>
          <a:xfrm>
            <a:off x="251520" y="5805264"/>
            <a:ext cx="6984776" cy="929485"/>
          </a:xfrm>
          <a:prstGeom prst="rect">
            <a:avLst/>
          </a:prstGeom>
        </p:spPr>
        <p:txBody>
          <a:bodyPr wrap="square">
            <a:spAutoFit/>
          </a:bodyPr>
          <a:lstStyle/>
          <a:p>
            <a:pPr algn="ctr">
              <a:lnSpc>
                <a:spcPct val="85000"/>
              </a:lnSpc>
              <a:defRPr/>
            </a:pPr>
            <a:r>
              <a:rPr lang="ru-RU" sz="3200" b="1" dirty="0" smtClean="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rPr>
              <a:t>Примером эмульсии является нефть</a:t>
            </a:r>
            <a:endParaRPr lang="ru-RU" sz="3200" b="1" dirty="0">
              <a:solidFill>
                <a:schemeClr val="tx1">
                  <a:lumMod val="95000"/>
                  <a:lumOff val="5000"/>
                </a:schemeClr>
              </a:solidFill>
              <a:effectLst>
                <a:outerShdw blurRad="38100" dist="38100" dir="2700000" algn="tl">
                  <a:srgbClr val="000000">
                    <a:alpha val="43137"/>
                  </a:srgbClr>
                </a:outerShdw>
              </a:effectLst>
              <a:latin typeface="Arial" pitchFamily="34" charset="0"/>
              <a:cs typeface="Arial" pitchFamily="34" charset="0"/>
            </a:endParaRPr>
          </a:p>
        </p:txBody>
      </p:sp>
      <p:pic>
        <p:nvPicPr>
          <p:cNvPr id="16" name="Picture 5" descr="химик 1"/>
          <p:cNvPicPr>
            <a:picLocks noChangeAspect="1" noChangeArrowheads="1" noCrop="1"/>
          </p:cNvPicPr>
          <p:nvPr/>
        </p:nvPicPr>
        <p:blipFill>
          <a:blip r:embed="rId3" cstate="print"/>
          <a:srcRect/>
          <a:stretch>
            <a:fillRect/>
          </a:stretch>
        </p:blipFill>
        <p:spPr bwMode="auto">
          <a:xfrm>
            <a:off x="251520" y="1628800"/>
            <a:ext cx="1238250" cy="1238250"/>
          </a:xfrm>
          <a:prstGeom prst="rect">
            <a:avLst/>
          </a:prstGeom>
          <a:noFill/>
        </p:spPr>
      </p:pic>
      <p:pic>
        <p:nvPicPr>
          <p:cNvPr id="1026" name="Picture 2" descr="C:\Users\ikuzmina\Desktop\Виртуальные лекции 2015\Коллоидная химия\эмульсии\нефть-1.jpg"/>
          <p:cNvPicPr>
            <a:picLocks noChangeAspect="1" noChangeArrowheads="1"/>
          </p:cNvPicPr>
          <p:nvPr/>
        </p:nvPicPr>
        <p:blipFill>
          <a:blip r:embed="rId4" cstate="print"/>
          <a:srcRect r="11406"/>
          <a:stretch>
            <a:fillRect/>
          </a:stretch>
        </p:blipFill>
        <p:spPr bwMode="auto">
          <a:xfrm>
            <a:off x="395536" y="2852936"/>
            <a:ext cx="1937021" cy="1917204"/>
          </a:xfrm>
          <a:prstGeom prst="ellipse">
            <a:avLst/>
          </a:prstGeom>
          <a:noFill/>
        </p:spPr>
      </p:pic>
      <p:pic>
        <p:nvPicPr>
          <p:cNvPr id="1027" name="Picture 3" descr="C:\Users\ikuzmina\Desktop\Виртуальные лекции 2015\Коллоидная химия\эмульсии\капля нефти.jpeg"/>
          <p:cNvPicPr>
            <a:picLocks noChangeAspect="1" noChangeArrowheads="1"/>
          </p:cNvPicPr>
          <p:nvPr/>
        </p:nvPicPr>
        <p:blipFill>
          <a:blip r:embed="rId5" cstate="print"/>
          <a:srcRect l="31511" t="12972" r="9941"/>
          <a:stretch>
            <a:fillRect/>
          </a:stretch>
        </p:blipFill>
        <p:spPr bwMode="auto">
          <a:xfrm>
            <a:off x="2339752" y="1412776"/>
            <a:ext cx="1891862" cy="1872208"/>
          </a:xfrm>
          <a:prstGeom prst="ellipse">
            <a:avLst/>
          </a:prstGeom>
          <a:noFill/>
        </p:spPr>
      </p:pic>
      <p:pic>
        <p:nvPicPr>
          <p:cNvPr id="1028" name="Picture 4" descr="C:\Users\ikuzmina\Desktop\Виртуальные лекции 2015\Коллоидная химия\эмульсии\нефть.png"/>
          <p:cNvPicPr>
            <a:picLocks noChangeAspect="1" noChangeArrowheads="1"/>
          </p:cNvPicPr>
          <p:nvPr/>
        </p:nvPicPr>
        <p:blipFill>
          <a:blip r:embed="rId6" cstate="print"/>
          <a:srcRect l="17495" t="5992" r="17496" b="5992"/>
          <a:stretch>
            <a:fillRect/>
          </a:stretch>
        </p:blipFill>
        <p:spPr bwMode="auto">
          <a:xfrm>
            <a:off x="2627784" y="3501008"/>
            <a:ext cx="2391694" cy="2160240"/>
          </a:xfrm>
          <a:prstGeom prst="ellipse">
            <a:avLst/>
          </a:prstGeom>
          <a:noFill/>
        </p:spPr>
      </p:pic>
      <p:sp>
        <p:nvSpPr>
          <p:cNvPr id="1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9"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cstate="print"/>
          <a:srcRect l="23334" r="25000" b="3334"/>
          <a:stretch>
            <a:fillRect/>
          </a:stretch>
        </p:blipFill>
        <p:spPr bwMode="auto">
          <a:xfrm>
            <a:off x="4211960" y="2060848"/>
            <a:ext cx="1274829" cy="2088232"/>
          </a:xfrm>
          <a:prstGeom prst="round2DiagRect">
            <a:avLst/>
          </a:prstGeom>
          <a:noFill/>
          <a:ln w="19050">
            <a:noFill/>
            <a:miter lim="800000"/>
            <a:headEnd/>
            <a:tailEnd/>
          </a:ln>
          <a:scene3d>
            <a:camera prst="orthographicFront"/>
            <a:lightRig rig="threePt" dir="t"/>
          </a:scene3d>
          <a:sp3d>
            <a:bevelT/>
          </a:sp3d>
        </p:spPr>
      </p:pic>
      <p:pic>
        <p:nvPicPr>
          <p:cNvPr id="16389" name="Picture 5"/>
          <p:cNvPicPr>
            <a:picLocks noChangeAspect="1" noChangeArrowheads="1"/>
          </p:cNvPicPr>
          <p:nvPr/>
        </p:nvPicPr>
        <p:blipFill>
          <a:blip r:embed="rId3" cstate="print"/>
          <a:srcRect/>
          <a:stretch>
            <a:fillRect/>
          </a:stretch>
        </p:blipFill>
        <p:spPr bwMode="auto">
          <a:xfrm>
            <a:off x="1904481" y="4365104"/>
            <a:ext cx="4611735" cy="2434927"/>
          </a:xfrm>
          <a:prstGeom prst="round2DiagRect">
            <a:avLst/>
          </a:prstGeom>
          <a:noFill/>
          <a:ln w="19050">
            <a:noFill/>
            <a:miter lim="800000"/>
            <a:headEnd/>
            <a:tailEnd/>
          </a:ln>
          <a:scene3d>
            <a:camera prst="orthographicFront"/>
            <a:lightRig rig="threePt" dir="t"/>
          </a:scene3d>
          <a:sp3d>
            <a:bevelT/>
          </a:sp3d>
        </p:spPr>
      </p:pic>
      <p:sp>
        <p:nvSpPr>
          <p:cNvPr id="15" name="Прямоугольник 14"/>
          <p:cNvSpPr/>
          <p:nvPr/>
        </p:nvSpPr>
        <p:spPr>
          <a:xfrm>
            <a:off x="251520" y="116632"/>
            <a:ext cx="8640960" cy="1923604"/>
          </a:xfrm>
          <a:prstGeom prst="rect">
            <a:avLst/>
          </a:prstGeom>
        </p:spPr>
        <p:txBody>
          <a:bodyPr wrap="square">
            <a:spAutoFit/>
          </a:bodyPr>
          <a:lstStyle/>
          <a:p>
            <a:pPr indent="450850" algn="just">
              <a:lnSpc>
                <a:spcPct val="85000"/>
              </a:lnSpc>
              <a:defRPr/>
            </a:pPr>
            <a:r>
              <a:rPr lang="ru-RU" sz="2800" b="1" dirty="0" smtClean="0">
                <a:latin typeface="Arial" pitchFamily="34" charset="0"/>
                <a:cs typeface="Arial" pitchFamily="34" charset="0"/>
              </a:rPr>
              <a:t>Из применяемых в практической деятельности человека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эмульсий</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можно назвать</a:t>
            </a:r>
            <a:r>
              <a:rPr lang="ru-RU" sz="2800" b="1" dirty="0" smtClean="0">
                <a:latin typeface="Arial" pitchFamily="34" charset="0"/>
                <a:cs typeface="Arial" pitchFamily="34" charset="0"/>
              </a:rPr>
              <a:t> смазочно-охлаждающие жидкости, косметические средства, лекарственные препараты и т.д.</a:t>
            </a:r>
            <a:endParaRPr lang="ru-RU" sz="2800" b="1" dirty="0">
              <a:latin typeface="Arial" pitchFamily="34" charset="0"/>
              <a:cs typeface="Arial" pitchFamily="34" charset="0"/>
            </a:endParaRPr>
          </a:p>
        </p:txBody>
      </p:sp>
      <p:pic>
        <p:nvPicPr>
          <p:cNvPr id="2050" name="Picture 2" descr="C:\Users\ikuzmina\Desktop\Виртуальные лекции 2015\Коллоидная химия\эмульсии\81708.1nmr937.jpg"/>
          <p:cNvPicPr>
            <a:picLocks noChangeAspect="1" noChangeArrowheads="1"/>
          </p:cNvPicPr>
          <p:nvPr/>
        </p:nvPicPr>
        <p:blipFill>
          <a:blip r:embed="rId4" cstate="print"/>
          <a:srcRect l="12200" r="8421"/>
          <a:stretch>
            <a:fillRect/>
          </a:stretch>
        </p:blipFill>
        <p:spPr bwMode="auto">
          <a:xfrm>
            <a:off x="6588224" y="1844824"/>
            <a:ext cx="2198078" cy="2769096"/>
          </a:xfrm>
          <a:prstGeom prst="round2DiagRect">
            <a:avLst/>
          </a:prstGeom>
          <a:noFill/>
          <a:scene3d>
            <a:camera prst="orthographicFront"/>
            <a:lightRig rig="threePt" dir="t"/>
          </a:scene3d>
          <a:sp3d>
            <a:bevelT/>
          </a:sp3d>
        </p:spPr>
      </p:pic>
      <p:pic>
        <p:nvPicPr>
          <p:cNvPr id="2051" name="Picture 3" descr="C:\Users\ikuzmina\Desktop\Виртуальные лекции 2015\Коллоидная химия\эмульсии\129416.jpeg"/>
          <p:cNvPicPr>
            <a:picLocks noChangeAspect="1" noChangeArrowheads="1"/>
          </p:cNvPicPr>
          <p:nvPr/>
        </p:nvPicPr>
        <p:blipFill>
          <a:blip r:embed="rId5" cstate="print"/>
          <a:srcRect/>
          <a:stretch>
            <a:fillRect/>
          </a:stretch>
        </p:blipFill>
        <p:spPr bwMode="auto">
          <a:xfrm>
            <a:off x="323528" y="2348880"/>
            <a:ext cx="2016224" cy="2016224"/>
          </a:xfrm>
          <a:prstGeom prst="round2DiagRect">
            <a:avLst/>
          </a:prstGeom>
          <a:noFill/>
          <a:scene3d>
            <a:camera prst="orthographicFront"/>
            <a:lightRig rig="threePt" dir="t"/>
          </a:scene3d>
          <a:sp3d>
            <a:bevelT/>
          </a:sp3d>
        </p:spPr>
      </p:pic>
      <p:pic>
        <p:nvPicPr>
          <p:cNvPr id="10" name="Picture 5" descr="крашу"/>
          <p:cNvPicPr>
            <a:picLocks noChangeAspect="1" noChangeArrowheads="1" noCrop="1"/>
          </p:cNvPicPr>
          <p:nvPr/>
        </p:nvPicPr>
        <p:blipFill>
          <a:blip r:embed="rId6" cstate="print"/>
          <a:srcRect/>
          <a:stretch>
            <a:fillRect/>
          </a:stretch>
        </p:blipFill>
        <p:spPr bwMode="auto">
          <a:xfrm>
            <a:off x="539552" y="5301208"/>
            <a:ext cx="752475" cy="800100"/>
          </a:xfrm>
          <a:prstGeom prst="rect">
            <a:avLst/>
          </a:prstGeom>
          <a:noFill/>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8" name="Picture 12" descr="пишу 1"/>
          <p:cNvPicPr>
            <a:picLocks noChangeAspect="1" noChangeArrowheads="1" noCrop="1"/>
          </p:cNvPicPr>
          <p:nvPr/>
        </p:nvPicPr>
        <p:blipFill>
          <a:blip r:embed="rId8"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179512" y="188640"/>
            <a:ext cx="8712968" cy="3388620"/>
          </a:xfrm>
          <a:prstGeom prst="rect">
            <a:avLst/>
          </a:prstGeom>
        </p:spPr>
        <p:txBody>
          <a:bodyPr wrap="square">
            <a:spAutoFit/>
          </a:bodyPr>
          <a:lstStyle/>
          <a:p>
            <a:pPr marL="723900" lvl="0" indent="-720000" algn="just" fontAlgn="base">
              <a:lnSpc>
                <a:spcPct val="85000"/>
              </a:lnSpc>
              <a:spcBef>
                <a:spcPct val="0"/>
              </a:spcBef>
              <a:spcAft>
                <a:spcPct val="0"/>
              </a:spcAft>
            </a:pPr>
            <a:r>
              <a:rPr lang="ru-RU" sz="2800" b="1" i="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Суспензия</a:t>
            </a:r>
            <a:r>
              <a:rPr lang="ru-RU" sz="28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[лат. </a:t>
            </a:r>
            <a:r>
              <a:rPr lang="en-US" sz="2800" b="1" dirty="0" smtClean="0">
                <a:latin typeface="Arial" pitchFamily="34" charset="0"/>
                <a:ea typeface="Times New Roman" pitchFamily="18" charset="0"/>
                <a:cs typeface="Arial" pitchFamily="34" charset="0"/>
              </a:rPr>
              <a:t>suspension</a:t>
            </a:r>
            <a:r>
              <a:rPr lang="ru-RU" sz="2800" b="1" dirty="0" smtClean="0">
                <a:latin typeface="Arial" pitchFamily="34" charset="0"/>
                <a:ea typeface="Times New Roman" pitchFamily="18" charset="0"/>
                <a:cs typeface="Arial" pitchFamily="34" charset="0"/>
              </a:rPr>
              <a:t> подвешивание], </a:t>
            </a:r>
            <a:r>
              <a:rPr lang="ru-RU" sz="2800" b="1" u="sng" dirty="0" smtClean="0">
                <a:latin typeface="Arial" pitchFamily="34" charset="0"/>
                <a:ea typeface="Times New Roman" pitchFamily="18" charset="0"/>
                <a:cs typeface="Arial" pitchFamily="34" charset="0"/>
              </a:rPr>
              <a:t>взвесь</a:t>
            </a:r>
            <a:r>
              <a:rPr lang="ru-RU" sz="2800" b="1" i="1" dirty="0" smtClean="0">
                <a:latin typeface="Arial" pitchFamily="34" charset="0"/>
                <a:ea typeface="Times New Roman" pitchFamily="18" charset="0"/>
                <a:cs typeface="Arial" pitchFamily="34" charset="0"/>
              </a:rPr>
              <a:t> </a:t>
            </a:r>
            <a:r>
              <a:rPr lang="ru-RU" sz="2800" b="1" dirty="0" smtClean="0">
                <a:latin typeface="Arial" pitchFamily="34" charset="0"/>
                <a:ea typeface="Times New Roman" pitchFamily="18" charset="0"/>
                <a:cs typeface="Arial" pitchFamily="34" charset="0"/>
              </a:rPr>
              <a:t>– дисперсная  система, состоящая из двух фаз – жидкой и твердой, где мелкие твердые частицы взвешены в жидкости (например, мутная глинистая вода).</a:t>
            </a:r>
          </a:p>
          <a:p>
            <a:pPr indent="450850" algn="just" fontAlgn="base">
              <a:lnSpc>
                <a:spcPct val="85000"/>
              </a:lnSpc>
              <a:spcBef>
                <a:spcPct val="0"/>
              </a:spcBef>
              <a:spcAft>
                <a:spcPct val="0"/>
              </a:spcAft>
            </a:pPr>
            <a:r>
              <a:rPr lang="ru-RU" sz="2800" b="1" u="sng" dirty="0" smtClean="0">
                <a:latin typeface="Arial" pitchFamily="34" charset="0"/>
                <a:cs typeface="Arial" pitchFamily="34" charset="0"/>
              </a:rPr>
              <a:t>В быту</a:t>
            </a:r>
            <a:r>
              <a:rPr lang="ru-RU" sz="2800" b="1" dirty="0" smtClean="0">
                <a:latin typeface="Arial" pitchFamily="34" charset="0"/>
                <a:cs typeface="Arial" pitchFamily="34" charset="0"/>
              </a:rPr>
              <a:t> используются такие виды суспензий, как краски, строительные взвеси, некоторые медицинские препараты, пасты.</a:t>
            </a:r>
          </a:p>
        </p:txBody>
      </p:sp>
      <p:pic>
        <p:nvPicPr>
          <p:cNvPr id="14" name="Picture 5" descr="крашу"/>
          <p:cNvPicPr>
            <a:picLocks noChangeAspect="1" noChangeArrowheads="1" noCrop="1"/>
          </p:cNvPicPr>
          <p:nvPr/>
        </p:nvPicPr>
        <p:blipFill>
          <a:blip r:embed="rId2" cstate="print"/>
          <a:srcRect/>
          <a:stretch>
            <a:fillRect/>
          </a:stretch>
        </p:blipFill>
        <p:spPr bwMode="auto">
          <a:xfrm>
            <a:off x="179512" y="5805264"/>
            <a:ext cx="752475" cy="800100"/>
          </a:xfrm>
          <a:prstGeom prst="rect">
            <a:avLst/>
          </a:prstGeom>
          <a:noFill/>
        </p:spPr>
      </p:pic>
      <p:pic>
        <p:nvPicPr>
          <p:cNvPr id="21506" name="Picture 2" descr="C:\Users\ikuzmina\Desktop\Виртуальные лекции 2015\Коллоидная химия\суспензии\gruntovka_gf_021_alkidnaya_gost_25129_821930536174gf__021.jpg"/>
          <p:cNvPicPr>
            <a:picLocks noChangeAspect="1" noChangeArrowheads="1"/>
          </p:cNvPicPr>
          <p:nvPr/>
        </p:nvPicPr>
        <p:blipFill>
          <a:blip r:embed="rId3" cstate="print"/>
          <a:srcRect l="10448" t="6538" r="11941" b="9881"/>
          <a:stretch>
            <a:fillRect/>
          </a:stretch>
        </p:blipFill>
        <p:spPr bwMode="auto">
          <a:xfrm>
            <a:off x="179512" y="3501008"/>
            <a:ext cx="1800200" cy="2232248"/>
          </a:xfrm>
          <a:prstGeom prst="can">
            <a:avLst/>
          </a:prstGeom>
          <a:noFill/>
        </p:spPr>
      </p:pic>
      <p:pic>
        <p:nvPicPr>
          <p:cNvPr id="21507" name="Picture 3" descr="C:\Users\ikuzmina\Desktop\Виртуальные лекции 2015\Коллоидная химия\суспензии\img.jpg"/>
          <p:cNvPicPr>
            <a:picLocks noChangeAspect="1" noChangeArrowheads="1"/>
          </p:cNvPicPr>
          <p:nvPr/>
        </p:nvPicPr>
        <p:blipFill>
          <a:blip r:embed="rId4" cstate="print"/>
          <a:srcRect t="13230" r="1721" b="16841"/>
          <a:stretch>
            <a:fillRect/>
          </a:stretch>
        </p:blipFill>
        <p:spPr bwMode="auto">
          <a:xfrm>
            <a:off x="2051720" y="4985792"/>
            <a:ext cx="2631211" cy="1872208"/>
          </a:xfrm>
          <a:prstGeom prst="can">
            <a:avLst/>
          </a:prstGeom>
          <a:noFill/>
        </p:spPr>
      </p:pic>
      <p:pic>
        <p:nvPicPr>
          <p:cNvPr id="21508" name="Picture 4" descr="C:\Users\ikuzmina\Desktop\Виртуальные лекции 2015\Коллоидная химия\суспензии\aHR0cDovL3ZldHRvcmcubmV0L2ltZy9waGFybWFjeS9mcy9mc18xNDcxLmpwZw==.jpg"/>
          <p:cNvPicPr>
            <a:picLocks noChangeAspect="1" noChangeArrowheads="1"/>
          </p:cNvPicPr>
          <p:nvPr/>
        </p:nvPicPr>
        <p:blipFill>
          <a:blip r:embed="rId5" cstate="print"/>
          <a:srcRect l="3266" t="1950" r="28008" b="6755"/>
          <a:stretch>
            <a:fillRect/>
          </a:stretch>
        </p:blipFill>
        <p:spPr bwMode="auto">
          <a:xfrm>
            <a:off x="7200924" y="3284984"/>
            <a:ext cx="1705452" cy="1944216"/>
          </a:xfrm>
          <a:prstGeom prst="round2DiagRect">
            <a:avLst/>
          </a:prstGeom>
          <a:noFill/>
          <a:scene3d>
            <a:camera prst="orthographicFront"/>
            <a:lightRig rig="threePt" dir="t"/>
          </a:scene3d>
          <a:sp3d>
            <a:bevelT/>
          </a:sp3d>
        </p:spPr>
      </p:pic>
      <p:pic>
        <p:nvPicPr>
          <p:cNvPr id="21510" name="Picture 6" descr="C:\Users\ikuzmina\Desktop\Виртуальные лекции 2015\Коллоидная химия\суспензии\171.jpg"/>
          <p:cNvPicPr>
            <a:picLocks noChangeAspect="1" noChangeArrowheads="1"/>
          </p:cNvPicPr>
          <p:nvPr/>
        </p:nvPicPr>
        <p:blipFill>
          <a:blip r:embed="rId6" cstate="print"/>
          <a:srcRect l="27320" t="33043" b="7608"/>
          <a:stretch>
            <a:fillRect/>
          </a:stretch>
        </p:blipFill>
        <p:spPr bwMode="auto">
          <a:xfrm>
            <a:off x="2771800" y="3573016"/>
            <a:ext cx="2516609" cy="1374288"/>
          </a:xfrm>
          <a:prstGeom prst="round2DiagRect">
            <a:avLst/>
          </a:prstGeom>
          <a:noFill/>
          <a:scene3d>
            <a:camera prst="orthographicFront"/>
            <a:lightRig rig="threePt" dir="t"/>
          </a:scene3d>
          <a:sp3d>
            <a:bevelT/>
          </a:sp3d>
        </p:spPr>
      </p:pic>
      <p:pic>
        <p:nvPicPr>
          <p:cNvPr id="16" name="Picture 4" descr="C:\Users\R400\Desktop\Новый риапросунок.png"/>
          <p:cNvPicPr>
            <a:picLocks noChangeAspect="1" noChangeArrowheads="1"/>
          </p:cNvPicPr>
          <p:nvPr/>
        </p:nvPicPr>
        <p:blipFill>
          <a:blip r:embed="rId7" cstate="print"/>
          <a:srcRect/>
          <a:stretch>
            <a:fillRect/>
          </a:stretch>
        </p:blipFill>
        <p:spPr bwMode="auto">
          <a:xfrm>
            <a:off x="4860032" y="5386531"/>
            <a:ext cx="2592288" cy="1354837"/>
          </a:xfrm>
          <a:prstGeom prst="round2DiagRect">
            <a:avLst/>
          </a:prstGeom>
          <a:noFill/>
          <a:scene3d>
            <a:camera prst="orthographicFront"/>
            <a:lightRig rig="threePt" dir="t"/>
          </a:scene3d>
          <a:sp3d>
            <a:bevelT/>
          </a:sp3d>
        </p:spPr>
      </p:pic>
      <p:pic>
        <p:nvPicPr>
          <p:cNvPr id="20" name="Picture 5" descr="C:\Users\ikuzmina\Desktop\Виртуальные лекции 2015\Коллоидная химия\суспензии\small-9252.jpg"/>
          <p:cNvPicPr>
            <a:picLocks noChangeAspect="1" noChangeArrowheads="1"/>
          </p:cNvPicPr>
          <p:nvPr/>
        </p:nvPicPr>
        <p:blipFill>
          <a:blip r:embed="rId8" cstate="print"/>
          <a:srcRect l="53780" r="10311"/>
          <a:stretch>
            <a:fillRect/>
          </a:stretch>
        </p:blipFill>
        <p:spPr bwMode="auto">
          <a:xfrm>
            <a:off x="5796136" y="3573016"/>
            <a:ext cx="1055437" cy="1841872"/>
          </a:xfrm>
          <a:prstGeom prst="round2DiagRect">
            <a:avLst/>
          </a:prstGeom>
          <a:noFill/>
          <a:scene3d>
            <a:camera prst="orthographicFront"/>
            <a:lightRig rig="threePt" dir="t"/>
          </a:scene3d>
          <a:sp3d>
            <a:bevelT/>
          </a:sp3d>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2" name="Picture 12" descr="пишу 1"/>
          <p:cNvPicPr>
            <a:picLocks noChangeAspect="1" noChangeArrowheads="1" noCrop="1"/>
          </p:cNvPicPr>
          <p:nvPr/>
        </p:nvPicPr>
        <p:blipFill>
          <a:blip r:embed="rId10"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0" name="Picture 2" descr="D:\23.05.13-домашние документы\Лаб. раб YES\Виртуальные лабораторные YES\Анимашки и картинки\Вода, жидкости,\Реки\61005-animated-sea.gif"/>
          <p:cNvPicPr>
            <a:picLocks noChangeAspect="1" noChangeArrowheads="1" noCrop="1"/>
          </p:cNvPicPr>
          <p:nvPr/>
        </p:nvPicPr>
        <p:blipFill>
          <a:blip r:embed="rId4" cstate="print"/>
          <a:srcRect/>
          <a:stretch>
            <a:fillRect/>
          </a:stretch>
        </p:blipFill>
        <p:spPr bwMode="auto">
          <a:xfrm>
            <a:off x="6858000" y="0"/>
            <a:ext cx="2286000" cy="3048000"/>
          </a:xfrm>
          <a:prstGeom prst="rect">
            <a:avLst/>
          </a:prstGeom>
          <a:noFill/>
        </p:spPr>
      </p:pic>
      <p:sp>
        <p:nvSpPr>
          <p:cNvPr id="11" name="Прямоугольник 10"/>
          <p:cNvSpPr/>
          <p:nvPr/>
        </p:nvSpPr>
        <p:spPr>
          <a:xfrm>
            <a:off x="428596" y="1643050"/>
            <a:ext cx="6409545" cy="156966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40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Свойства коллоидных систем.</a:t>
            </a:r>
          </a:p>
          <a:p>
            <a:pPr algn="ctr">
              <a:lnSpc>
                <a:spcPct val="80000"/>
              </a:lnSpc>
            </a:pPr>
            <a:r>
              <a:rPr lang="ru-RU" sz="4000" b="1" dirty="0" smtClean="0">
                <a:ln w="11430">
                  <a:solidFill>
                    <a:sysClr val="windowText" lastClr="000000"/>
                  </a:solidFill>
                </a:ln>
                <a:solidFill>
                  <a:srgbClr val="702C1E"/>
                </a:solidFill>
                <a:effectLst>
                  <a:outerShdw blurRad="80000" dist="40000" dir="5040000" algn="tl">
                    <a:srgbClr val="000000">
                      <a:alpha val="30000"/>
                    </a:srgbClr>
                  </a:outerShdw>
                </a:effectLst>
                <a:latin typeface="Arial Black" pitchFamily="34" charset="0"/>
                <a:cs typeface="Arial" pitchFamily="34" charset="0"/>
              </a:rPr>
              <a:t>Коагуляция</a:t>
            </a:r>
            <a:endParaRPr lang="ru-RU" sz="4000" b="1" dirty="0">
              <a:ln w="11430">
                <a:solidFill>
                  <a:sysClr val="windowText" lastClr="000000"/>
                </a:solidFill>
              </a:ln>
              <a:solidFill>
                <a:srgbClr val="702C1E"/>
              </a:solidFill>
              <a:effectLst>
                <a:outerShdw blurRad="80000" dist="40000" dir="5040000" algn="tl">
                  <a:srgbClr val="000000">
                    <a:alpha val="30000"/>
                  </a:srgbClr>
                </a:outerShdw>
              </a:effectLst>
              <a:latin typeface="Arial Black" pitchFamily="34" charset="0"/>
            </a:endParaRPr>
          </a:p>
        </p:txBody>
      </p:sp>
      <p:pic>
        <p:nvPicPr>
          <p:cNvPr id="16" name="Picture 2" descr="D:\23.05.13-домашние документы\Лаб. раб YES\Виртуальные лабораторные YES\Анимашки и картинки\Вода, жидкости,\Реки\0_226bf_7f31daa1_L.gif"/>
          <p:cNvPicPr>
            <a:picLocks noChangeAspect="1" noChangeArrowheads="1" noCrop="1"/>
          </p:cNvPicPr>
          <p:nvPr/>
        </p:nvPicPr>
        <p:blipFill>
          <a:blip r:embed="rId5" cstate="print"/>
          <a:srcRect/>
          <a:stretch>
            <a:fillRect/>
          </a:stretch>
        </p:blipFill>
        <p:spPr bwMode="auto">
          <a:xfrm>
            <a:off x="0" y="3286125"/>
            <a:ext cx="4762500" cy="3571875"/>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2" cstate="print"/>
          <a:srcRect l="9923" r="10694"/>
          <a:stretch>
            <a:fillRect/>
          </a:stretch>
        </p:blipFill>
        <p:spPr bwMode="auto">
          <a:xfrm>
            <a:off x="3286116" y="2071678"/>
            <a:ext cx="3429024" cy="1871662"/>
          </a:xfrm>
          <a:prstGeom prst="round2DiagRect">
            <a:avLst/>
          </a:prstGeom>
          <a:noFill/>
          <a:ln w="19050">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9461" name="Picture 5"/>
          <p:cNvPicPr>
            <a:picLocks noChangeAspect="1" noChangeArrowheads="1"/>
          </p:cNvPicPr>
          <p:nvPr/>
        </p:nvPicPr>
        <p:blipFill>
          <a:blip r:embed="rId3" cstate="print"/>
          <a:srcRect l="14724" r="7246" b="34688"/>
          <a:stretch>
            <a:fillRect/>
          </a:stretch>
        </p:blipFill>
        <p:spPr bwMode="auto">
          <a:xfrm>
            <a:off x="5429256" y="4143380"/>
            <a:ext cx="3205188" cy="1995505"/>
          </a:xfrm>
          <a:prstGeom prst="round2DiagRect">
            <a:avLst/>
          </a:prstGeom>
          <a:noFill/>
          <a:ln w="19050">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Прямоугольник 5"/>
          <p:cNvSpPr/>
          <p:nvPr/>
        </p:nvSpPr>
        <p:spPr>
          <a:xfrm>
            <a:off x="214282" y="142852"/>
            <a:ext cx="8715436" cy="1923604"/>
          </a:xfrm>
          <a:prstGeom prst="rect">
            <a:avLst/>
          </a:prstGeom>
        </p:spPr>
        <p:txBody>
          <a:bodyPr wrap="square">
            <a:spAutoFit/>
          </a:bodyPr>
          <a:lstStyle/>
          <a:p>
            <a:pPr indent="450000" algn="just">
              <a:lnSpc>
                <a:spcPct val="85000"/>
              </a:lnSpc>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Коллоидные системы</a:t>
            </a:r>
            <a:r>
              <a:rPr lang="ru-RU" sz="2800" b="1" dirty="0" smtClean="0">
                <a:latin typeface="Arial" pitchFamily="34" charset="0"/>
                <a:cs typeface="Arial" pitchFamily="34" charset="0"/>
              </a:rPr>
              <a:t> </a:t>
            </a:r>
            <a:r>
              <a:rPr lang="ru-RU" sz="2800" b="1" u="sng" dirty="0" smtClean="0">
                <a:latin typeface="Arial" pitchFamily="34" charset="0"/>
                <a:cs typeface="Arial" pitchFamily="34" charset="0"/>
              </a:rPr>
              <a:t>занимают</a:t>
            </a:r>
            <a:r>
              <a:rPr lang="ru-RU" sz="2800" b="1" dirty="0" smtClean="0">
                <a:latin typeface="Arial" pitchFamily="34" charset="0"/>
                <a:cs typeface="Arial" pitchFamily="34" charset="0"/>
              </a:rPr>
              <a:t> </a:t>
            </a:r>
            <a:r>
              <a:rPr lang="ru-RU" sz="2800" b="1" dirty="0" err="1" smtClean="0">
                <a:latin typeface="Arial" pitchFamily="34" charset="0"/>
                <a:cs typeface="Arial" pitchFamily="34" charset="0"/>
              </a:rPr>
              <a:t>промежу-точное</a:t>
            </a:r>
            <a:r>
              <a:rPr lang="ru-RU" sz="2800" b="1" dirty="0" smtClean="0">
                <a:latin typeface="Arial" pitchFamily="34" charset="0"/>
                <a:cs typeface="Arial" pitchFamily="34" charset="0"/>
              </a:rPr>
              <a:t> положение между грубодисперсными системами и истинными растворами. </a:t>
            </a:r>
            <a:r>
              <a:rPr lang="ru-RU" sz="2800" b="1" u="sng" dirty="0" err="1" smtClean="0">
                <a:latin typeface="Arial" pitchFamily="34" charset="0"/>
                <a:cs typeface="Arial" pitchFamily="34" charset="0"/>
              </a:rPr>
              <a:t>Приме-рами</a:t>
            </a:r>
            <a:r>
              <a:rPr lang="ru-RU" sz="2800" b="1" dirty="0" smtClean="0">
                <a:latin typeface="Arial" pitchFamily="34" charset="0"/>
                <a:cs typeface="Arial" pitchFamily="34" charset="0"/>
              </a:rPr>
              <a:t> являются почва, глина, природные воды, многие минералы.</a:t>
            </a:r>
            <a:endParaRPr lang="ru-RU" sz="2800" b="1" dirty="0">
              <a:latin typeface="Arial"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pic>
        <p:nvPicPr>
          <p:cNvPr id="1027" name="Picture 3" descr="D:\23.05.13-домашние документы\Лаб. раб YES\Виртуальные лабораторные YES\Анимашки и картинки\Вода, жидкости,\pixel_au.gif"/>
          <p:cNvPicPr>
            <a:picLocks noChangeAspect="1" noChangeArrowheads="1" noCrop="1"/>
          </p:cNvPicPr>
          <p:nvPr/>
        </p:nvPicPr>
        <p:blipFill>
          <a:blip r:embed="rId6" cstate="print"/>
          <a:srcRect/>
          <a:stretch>
            <a:fillRect/>
          </a:stretch>
        </p:blipFill>
        <p:spPr bwMode="auto">
          <a:xfrm>
            <a:off x="-32" y="4114824"/>
            <a:ext cx="5715000"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214290"/>
            <a:ext cx="8786874" cy="2289858"/>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В состав всех живых существ входят твердые, жидкие и газообразные вещества, находящиеся в сложном взаимоотношении с окружающей средой. С химической точки зрения </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весь организм</a:t>
            </a:r>
            <a:r>
              <a:rPr lang="ru-RU" sz="2800" b="1" dirty="0" smtClean="0">
                <a:latin typeface="Arial" pitchFamily="34" charset="0"/>
                <a:cs typeface="Arial" pitchFamily="34" charset="0"/>
              </a:rPr>
              <a:t> в целом – </a:t>
            </a:r>
            <a:r>
              <a:rPr lang="ru-RU" sz="2800" b="1" u="sng" dirty="0" smtClean="0">
                <a:latin typeface="Arial" pitchFamily="34" charset="0"/>
                <a:cs typeface="Arial" pitchFamily="34" charset="0"/>
              </a:rPr>
              <a:t>сложнейшая совокупность многих</a:t>
            </a:r>
            <a:r>
              <a:rPr lang="ru-RU" sz="2800" b="1" dirty="0" smtClean="0">
                <a:latin typeface="Arial" pitchFamily="34" charset="0"/>
                <a:cs typeface="Arial" pitchFamily="34" charset="0"/>
              </a:rPr>
              <a:t>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коллоидных систем</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5" name="Picture 3"/>
          <p:cNvPicPr>
            <a:picLocks noChangeAspect="1" noChangeArrowheads="1"/>
          </p:cNvPicPr>
          <p:nvPr/>
        </p:nvPicPr>
        <p:blipFill>
          <a:blip r:embed="rId2" cstate="print"/>
          <a:srcRect/>
          <a:stretch>
            <a:fillRect/>
          </a:stretch>
        </p:blipFill>
        <p:spPr bwMode="auto">
          <a:xfrm>
            <a:off x="71406" y="2557458"/>
            <a:ext cx="4000527" cy="4229128"/>
          </a:xfrm>
          <a:prstGeom prst="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074" name="Picture 2" descr="D:\23.05.13-домашние документы\Лаб. раб YES\Виртуальные лабораторные YES\Анимашки и картинки\Органы\кровь.jpg"/>
          <p:cNvPicPr>
            <a:picLocks noChangeAspect="1" noChangeArrowheads="1" noCrop="1"/>
          </p:cNvPicPr>
          <p:nvPr/>
        </p:nvPicPr>
        <p:blipFill>
          <a:blip r:embed="rId3" cstate="print"/>
          <a:srcRect/>
          <a:stretch>
            <a:fillRect/>
          </a:stretch>
        </p:blipFill>
        <p:spPr bwMode="auto">
          <a:xfrm>
            <a:off x="4286248" y="2714620"/>
            <a:ext cx="1219200" cy="1219200"/>
          </a:xfrm>
          <a:prstGeom prst="rect">
            <a:avLst/>
          </a:prstGeom>
          <a:noFill/>
        </p:spPr>
      </p:pic>
      <p:pic>
        <p:nvPicPr>
          <p:cNvPr id="3075" name="Picture 3" descr="D:\23.05.13-домашние документы\Лаб. раб YES\Виртуальные лабораторные YES\Анимашки и картинки\Органы\22754_13.gif"/>
          <p:cNvPicPr>
            <a:picLocks noChangeAspect="1" noChangeArrowheads="1" noCrop="1"/>
          </p:cNvPicPr>
          <p:nvPr/>
        </p:nvPicPr>
        <p:blipFill>
          <a:blip r:embed="rId4" cstate="print"/>
          <a:srcRect/>
          <a:stretch>
            <a:fillRect/>
          </a:stretch>
        </p:blipFill>
        <p:spPr bwMode="auto">
          <a:xfrm rot="10800000">
            <a:off x="4357686" y="4429132"/>
            <a:ext cx="1905000" cy="1905000"/>
          </a:xfrm>
          <a:prstGeom prst="rect">
            <a:avLst/>
          </a:prstGeom>
          <a:noFill/>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4" name="Picture 8" descr="http://khimie.ru/wp-content/uploads/2011/11/rastvor-yodida-svintsa.jpg"/>
          <p:cNvPicPr>
            <a:picLocks noChangeAspect="1" noChangeArrowheads="1"/>
          </p:cNvPicPr>
          <p:nvPr/>
        </p:nvPicPr>
        <p:blipFill>
          <a:blip r:embed="rId2" cstate="print"/>
          <a:srcRect/>
          <a:stretch>
            <a:fillRect/>
          </a:stretch>
        </p:blipFill>
        <p:spPr bwMode="auto">
          <a:xfrm>
            <a:off x="4572000" y="4857760"/>
            <a:ext cx="1084393" cy="1143008"/>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3730"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571472" y="4786322"/>
            <a:ext cx="769149" cy="135732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8" name="Picture 6" descr="Золотой дождь - осаждение иодида свинца"/>
          <p:cNvPicPr>
            <a:picLocks noChangeAspect="1" noChangeArrowheads="1"/>
          </p:cNvPicPr>
          <p:nvPr/>
        </p:nvPicPr>
        <p:blipFill>
          <a:blip r:embed="rId4" cstate="print"/>
          <a:srcRect l="19866" r="8147"/>
          <a:stretch>
            <a:fillRect/>
          </a:stretch>
        </p:blipFill>
        <p:spPr bwMode="auto">
          <a:xfrm>
            <a:off x="7072330" y="4857760"/>
            <a:ext cx="1028522" cy="107157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9" name="Прямоугольник 18"/>
          <p:cNvSpPr/>
          <p:nvPr/>
        </p:nvSpPr>
        <p:spPr>
          <a:xfrm>
            <a:off x="5786446" y="5214950"/>
            <a:ext cx="1045479" cy="646331"/>
          </a:xfrm>
          <a:prstGeom prst="rect">
            <a:avLst/>
          </a:prstGeom>
        </p:spPr>
        <p:txBody>
          <a:bodyPr wrap="none">
            <a:spAutoFit/>
            <a:scene3d>
              <a:camera prst="orthographicFront"/>
              <a:lightRig rig="threePt" dir="t"/>
            </a:scene3d>
            <a:sp3d extrusionH="57150">
              <a:bevelT w="38100" h="38100" prst="angle"/>
            </a:sp3d>
          </a:bodyPr>
          <a:lstStyle/>
          <a:p>
            <a:r>
              <a:rPr lang="ru-RU" sz="36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или</a:t>
            </a:r>
            <a:endParaRPr lang="ru-RU" sz="3600" dirty="0">
              <a:ln w="11430">
                <a:solidFill>
                  <a:srgbClr val="C00000"/>
                </a:solidFill>
              </a:ln>
              <a:solidFill>
                <a:schemeClr val="accent2">
                  <a:lumMod val="50000"/>
                </a:schemeClr>
              </a:solidFill>
            </a:endParaRPr>
          </a:p>
        </p:txBody>
      </p:sp>
      <p:sp>
        <p:nvSpPr>
          <p:cNvPr id="20" name="Прямоугольник 19"/>
          <p:cNvSpPr/>
          <p:nvPr/>
        </p:nvSpPr>
        <p:spPr>
          <a:xfrm>
            <a:off x="1571604" y="4714884"/>
            <a:ext cx="784189" cy="1323439"/>
          </a:xfrm>
          <a:prstGeom prst="rect">
            <a:avLst/>
          </a:prstGeom>
        </p:spPr>
        <p:txBody>
          <a:bodyPr wrap="none">
            <a:spAutoFit/>
            <a:scene3d>
              <a:camera prst="orthographicFront"/>
              <a:lightRig rig="threePt" dir="t"/>
            </a:scene3d>
            <a:sp3d extrusionH="57150">
              <a:bevelT w="38100" h="38100" prst="angle"/>
            </a:sp3d>
          </a:bodyPr>
          <a:lstStyle/>
          <a:p>
            <a:r>
              <a:rPr lang="ru-RU" sz="80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rPr>
              <a:t>+</a:t>
            </a:r>
            <a:endParaRPr lang="ru-RU" sz="8000" dirty="0">
              <a:ln w="11430">
                <a:solidFill>
                  <a:srgbClr val="C00000"/>
                </a:solidFill>
              </a:ln>
              <a:solidFill>
                <a:schemeClr val="accent2">
                  <a:lumMod val="50000"/>
                </a:schemeClr>
              </a:solidFill>
            </a:endParaRPr>
          </a:p>
        </p:txBody>
      </p:sp>
      <p:sp>
        <p:nvSpPr>
          <p:cNvPr id="23" name="Прямоугольник 22"/>
          <p:cNvSpPr/>
          <p:nvPr/>
        </p:nvSpPr>
        <p:spPr>
          <a:xfrm>
            <a:off x="3428992" y="4857760"/>
            <a:ext cx="944489" cy="1015663"/>
          </a:xfrm>
          <a:prstGeom prst="rect">
            <a:avLst/>
          </a:prstGeom>
        </p:spPr>
        <p:txBody>
          <a:bodyPr wrap="none">
            <a:spAutoFit/>
            <a:scene3d>
              <a:camera prst="orthographicFront"/>
              <a:lightRig rig="threePt" dir="t"/>
            </a:scene3d>
            <a:sp3d extrusionH="57150">
              <a:bevelT w="38100" h="38100"/>
            </a:sp3d>
          </a:bodyPr>
          <a:lstStyle/>
          <a:p>
            <a:r>
              <a:rPr lang="ru-RU" sz="6000" b="1" dirty="0" smtClean="0">
                <a:ln w="11430">
                  <a:solidFill>
                    <a:srgbClr val="C00000"/>
                  </a:solidFill>
                </a:ln>
                <a:solidFill>
                  <a:schemeClr val="accent2">
                    <a:lumMod val="50000"/>
                  </a:schemeClr>
                </a:solidFill>
                <a:effectLst>
                  <a:outerShdw blurRad="50800" dist="39000" dir="5460000" algn="tl">
                    <a:srgbClr val="000000">
                      <a:alpha val="38000"/>
                    </a:srgbClr>
                  </a:outerShdw>
                </a:effectLst>
                <a:latin typeface="Arial" pitchFamily="34" charset="0"/>
                <a:cs typeface="Arial" pitchFamily="34" charset="0"/>
                <a:sym typeface="Symbol"/>
              </a:rPr>
              <a:t></a:t>
            </a:r>
            <a:endParaRPr lang="ru-RU" sz="6000" dirty="0">
              <a:ln w="11430">
                <a:solidFill>
                  <a:srgbClr val="C00000"/>
                </a:solidFill>
              </a:ln>
              <a:solidFill>
                <a:schemeClr val="accent2">
                  <a:lumMod val="50000"/>
                </a:schemeClr>
              </a:solidFill>
            </a:endParaRPr>
          </a:p>
        </p:txBody>
      </p:sp>
      <p:sp>
        <p:nvSpPr>
          <p:cNvPr id="25" name="Прямоугольник 24"/>
          <p:cNvSpPr/>
          <p:nvPr/>
        </p:nvSpPr>
        <p:spPr>
          <a:xfrm>
            <a:off x="142844" y="6130373"/>
            <a:ext cx="2000264" cy="584775"/>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700" b="1" dirty="0" err="1"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27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27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27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27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32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a:t>
            </a:r>
            <a:endParaRPr lang="ru-RU" sz="32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6" name="Прямоугольник 25"/>
          <p:cNvSpPr/>
          <p:nvPr/>
        </p:nvSpPr>
        <p:spPr>
          <a:xfrm>
            <a:off x="4572000" y="6143644"/>
            <a:ext cx="1000132" cy="50783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700" b="1"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2700" b="1" baseline="-25000"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endParaRPr lang="ru-RU" sz="27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sp>
        <p:nvSpPr>
          <p:cNvPr id="27" name="Прямоугольник 26"/>
          <p:cNvSpPr/>
          <p:nvPr/>
        </p:nvSpPr>
        <p:spPr>
          <a:xfrm>
            <a:off x="2500298" y="6207317"/>
            <a:ext cx="785818" cy="50783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7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KI</a:t>
            </a:r>
            <a:endParaRPr lang="ru-RU" sz="2700" b="1" dirty="0">
              <a:ln w="11430">
                <a:solidFill>
                  <a:sysClr val="windowText" lastClr="000000"/>
                </a:solidFill>
              </a:ln>
              <a:solidFill>
                <a:sysClr val="windowText" lastClr="000000"/>
              </a:solidFill>
              <a:effectLst>
                <a:outerShdw blurRad="50800" dist="39000" dir="5460000" algn="tl">
                  <a:srgbClr val="000000">
                    <a:alpha val="38000"/>
                  </a:srgbClr>
                </a:outerShdw>
              </a:effectLst>
            </a:endParaRPr>
          </a:p>
        </p:txBody>
      </p:sp>
      <p:pic>
        <p:nvPicPr>
          <p:cNvPr id="28"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29" name="Управляющая кнопка: далее 28">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1" name="Управляющая кнопка: назад 30">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2" name="Управляющая кнопка: домой 31">
            <a:hlinkClick r:id="rId6"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4" name="Picture 2" descr="D:\23.05.13-домашние документы\Виртуальные лекции 28.07.11\Химия\Реакции\082.gif"/>
          <p:cNvPicPr>
            <a:picLocks noChangeAspect="1" noChangeArrowheads="1"/>
          </p:cNvPicPr>
          <p:nvPr/>
        </p:nvPicPr>
        <p:blipFill>
          <a:blip r:embed="rId3" cstate="print"/>
          <a:srcRect l="21756" t="35938" r="57633" b="4687"/>
          <a:stretch>
            <a:fillRect/>
          </a:stretch>
        </p:blipFill>
        <p:spPr bwMode="auto">
          <a:xfrm>
            <a:off x="2500298" y="4786322"/>
            <a:ext cx="769149" cy="1357322"/>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735" t="15178" r="11787" b="19842"/>
          <a:stretch/>
        </p:blipFill>
        <p:spPr bwMode="auto">
          <a:xfrm>
            <a:off x="7175218" y="3757464"/>
            <a:ext cx="2002160" cy="110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1"/>
          <p:cNvSpPr>
            <a:spLocks noChangeArrowheads="1"/>
          </p:cNvSpPr>
          <p:nvPr/>
        </p:nvSpPr>
        <p:spPr bwMode="auto">
          <a:xfrm>
            <a:off x="142844" y="71414"/>
            <a:ext cx="8858312" cy="43765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000" algn="just">
              <a:lnSpc>
                <a:spcPct val="80000"/>
              </a:lnSpc>
            </a:pP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Коллоидные системы</a:t>
            </a:r>
            <a:r>
              <a:rPr lang="ru-RU" sz="2700" b="1" dirty="0" smtClean="0">
                <a:latin typeface="Arial" pitchFamily="34" charset="0"/>
                <a:cs typeface="Arial" pitchFamily="34" charset="0"/>
              </a:rPr>
              <a:t> </a:t>
            </a:r>
            <a:r>
              <a:rPr lang="ru-RU" sz="2700" b="1" u="sng" dirty="0" smtClean="0">
                <a:latin typeface="Arial" pitchFamily="34" charset="0"/>
                <a:cs typeface="Arial" pitchFamily="34" charset="0"/>
              </a:rPr>
              <a:t>подразделяют на</a:t>
            </a:r>
            <a:r>
              <a:rPr lang="ru-RU" sz="2700" b="1" dirty="0" smtClean="0">
                <a:latin typeface="Arial" pitchFamily="34" charset="0"/>
                <a:cs typeface="Arial" pitchFamily="34" charset="0"/>
              </a:rPr>
              <a:t> </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золи</a:t>
            </a:r>
            <a:r>
              <a:rPr lang="ru-RU" sz="2700" b="1" dirty="0" smtClean="0">
                <a:latin typeface="Arial" pitchFamily="34" charset="0"/>
                <a:cs typeface="Arial" pitchFamily="34" charset="0"/>
              </a:rPr>
              <a:t> (коллоидные растворы) и </a:t>
            </a:r>
            <a:r>
              <a:rPr lang="ru-RU" sz="2700" b="1" dirty="0" smtClean="0">
                <a:solidFill>
                  <a:srgbClr val="7030A0"/>
                </a:solidFill>
                <a:effectLst>
                  <a:outerShdw blurRad="38100" dist="38100" dir="2700000" algn="tl">
                    <a:srgbClr val="000000">
                      <a:alpha val="43137"/>
                    </a:srgbClr>
                  </a:outerShdw>
                </a:effectLst>
                <a:latin typeface="Arial" pitchFamily="34" charset="0"/>
                <a:cs typeface="Arial" pitchFamily="34" charset="0"/>
              </a:rPr>
              <a:t>гели</a:t>
            </a:r>
            <a:r>
              <a:rPr lang="ru-RU" sz="2700" b="1" dirty="0" smtClean="0">
                <a:latin typeface="Arial" pitchFamily="34" charset="0"/>
                <a:cs typeface="Arial" pitchFamily="34" charset="0"/>
              </a:rPr>
              <a:t> (студни).</a:t>
            </a:r>
          </a:p>
          <a:p>
            <a:pPr indent="450000" algn="just">
              <a:lnSpc>
                <a:spcPct val="80000"/>
              </a:lnSpc>
              <a:buFontTx/>
              <a:buNone/>
            </a:pPr>
            <a:r>
              <a:rPr lang="ru-RU" sz="2700" b="1" dirty="0" smtClean="0">
                <a:latin typeface="Arial" pitchFamily="34" charset="0"/>
                <a:cs typeface="Arial" pitchFamily="34" charset="0"/>
              </a:rPr>
              <a:t>Для </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золей</a:t>
            </a:r>
            <a:r>
              <a:rPr lang="ru-RU" sz="2700" b="1" dirty="0" smtClean="0">
                <a:latin typeface="Arial" pitchFamily="34" charset="0"/>
                <a:cs typeface="Arial" pitchFamily="34" charset="0"/>
              </a:rPr>
              <a:t> характерно явление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коагуляции</a:t>
            </a:r>
            <a:r>
              <a:rPr lang="ru-RU" sz="2700" b="1" dirty="0" smtClean="0">
                <a:latin typeface="Arial" pitchFamily="34" charset="0"/>
                <a:cs typeface="Arial" pitchFamily="34" charset="0"/>
              </a:rPr>
              <a:t>, т.е. </a:t>
            </a:r>
            <a:r>
              <a:rPr lang="ru-RU" sz="2700" b="1" u="sng" dirty="0" smtClean="0">
                <a:latin typeface="Arial" pitchFamily="34" charset="0"/>
                <a:cs typeface="Arial" pitchFamily="34" charset="0"/>
              </a:rPr>
              <a:t>слипания коллоидных частиц</a:t>
            </a:r>
            <a:r>
              <a:rPr lang="ru-RU" sz="2700" b="1" dirty="0" smtClean="0">
                <a:latin typeface="Arial" pitchFamily="34" charset="0"/>
                <a:cs typeface="Arial" pitchFamily="34" charset="0"/>
              </a:rPr>
              <a:t> и выпадения их в осадок.</a:t>
            </a:r>
            <a:endPar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lvl="0" indent="450000" algn="just" fontAlgn="base">
              <a:lnSpc>
                <a:spcPct val="80000"/>
              </a:lnSpc>
              <a:spcBef>
                <a:spcPct val="0"/>
              </a:spcBef>
              <a:spcAft>
                <a:spcPct val="0"/>
              </a:spcAft>
            </a:pP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Например, если к бесцветному раствору иодида калия прибавить бесцветный раствор нитрата свинца (</a:t>
            </a:r>
            <a:r>
              <a:rPr kumimoji="0" lang="en-US"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II</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то образуется осадок жёлтого цвета. Нужно учитывать, что </a:t>
            </a:r>
            <a:r>
              <a:rPr kumimoji="0" lang="ru-RU" sz="27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вначале образуются</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отдельные молекулы </a:t>
            </a:r>
            <a:r>
              <a:rPr lang="ru-RU" sz="2700" b="1" dirty="0" smtClean="0">
                <a:latin typeface="Arial" pitchFamily="34" charset="0"/>
                <a:ea typeface="Times New Roman" pitchFamily="18" charset="0"/>
                <a:cs typeface="Arial" pitchFamily="34" charset="0"/>
              </a:rPr>
              <a:t>нитрата свинца (</a:t>
            </a:r>
            <a:r>
              <a:rPr lang="en-US" sz="2700" b="1" dirty="0" smtClean="0">
                <a:latin typeface="Arial" pitchFamily="34" charset="0"/>
                <a:ea typeface="Times New Roman" pitchFamily="18" charset="0"/>
                <a:cs typeface="Arial" pitchFamily="34" charset="0"/>
              </a:rPr>
              <a:t>II</a:t>
            </a:r>
            <a:r>
              <a:rPr lang="ru-RU" sz="2700" b="1" dirty="0" smtClean="0">
                <a:latin typeface="Arial" pitchFamily="34" charset="0"/>
                <a:ea typeface="Times New Roman" pitchFamily="18" charset="0"/>
                <a:cs typeface="Arial" pitchFamily="34" charset="0"/>
              </a:rPr>
              <a:t>). </a:t>
            </a:r>
            <a:r>
              <a:rPr kumimoji="0" lang="ru-RU" sz="27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Осадок становится видимым</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только </a:t>
            </a:r>
            <a:r>
              <a:rPr kumimoji="0" lang="ru-RU" sz="2700" b="1"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после</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ru-RU" sz="2700" b="1" i="0" u="none" strike="noStrike" cap="none" normalizeH="0" baseline="0" dirty="0" smtClean="0">
                <a:ln>
                  <a:noFill/>
                </a:ln>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коагуляции</a:t>
            </a:r>
            <a:r>
              <a:rPr kumimoji="0" lang="ru-RU" sz="2700"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(слипания) этих частиц.</a:t>
            </a:r>
          </a:p>
          <a:p>
            <a:pPr algn="ctr" fontAlgn="base">
              <a:lnSpc>
                <a:spcPct val="80000"/>
              </a:lnSpc>
              <a:spcBef>
                <a:spcPct val="0"/>
              </a:spcBef>
              <a:spcAft>
                <a:spcPct val="0"/>
              </a:spcAft>
            </a:pPr>
            <a:r>
              <a:rPr lang="en-US" sz="2600" b="1" dirty="0" err="1"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Pb</a:t>
            </a:r>
            <a:r>
              <a:rPr lang="en-US"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(NO</a:t>
            </a:r>
            <a:r>
              <a:rPr lang="en-US" sz="26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r>
              <a:rPr lang="en-US"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a:t>
            </a:r>
            <a:r>
              <a:rPr lang="en-US" sz="26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2</a:t>
            </a:r>
            <a:r>
              <a:rPr lang="en-US"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+ 2KI = </a:t>
            </a:r>
            <a:r>
              <a:rPr lang="en-US" sz="2600" b="1"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PbI</a:t>
            </a:r>
            <a:r>
              <a:rPr lang="en-US" sz="2600" b="1" baseline="-25000" dirty="0" smtClean="0">
                <a:ln w="11430">
                  <a:solidFill>
                    <a:srgbClr val="C00000"/>
                  </a:solidFill>
                </a:ln>
                <a:solidFill>
                  <a:srgbClr val="FFC000"/>
                </a:solidFill>
                <a:effectLst>
                  <a:outerShdw blurRad="50800" dist="39000" dir="5460000" algn="tl">
                    <a:srgbClr val="000000">
                      <a:alpha val="38000"/>
                    </a:srgbClr>
                  </a:outerShdw>
                </a:effectLst>
                <a:latin typeface="Arial" pitchFamily="34" charset="0"/>
                <a:cs typeface="Arial" pitchFamily="34" charset="0"/>
              </a:rPr>
              <a:t>2</a:t>
            </a:r>
            <a:r>
              <a:rPr lang="en-US" sz="2600" b="1"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 + 2KNO</a:t>
            </a:r>
            <a:r>
              <a:rPr lang="en-US" sz="2600" b="1" baseline="-25000" dirty="0" smtClean="0">
                <a:ln w="11430">
                  <a:solidFill>
                    <a:sysClr val="windowText" lastClr="000000"/>
                  </a:solidFill>
                </a:ln>
                <a:solidFill>
                  <a:sysClr val="windowText" lastClr="000000"/>
                </a:solidFill>
                <a:effectLst>
                  <a:outerShdw blurRad="50800" dist="39000" dir="5460000" algn="tl">
                    <a:srgbClr val="000000">
                      <a:alpha val="38000"/>
                    </a:srgbClr>
                  </a:outerShdw>
                </a:effectLst>
                <a:latin typeface="Arial" pitchFamily="34" charset="0"/>
                <a:cs typeface="Arial" pitchFamily="34" charset="0"/>
              </a:rPr>
              <a:t>3</a:t>
            </a:r>
            <a:endParaRPr kumimoji="0" lang="ru-RU" sz="26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3" name="Picture 5"/>
          <p:cNvPicPr>
            <a:picLocks noChangeAspect="1" noChangeArrowheads="1"/>
          </p:cNvPicPr>
          <p:nvPr/>
        </p:nvPicPr>
        <p:blipFill>
          <a:blip r:embed="rId2" cstate="print"/>
          <a:srcRect l="56535" t="28253" r="2092" b="3749"/>
          <a:stretch>
            <a:fillRect/>
          </a:stretch>
        </p:blipFill>
        <p:spPr bwMode="auto">
          <a:xfrm>
            <a:off x="1714480" y="4786322"/>
            <a:ext cx="2071702" cy="1785950"/>
          </a:xfrm>
          <a:prstGeom prst="round2DiagRect">
            <a:avLst/>
          </a:prstGeom>
          <a:noFill/>
          <a:ln w="19050">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Прямоугольник 5"/>
          <p:cNvSpPr/>
          <p:nvPr/>
        </p:nvSpPr>
        <p:spPr>
          <a:xfrm>
            <a:off x="142844" y="142852"/>
            <a:ext cx="8858312" cy="3388620"/>
          </a:xfrm>
          <a:prstGeom prst="rect">
            <a:avLst/>
          </a:prstGeom>
        </p:spPr>
        <p:txBody>
          <a:bodyPr wrap="square">
            <a:spAutoFit/>
          </a:bodyPr>
          <a:lstStyle/>
          <a:p>
            <a:pPr indent="450000" algn="just">
              <a:lnSpc>
                <a:spcPct val="85000"/>
              </a:lnSpc>
            </a:pPr>
            <a:r>
              <a:rPr lang="ru-RU" sz="2800" b="1" dirty="0" smtClean="0">
                <a:solidFill>
                  <a:srgbClr val="7030A0"/>
                </a:solidFill>
                <a:effectLst>
                  <a:outerShdw blurRad="38100" dist="38100" dir="2700000" algn="tl">
                    <a:srgbClr val="000000">
                      <a:alpha val="43137"/>
                    </a:srgbClr>
                  </a:outerShdw>
                </a:effectLst>
                <a:latin typeface="Arial" pitchFamily="34" charset="0"/>
                <a:cs typeface="Arial" pitchFamily="34" charset="0"/>
              </a:rPr>
              <a:t>Гели </a:t>
            </a:r>
            <a:r>
              <a:rPr lang="ru-RU" sz="2800" b="1" dirty="0" smtClean="0">
                <a:latin typeface="Arial" pitchFamily="34" charset="0"/>
                <a:cs typeface="Arial" pitchFamily="34" charset="0"/>
              </a:rPr>
              <a:t>– это коллоидные системы, в которых частицы дисперсной фазы образуют пространственную структуру.</a:t>
            </a:r>
          </a:p>
          <a:p>
            <a:pPr indent="450000" algn="just">
              <a:lnSpc>
                <a:spcPct val="85000"/>
              </a:lnSpc>
              <a:buFontTx/>
              <a:buNone/>
            </a:pPr>
            <a:r>
              <a:rPr lang="ru-RU" sz="2800" b="1" dirty="0" smtClean="0">
                <a:latin typeface="Arial" pitchFamily="34" charset="0"/>
                <a:cs typeface="Arial" pitchFamily="34" charset="0"/>
              </a:rPr>
              <a:t>Классификация:</a:t>
            </a:r>
          </a:p>
          <a:p>
            <a:pPr marL="1077913" algn="just">
              <a:lnSpc>
                <a:spcPct val="85000"/>
              </a:lnSpc>
              <a:buClr>
                <a:srgbClr val="C00000"/>
              </a:buClr>
              <a:buFont typeface="Wingdings" pitchFamily="2" charset="2"/>
              <a:buChar char="Ø"/>
            </a:pPr>
            <a:r>
              <a:rPr lang="ru-RU" sz="2800" b="1" dirty="0" smtClean="0">
                <a:latin typeface="Arial" pitchFamily="34" charset="0"/>
                <a:cs typeface="Arial" pitchFamily="34" charset="0"/>
              </a:rPr>
              <a:t>пищевые;</a:t>
            </a:r>
          </a:p>
          <a:p>
            <a:pPr marL="1077913" algn="just">
              <a:lnSpc>
                <a:spcPct val="85000"/>
              </a:lnSpc>
              <a:buClr>
                <a:srgbClr val="C00000"/>
              </a:buClr>
              <a:buFont typeface="Wingdings" pitchFamily="2" charset="2"/>
              <a:buChar char="Ø"/>
            </a:pPr>
            <a:r>
              <a:rPr lang="ru-RU" sz="2800" b="1" dirty="0" smtClean="0">
                <a:latin typeface="Arial" pitchFamily="34" charset="0"/>
                <a:cs typeface="Arial" pitchFamily="34" charset="0"/>
              </a:rPr>
              <a:t>косметические;</a:t>
            </a:r>
          </a:p>
          <a:p>
            <a:pPr marL="1077913" algn="just">
              <a:lnSpc>
                <a:spcPct val="85000"/>
              </a:lnSpc>
              <a:buClr>
                <a:srgbClr val="C00000"/>
              </a:buClr>
              <a:buFont typeface="Wingdings" pitchFamily="2" charset="2"/>
              <a:buChar char="Ø"/>
            </a:pPr>
            <a:r>
              <a:rPr lang="ru-RU" sz="2800" b="1" dirty="0" smtClean="0">
                <a:latin typeface="Arial" pitchFamily="34" charset="0"/>
                <a:cs typeface="Arial" pitchFamily="34" charset="0"/>
              </a:rPr>
              <a:t>медицинские;</a:t>
            </a:r>
          </a:p>
          <a:p>
            <a:pPr marL="1077913" algn="just">
              <a:lnSpc>
                <a:spcPct val="85000"/>
              </a:lnSpc>
              <a:buClr>
                <a:srgbClr val="C00000"/>
              </a:buClr>
              <a:buFont typeface="Wingdings" pitchFamily="2" charset="2"/>
              <a:buChar char="Ø"/>
            </a:pPr>
            <a:r>
              <a:rPr lang="ru-RU" sz="2800" b="1" dirty="0" smtClean="0">
                <a:latin typeface="Arial" pitchFamily="34" charset="0"/>
                <a:cs typeface="Arial" pitchFamily="34" charset="0"/>
              </a:rPr>
              <a:t>биологические;</a:t>
            </a:r>
          </a:p>
          <a:p>
            <a:pPr marL="1077913" algn="just">
              <a:lnSpc>
                <a:spcPct val="85000"/>
              </a:lnSpc>
              <a:buClr>
                <a:srgbClr val="C00000"/>
              </a:buClr>
              <a:buFont typeface="Wingdings" pitchFamily="2" charset="2"/>
              <a:buChar char="Ø"/>
            </a:pPr>
            <a:r>
              <a:rPr lang="ru-RU" sz="2800" b="1" dirty="0" smtClean="0">
                <a:latin typeface="Arial" pitchFamily="34" charset="0"/>
                <a:cs typeface="Arial" pitchFamily="34" charset="0"/>
              </a:rPr>
              <a:t>минеральные.</a:t>
            </a:r>
            <a:endParaRPr lang="ru-RU" sz="2800" b="1" dirty="0">
              <a:latin typeface="Arial" pitchFamily="34" charset="0"/>
              <a:cs typeface="Arial" pitchFamily="34" charset="0"/>
            </a:endParaRPr>
          </a:p>
        </p:txBody>
      </p:sp>
      <p:sp>
        <p:nvSpPr>
          <p:cNvPr id="7" name="Управляющая кнопка: далее 6">
            <a:hlinkClick r:id="" action="ppaction://hlinkshowjump?jump=nextslide" highlightClick="1"/>
          </p:cNvPr>
          <p:cNvSpPr/>
          <p:nvPr/>
        </p:nvSpPr>
        <p:spPr>
          <a:xfrm>
            <a:off x="8064532" y="6318274"/>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7">
            <a:hlinkClick r:id="" action="ppaction://hlinkshowjump?jump=previousslide" highlightClick="1"/>
          </p:cNvPr>
          <p:cNvSpPr/>
          <p:nvPr/>
        </p:nvSpPr>
        <p:spPr>
          <a:xfrm>
            <a:off x="7493028" y="6318274"/>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604282" y="6318274"/>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12" name="Picture 5"/>
          <p:cNvPicPr>
            <a:picLocks noChangeAspect="1" noChangeArrowheads="1"/>
          </p:cNvPicPr>
          <p:nvPr/>
        </p:nvPicPr>
        <p:blipFill>
          <a:blip r:embed="rId5" cstate="print"/>
          <a:srcRect l="6768" t="12046" r="13687" b="18067"/>
          <a:stretch>
            <a:fillRect/>
          </a:stretch>
        </p:blipFill>
        <p:spPr bwMode="auto">
          <a:xfrm>
            <a:off x="4929190" y="4500570"/>
            <a:ext cx="1785950" cy="2092113"/>
          </a:xfrm>
          <a:prstGeom prst="round2DiagRect">
            <a:avLst/>
          </a:prstGeom>
          <a:noFill/>
          <a:ln w="19050">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3" name="Picture 4"/>
          <p:cNvPicPr>
            <a:picLocks noChangeAspect="1" noChangeArrowheads="1"/>
          </p:cNvPicPr>
          <p:nvPr/>
        </p:nvPicPr>
        <p:blipFill>
          <a:blip r:embed="rId6" cstate="print"/>
          <a:srcRect/>
          <a:stretch>
            <a:fillRect/>
          </a:stretch>
        </p:blipFill>
        <p:spPr bwMode="auto">
          <a:xfrm>
            <a:off x="142844" y="3429000"/>
            <a:ext cx="2281084" cy="1857388"/>
          </a:xfrm>
          <a:prstGeom prst="ellipse">
            <a:avLst/>
          </a:prstGeom>
          <a:noFill/>
          <a:ln w="19050">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pic>
      <p:pic>
        <p:nvPicPr>
          <p:cNvPr id="14" name="Picture 5"/>
          <p:cNvPicPr>
            <a:picLocks noChangeAspect="1" noChangeArrowheads="1"/>
          </p:cNvPicPr>
          <p:nvPr/>
        </p:nvPicPr>
        <p:blipFill>
          <a:blip r:embed="rId7" cstate="print"/>
          <a:srcRect l="14317" t="21927" r="1901" b="21203"/>
          <a:stretch>
            <a:fillRect/>
          </a:stretch>
        </p:blipFill>
        <p:spPr bwMode="auto">
          <a:xfrm>
            <a:off x="3214678" y="3643314"/>
            <a:ext cx="1785950" cy="1411027"/>
          </a:xfrm>
          <a:prstGeom prst="round2DiagRect">
            <a:avLst/>
          </a:prstGeom>
          <a:noFill/>
          <a:ln w="19050">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p:cNvPicPr>
            <a:picLocks noChangeAspect="1" noChangeArrowheads="1"/>
          </p:cNvPicPr>
          <p:nvPr/>
        </p:nvPicPr>
        <p:blipFill>
          <a:blip r:embed="rId2" cstate="print"/>
          <a:srcRect l="2591" t="4146" r="4146" b="4663"/>
          <a:stretch>
            <a:fillRect/>
          </a:stretch>
        </p:blipFill>
        <p:spPr bwMode="auto">
          <a:xfrm>
            <a:off x="0" y="4357694"/>
            <a:ext cx="2411436" cy="2357430"/>
          </a:xfrm>
          <a:prstGeom prst="ellipse">
            <a:avLst/>
          </a:prstGeom>
          <a:noFill/>
          <a:ln w="19050">
            <a:noFill/>
            <a:miter lim="800000"/>
            <a:headEnd/>
            <a:tailEnd/>
          </a:ln>
          <a:scene3d>
            <a:camera prst="orthographicFront"/>
            <a:lightRig rig="threePt" dir="t"/>
          </a:scene3d>
          <a:sp3d>
            <a:bevelT w="152400" h="50800" prst="softRound"/>
          </a:sp3d>
        </p:spPr>
      </p:pic>
      <p:sp>
        <p:nvSpPr>
          <p:cNvPr id="4" name="Прямоугольник 3"/>
          <p:cNvSpPr/>
          <p:nvPr/>
        </p:nvSpPr>
        <p:spPr>
          <a:xfrm>
            <a:off x="142844" y="142852"/>
            <a:ext cx="8858312" cy="4042645"/>
          </a:xfrm>
          <a:prstGeom prst="rect">
            <a:avLst/>
          </a:prstGeom>
        </p:spPr>
        <p:txBody>
          <a:bodyPr wrap="square">
            <a:spAutoFit/>
          </a:bodyPr>
          <a:lstStyle/>
          <a:p>
            <a:pPr indent="450000" algn="just">
              <a:lnSpc>
                <a:spcPct val="85000"/>
              </a:lnSpc>
              <a:buFontTx/>
              <a:buNone/>
            </a:pPr>
            <a:r>
              <a:rPr lang="ru-RU" sz="2800" b="1" dirty="0" smtClean="0">
                <a:latin typeface="Arial" pitchFamily="34" charset="0"/>
                <a:cs typeface="Arial" pitchFamily="34" charset="0"/>
              </a:rPr>
              <a:t>Некоторые коллоиды коагулируют при    нагревании (яичный белок, клеи). </a:t>
            </a:r>
          </a:p>
          <a:p>
            <a:pPr indent="450000" algn="just">
              <a:lnSpc>
                <a:spcPct val="85000"/>
              </a:lnSpc>
            </a:pPr>
            <a:r>
              <a:rPr lang="ru-RU" sz="2800" b="1" dirty="0" smtClean="0">
                <a:latin typeface="Arial" pitchFamily="34" charset="0"/>
                <a:cs typeface="Arial" pitchFamily="34" charset="0"/>
              </a:rPr>
              <a:t>Для белков обычно применяют термин «денатурация» (разрушение). Осаждение белков вызывают органические растворители вследствие разрушения </a:t>
            </a:r>
            <a:r>
              <a:rPr lang="ru-RU" sz="2800" b="1" dirty="0" err="1" smtClean="0">
                <a:latin typeface="Arial" pitchFamily="34" charset="0"/>
                <a:cs typeface="Arial" pitchFamily="34" charset="0"/>
              </a:rPr>
              <a:t>гидратной</a:t>
            </a:r>
            <a:r>
              <a:rPr lang="ru-RU" sz="2800" b="1" dirty="0" smtClean="0">
                <a:latin typeface="Arial" pitchFamily="34" charset="0"/>
                <a:cs typeface="Arial" pitchFamily="34" charset="0"/>
              </a:rPr>
              <a:t> оболочки макромолекул. </a:t>
            </a:r>
          </a:p>
          <a:p>
            <a:pPr indent="450000" algn="just">
              <a:lnSpc>
                <a:spcPct val="85000"/>
              </a:lnSpc>
            </a:pPr>
            <a:endParaRPr lang="ru-RU" sz="1000" b="1" dirty="0" smtClean="0">
              <a:latin typeface="Arial" pitchFamily="34" charset="0"/>
              <a:cs typeface="Arial" pitchFamily="34" charset="0"/>
            </a:endParaRPr>
          </a:p>
          <a:p>
            <a:pPr algn="ctr">
              <a:lnSpc>
                <a:spcPct val="85000"/>
              </a:lnSpc>
            </a:pPr>
            <a:r>
              <a:rPr lang="ru-RU" sz="3400" b="1" dirty="0" smtClean="0">
                <a:solidFill>
                  <a:srgbClr val="8E3267"/>
                </a:solidFill>
                <a:effectLst>
                  <a:outerShdw blurRad="38100" dist="38100" dir="2700000" algn="tl">
                    <a:srgbClr val="000000">
                      <a:alpha val="43137"/>
                    </a:srgbClr>
                  </a:outerShdw>
                </a:effectLst>
                <a:latin typeface="Arial" pitchFamily="34" charset="0"/>
                <a:cs typeface="Arial" pitchFamily="34" charset="0"/>
              </a:rPr>
              <a:t>Яичный белок + этанол </a:t>
            </a:r>
            <a:r>
              <a:rPr lang="ru-RU" sz="3400" b="1" dirty="0" smtClean="0">
                <a:solidFill>
                  <a:srgbClr val="8E3267"/>
                </a:solidFill>
                <a:effectLst>
                  <a:outerShdw blurRad="38100" dist="38100" dir="2700000" algn="tl">
                    <a:srgbClr val="000000">
                      <a:alpha val="43137"/>
                    </a:srgbClr>
                  </a:outerShdw>
                </a:effectLst>
                <a:latin typeface="Arial" pitchFamily="34" charset="0"/>
                <a:cs typeface="Arial" pitchFamily="34" charset="0"/>
                <a:sym typeface="Symbol"/>
              </a:rPr>
              <a:t> </a:t>
            </a:r>
            <a:r>
              <a:rPr lang="ru-RU" sz="3400" b="1" dirty="0" smtClean="0">
                <a:solidFill>
                  <a:srgbClr val="8E3267"/>
                </a:solidFill>
                <a:effectLst>
                  <a:outerShdw blurRad="38100" dist="38100" dir="2700000" algn="tl">
                    <a:srgbClr val="000000">
                      <a:alpha val="43137"/>
                    </a:srgbClr>
                  </a:outerShdw>
                </a:effectLst>
                <a:latin typeface="Arial" pitchFamily="34" charset="0"/>
                <a:cs typeface="Arial" pitchFamily="34" charset="0"/>
              </a:rPr>
              <a:t>выпадает осадок в виде мелких частиц и хлопьев</a:t>
            </a:r>
            <a:endParaRPr lang="ru-RU" sz="3400" dirty="0" smtClean="0">
              <a:solidFill>
                <a:srgbClr val="8E3267"/>
              </a:solidFill>
              <a:effectLst>
                <a:outerShdw blurRad="38100" dist="38100" dir="2700000" algn="tl">
                  <a:srgbClr val="000000">
                    <a:alpha val="43137"/>
                  </a:srgbClr>
                </a:outerShdw>
              </a:effectLst>
            </a:endParaRPr>
          </a:p>
          <a:p>
            <a:pPr indent="450000" algn="just">
              <a:lnSpc>
                <a:spcPct val="85000"/>
              </a:lnSpc>
              <a:buFontTx/>
              <a:buNone/>
            </a:pPr>
            <a:endParaRPr lang="ru-RU" sz="2800" b="1" dirty="0">
              <a:latin typeface="Arial" pitchFamily="34" charset="0"/>
              <a:cs typeface="Arial" pitchFamily="34" charset="0"/>
            </a:endParaRPr>
          </a:p>
        </p:txBody>
      </p:sp>
      <p:sp>
        <p:nvSpPr>
          <p:cNvPr id="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l="36281" t="8011" r="32850" b="29730"/>
          <a:stretch>
            <a:fillRect/>
          </a:stretch>
        </p:blipFill>
        <p:spPr bwMode="auto">
          <a:xfrm>
            <a:off x="7715272" y="4714884"/>
            <a:ext cx="807416" cy="128588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Picture 2"/>
          <p:cNvPicPr>
            <a:picLocks noChangeAspect="1" noChangeArrowheads="1"/>
          </p:cNvPicPr>
          <p:nvPr/>
        </p:nvPicPr>
        <p:blipFill>
          <a:blip r:embed="rId6" cstate="print"/>
          <a:srcRect l="4268" t="8011" r="6555" b="6563"/>
          <a:stretch>
            <a:fillRect/>
          </a:stretch>
        </p:blipFill>
        <p:spPr bwMode="auto">
          <a:xfrm>
            <a:off x="2714612" y="4071942"/>
            <a:ext cx="2927716" cy="221455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1" name="Прямоугольник 10"/>
          <p:cNvSpPr/>
          <p:nvPr/>
        </p:nvSpPr>
        <p:spPr>
          <a:xfrm>
            <a:off x="3929058" y="4857760"/>
            <a:ext cx="556563" cy="76944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4400" b="1" dirty="0" smtClean="0">
                <a:ln w="11430">
                  <a:solidFill>
                    <a:sysClr val="windowText" lastClr="000000"/>
                  </a:solidFill>
                </a:ln>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rPr>
              <a:t>+</a:t>
            </a:r>
            <a:endParaRPr lang="ru-RU" sz="4400" b="1" dirty="0">
              <a:ln w="11430">
                <a:solidFill>
                  <a:sysClr val="windowText" lastClr="000000"/>
                </a:solidFill>
              </a:ln>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sp>
        <p:nvSpPr>
          <p:cNvPr id="12" name="Прямоугольник 11"/>
          <p:cNvSpPr/>
          <p:nvPr/>
        </p:nvSpPr>
        <p:spPr>
          <a:xfrm>
            <a:off x="5572132" y="4857760"/>
            <a:ext cx="742511" cy="76944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4400" b="1" dirty="0" smtClean="0">
                <a:ln w="11430">
                  <a:solidFill>
                    <a:sysClr val="windowText" lastClr="000000"/>
                  </a:solidFill>
                </a:ln>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sym typeface="Symbol"/>
              </a:rPr>
              <a:t></a:t>
            </a:r>
            <a:endParaRPr lang="ru-RU" sz="4400" b="1" dirty="0">
              <a:ln w="11430">
                <a:solidFill>
                  <a:sysClr val="windowText" lastClr="000000"/>
                </a:solidFill>
              </a:ln>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pic>
        <p:nvPicPr>
          <p:cNvPr id="13" name="Picture 2"/>
          <p:cNvPicPr>
            <a:picLocks noChangeAspect="1" noChangeArrowheads="1"/>
          </p:cNvPicPr>
          <p:nvPr/>
        </p:nvPicPr>
        <p:blipFill>
          <a:blip r:embed="rId7" cstate="print"/>
          <a:srcRect l="43140" t="9459" r="29421" b="12355"/>
          <a:stretch>
            <a:fillRect/>
          </a:stretch>
        </p:blipFill>
        <p:spPr bwMode="auto">
          <a:xfrm>
            <a:off x="6357950" y="4500570"/>
            <a:ext cx="730255" cy="1643074"/>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4" name="Прямоугольник 13"/>
          <p:cNvSpPr/>
          <p:nvPr/>
        </p:nvSpPr>
        <p:spPr>
          <a:xfrm>
            <a:off x="7000892" y="4874137"/>
            <a:ext cx="742511" cy="76944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4400" b="1" dirty="0" smtClean="0">
                <a:ln w="11430">
                  <a:solidFill>
                    <a:sysClr val="windowText" lastClr="000000"/>
                  </a:solidFill>
                </a:ln>
                <a:solidFill>
                  <a:schemeClr val="accent2">
                    <a:lumMod val="50000"/>
                  </a:schemeClr>
                </a:solidFill>
                <a:effectLst>
                  <a:outerShdw blurRad="80000" dist="40000" dir="5040000" algn="tl">
                    <a:srgbClr val="000000">
                      <a:alpha val="30000"/>
                    </a:srgbClr>
                  </a:outerShdw>
                </a:effectLst>
                <a:latin typeface="Arial Black" pitchFamily="34" charset="0"/>
                <a:cs typeface="Arial" pitchFamily="34" charset="0"/>
                <a:sym typeface="Symbol"/>
              </a:rPr>
              <a:t></a:t>
            </a:r>
            <a:endParaRPr lang="ru-RU" sz="4400" b="1" dirty="0">
              <a:ln w="11430">
                <a:solidFill>
                  <a:sysClr val="windowText" lastClr="000000"/>
                </a:solidFill>
              </a:ln>
              <a:solidFill>
                <a:schemeClr val="accent2">
                  <a:lumMod val="50000"/>
                </a:schemeClr>
              </a:solidFill>
              <a:effectLst>
                <a:outerShdw blurRad="80000" dist="40000" dir="5040000" algn="tl">
                  <a:srgbClr val="000000">
                    <a:alpha val="30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pic>
        <p:nvPicPr>
          <p:cNvPr id="1026" name="Picture 2" descr="D:\23.05.13-домашние документы\Виртуальные лекции 2015\Химия\Растворы\3776_a_3 (1).jpg"/>
          <p:cNvPicPr>
            <a:picLocks noChangeAspect="1" noChangeArrowheads="1"/>
          </p:cNvPicPr>
          <p:nvPr/>
        </p:nvPicPr>
        <p:blipFill>
          <a:blip r:embed="rId4" cstate="print"/>
          <a:srcRect/>
          <a:stretch>
            <a:fillRect/>
          </a:stretch>
        </p:blipFill>
        <p:spPr bwMode="auto">
          <a:xfrm>
            <a:off x="4143372" y="4714884"/>
            <a:ext cx="2203450" cy="2032000"/>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Rectangle 2"/>
          <p:cNvSpPr>
            <a:spLocks noChangeArrowheads="1"/>
          </p:cNvSpPr>
          <p:nvPr/>
        </p:nvSpPr>
        <p:spPr bwMode="auto">
          <a:xfrm>
            <a:off x="214282" y="142852"/>
            <a:ext cx="8785225" cy="5036763"/>
          </a:xfrm>
          <a:prstGeom prst="rect">
            <a:avLst/>
          </a:prstGeom>
          <a:noFill/>
          <a:ln w="9525">
            <a:noFill/>
            <a:miter lim="800000"/>
            <a:headEnd/>
            <a:tailEnd/>
          </a:ln>
          <a:effectLst/>
        </p:spPr>
        <p:txBody>
          <a:bodyPr>
            <a:spAutoFit/>
          </a:bodyPr>
          <a:lstStyle/>
          <a:p>
            <a:pPr indent="450000" algn="just">
              <a:lnSpc>
                <a:spcPct val="85000"/>
              </a:lnSpc>
              <a:defRPr/>
            </a:pPr>
            <a:r>
              <a:rPr lang="ru-RU" sz="2700" b="1" dirty="0">
                <a:solidFill>
                  <a:srgbClr val="0000FF"/>
                </a:solidFill>
                <a:effectLst>
                  <a:outerShdw blurRad="38100" dist="38100" dir="2700000" algn="tl">
                    <a:srgbClr val="000000"/>
                  </a:outerShdw>
                </a:effectLst>
                <a:latin typeface="Arial" pitchFamily="34" charset="0"/>
                <a:cs typeface="Arial" pitchFamily="34" charset="0"/>
              </a:rPr>
              <a:t>Раствор</a:t>
            </a:r>
            <a:r>
              <a:rPr lang="ru-RU" sz="2700" b="1" dirty="0">
                <a:solidFill>
                  <a:srgbClr val="FFFF00"/>
                </a:solidFill>
                <a:effectLst>
                  <a:outerShdw blurRad="38100" dist="38100" dir="2700000" algn="tl">
                    <a:srgbClr val="000000"/>
                  </a:outerShdw>
                </a:effectLst>
                <a:latin typeface="Arial" pitchFamily="34" charset="0"/>
                <a:cs typeface="Arial" pitchFamily="34" charset="0"/>
              </a:rPr>
              <a:t> </a:t>
            </a:r>
            <a:r>
              <a:rPr lang="ru-RU" sz="2700" b="1" dirty="0">
                <a:latin typeface="Arial" pitchFamily="34" charset="0"/>
                <a:cs typeface="Arial" pitchFamily="34" charset="0"/>
              </a:rPr>
              <a:t>– физически и химически однородная смесь, состоящая из двух и более компонентов. Простейшие составные части раствора, которые могут быть выделены из него в чистом виде и смешением которых можно получить раствор любого возможного состава, </a:t>
            </a:r>
            <a:r>
              <a:rPr lang="ru-RU" sz="2700" b="1" u="sng" dirty="0">
                <a:latin typeface="Arial" pitchFamily="34" charset="0"/>
                <a:cs typeface="Arial" pitchFamily="34" charset="0"/>
              </a:rPr>
              <a:t>называются</a:t>
            </a:r>
            <a:r>
              <a:rPr lang="ru-RU" sz="2700" b="1" dirty="0">
                <a:latin typeface="Arial" pitchFamily="34" charset="0"/>
                <a:cs typeface="Arial" pitchFamily="34" charset="0"/>
              </a:rPr>
              <a:t> </a:t>
            </a:r>
            <a:r>
              <a:rPr lang="ru-RU" sz="2700" b="1" dirty="0">
                <a:solidFill>
                  <a:srgbClr val="C00000"/>
                </a:solidFill>
                <a:effectLst>
                  <a:outerShdw blurRad="38100" dist="38100" dir="2700000" algn="tl">
                    <a:srgbClr val="000000"/>
                  </a:outerShdw>
                </a:effectLst>
                <a:latin typeface="Arial" pitchFamily="34" charset="0"/>
                <a:cs typeface="Arial" pitchFamily="34" charset="0"/>
              </a:rPr>
              <a:t>компонентами</a:t>
            </a:r>
            <a:r>
              <a:rPr lang="ru-RU" sz="2700" b="1" dirty="0">
                <a:latin typeface="Arial" pitchFamily="34" charset="0"/>
                <a:cs typeface="Arial" pitchFamily="34" charset="0"/>
              </a:rPr>
              <a:t>.</a:t>
            </a:r>
          </a:p>
          <a:p>
            <a:pPr indent="450000" algn="just">
              <a:lnSpc>
                <a:spcPct val="85000"/>
              </a:lnSpc>
              <a:defRPr/>
            </a:pPr>
            <a:r>
              <a:rPr lang="ru-RU" sz="2700" b="1" u="sng" dirty="0">
                <a:latin typeface="Arial" pitchFamily="34" charset="0"/>
                <a:cs typeface="Arial" pitchFamily="34" charset="0"/>
              </a:rPr>
              <a:t>Число компонентов равно</a:t>
            </a:r>
            <a:r>
              <a:rPr lang="ru-RU" sz="2700" b="1" dirty="0">
                <a:latin typeface="Arial" pitchFamily="34" charset="0"/>
                <a:cs typeface="Arial" pitchFamily="34" charset="0"/>
              </a:rPr>
              <a:t> наименьшему числу веществ, из которых может быть составлен раствор. Если между составляющими раствор веществами протекают химические реакции, то число компонентов равно числу составляющих раствор веществ за вычетом числа независимых химических реакций. </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2" descr="http://images.myshared.ru/318666/slide_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65" t="23000" r="7085" b="20611"/>
          <a:stretch/>
        </p:blipFill>
        <p:spPr bwMode="auto">
          <a:xfrm>
            <a:off x="169437" y="1340768"/>
            <a:ext cx="8867059" cy="4178303"/>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81024" y="306893"/>
            <a:ext cx="8367440" cy="889859"/>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200" b="1" dirty="0" smtClean="0">
                <a:ln w="11430">
                  <a:solidFill>
                    <a:sysClr val="windowText" lastClr="000000"/>
                  </a:solidFill>
                </a:ln>
                <a:solidFill>
                  <a:srgbClr val="0000FF"/>
                </a:solidFill>
                <a:effectLst>
                  <a:outerShdw blurRad="80000" dist="40000" dir="5040000" algn="tl">
                    <a:srgbClr val="000000">
                      <a:alpha val="30000"/>
                    </a:srgbClr>
                  </a:outerShdw>
                </a:effectLst>
                <a:latin typeface="Arial Black" pitchFamily="34" charset="0"/>
                <a:cs typeface="Arial" pitchFamily="34" charset="0"/>
              </a:rPr>
              <a:t>Условия образования </a:t>
            </a:r>
            <a:r>
              <a:rPr lang="ru-RU" sz="3200" b="1" dirty="0">
                <a:ln w="11430">
                  <a:solidFill>
                    <a:sysClr val="windowText" lastClr="000000"/>
                  </a:solidFill>
                </a:ln>
                <a:solidFill>
                  <a:srgbClr val="0000FF"/>
                </a:solidFill>
                <a:effectLst>
                  <a:outerShdw blurRad="80000" dist="40000" dir="5040000" algn="tl">
                    <a:srgbClr val="000000">
                      <a:alpha val="30000"/>
                    </a:srgbClr>
                  </a:outerShdw>
                </a:effectLst>
                <a:latin typeface="Arial Black" pitchFamily="34" charset="0"/>
                <a:cs typeface="Arial" pitchFamily="34" charset="0"/>
              </a:rPr>
              <a:t>коллоидных растворов </a:t>
            </a:r>
            <a:endParaRPr lang="ru-RU" sz="3200" b="1" dirty="0">
              <a:ln w="11430">
                <a:solidFill>
                  <a:sysClr val="windowText" lastClr="000000"/>
                </a:solidFill>
              </a:ln>
              <a:solidFill>
                <a:srgbClr val="0000FF"/>
              </a:solidFill>
              <a:effectLst>
                <a:outerShdw blurRad="80000" dist="40000" dir="5040000" algn="tl">
                  <a:srgbClr val="000000">
                    <a:alpha val="30000"/>
                  </a:srgbClr>
                </a:outerShdw>
              </a:effectLst>
              <a:latin typeface="Arial Black" pitchFamily="34" charset="0"/>
            </a:endParaRPr>
          </a:p>
        </p:txBody>
      </p:sp>
      <p:pic>
        <p:nvPicPr>
          <p:cNvPr id="10"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3624086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714348" y="-71462"/>
            <a:ext cx="7590539" cy="707886"/>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40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rPr>
              <a:t>Роль дисперсных систем</a:t>
            </a:r>
            <a:endParaRPr lang="ru-RU" sz="40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endParaRPr>
          </a:p>
        </p:txBody>
      </p:sp>
      <p:pic>
        <p:nvPicPr>
          <p:cNvPr id="7" name="Picture 12" descr="пишу 1"/>
          <p:cNvPicPr>
            <a:picLocks noChangeAspect="1" noChangeArrowheads="1" noCrop="1"/>
          </p:cNvPicPr>
          <p:nvPr/>
        </p:nvPicPr>
        <p:blipFill>
          <a:blip r:embed="rId2" cstate="print"/>
          <a:srcRect/>
          <a:stretch>
            <a:fillRect/>
          </a:stretch>
        </p:blipFill>
        <p:spPr bwMode="auto">
          <a:xfrm>
            <a:off x="8566183" y="5276872"/>
            <a:ext cx="649287" cy="1295400"/>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4102" name="Picture 6" descr="D:\23.05.13-домашние документы\Лаб. раб YES\Виртуальные лабораторные YES\Анимашки и картинки\Вода, жидкости,\Море и др\2325068-5964f5dc917715e1.gif"/>
          <p:cNvPicPr>
            <a:picLocks noChangeAspect="1" noChangeArrowheads="1" noCrop="1"/>
          </p:cNvPicPr>
          <p:nvPr/>
        </p:nvPicPr>
        <p:blipFill>
          <a:blip r:embed="rId4" cstate="print"/>
          <a:srcRect/>
          <a:stretch>
            <a:fillRect/>
          </a:stretch>
        </p:blipFill>
        <p:spPr bwMode="auto">
          <a:xfrm>
            <a:off x="3071802" y="4953000"/>
            <a:ext cx="2543175" cy="1905000"/>
          </a:xfrm>
          <a:prstGeom prst="rect">
            <a:avLst/>
          </a:prstGeom>
          <a:noFill/>
        </p:spPr>
      </p:pic>
      <p:sp>
        <p:nvSpPr>
          <p:cNvPr id="16" name="Прямоугольник 15"/>
          <p:cNvSpPr/>
          <p:nvPr/>
        </p:nvSpPr>
        <p:spPr>
          <a:xfrm>
            <a:off x="142844" y="571480"/>
            <a:ext cx="8858312" cy="5036763"/>
          </a:xfrm>
          <a:prstGeom prst="rect">
            <a:avLst/>
          </a:prstGeom>
        </p:spPr>
        <p:txBody>
          <a:bodyPr wrap="square">
            <a:spAutoFit/>
          </a:bodyPr>
          <a:lstStyle/>
          <a:p>
            <a:pPr indent="450000" algn="just">
              <a:lnSpc>
                <a:spcPct val="85000"/>
              </a:lnSpc>
            </a:pPr>
            <a:r>
              <a:rPr lang="ru-RU" sz="2700" b="1" u="sng" dirty="0" smtClean="0">
                <a:latin typeface="Arial" pitchFamily="34" charset="0"/>
                <a:cs typeface="Arial" pitchFamily="34" charset="0"/>
              </a:rPr>
              <a:t>Для химии</a:t>
            </a:r>
            <a:r>
              <a:rPr lang="ru-RU" sz="2700" b="1" dirty="0" smtClean="0">
                <a:latin typeface="Arial" pitchFamily="34" charset="0"/>
                <a:cs typeface="Arial" pitchFamily="34" charset="0"/>
              </a:rPr>
              <a:t> наибольшее значение имеют дисперсные системы, в которых </a:t>
            </a:r>
            <a:r>
              <a:rPr lang="ru-RU" sz="2700" b="1" u="sng" dirty="0" smtClean="0">
                <a:latin typeface="Arial" pitchFamily="34" charset="0"/>
                <a:cs typeface="Arial" pitchFamily="34" charset="0"/>
              </a:rPr>
              <a:t>средой является</a:t>
            </a:r>
            <a:r>
              <a:rPr lang="ru-RU" sz="2700" b="1" dirty="0" smtClean="0">
                <a:latin typeface="Arial" pitchFamily="34" charset="0"/>
                <a:cs typeface="Arial" pitchFamily="34" charset="0"/>
              </a:rPr>
              <a:t> </a:t>
            </a:r>
            <a:r>
              <a:rPr lang="ru-RU" sz="27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вода</a:t>
            </a:r>
            <a:r>
              <a:rPr lang="ru-RU" sz="2700" b="1" dirty="0" smtClean="0">
                <a:latin typeface="Arial" pitchFamily="34" charset="0"/>
                <a:cs typeface="Arial" pitchFamily="34" charset="0"/>
              </a:rPr>
              <a:t> и </a:t>
            </a:r>
            <a:r>
              <a:rPr lang="ru-RU" sz="2700" b="1" dirty="0" smtClean="0">
                <a:solidFill>
                  <a:srgbClr val="7030A0"/>
                </a:solidFill>
                <a:effectLst>
                  <a:outerShdw blurRad="38100" dist="38100" dir="2700000" algn="tl">
                    <a:srgbClr val="000000">
                      <a:alpha val="43137"/>
                    </a:srgbClr>
                  </a:outerShdw>
                </a:effectLst>
                <a:latin typeface="Arial" pitchFamily="34" charset="0"/>
                <a:cs typeface="Arial" pitchFamily="34" charset="0"/>
              </a:rPr>
              <a:t>жидкие растворы</a:t>
            </a:r>
            <a:r>
              <a:rPr lang="ru-RU" sz="2700" b="1" dirty="0" smtClean="0">
                <a:latin typeface="Arial" pitchFamily="34" charset="0"/>
                <a:cs typeface="Arial" pitchFamily="34" charset="0"/>
              </a:rPr>
              <a:t>. </a:t>
            </a:r>
          </a:p>
          <a:p>
            <a:pPr indent="450000" algn="just">
              <a:lnSpc>
                <a:spcPct val="85000"/>
              </a:lnSpc>
            </a:pPr>
            <a:r>
              <a:rPr lang="ru-RU" sz="2700" b="1" dirty="0" smtClean="0">
                <a:latin typeface="Arial" pitchFamily="34" charset="0"/>
                <a:cs typeface="Arial" pitchFamily="34" charset="0"/>
              </a:rPr>
              <a:t>Природная вода всегда содержит </a:t>
            </a:r>
            <a:r>
              <a:rPr lang="ru-RU" sz="2700" b="1" dirty="0" err="1" smtClean="0">
                <a:latin typeface="Arial" pitchFamily="34" charset="0"/>
                <a:cs typeface="Arial" pitchFamily="34" charset="0"/>
              </a:rPr>
              <a:t>растворён-ные</a:t>
            </a:r>
            <a:r>
              <a:rPr lang="ru-RU" sz="2700" b="1" dirty="0" smtClean="0">
                <a:latin typeface="Arial" pitchFamily="34" charset="0"/>
                <a:cs typeface="Arial" pitchFamily="34" charset="0"/>
              </a:rPr>
              <a:t> вещества. Природные водные растворы участвуют в процессах почвообразования и снабжают растения питательными веществами. Сложные процессы жизнедеятельности, </a:t>
            </a:r>
            <a:r>
              <a:rPr lang="ru-RU" sz="2700" b="1" dirty="0" err="1" smtClean="0">
                <a:latin typeface="Arial" pitchFamily="34" charset="0"/>
                <a:cs typeface="Arial" pitchFamily="34" charset="0"/>
              </a:rPr>
              <a:t>происхо-дящие</a:t>
            </a:r>
            <a:r>
              <a:rPr lang="ru-RU" sz="2700" b="1" dirty="0" smtClean="0">
                <a:latin typeface="Arial" pitchFamily="34" charset="0"/>
                <a:cs typeface="Arial" pitchFamily="34" charset="0"/>
              </a:rPr>
              <a:t> в организмах человека и животных, также протекают в растворах. Многие технологические процессы в химической и других отраслях промышленности, например получение кислот, металлов, бумаги, соды, удобрений протекают в растворах.</a:t>
            </a:r>
            <a:endParaRPr lang="ru-RU" sz="2700"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6" name="Picture 4" descr="http://forum.awd.ru/gallery/images/upload/4c5/00d/4c500da17d741000b45c4551bf8d694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361406"/>
            <a:ext cx="3347864" cy="24648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http://dompasternaka.ru/photo/image_040420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3888" y="4653136"/>
            <a:ext cx="3247308" cy="21675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79512" y="329586"/>
            <a:ext cx="8712968" cy="4683590"/>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В природе происходит непрерывный процесс </a:t>
            </a:r>
            <a:r>
              <a:rPr lang="ru-RU" sz="2700" b="1" u="sng" dirty="0">
                <a:latin typeface="Arial" pitchFamily="34" charset="0"/>
                <a:cs typeface="Arial" pitchFamily="34" charset="0"/>
              </a:rPr>
              <a:t>разрушения горных пород</a:t>
            </a:r>
            <a:r>
              <a:rPr lang="ru-RU" sz="2700" b="1" dirty="0">
                <a:latin typeface="Arial" pitchFamily="34" charset="0"/>
                <a:cs typeface="Arial" pitchFamily="34" charset="0"/>
              </a:rPr>
              <a:t>, приводящий в ряде случаев к образованию дисперсной системы таким путем </a:t>
            </a:r>
            <a:r>
              <a:rPr lang="ru-RU" sz="2700" b="1" dirty="0" smtClean="0">
                <a:latin typeface="Arial" pitchFamily="34" charset="0"/>
                <a:cs typeface="Arial" pitchFamily="34" charset="0"/>
              </a:rPr>
              <a:t>в результате выветривания </a:t>
            </a:r>
            <a:r>
              <a:rPr lang="ru-RU" sz="2700" b="1" dirty="0">
                <a:latin typeface="Arial" pitchFamily="34" charset="0"/>
                <a:cs typeface="Arial" pitchFamily="34" charset="0"/>
              </a:rPr>
              <a:t>полевых шпатов </a:t>
            </a:r>
            <a:r>
              <a:rPr lang="ru-RU" sz="2700" b="1" u="sng" dirty="0">
                <a:latin typeface="Arial" pitchFamily="34" charset="0"/>
                <a:cs typeface="Arial" pitchFamily="34" charset="0"/>
              </a:rPr>
              <a:t>образовалас</a:t>
            </a:r>
            <a:r>
              <a:rPr lang="ru-RU" sz="2700" b="1" dirty="0">
                <a:latin typeface="Arial" pitchFamily="34" charset="0"/>
                <a:cs typeface="Arial" pitchFamily="34" charset="0"/>
              </a:rPr>
              <a:t>ь повсеместно распространенная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глина</a:t>
            </a:r>
            <a:r>
              <a:rPr lang="ru-RU" sz="2700" b="1" dirty="0" smtClean="0">
                <a:latin typeface="Arial" pitchFamily="34" charset="0"/>
                <a:cs typeface="Arial" pitchFamily="34" charset="0"/>
              </a:rPr>
              <a:t>. </a:t>
            </a:r>
            <a:r>
              <a:rPr lang="ru-RU" sz="2700" b="1" u="sng" dirty="0">
                <a:latin typeface="Arial" pitchFamily="34" charset="0"/>
                <a:cs typeface="Arial" pitchFamily="34" charset="0"/>
              </a:rPr>
              <a:t>В технике</a:t>
            </a:r>
            <a:r>
              <a:rPr lang="ru-RU" sz="2700" b="1" dirty="0">
                <a:latin typeface="Arial" pitchFamily="34" charset="0"/>
                <a:cs typeface="Arial" pitchFamily="34" charset="0"/>
              </a:rPr>
              <a:t> </a:t>
            </a:r>
            <a:r>
              <a:rPr lang="ru-RU" sz="2700" b="1" u="sng" dirty="0">
                <a:latin typeface="Arial" pitchFamily="34" charset="0"/>
                <a:cs typeface="Arial" pitchFamily="34" charset="0"/>
              </a:rPr>
              <a:t>методом диспергирования</a:t>
            </a:r>
            <a:r>
              <a:rPr lang="ru-RU" sz="2700" b="1" dirty="0">
                <a:latin typeface="Arial" pitchFamily="34" charset="0"/>
                <a:cs typeface="Arial" pitchFamily="34" charset="0"/>
              </a:rPr>
              <a:t> </a:t>
            </a:r>
            <a:r>
              <a:rPr lang="ru-RU" sz="2700" b="1" dirty="0" smtClean="0">
                <a:latin typeface="Arial" pitchFamily="34" charset="0"/>
                <a:cs typeface="Arial" pitchFamily="34" charset="0"/>
              </a:rPr>
              <a:t>пользуются для получения </a:t>
            </a:r>
            <a:r>
              <a:rPr lang="ru-RU" sz="2700" b="1" dirty="0">
                <a:latin typeface="Arial" pitchFamily="34" charset="0"/>
                <a:cs typeface="Arial" pitchFamily="34" charset="0"/>
              </a:rPr>
              <a:t>тонкодисперсных порошков серы, идущей </a:t>
            </a:r>
            <a:r>
              <a:rPr lang="ru-RU" sz="2700" b="1" dirty="0" smtClean="0">
                <a:latin typeface="Arial" pitchFamily="34" charset="0"/>
                <a:cs typeface="Arial" pitchFamily="34" charset="0"/>
              </a:rPr>
              <a:t>на приготовление </a:t>
            </a:r>
            <a:r>
              <a:rPr lang="ru-RU" sz="2700" b="1" dirty="0">
                <a:latin typeface="Arial" pitchFamily="34" charset="0"/>
                <a:cs typeface="Arial" pitchFamily="34" charset="0"/>
              </a:rPr>
              <a:t>лекарств, а также для борьбы с вредителями и болезнями сельскохозяйственных растений минеральных красок графита, применяемого </a:t>
            </a:r>
            <a:r>
              <a:rPr lang="ru-RU" sz="2700" b="1" dirty="0" smtClean="0">
                <a:latin typeface="Arial" pitchFamily="34" charset="0"/>
                <a:cs typeface="Arial" pitchFamily="34" charset="0"/>
              </a:rPr>
              <a:t>против образования накипи </a:t>
            </a:r>
            <a:r>
              <a:rPr lang="ru-RU" sz="2700" b="1" dirty="0">
                <a:latin typeface="Arial" pitchFamily="34" charset="0"/>
                <a:cs typeface="Arial" pitchFamily="34" charset="0"/>
              </a:rPr>
              <a:t>в паровых котлах, и т. д.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2143108" y="2357430"/>
            <a:ext cx="4379725" cy="861774"/>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50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Коагуляция</a:t>
            </a:r>
            <a:endParaRPr lang="ru-RU" sz="50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ndParaRPr>
          </a:p>
        </p:txBody>
      </p:sp>
      <p:pic>
        <p:nvPicPr>
          <p:cNvPr id="4098" name="Picture 2" descr="http://www.vo-da.ru/images/9/1/1/1200x800/probnoe-koagulirovanie-stochnyih-vo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14500"/>
            <a:ext cx="5465250" cy="3643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http://bwt.ru/upload/iblock/117/ochistka_vodi_osvetlen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3797" y="260648"/>
            <a:ext cx="2419350" cy="18097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2" name="Picture 6" descr="http://energyland.info/img/xin/2bioge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9512" y="217532"/>
            <a:ext cx="4682728" cy="21398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29435" y="116632"/>
            <a:ext cx="8712968" cy="3108543"/>
          </a:xfrm>
          <a:prstGeom prst="rect">
            <a:avLst/>
          </a:prstGeom>
        </p:spPr>
        <p:txBody>
          <a:bodyPr wrap="square">
            <a:spAutoFit/>
          </a:bodyPr>
          <a:lstStyle/>
          <a:p>
            <a:pPr indent="444500" algn="just"/>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Коагуляция</a:t>
            </a:r>
            <a:r>
              <a:rPr lang="ru-RU" sz="2800" b="1" dirty="0">
                <a:latin typeface="Arial" pitchFamily="34" charset="0"/>
                <a:cs typeface="Arial" pitchFamily="34" charset="0"/>
              </a:rPr>
              <a:t> (от лат. </a:t>
            </a:r>
            <a:r>
              <a:rPr lang="ru-RU" sz="2800" b="1" dirty="0" err="1">
                <a:latin typeface="Arial" pitchFamily="34" charset="0"/>
                <a:cs typeface="Arial" pitchFamily="34" charset="0"/>
              </a:rPr>
              <a:t>coagulatio</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свертывание, сгущение), также </a:t>
            </a:r>
            <a:r>
              <a:rPr lang="ru-RU" sz="28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флокуляция</a:t>
            </a:r>
            <a:r>
              <a:rPr lang="ru-RU" sz="2800" b="1" dirty="0">
                <a:latin typeface="Arial" pitchFamily="34" charset="0"/>
                <a:cs typeface="Arial" pitchFamily="34" charset="0"/>
              </a:rPr>
              <a:t> (от лат. </a:t>
            </a:r>
            <a:r>
              <a:rPr lang="ru-RU" sz="2800" b="1" dirty="0" err="1">
                <a:latin typeface="Arial" pitchFamily="34" charset="0"/>
                <a:cs typeface="Arial" pitchFamily="34" charset="0"/>
              </a:rPr>
              <a:t>flocculi</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клочья, хлопья) –</a:t>
            </a:r>
            <a:r>
              <a:rPr lang="ru-RU" sz="2800" b="1" dirty="0" smtClean="0">
                <a:latin typeface="Arial" pitchFamily="34" charset="0"/>
                <a:cs typeface="Arial" pitchFamily="34" charset="0"/>
              </a:rPr>
              <a:t> </a:t>
            </a:r>
            <a:r>
              <a:rPr lang="ru-RU" sz="2800" b="1" dirty="0">
                <a:latin typeface="Arial" pitchFamily="34" charset="0"/>
                <a:cs typeface="Arial" pitchFamily="34" charset="0"/>
              </a:rPr>
              <a:t>физико-химический процесс слипания мелких частиц дисперсных систем в более крупные под влиянием сил сцепления с образованием </a:t>
            </a:r>
            <a:r>
              <a:rPr lang="ru-RU" sz="2800" b="1" dirty="0" err="1">
                <a:latin typeface="Arial" pitchFamily="34" charset="0"/>
                <a:cs typeface="Arial" pitchFamily="34" charset="0"/>
              </a:rPr>
              <a:t>коагуляционных</a:t>
            </a:r>
            <a:r>
              <a:rPr lang="ru-RU" sz="2800" b="1" dirty="0">
                <a:latin typeface="Arial" pitchFamily="34" charset="0"/>
                <a:cs typeface="Arial" pitchFamily="34" charset="0"/>
              </a:rPr>
              <a:t> структур.</a:t>
            </a:r>
          </a:p>
        </p:txBody>
      </p:sp>
      <p:pic>
        <p:nvPicPr>
          <p:cNvPr id="7170" name="Picture 2" descr="http://masters.donntu.org/2013/igg/tormoz/diss/images/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3284984"/>
            <a:ext cx="3971925" cy="18097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AutoShape 4" descr="data:image/jpeg;base64,/9j/4AAQSkZJRgABAQAAAQABAAD/2wCEAAkGBxQSEhQUEhQUFRQXFRUVFBUVFRQUFRUVFBQYFxQUFBUYHCggGBolHBQUITEhJSkrLi4uFx8zODMsNygtLisBCgoKDg0OGxAQGi0mHyQtLCwsLCwsLCwsLCwsLCwsLCwsLCwsLCwsLCwsLCwsLCwsLCwsLCwsLCwsLCwsLCwsLP/AABEIALcBEwMBIgACEQEDEQH/xAAbAAACAgMBAAAAAAAAAAAAAAAABQQGAQMHAv/EAEYQAAEDAQUDCAgEAwcEAwEAAAEAAhEDBAUSITEGQVEHEyI0YXFzsiMycoGRobHBFCRSszNC0TVTYoKDovBDY5LxVKPhJf/EABoBAAIDAQEAAAAAAAAAAAAAAAABAgMEBQb/xAApEQACAQMCBgIDAAMAAAAAAAAAAQIDETEEEgUTITJBUSJxFSNhM4Gx/9oADAMBAAIRAxEAPwDuCEIQAIQhAAhCEACEIQAIQhAAhCEACEIQAIQhAEG0WtzXhoaD6u/iYKmhLCcVYDt8rf6pm1UUZOTlf2SZlCEK8iCEIQAIQhAAhCEACEIQAIQhAAhCEACEIQAIQhAAiUJZtJeBs9mq1mgEsYSAdCdBPZmgBmhczu3a202nFDmsGEwMMZjfI0CUC8rwfjmviAOWF4H2TsUOvE7GhcYu60Wp73B1Socj/wBR2vxUO9fxgDMNStOmVVwJ/wByLBz0dzQuJ13WwUWnnKodxNV3HjKk3LbLYCcVoMZATULkWHz0djQufXXe9pFfC+uHtIybgb9YCsuzd8m0GsHNjmn4J/VImfqgcKsZOyHiEISLQQhRrdbWUW46jg1oIEniTAHxQBJQkFbaugGucMTg3UgD/wB/JLGbeU34Qym44iGgzGZMZghD6K5DmR9j6w51Sex3zdl9EzCqFtvw2UgBgdLWznG+ErdykEVOb5gethnFlKz6VXp7vd/+kpzipWOiIVFr7flhINEGI0fGveFLsO3DKjS40nNA1zB+ULTZkObH2W9CUWbaCk6nznSa3i4R900Y8EAjMHMHiOKRNSTwe0IQgYIWq1Vgxjnu9VoLjvMNEmAq1R2vbV/gsxCJzOfvA3p2Iyko5LUhUCrt1VJcBRLcP6gc+7Na7LtrXe5wDWCBOTT8M0WIc6J0NErmNv26tTIgM0n1TxUsbZ2gNYS1pxR/KRGSe0OdE6GhUux7V13f9IHPdiTS7r/dUJD6RZG/EM/dqk0CrQLAhQ7tvBldmNmgcWnvac1MSLE7ghCEDBV3lCH/APPtHsjzBWJV3lC/s+0eyPMEClg5psqNR2OJ+KkXbU9fdn9So2ymRd3FSbM0ekPaE1k5zyFzD0jvevF4Z1WDVbLmMVHdxRbzFej3qaJLJIvL+AAde7gVou+Nf8QUy9agFMSJ9ZLLvMhsfrCTF4Hl3NP4gHdEe9WLYhsOtXbUb5SkN31Bz0RnEj+qb8nlYv8AxRP9635NUSyh3lzQhCRtBU3lUJ/BCN9amPqrkqZyqn8mzx2fdBGfayv3K4izOH+Ee5SbAwO5oYQTjGcCcjP2UW5+rvHYFP2fZ06f+c/D/wBqFaVqcn/DDTV5pEq8HBz3yAYwj4CVW7JTY6s7Exs459Xin9N2I1T/ANw/KAlF2UwK1ccC2FLTrbSiv4SnK8myTeNJoeei3Qblm7Kx6egG6AFm9XAFxnPIQtFzukPE6K1lRNtWdhfM7/urzcvV6Phs8oVLvGqGWN51kGO+Crnch/L0fCZ5QoeDVp/JOQhCRpIV99Xr+FU8hXLNixEf83Lqd99Xr+FU8hXLNjQZHd9k0ZtQM7DVM1Mzrvz3rdYHHE7fqotBsOqHt+63XQZc73oMpqtVQh3HKI96mWh5w047FiowYgYWbwIDWk8CVYwMWZ5yk7zvW+73nHV44fsoFhdOA6DNMrARNQ8BHuVbAbbAj8qe2rUPzCsqr2w7psxP/dqeZWFDydCHagQhCRMFXeUAfkLR7I8wViSTbTqdX/Kf94SbshPBzHZOzv1cx411BG/tTj8G6HdAySmHOSth0XH/ACknhGbkCC7bBUa9ziwgRloi23dVdVpuDMgc8wrAxYR+SqfwfJFNusVRzAAzjOYWm6rsez1mx0p1CfSvFNH5KpfwLkoi2SzuFYuIMYYHep/JjTe0WoPaWnnWmDlkWmCsDVM9j/XtP+l5XLVptXKrLayUKe2RZ0IQt5oBUvlWP5Nnjs+hV0VV5QR6GlplXac9MmuOaTIz7WVbZ8YqJ7Qnly0w0z+lv1Oaqzr7qtDTgZhJGm/jCf22u5tjFQRLnNEQYAc6M1k1Mpyhttky0ek93rqRrqeTTdMyXuOmslRrGwtrViWuAJG4x8VJst5QzOmHmdxIHf2LXS2gGJ45nIGMnEgnjMLRGc0krFeTXeVPG4x2LFzWdzOcDxmdBqdFqtFuqOp1DLWgHIYJ+ahXbeFoxVA7KADAbEZ6qblL0RGt+CLCBB1O45ZOXQrj6vR8JnlC5zbLyfUsxMgSHA5ajC74Lo1xdWoeEzyhKLbXU06fyTkIQpGkhX31ev4VTyFcx2PpugHC4CBq0jcunX11et4VTyFcutl51mCGvIAyHdAyRexm1HgeuskB5iJOvFR7qGF7swJ7R2peLyqilOKSRvGnaF5uq9qrWmS12U9Jo+yXzMyHlSmSQQQf8wUa8AHACZy3JaNpakjoU4PBui81b2qufIcGy3RrRHzTe8dh5YbGGhvSBgcRPvUihZyBWyOcx8FWaVurCPSEyDOQH2W+wW2oRWDnu6IyzUXuEXTYQEWWCCDztSQdRmrGq9sM4mzEnM87Uk8c1YVJm+HagQhCCYJFtv1Kv7I8wT1Itt+o1/Y+4SlhieCp03ZBSMWShWd8gKSTkvE7mmyxK6NjHLGJa2FYlHMHtJGJeaTlrlYpqXM6isSMeaa7GOl9p76XkKSApvsMfSWr2qXkK6vC5Xq/6IPJbQhCF6AAVV5QzFCn4zfK5WpVPlEMUKROfp2Zcei5BCfayhWSzGpha1ploxEzIDe5W+/qMWanTaSMxoJmBKrNgoB7S4VDRyDejHSJPqkf81Vmvx1IGm2q54wtkYZjLLMhYak26iRnpr4SYjssgSGyQYgyPiodIOFVwLcJdnhbBHZp3Jve1NjaeKm0uBzzOUaTxlKLNT5mo19RrwZEN7I171thJSVyjB7r04xSY355R7kXZWa5rmsb0oOJ0yXcDmptoqWaox5DnAgTnqXcCTql93WZozeS0lsiImC71iEXAk1mtbZYDg6Q7UQR0XSulXD1ah4VPyhc6vKlQ/DjC5xGGph9rC7Ny6Hs91ah4VPyhV05KRp06tcYoQhWmkh3z1et4VTyFcnt7JHvH0C6vffV6/hVPIVyy1t6I7Y+gSZl1HgKo9F7j9Fosvqn2T9Fur5Up7/oollqSx3d9lYjOkRS8AtEqdTMub7Kr7/WCb2CoC8DgwJkmieBmPZK22Aj03cFrBzHcViymBW932/qoSIMv+wfVT4tTzKxqtcn/VT41XzKypHQh2oEIQgmCS7ZCbFaPDKdJPtgPyVo8NyUsAyg3WZYFOlLbmM0gmAXiay+bJwfQ9grCAV5lVE7npZprysNTQmbJ1TbYM+ktft0v20mCb8n56ds8Sl+2uxwn/M/oqeS5IQhejAFUuUUxRowY/MMz4dFytqqXKM2aFEcbQwaTudwUZOyIz7WULnHVK9EOJcMbG6BsmQdBqrbfNoeLQADDMLQ52EODSSYxdhSWxUKf4mi2kx4Eh7nHEBLAcocE4ve8G03vFRpc14AAjIcZ96wKW6qrejPa1J/YG0OohwqFtU4ZpiBhJJ0A3JbbbUwmjjpZy4vh3TngOAWy77qbWoF2MsIdM7g0HdK02ax06FRs4nBzOmXtLhiJyJIHRWuO1Y8FLvY02yztpjoU3NzxQ84x3cCNO5RbqrBz3dItcROQMexEZZp7fFlfWpsDAwxkMLtRx7ISqpZq7H4qmCGtyc0tbEbst6kql8iZqv1zxScHukgP0ED1DmAun7O9VoeFT8oXJ72cH0S7G4v5uo44iMxEarrGzvVbP4NPyhEDRp1kYoQhWGkhX31av4NTyFcqtbsh7voF1W/OrV/BqeQrlVqomGmMuifkkzLqfB4rj0R96i2H1Hd32Uu0uHNFRaBAY7uVsShYE5GaY3f/FPsBL3NOIDsPvU+7XekPsgJk3gab+4H5rxRyFX/AC/ULNQ4QO2BHevLvVqdrmqEkVnQOT4/lT41XzKzKr8nR/KHxq3nVoUToQ7UCEIQSBJ9sOpWjwnfROEk21MWC0+E76JPAng59cJmi3uTJKtnD6Bncmi8XXX7JfZKGD0FhYQqSdzMrErCE0JnqU05O3dO2+JT/bSo70z5Nz07b4tL9tdnhK/a/oq8l4QhC9CSBVHlJMUKRH/yGfRytyqnKFPM0IgH8TTidNHaqM8EZ9rEez1txVRTLXNODHBOMd+Ld3Ir1KYrOxU3u44QThj+ad0rOz9r5x9UkND2iCWzBHed+S0Wp7qlV2B2BuEY8T49/Gexc2gr1ZeCip0px+zeL2oOYadNhAM6tOE8ZI4rNhsxLS+jVcWYodTqCZI9YDTd9EutlnfzbTScAZaG82DTxN3lwOpC0PxMceeL+bDsbA3Fm/LIO4krVsUV8WUuV8lmsdNjZwswdk5565HRJq1ZrucNRmYkBuFwcDukuy+ClW+8GUaBhz21YxHEOcIc7c+FCuu8qdYnnczlgDgZkjMDdqqY33OTwSklZISXq/8ALxhDWCm/pESS6NAdy67s91Wz+DT8gXHdoqrm84yMLTScQwjvzXYtnuq2fwqflC108stoDFCEK00EG/OrV/BqeQrklqtTui2coH0XW796tX8Gp5CuN2mrOHLh5QgzajKJNsd6H4pfzkMI/wAKk2mpNEe+UtrOyy/SFYiiODArRhM6B3zUi7anSz4BK3hSrvMH3IJ26DG127HUYI0OfeFJtDui7te1Jp9K3tKaWt8Ae2PkEmVs6LyaGbGfHredWsKo8mB/Jf69bzq3KtG+HagQhCZIEh27MXfavBcnyr+3/wDZ1q8IpPAngoGzo9C3uTQpbcQik3uCZSvF1/8AI/sccGEIQqiQIQhMRh5yKZ8mXrW3xaf7aV1zkUy5MD0rb4tP9tdnhK/Y/or8l8QhC9ATBVDlLdFnpSYH4innrucreqbyodWpadYpzOQ0dqoz7SM+1ijZzCKVVzIcTkYmZHflOakNZSJJqNDXgAuc7PM7p0Kg2cc3ZKpILZe3R2HgBDjoFFo3jSqhs4YBJcHY6kEaQ/QLj005Sk17Kpu0Yr+FjFqa2QIfLtMuiCJEdi0Wl7awwPMNkERk4EaGUnr1GOLa1SthY3Km1sS8gAkOKxYLe52HnWw55JaGjPCP5iNwVWop1U90HgIVFazR7vS7i/IOdUIw4nhsOAnLFueVHuyo9z/SVWMc13Qa5vpIGhdhyTt1Rwyn4LFN+cwJiJ7ER4i7bZIHQWYsp+0dZ558jpsNMtxkZTqQwbl2DZ7q1DwqflC5dtXZnClVe1zGtDCC0AgukDXcuo7PdWoeDT8oXV0tVVFdDpRsMUIQtRcQb96tX8Gr5CuKWqp0RGsD6Ltd/dWr+DV8hXD7UCAPZH0QZq/g3VKvoR71BqP1I/SF6Y8uBHZC8WpkDX+UZKaKkiM89GVuoOEduSjv0WyloO4JskbSSKzVNt1bNo/xpZRI51veVMtx6be8lQlggzqnJb1H/WredW9U7kq6gPGredXFRRtjhAhCEyQKv8oH9nWrwz9QrAq/t9/Z9p9j7hKWBModzfwm9wU9Qrq/ht7lKavGVe9jibF5WSVhVDZ6XlelrJTEa6zsim3JWc7b4zP20mrHJN+SnW3eMz9tdrhXeyCydAQhC7xMFS+VU/laczH4inMa/wAyuipvKjUw2akdwtFPdO525QqdrIywJnNbXszQHFge8OGKHZg6HjpotVlfZjX5tjWy0dLUUyd/R0mVuolhpUpDY9doGgJzkfFbKdYSdMzuAELzcdTsuuuRShdo80LtYMeQcS8ul4Bju4LdaLC04SWiWHoOBhw7J4dihV7ThOhPcvTbQD6096zyrVJPdcnGMErWNlufhzdkJzK1stAc6WkYSMlm1WhpbhOc6BQbTaywBxAA4D5Sko7vHUi3bAu2of6Cr05y0jJdb2f6tQ8Kn5QuN7SWwPo1ANcMnLLXjxXZNn+rUPCZ5Qu9w2LjB3FF3YwQhC6RMg371av4NTyFcYr2d5Y10D1Adc4gLs9/dWr+DV8hXD8RwATlhA9wCTM2o8Eek7pBZth6RnuUd2R36rfVqA59ikpdCohOP/PepDdO4Lzzg1925SCMsjkU7hcX1MnLbZ6mJ0nVeLQ0zK9WXUKLYzsnJe2LvZ2vqn/7CraFUuS8Rd9P26v7hVtCSNkcIEIQmMEg286haPY+4T9ItuB+Rr+x9wlLDEyiXcPRt7lIharEOgO5bwF4uo/mxxRmEBZhEKq5KxgleHFbF4c1STItEWsU65KW5W3xm/thJq4T3ktGVs8cfthdzhXcyHkvaEIXcJgqdynMmy0wBJ59kDjk5XFVjb2iX0KYGZ55hHzUKl9jsRlgoJa+nUpgN6BBIDRoSMwU1s7s4I3IpOc0dJpBG+MvcVp/FjVeVrScsx6kYni9Krmjox2JDSvWu5wGscB9VaXNDxB0S+hdXTyJjsCdGcErNdSTIjbM57pnOf8AkdiaWikCMLwMJycOKnNsmETBWq00paRGSUpybXgVkVvaFzeZc1rd0DsXY7kEWeiOFJnlC5Be1nijUjMhs/Ndfub+BR8NnlC73D1+tv8Aoo5JqEIW8sId8j0FbwqnkK4zWu+oA0YHGQM4PBdovRs0ao403j4tK5/d9rdzTSSdIzEHLLNYtbqXQSaVyqcFNpXErNkgSw863cXtIPvAITV+ydlnF041w4uitd4NLs5c3fLBPvKkU7SGMwvLiAPWcYlcd6ytJX3Eowpro0TbOKeYbRpgaeqM1poVabQadOlTgHSMp960ttDXeq9oA/xAofuI14iM1ldWpbq2TuvSJVaxUKgmpTbmIIiNClVvu+iRzbWsplpxAgbuBKm5uP8AMYzg/ZKmUK1WrJDsBOkR0RpJW7RqtVlfd0RTWlFK1i78nbYsNMD9VT9wqzKs8ngixtHCpVH+8qzL0JZDtQIQhBIEr2ns/OWWqzSW/cJoo9vol7HNbEkZTpPalLAng50ynhABEQvSeVbFUbk+i7vZ6Rp+GfyUWpZWzmMJ4EFp+BXmq3Dat7ojGql0aFqyp34IcfmvTbIBv+iz/j618EufEXwsQmVW7gADOR7ZXkWDsce4EoWgr3tYTqxFVVifcnVjdTbaSYh9UOEcMER8l6oXS85Cmc95y+qsN02E0mkGJJnLQLs8P006TbkRTbd7E8IQhdUsBKr/AKOJjc4h4PwBTVR7XZhUaWmRvkGCCDkQQlJXVhNXVitOs5cC10EFI7Tc8HLTgrW+56w9So1/Y9paf/Jv9FqdYa381IH2XtP1hc6rod5R8l4EFOyZAJlYaTWZxKktsr/7p4/8fsVsFGp/dv8AgP6qFPh2x3DfL0aq1sYP5J9yT1qReTGQOcJ4bHUP/Td/tH3XsXVUOjWjvd9gFZV0bqPrgSc/RXKl084HMc2GOEHPP/8AFersbFKmBuY0fAJdTuMn+JUy3tYMM97tfhCcsYAABkBoFro0uWrIspxkurPSEIVxaabY2WOHFpHxCrIuyabBA9UT8FayFCfd+fRcW9mo906KmrRVRWkQkm8FSq3U5vqhQ6t2E5lpPvMfBXb8HUG9p+I/qvLrM/gPiFg/GwvdMg9xRqV0NpzhpNBOpGf1XulYMJ6Lc+8q6Gyv/T9Fn8G79I+ShPhjbvuYK6WBDdlgc1+J8R8U0qt/SAAposJ3wPmtrLCN5+y30NOqMdqE4SkR7gsbaVLAzIY3OiZzcZP1TReWMAEDRelpLkrKwIQhAwQhCAPKyQhCQGvmG/pb8Aj8Mz9LfgEIQFjIpN4D4BegAEIQDMrKEJgCEIQAIQhAAhCEAYQhCABZQhAAhCEACEIQAIQhAAhCEACEIQAIQhAAhCEACEIQ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173" name="Picture 5" descr="D:\диск D\01.03.16-домашние документы\Колледж Строитель\Водоснабжение-СПО\1.2. Природные воды\Коллоидные растворы\скачанные файлы.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3320" y="3837831"/>
            <a:ext cx="3777579" cy="25138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147379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603233" y="51579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35496" y="332656"/>
            <a:ext cx="8856984" cy="6096284"/>
          </a:xfrm>
          <a:prstGeom prst="rect">
            <a:avLst/>
          </a:prstGeom>
        </p:spPr>
        <p:txBody>
          <a:bodyPr wrap="square">
            <a:spAutoFit/>
          </a:bodyPr>
          <a:lstStyle/>
          <a:p>
            <a:pPr indent="4500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Коагуляция</a:t>
            </a:r>
            <a:r>
              <a:rPr lang="ru-RU" sz="2700" b="1" dirty="0">
                <a:latin typeface="Arial" pitchFamily="34" charset="0"/>
                <a:cs typeface="Arial" pitchFamily="34" charset="0"/>
              </a:rPr>
              <a:t> (лат. </a:t>
            </a:r>
            <a:r>
              <a:rPr lang="ru-RU" sz="2700" b="1" i="1" dirty="0" err="1">
                <a:latin typeface="Arial" pitchFamily="34" charset="0"/>
                <a:cs typeface="Arial" pitchFamily="34" charset="0"/>
              </a:rPr>
              <a:t>coagulatio</a:t>
            </a:r>
            <a:r>
              <a:rPr lang="ru-RU" sz="2700" b="1" dirty="0">
                <a:latin typeface="Arial" pitchFamily="34" charset="0"/>
                <a:cs typeface="Arial" pitchFamily="34" charset="0"/>
              </a:rPr>
              <a:t> </a:t>
            </a:r>
            <a:r>
              <a:rPr lang="ru-RU" sz="2700" b="1" dirty="0" smtClean="0">
                <a:latin typeface="Arial" pitchFamily="34" charset="0"/>
                <a:cs typeface="Arial" pitchFamily="34" charset="0"/>
              </a:rPr>
              <a:t>– </a:t>
            </a:r>
            <a:r>
              <a:rPr lang="ru-RU" sz="2700" b="1" dirty="0">
                <a:latin typeface="Arial" pitchFamily="34" charset="0"/>
                <a:cs typeface="Arial" pitchFamily="34" charset="0"/>
              </a:rPr>
              <a:t>свёртывание, сгущение, укрупнение) </a:t>
            </a:r>
            <a:r>
              <a:rPr lang="ru-RU" sz="2700" b="1" dirty="0" smtClean="0">
                <a:latin typeface="Arial" pitchFamily="34" charset="0"/>
                <a:cs typeface="Arial" pitchFamily="34" charset="0"/>
              </a:rPr>
              <a:t>– </a:t>
            </a:r>
            <a:r>
              <a:rPr lang="ru-RU" sz="2700" b="1" dirty="0">
                <a:latin typeface="Arial" pitchFamily="34" charset="0"/>
                <a:cs typeface="Arial" pitchFamily="34" charset="0"/>
              </a:rPr>
              <a:t>объединение мелких диспергированных частиц в </a:t>
            </a:r>
            <a:r>
              <a:rPr lang="ru-RU" sz="2700" b="1" dirty="0" err="1">
                <a:latin typeface="Arial" pitchFamily="34" charset="0"/>
                <a:cs typeface="Arial" pitchFamily="34" charset="0"/>
              </a:rPr>
              <a:t>бо́льшие</a:t>
            </a:r>
            <a:r>
              <a:rPr lang="ru-RU" sz="2700" b="1" dirty="0">
                <a:latin typeface="Arial" pitchFamily="34" charset="0"/>
                <a:cs typeface="Arial" pitchFamily="34" charset="0"/>
              </a:rPr>
              <a:t> </a:t>
            </a:r>
            <a:r>
              <a:rPr lang="ru-RU" sz="2700" b="1" dirty="0" smtClean="0">
                <a:latin typeface="Arial" pitchFamily="34" charset="0"/>
                <a:cs typeface="Arial" pitchFamily="34" charset="0"/>
              </a:rPr>
              <a:t>по размеру </a:t>
            </a:r>
            <a:r>
              <a:rPr lang="ru-RU" sz="2700" b="1" dirty="0">
                <a:latin typeface="Arial" pitchFamily="34" charset="0"/>
                <a:cs typeface="Arial" pitchFamily="34" charset="0"/>
              </a:rPr>
              <a:t>агрегаты.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Коагуляция в </a:t>
            </a:r>
            <a:r>
              <a:rPr lang="ru-RU" sz="27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лиозолях</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700" b="1" dirty="0" smtClean="0">
                <a:latin typeface="Arial" pitchFamily="34" charset="0"/>
                <a:cs typeface="Arial" pitchFamily="34" charset="0"/>
              </a:rPr>
              <a:t>приводит </a:t>
            </a:r>
            <a:r>
              <a:rPr lang="ru-RU" sz="2700" b="1" dirty="0">
                <a:latin typeface="Arial" pitchFamily="34" charset="0"/>
                <a:cs typeface="Arial" pitchFamily="34" charset="0"/>
              </a:rPr>
              <a:t>к образованию сетчатой структуры (</a:t>
            </a:r>
            <a:r>
              <a:rPr lang="ru-RU" sz="2700" b="1" dirty="0" err="1">
                <a:latin typeface="Arial" pitchFamily="34" charset="0"/>
                <a:cs typeface="Arial" pitchFamily="34" charset="0"/>
              </a:rPr>
              <a:t>застудневание</a:t>
            </a:r>
            <a:r>
              <a:rPr lang="ru-RU" sz="2700" b="1" dirty="0">
                <a:latin typeface="Arial" pitchFamily="34" charset="0"/>
                <a:cs typeface="Arial" pitchFamily="34" charset="0"/>
              </a:rPr>
              <a:t>) или вызывает </a:t>
            </a:r>
            <a:r>
              <a:rPr lang="ru-RU" sz="2700" b="1" dirty="0" smtClean="0">
                <a:latin typeface="Arial" pitchFamily="34" charset="0"/>
                <a:cs typeface="Arial" pitchFamily="34" charset="0"/>
              </a:rPr>
              <a:t>выпадение коагулята</a:t>
            </a:r>
            <a:r>
              <a:rPr lang="ru-RU" sz="2700" b="1" dirty="0">
                <a:latin typeface="Arial" pitchFamily="34" charset="0"/>
                <a:cs typeface="Arial" pitchFamily="34" charset="0"/>
              </a:rPr>
              <a:t> (</a:t>
            </a:r>
            <a:r>
              <a:rPr lang="ru-RU" sz="2700" b="1" dirty="0" smtClean="0">
                <a:latin typeface="Arial" pitchFamily="34" charset="0"/>
                <a:cs typeface="Arial" pitchFamily="34" charset="0"/>
              </a:rPr>
              <a:t>синоним</a:t>
            </a:r>
            <a:r>
              <a:rPr lang="ru-RU" sz="2700" b="1" dirty="0">
                <a:latin typeface="Arial" pitchFamily="34" charset="0"/>
                <a:cs typeface="Arial" pitchFamily="34" charset="0"/>
              </a:rPr>
              <a:t> </a:t>
            </a:r>
            <a:r>
              <a:rPr lang="ru-RU" sz="2700" b="1" dirty="0" err="1">
                <a:latin typeface="Arial" pitchFamily="34" charset="0"/>
                <a:cs typeface="Arial" pitchFamily="34" charset="0"/>
              </a:rPr>
              <a:t>коагулюм</a:t>
            </a:r>
            <a:r>
              <a:rPr lang="ru-RU" sz="2700" b="1" dirty="0">
                <a:latin typeface="Arial" pitchFamily="34" charset="0"/>
                <a:cs typeface="Arial" pitchFamily="34" charset="0"/>
              </a:rPr>
              <a:t>) –</a:t>
            </a:r>
            <a:r>
              <a:rPr lang="ru-RU" sz="2700" b="1" dirty="0" smtClean="0">
                <a:latin typeface="Arial" pitchFamily="34" charset="0"/>
                <a:cs typeface="Arial" pitchFamily="34" charset="0"/>
              </a:rPr>
              <a:t> </a:t>
            </a:r>
            <a:r>
              <a:rPr lang="ru-RU" sz="2700" b="1" dirty="0">
                <a:latin typeface="Arial" pitchFamily="34" charset="0"/>
                <a:cs typeface="Arial" pitchFamily="34" charset="0"/>
              </a:rPr>
              <a:t>хлопьевидного осадка</a:t>
            </a:r>
            <a:r>
              <a:rPr lang="ru-RU" sz="2700" b="1" dirty="0" smtClean="0">
                <a:latin typeface="Arial" pitchFamily="34" charset="0"/>
                <a:cs typeface="Arial" pitchFamily="34" charset="0"/>
              </a:rPr>
              <a:t>.</a:t>
            </a:r>
          </a:p>
          <a:p>
            <a:pPr indent="450000" algn="just">
              <a:lnSpc>
                <a:spcPct val="85000"/>
              </a:lnSpc>
            </a:pPr>
            <a:r>
              <a:rPr lang="ru-RU" sz="2700" b="1" dirty="0" smtClean="0">
                <a:latin typeface="Arial" pitchFamily="34" charset="0"/>
                <a:cs typeface="Arial" pitchFamily="34" charset="0"/>
              </a:rPr>
              <a:t>Вспомним: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золь</a:t>
            </a:r>
            <a:r>
              <a:rPr lang="ru-RU" sz="2700" b="1" dirty="0" smtClean="0">
                <a:latin typeface="Arial" pitchFamily="34" charset="0"/>
                <a:cs typeface="Arial" pitchFamily="34" charset="0"/>
              </a:rPr>
              <a:t> (также </a:t>
            </a:r>
            <a:r>
              <a:rPr lang="ru-RU" sz="2700" b="1" dirty="0" err="1" smtClean="0">
                <a:solidFill>
                  <a:srgbClr val="9D2349"/>
                </a:solidFill>
                <a:effectLst>
                  <a:outerShdw blurRad="38100" dist="38100" dir="2700000" algn="tl">
                    <a:srgbClr val="000000">
                      <a:alpha val="43137"/>
                    </a:srgbClr>
                  </a:outerShdw>
                </a:effectLst>
                <a:latin typeface="Arial" pitchFamily="34" charset="0"/>
                <a:cs typeface="Arial" pitchFamily="34" charset="0"/>
              </a:rPr>
              <a:t>лиозоль</a:t>
            </a:r>
            <a:r>
              <a:rPr lang="ru-RU" sz="2700" b="1" dirty="0" smtClean="0">
                <a:latin typeface="Arial" pitchFamily="34" charset="0"/>
                <a:cs typeface="Arial" pitchFamily="34" charset="0"/>
              </a:rPr>
              <a:t>, коллоидный раствор, англ</a:t>
            </a:r>
            <a:r>
              <a:rPr lang="ru-RU" sz="2700" b="1" dirty="0">
                <a:latin typeface="Arial" pitchFamily="34" charset="0"/>
                <a:cs typeface="Arial" pitchFamily="34" charset="0"/>
              </a:rPr>
              <a:t>. </a:t>
            </a:r>
            <a:r>
              <a:rPr lang="ru-RU" sz="2700" b="1" i="1" dirty="0" err="1">
                <a:latin typeface="Arial" pitchFamily="34" charset="0"/>
                <a:cs typeface="Arial" pitchFamily="34" charset="0"/>
              </a:rPr>
              <a:t>sol</a:t>
            </a:r>
            <a:r>
              <a:rPr lang="ru-RU" sz="2700" b="1" dirty="0">
                <a:latin typeface="Arial" pitchFamily="34" charset="0"/>
                <a:cs typeface="Arial" pitchFamily="34" charset="0"/>
              </a:rPr>
              <a:t> от лат. </a:t>
            </a:r>
            <a:r>
              <a:rPr lang="ru-RU" sz="2700" b="1" i="1" dirty="0" err="1">
                <a:latin typeface="Arial" pitchFamily="34" charset="0"/>
                <a:cs typeface="Arial" pitchFamily="34" charset="0"/>
              </a:rPr>
              <a:t>solutio</a:t>
            </a:r>
            <a:r>
              <a:rPr lang="ru-RU" sz="2700" b="1" dirty="0">
                <a:latin typeface="Arial" pitchFamily="34" charset="0"/>
                <a:cs typeface="Arial" pitchFamily="34" charset="0"/>
              </a:rPr>
              <a:t>  –</a:t>
            </a:r>
            <a:r>
              <a:rPr lang="ru-RU" sz="2700" b="1" dirty="0" smtClean="0">
                <a:latin typeface="Arial" pitchFamily="34" charset="0"/>
                <a:cs typeface="Arial" pitchFamily="34" charset="0"/>
              </a:rPr>
              <a:t> </a:t>
            </a:r>
            <a:r>
              <a:rPr lang="ru-RU" sz="2700" b="1" dirty="0">
                <a:latin typeface="Arial" pitchFamily="34" charset="0"/>
                <a:cs typeface="Arial" pitchFamily="34" charset="0"/>
              </a:rPr>
              <a:t>раствор)  –</a:t>
            </a:r>
            <a:r>
              <a:rPr lang="ru-RU" sz="2700" b="1" dirty="0" smtClean="0">
                <a:latin typeface="Arial" pitchFamily="34" charset="0"/>
                <a:cs typeface="Arial" pitchFamily="34" charset="0"/>
              </a:rPr>
              <a:t> высокодисперсная коллоидная система (коллоид-</a:t>
            </a:r>
            <a:r>
              <a:rPr lang="ru-RU" sz="2700" b="1" dirty="0" err="1" smtClean="0">
                <a:latin typeface="Arial" pitchFamily="34" charset="0"/>
                <a:cs typeface="Arial" pitchFamily="34" charset="0"/>
              </a:rPr>
              <a:t>ный</a:t>
            </a:r>
            <a:r>
              <a:rPr lang="ru-RU" sz="2700" b="1" dirty="0" smtClean="0">
                <a:latin typeface="Arial" pitchFamily="34" charset="0"/>
                <a:cs typeface="Arial" pitchFamily="34" charset="0"/>
              </a:rPr>
              <a:t> раствор</a:t>
            </a:r>
            <a:r>
              <a:rPr lang="ru-RU" sz="2700" b="1" dirty="0">
                <a:latin typeface="Arial" pitchFamily="34" charset="0"/>
                <a:cs typeface="Arial" pitchFamily="34" charset="0"/>
              </a:rPr>
              <a:t>) с жидкой (</a:t>
            </a:r>
            <a:r>
              <a:rPr lang="ru-RU" sz="2700" b="1" dirty="0" err="1">
                <a:solidFill>
                  <a:srgbClr val="9D2349"/>
                </a:solidFill>
                <a:effectLst>
                  <a:outerShdw blurRad="38100" dist="38100" dir="2700000" algn="tl">
                    <a:srgbClr val="000000">
                      <a:alpha val="43137"/>
                    </a:srgbClr>
                  </a:outerShdw>
                </a:effectLst>
                <a:latin typeface="Arial" pitchFamily="34" charset="0"/>
                <a:cs typeface="Arial" pitchFamily="34" charset="0"/>
              </a:rPr>
              <a:t>лиозоль</a:t>
            </a:r>
            <a:r>
              <a:rPr lang="ru-RU" sz="2700" b="1" dirty="0">
                <a:latin typeface="Arial" pitchFamily="34" charset="0"/>
                <a:cs typeface="Arial" pitchFamily="34" charset="0"/>
              </a:rPr>
              <a:t>) </a:t>
            </a:r>
            <a:r>
              <a:rPr lang="ru-RU" sz="2700" b="1" dirty="0" smtClean="0">
                <a:latin typeface="Arial" pitchFamily="34" charset="0"/>
                <a:cs typeface="Arial" pitchFamily="34" charset="0"/>
              </a:rPr>
              <a:t>дисперсионной </a:t>
            </a:r>
            <a:r>
              <a:rPr lang="ru-RU" sz="2700" b="1" dirty="0">
                <a:latin typeface="Arial" pitchFamily="34" charset="0"/>
                <a:cs typeface="Arial" pitchFamily="34" charset="0"/>
              </a:rPr>
              <a:t>средой, в объёме которой распределена другая (дисперсная) фаза в виде капелек жидкости, пузырьков газа или мелких твёрдых частиц, размер которых лежит в пределе от 1 до 100 </a:t>
            </a:r>
            <a:r>
              <a:rPr lang="ru-RU" sz="2700" b="1" dirty="0" err="1">
                <a:latin typeface="Arial" pitchFamily="34" charset="0"/>
                <a:cs typeface="Arial" pitchFamily="34" charset="0"/>
              </a:rPr>
              <a:t>нм</a:t>
            </a:r>
            <a:r>
              <a:rPr lang="ru-RU" sz="2700" b="1" dirty="0">
                <a:latin typeface="Arial" pitchFamily="34" charset="0"/>
                <a:cs typeface="Arial" pitchFamily="34" charset="0"/>
              </a:rPr>
              <a:t> (10</a:t>
            </a:r>
            <a:r>
              <a:rPr lang="ru-RU" sz="2700" b="1" baseline="30000" dirty="0">
                <a:latin typeface="Arial" pitchFamily="34" charset="0"/>
                <a:cs typeface="Arial" pitchFamily="34" charset="0"/>
              </a:rPr>
              <a:t>−</a:t>
            </a:r>
            <a:r>
              <a:rPr lang="ru-RU" sz="2700" b="1" baseline="30000" dirty="0" smtClean="0">
                <a:latin typeface="Arial" pitchFamily="34" charset="0"/>
                <a:cs typeface="Arial" pitchFamily="34" charset="0"/>
              </a:rPr>
              <a:t>9</a:t>
            </a:r>
            <a:r>
              <a:rPr lang="ru-RU" sz="2700" b="1" dirty="0">
                <a:latin typeface="Arial" pitchFamily="34" charset="0"/>
                <a:cs typeface="Arial" pitchFamily="34" charset="0"/>
              </a:rPr>
              <a:t> – </a:t>
            </a:r>
            <a:r>
              <a:rPr lang="ru-RU" sz="2700" b="1" dirty="0" smtClean="0">
                <a:latin typeface="Arial" pitchFamily="34" charset="0"/>
                <a:cs typeface="Arial" pitchFamily="34" charset="0"/>
              </a:rPr>
              <a:t>10</a:t>
            </a:r>
            <a:r>
              <a:rPr lang="ru-RU" sz="2700" b="1" baseline="30000" dirty="0">
                <a:latin typeface="Arial" pitchFamily="34" charset="0"/>
                <a:cs typeface="Arial" pitchFamily="34" charset="0"/>
              </a:rPr>
              <a:t>−7</a:t>
            </a:r>
            <a:r>
              <a:rPr lang="ru-RU" sz="2700" b="1" dirty="0">
                <a:latin typeface="Arial" pitchFamily="34" charset="0"/>
                <a:cs typeface="Arial" pitchFamily="34" charset="0"/>
              </a:rPr>
              <a:t>м</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51519" y="116632"/>
            <a:ext cx="8590883" cy="798680"/>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Коагуляция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(гематология)</a:t>
            </a:r>
            <a:r>
              <a:rPr lang="ru-RU" sz="2700" b="1" dirty="0">
                <a:latin typeface="Arial" pitchFamily="34" charset="0"/>
                <a:cs typeface="Arial" pitchFamily="34" charset="0"/>
              </a:rPr>
              <a:t> </a:t>
            </a:r>
            <a:r>
              <a:rPr lang="ru-RU" sz="2700" b="1" dirty="0" smtClean="0">
                <a:latin typeface="Arial" pitchFamily="34" charset="0"/>
                <a:cs typeface="Arial" pitchFamily="34" charset="0"/>
              </a:rPr>
              <a:t>– </a:t>
            </a:r>
            <a:r>
              <a:rPr lang="ru-RU" sz="2700" b="1" dirty="0">
                <a:latin typeface="Arial" pitchFamily="34" charset="0"/>
                <a:cs typeface="Arial" pitchFamily="34" charset="0"/>
              </a:rPr>
              <a:t>свёртывание </a:t>
            </a:r>
            <a:r>
              <a:rPr lang="ru-RU" sz="2700" b="1" dirty="0" smtClean="0">
                <a:latin typeface="Arial" pitchFamily="34" charset="0"/>
                <a:cs typeface="Arial" pitchFamily="34" charset="0"/>
              </a:rPr>
              <a:t>крови.</a:t>
            </a:r>
            <a:endParaRPr lang="ru-RU" sz="2700" b="1" dirty="0">
              <a:latin typeface="Arial" pitchFamily="34" charset="0"/>
              <a:cs typeface="Arial" pitchFamily="34" charset="0"/>
            </a:endParaRPr>
          </a:p>
        </p:txBody>
      </p:sp>
      <p:pic>
        <p:nvPicPr>
          <p:cNvPr id="5122" name="Picture 2" descr="http://www.medorod.ru/Apiterapiia/gematolodiia4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4066" y="1052736"/>
            <a:ext cx="4276725" cy="2381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http://durimar.com/wp-content/uploads/2015/04/lejkocity-1728x800_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073" y="3433986"/>
            <a:ext cx="7327333" cy="33922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http://devita-clinic.ru/img/articles/lazernaya-koagulyaciy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0791" y="759718"/>
            <a:ext cx="4626648" cy="2741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068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228473" y="44624"/>
            <a:ext cx="8590883" cy="1858201"/>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Коагуляция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(дисперсная система)</a:t>
            </a:r>
            <a:r>
              <a:rPr lang="ru-RU" sz="2700" b="1" dirty="0">
                <a:latin typeface="Arial" pitchFamily="34" charset="0"/>
                <a:cs typeface="Arial" pitchFamily="34" charset="0"/>
              </a:rPr>
              <a:t>  –</a:t>
            </a:r>
            <a:r>
              <a:rPr lang="ru-RU" sz="2700" b="1" dirty="0" smtClean="0">
                <a:latin typeface="Arial" pitchFamily="34" charset="0"/>
                <a:cs typeface="Arial" pitchFamily="34" charset="0"/>
              </a:rPr>
              <a:t> </a:t>
            </a:r>
            <a:r>
              <a:rPr lang="ru-RU" sz="2700" b="1" u="sng" dirty="0">
                <a:latin typeface="Arial" pitchFamily="34" charset="0"/>
                <a:cs typeface="Arial" pitchFamily="34" charset="0"/>
              </a:rPr>
              <a:t>слипание частиц в коллоидном </a:t>
            </a:r>
            <a:r>
              <a:rPr lang="ru-RU" sz="2700" b="1" u="sng" dirty="0" smtClean="0">
                <a:latin typeface="Arial" pitchFamily="34" charset="0"/>
                <a:cs typeface="Arial" pitchFamily="34" charset="0"/>
              </a:rPr>
              <a:t>растворе</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Коагулирование</a:t>
            </a:r>
            <a:r>
              <a:rPr lang="ru-RU" sz="2700" b="1" dirty="0" smtClean="0">
                <a:latin typeface="Arial" pitchFamily="34" charset="0"/>
                <a:cs typeface="Arial" pitchFamily="34" charset="0"/>
              </a:rPr>
              <a:t> – процесс</a:t>
            </a:r>
            <a:r>
              <a:rPr lang="ru-RU" sz="2700" b="1" dirty="0">
                <a:latin typeface="Arial" pitchFamily="34" charset="0"/>
                <a:cs typeface="Arial" pitchFamily="34" charset="0"/>
              </a:rPr>
              <a:t>, приводящий к </a:t>
            </a:r>
            <a:r>
              <a:rPr lang="ru-RU" sz="2700" b="1" dirty="0" smtClean="0">
                <a:latin typeface="Arial" pitchFamily="34" charset="0"/>
                <a:cs typeface="Arial" pitchFamily="34" charset="0"/>
              </a:rPr>
              <a:t>коагуляции. Химикаты</a:t>
            </a:r>
            <a:r>
              <a:rPr lang="ru-RU" sz="2700" b="1" dirty="0">
                <a:latin typeface="Arial" pitchFamily="34" charset="0"/>
                <a:cs typeface="Arial" pitchFamily="34" charset="0"/>
              </a:rPr>
              <a:t>, приводящие </a:t>
            </a:r>
            <a:r>
              <a:rPr lang="ru-RU" sz="2700" b="1" dirty="0" smtClean="0">
                <a:latin typeface="Arial" pitchFamily="34" charset="0"/>
                <a:cs typeface="Arial" pitchFamily="34" charset="0"/>
              </a:rPr>
              <a:t>к </a:t>
            </a:r>
            <a:r>
              <a:rPr lang="ru-RU" sz="2700" b="1" dirty="0" err="1" smtClean="0">
                <a:latin typeface="Arial" pitchFamily="34" charset="0"/>
                <a:cs typeface="Arial" pitchFamily="34" charset="0"/>
              </a:rPr>
              <a:t>коагуля-ции</a:t>
            </a:r>
            <a:r>
              <a:rPr lang="ru-RU" sz="2700" b="1" dirty="0" smtClean="0">
                <a:latin typeface="Arial" pitchFamily="34" charset="0"/>
                <a:cs typeface="Arial" pitchFamily="34" charset="0"/>
              </a:rPr>
              <a:t>, называются</a:t>
            </a:r>
            <a:r>
              <a:rPr lang="ru-RU" sz="2700" b="1" dirty="0">
                <a:latin typeface="Arial" pitchFamily="34" charset="0"/>
                <a:cs typeface="Arial" pitchFamily="34" charset="0"/>
              </a:rPr>
              <a:t>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коагулянтами</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
        <p:nvSpPr>
          <p:cNvPr id="3" name="AutoShape 4" descr="https://nomitech.ru/upload/medialibrary/315/3152dd50b9394c5bafd8424d5f173c5c.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https://nomitech.ru/upload/medialibrary/315/3152dd50b9394c5bafd8424d5f173c5c.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151" name="Picture 7" descr="D:\диск D\01.03.16-домашние документы\Колледж Строитель\Водоснабжение-СПО\1.2. Природные воды\Коллоидные растворы\3152dd50b9394c5bafd8424d5f173c5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24" y="2492896"/>
            <a:ext cx="3552825" cy="2724150"/>
          </a:xfrm>
          <a:prstGeom prst="rect">
            <a:avLst/>
          </a:prstGeom>
          <a:noFill/>
          <a:extLst>
            <a:ext uri="{909E8E84-426E-40DD-AFC4-6F175D3DCCD1}">
              <a14:hiddenFill xmlns:a14="http://schemas.microsoft.com/office/drawing/2010/main">
                <a:solidFill>
                  <a:srgbClr val="FFFFFF"/>
                </a:solidFill>
              </a14:hiddenFill>
            </a:ext>
          </a:extLst>
        </p:spPr>
      </p:pic>
      <p:pic>
        <p:nvPicPr>
          <p:cNvPr id="6153" name="Picture 9" descr="http://masters.donntu.org/2013/igg/tormoz/diss/images/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2530" y="4941917"/>
            <a:ext cx="3971925" cy="18097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nanonewsnet.ru/files/users/u5/Skoplenie_kvartsevyh_nanochastit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1902825"/>
            <a:ext cx="3810000" cy="3019425"/>
          </a:xfrm>
          <a:prstGeom prst="rect">
            <a:avLst/>
          </a:prstGeom>
          <a:noFill/>
          <a:extLst>
            <a:ext uri="{909E8E84-426E-40DD-AFC4-6F175D3DCCD1}">
              <a14:hiddenFill xmlns:a14="http://schemas.microsoft.com/office/drawing/2010/main">
                <a:solidFill>
                  <a:srgbClr val="FFFFFF"/>
                </a:solidFill>
              </a14:hiddenFill>
            </a:ext>
          </a:extLst>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924" y="5477615"/>
            <a:ext cx="2326110" cy="130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99852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8194" name="Picture 2" descr="http://dvamolotka.ru/image/3/3WswFx6z15cJQpl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333" b="10367"/>
          <a:stretch/>
        </p:blipFill>
        <p:spPr bwMode="auto">
          <a:xfrm>
            <a:off x="4366935" y="2557608"/>
            <a:ext cx="4660357" cy="2887616"/>
          </a:xfrm>
          <a:prstGeom prst="round2DiagRect">
            <a:avLst>
              <a:gd name="adj1" fmla="val 16667"/>
              <a:gd name="adj2" fmla="val 0"/>
            </a:avLst>
          </a:prstGeom>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AutoShape 4" descr="https://pp.vk.me/c625116/v625116357/3d660/_h0riEdI5eM.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Прямоугольник 12"/>
          <p:cNvSpPr/>
          <p:nvPr/>
        </p:nvSpPr>
        <p:spPr>
          <a:xfrm>
            <a:off x="107504" y="288388"/>
            <a:ext cx="8856984" cy="2564548"/>
          </a:xfrm>
          <a:prstGeom prst="rect">
            <a:avLst/>
          </a:prstGeom>
        </p:spPr>
        <p:txBody>
          <a:bodyPr wrap="square">
            <a:spAutoFit/>
          </a:bodyPr>
          <a:lstStyle/>
          <a:p>
            <a:pPr indent="450000" algn="just">
              <a:lnSpc>
                <a:spcPct val="85000"/>
              </a:lnSpc>
            </a:pPr>
            <a:r>
              <a:rPr lang="ru-RU" sz="2700" b="1" dirty="0">
                <a:solidFill>
                  <a:srgbClr val="0000FF"/>
                </a:solidFill>
                <a:effectLst>
                  <a:outerShdw blurRad="38100" dist="38100" dir="2700000" algn="tl">
                    <a:srgbClr val="000000">
                      <a:alpha val="43137"/>
                    </a:srgbClr>
                  </a:outerShdw>
                </a:effectLst>
                <a:latin typeface="Arial" pitchFamily="34" charset="0"/>
                <a:cs typeface="Arial" pitchFamily="34" charset="0"/>
              </a:rPr>
              <a:t>Коагулирование воды </a:t>
            </a:r>
            <a:r>
              <a:rPr lang="ru-RU" sz="2700" b="1" dirty="0">
                <a:latin typeface="Arial" pitchFamily="34" charset="0"/>
                <a:cs typeface="Arial" pitchFamily="34" charset="0"/>
              </a:rPr>
              <a:t> –</a:t>
            </a:r>
            <a:r>
              <a:rPr lang="ru-RU" sz="2700" b="1" dirty="0" smtClean="0">
                <a:latin typeface="Arial" pitchFamily="34" charset="0"/>
                <a:cs typeface="Arial" pitchFamily="34" charset="0"/>
              </a:rPr>
              <a:t> </a:t>
            </a:r>
            <a:r>
              <a:rPr lang="ru-RU" sz="2700" b="1" dirty="0">
                <a:latin typeface="Arial" pitchFamily="34" charset="0"/>
                <a:cs typeface="Arial" pitchFamily="34" charset="0"/>
              </a:rPr>
              <a:t>процесс осветления и обесцвечивания воды с применением химических реактивов-коагулянтов, которые при взаимодействии с </a:t>
            </a:r>
            <a:r>
              <a:rPr lang="ru-RU" sz="2700" b="1" dirty="0" smtClean="0">
                <a:latin typeface="Arial" pitchFamily="34" charset="0"/>
                <a:cs typeface="Arial" pitchFamily="34" charset="0"/>
              </a:rPr>
              <a:t>гидрозолями и растворимыми примесями воды образуют осадок. Используется при очистке водопроводной воды перед отстаиванием и фильтрацией</a:t>
            </a:r>
            <a:r>
              <a:rPr lang="ru-RU" sz="2700" b="1" dirty="0">
                <a:latin typeface="Arial" pitchFamily="34" charset="0"/>
                <a:cs typeface="Arial" pitchFamily="34" charset="0"/>
              </a:rPr>
              <a:t>.</a:t>
            </a:r>
          </a:p>
        </p:txBody>
      </p:sp>
      <p:pic>
        <p:nvPicPr>
          <p:cNvPr id="14" name="Picture 12" descr="пишу 1"/>
          <p:cNvPicPr>
            <a:picLocks noChangeAspect="1" noChangeArrowheads="1" noCrop="1"/>
          </p:cNvPicPr>
          <p:nvPr/>
        </p:nvPicPr>
        <p:blipFill>
          <a:blip r:embed="rId4" cstate="print"/>
          <a:srcRect/>
          <a:stretch>
            <a:fillRect/>
          </a:stretch>
        </p:blipFill>
        <p:spPr bwMode="auto">
          <a:xfrm>
            <a:off x="8545416" y="5027400"/>
            <a:ext cx="649287" cy="1295400"/>
          </a:xfrm>
          <a:prstGeom prst="rect">
            <a:avLst/>
          </a:prstGeom>
          <a:noFill/>
          <a:ln w="9525">
            <a:noFill/>
            <a:miter lim="800000"/>
            <a:headEnd/>
            <a:tailEnd/>
          </a:ln>
        </p:spPr>
      </p:pic>
      <p:pic>
        <p:nvPicPr>
          <p:cNvPr id="15" name="Picture 5" descr="D:\диск D\01.03.16-домашние документы\Колледж Строитель\Водоснабжение-СПО\1.2. Природные воды\Коллоидные растворы\coagulat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5516" y="3401759"/>
            <a:ext cx="5064497" cy="3251282"/>
          </a:xfrm>
          <a:prstGeom prst="round2DiagRect">
            <a:avLst>
              <a:gd name="adj1" fmla="val 16667"/>
              <a:gd name="adj2" fmla="val 0"/>
            </a:avLst>
          </a:prstGeom>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5941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026" name="Picture 2" descr="Síran hlinitý.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9632" y="3717032"/>
            <a:ext cx="5981700" cy="22193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233264" y="707094"/>
            <a:ext cx="8712968" cy="2289858"/>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Для </a:t>
            </a:r>
            <a:r>
              <a:rPr lang="ru-RU" sz="2800" b="1" dirty="0">
                <a:latin typeface="Arial" pitchFamily="34" charset="0"/>
                <a:cs typeface="Arial" pitchFamily="34" charset="0"/>
              </a:rPr>
              <a:t>очистки </a:t>
            </a:r>
            <a:r>
              <a:rPr lang="ru-RU" sz="2800" b="1" dirty="0" smtClean="0">
                <a:latin typeface="Arial" pitchFamily="34" charset="0"/>
                <a:cs typeface="Arial" pitchFamily="34" charset="0"/>
              </a:rPr>
              <a:t>воды хозяйственно-питьевого </a:t>
            </a:r>
            <a:r>
              <a:rPr lang="ru-RU" sz="2800" b="1" dirty="0">
                <a:latin typeface="Arial" pitchFamily="34" charset="0"/>
                <a:cs typeface="Arial" pitchFamily="34" charset="0"/>
              </a:rPr>
              <a:t>и промышленного назначения и для </a:t>
            </a:r>
            <a:r>
              <a:rPr lang="ru-RU" sz="2800" b="1" dirty="0" err="1" smtClean="0">
                <a:latin typeface="Arial" pitchFamily="34" charset="0"/>
                <a:cs typeface="Arial" pitchFamily="34" charset="0"/>
              </a:rPr>
              <a:t>использо-вания</a:t>
            </a:r>
            <a:r>
              <a:rPr lang="ru-RU" sz="2800" b="1" dirty="0" smtClean="0">
                <a:latin typeface="Arial" pitchFamily="34" charset="0"/>
                <a:cs typeface="Arial" pitchFamily="34" charset="0"/>
              </a:rPr>
              <a:t> </a:t>
            </a:r>
            <a:r>
              <a:rPr lang="ru-RU" sz="2800" b="1" dirty="0">
                <a:latin typeface="Arial" pitchFamily="34" charset="0"/>
                <a:cs typeface="Arial" pitchFamily="34" charset="0"/>
              </a:rPr>
              <a:t>в бумажной, текстильной, кожевенной и других отраслях </a:t>
            </a:r>
            <a:r>
              <a:rPr lang="ru-RU" sz="2800" b="1" dirty="0" smtClean="0">
                <a:latin typeface="Arial" pitchFamily="34" charset="0"/>
                <a:cs typeface="Arial" pitchFamily="34" charset="0"/>
              </a:rPr>
              <a:t>промышленности </a:t>
            </a:r>
            <a:r>
              <a:rPr lang="ru-RU" sz="2800" b="1" u="sng" dirty="0" smtClean="0">
                <a:latin typeface="Arial" pitchFamily="34" charset="0"/>
                <a:cs typeface="Arial" pitchFamily="34" charset="0"/>
              </a:rPr>
              <a:t>в </a:t>
            </a:r>
            <a:r>
              <a:rPr lang="ru-RU" sz="2800" b="1" u="sng" dirty="0">
                <a:latin typeface="Arial" pitchFamily="34" charset="0"/>
                <a:cs typeface="Arial" pitchFamily="34" charset="0"/>
              </a:rPr>
              <a:t>качестве</a:t>
            </a:r>
            <a:r>
              <a:rPr lang="ru-RU" sz="2800" b="1" dirty="0">
                <a:latin typeface="Arial" pitchFamily="34"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коагулянта</a:t>
            </a:r>
            <a:r>
              <a:rPr lang="ru-RU" sz="2800" b="1" dirty="0">
                <a:latin typeface="Arial" pitchFamily="34" charset="0"/>
                <a:cs typeface="Arial" pitchFamily="34" charset="0"/>
              </a:rPr>
              <a:t> </a:t>
            </a:r>
            <a:r>
              <a:rPr lang="ru-RU" sz="2800" b="1" u="sng" dirty="0" smtClean="0">
                <a:latin typeface="Arial" pitchFamily="34" charset="0"/>
                <a:cs typeface="Arial" pitchFamily="34" charset="0"/>
              </a:rPr>
              <a:t>применяется</a:t>
            </a:r>
            <a:r>
              <a:rPr lang="ru-RU" sz="2800" b="1" dirty="0" smtClean="0">
                <a:latin typeface="Arial" pitchFamily="34" charset="0"/>
                <a:cs typeface="Arial" pitchFamily="34" charset="0"/>
              </a:rPr>
              <a:t> сульфат </a:t>
            </a:r>
            <a:r>
              <a:rPr lang="ru-RU" sz="2800" b="1" dirty="0">
                <a:latin typeface="Arial" pitchFamily="34" charset="0"/>
                <a:cs typeface="Arial" pitchFamily="34" charset="0"/>
              </a:rPr>
              <a:t>алюминия Al</a:t>
            </a:r>
            <a:r>
              <a:rPr lang="ru-RU" sz="2800" b="1" baseline="-25000" dirty="0">
                <a:latin typeface="Arial" pitchFamily="34" charset="0"/>
                <a:cs typeface="Arial" pitchFamily="34" charset="0"/>
              </a:rPr>
              <a:t>2</a:t>
            </a:r>
            <a:r>
              <a:rPr lang="ru-RU" sz="2800" b="1" dirty="0">
                <a:latin typeface="Arial" pitchFamily="34" charset="0"/>
                <a:cs typeface="Arial" pitchFamily="34" charset="0"/>
              </a:rPr>
              <a:t>(SO</a:t>
            </a:r>
            <a:r>
              <a:rPr lang="ru-RU" sz="2800" b="1" baseline="-25000" dirty="0">
                <a:latin typeface="Arial" pitchFamily="34" charset="0"/>
                <a:cs typeface="Arial" pitchFamily="34" charset="0"/>
              </a:rPr>
              <a:t>4</a:t>
            </a:r>
            <a:r>
              <a:rPr lang="ru-RU" sz="2800" b="1" dirty="0">
                <a:latin typeface="Arial" pitchFamily="34" charset="0"/>
                <a:cs typeface="Arial" pitchFamily="34" charset="0"/>
              </a:rPr>
              <a:t>)</a:t>
            </a:r>
            <a:r>
              <a:rPr lang="ru-RU" sz="2800" b="1" baseline="-25000" dirty="0">
                <a:latin typeface="Arial" pitchFamily="34" charset="0"/>
                <a:cs typeface="Arial" pitchFamily="34" charset="0"/>
              </a:rPr>
              <a:t>3</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Tree>
    <p:extLst>
      <p:ext uri="{BB962C8B-B14F-4D97-AF65-F5344CB8AC3E}">
        <p14:creationId xmlns:p14="http://schemas.microsoft.com/office/powerpoint/2010/main" val="1147379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9">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2051" name="Picture 3" descr="D:\23.05.13-домашние документы\Лаб. раб YES\Виртуальные лабораторные YES\Анимашки и картинки\Вода, жидкости,\124-Aliments-boissons-bientropchaud.gif"/>
          <p:cNvPicPr>
            <a:picLocks noChangeAspect="1" noChangeArrowheads="1" noCrop="1"/>
          </p:cNvPicPr>
          <p:nvPr/>
        </p:nvPicPr>
        <p:blipFill>
          <a:blip r:embed="rId3" cstate="print"/>
          <a:srcRect/>
          <a:stretch>
            <a:fillRect/>
          </a:stretch>
        </p:blipFill>
        <p:spPr bwMode="auto">
          <a:xfrm>
            <a:off x="3428992" y="2895600"/>
            <a:ext cx="3962400" cy="3962400"/>
          </a:xfrm>
          <a:prstGeom prst="rect">
            <a:avLst/>
          </a:prstGeom>
          <a:noFill/>
        </p:spPr>
      </p:pic>
      <p:sp>
        <p:nvSpPr>
          <p:cNvPr id="9" name="Rectangle 2"/>
          <p:cNvSpPr>
            <a:spLocks noChangeArrowheads="1"/>
          </p:cNvSpPr>
          <p:nvPr/>
        </p:nvSpPr>
        <p:spPr bwMode="auto">
          <a:xfrm>
            <a:off x="71406" y="142852"/>
            <a:ext cx="8964612" cy="3754874"/>
          </a:xfrm>
          <a:prstGeom prst="rect">
            <a:avLst/>
          </a:prstGeom>
          <a:noFill/>
          <a:ln w="9525">
            <a:noFill/>
            <a:miter lim="800000"/>
            <a:headEnd/>
            <a:tailEnd/>
          </a:ln>
          <a:effectLst/>
        </p:spPr>
        <p:txBody>
          <a:bodyPr wrap="square">
            <a:spAutoFit/>
          </a:bodyPr>
          <a:lstStyle/>
          <a:p>
            <a:pPr indent="450000" algn="just">
              <a:lnSpc>
                <a:spcPct val="85000"/>
              </a:lnSpc>
              <a:defRPr/>
            </a:pPr>
            <a:r>
              <a:rPr lang="ru-RU" sz="2800" b="1" dirty="0">
                <a:solidFill>
                  <a:srgbClr val="C00000"/>
                </a:solidFill>
                <a:effectLst>
                  <a:outerShdw blurRad="38100" dist="38100" dir="2700000" algn="tl">
                    <a:srgbClr val="000000"/>
                  </a:outerShdw>
                </a:effectLst>
                <a:latin typeface="Arial" pitchFamily="34" charset="0"/>
                <a:cs typeface="Arial" pitchFamily="34" charset="0"/>
              </a:rPr>
              <a:t>Истинные</a:t>
            </a:r>
            <a:r>
              <a:rPr lang="ru-RU" sz="2800" b="1" dirty="0">
                <a:solidFill>
                  <a:srgbClr val="FF9999"/>
                </a:solidFill>
                <a:effectLst>
                  <a:outerShdw blurRad="38100" dist="38100" dir="2700000" algn="tl">
                    <a:srgbClr val="000000"/>
                  </a:outerShdw>
                </a:effectLst>
                <a:latin typeface="Arial" pitchFamily="34" charset="0"/>
                <a:cs typeface="Arial" pitchFamily="34" charset="0"/>
              </a:rPr>
              <a:t> </a:t>
            </a:r>
            <a:r>
              <a:rPr lang="ru-RU" sz="2800" b="1" dirty="0">
                <a:latin typeface="Arial" pitchFamily="34" charset="0"/>
                <a:cs typeface="Arial" pitchFamily="34" charset="0"/>
              </a:rPr>
              <a:t>или</a:t>
            </a:r>
            <a:r>
              <a:rPr lang="ru-RU" sz="2800" b="1" dirty="0">
                <a:solidFill>
                  <a:srgbClr val="FF9999"/>
                </a:solidFill>
                <a:effectLst>
                  <a:outerShdw blurRad="38100" dist="38100" dir="2700000" algn="tl">
                    <a:srgbClr val="000000"/>
                  </a:outerShdw>
                </a:effectLst>
                <a:latin typeface="Arial" pitchFamily="34" charset="0"/>
                <a:cs typeface="Arial" pitchFamily="34" charset="0"/>
              </a:rPr>
              <a:t> </a:t>
            </a:r>
            <a:r>
              <a:rPr lang="ru-RU" sz="2800" b="1" dirty="0">
                <a:solidFill>
                  <a:srgbClr val="C00000"/>
                </a:solidFill>
                <a:effectLst>
                  <a:outerShdw blurRad="38100" dist="38100" dir="2700000" algn="tl">
                    <a:srgbClr val="000000"/>
                  </a:outerShdw>
                </a:effectLst>
                <a:latin typeface="Arial" pitchFamily="34" charset="0"/>
                <a:cs typeface="Arial" pitchFamily="34" charset="0"/>
              </a:rPr>
              <a:t>молекулярные</a:t>
            </a:r>
            <a:r>
              <a:rPr lang="ru-RU" sz="2800" b="1" dirty="0">
                <a:solidFill>
                  <a:srgbClr val="FFFF00"/>
                </a:solidFill>
                <a:effectLst>
                  <a:outerShdw blurRad="38100" dist="38100" dir="2700000" algn="tl">
                    <a:srgbClr val="000000"/>
                  </a:outerShdw>
                </a:effectLst>
                <a:latin typeface="Arial" pitchFamily="34" charset="0"/>
                <a:cs typeface="Arial" pitchFamily="34" charset="0"/>
              </a:rPr>
              <a:t> </a:t>
            </a:r>
            <a:r>
              <a:rPr lang="ru-RU" sz="2800" b="1" dirty="0">
                <a:solidFill>
                  <a:srgbClr val="0000FF"/>
                </a:solidFill>
                <a:effectLst>
                  <a:outerShdw blurRad="38100" dist="38100" dir="2700000" algn="tl">
                    <a:srgbClr val="000000"/>
                  </a:outerShdw>
                </a:effectLst>
                <a:latin typeface="Arial" pitchFamily="34" charset="0"/>
                <a:cs typeface="Arial" pitchFamily="34" charset="0"/>
              </a:rPr>
              <a:t>растворы</a:t>
            </a:r>
            <a:r>
              <a:rPr lang="ru-RU" sz="2800" b="1" dirty="0">
                <a:solidFill>
                  <a:srgbClr val="FFFF00"/>
                </a:solidFill>
                <a:effectLst>
                  <a:outerShdw blurRad="38100" dist="38100" dir="2700000" algn="tl">
                    <a:srgbClr val="000000"/>
                  </a:outerShdw>
                </a:effectLst>
                <a:latin typeface="Arial" pitchFamily="34" charset="0"/>
                <a:cs typeface="Arial" pitchFamily="34" charset="0"/>
              </a:rPr>
              <a:t> </a:t>
            </a:r>
            <a:r>
              <a:rPr lang="ru-RU" sz="2800" b="1" dirty="0" smtClean="0">
                <a:latin typeface="Arial" pitchFamily="34" charset="0"/>
                <a:cs typeface="Arial" pitchFamily="34" charset="0"/>
              </a:rPr>
              <a:t>образуются </a:t>
            </a:r>
            <a:r>
              <a:rPr lang="ru-RU" sz="2800" b="1" dirty="0">
                <a:latin typeface="Arial" pitchFamily="34" charset="0"/>
                <a:cs typeface="Arial" pitchFamily="34" charset="0"/>
              </a:rPr>
              <a:t>самопроизвольно и являются </a:t>
            </a:r>
            <a:r>
              <a:rPr lang="ru-RU" sz="2800" b="1" dirty="0" err="1">
                <a:latin typeface="Arial" pitchFamily="34" charset="0"/>
                <a:cs typeface="Arial" pitchFamily="34" charset="0"/>
              </a:rPr>
              <a:t>термодинамически</a:t>
            </a:r>
            <a:r>
              <a:rPr lang="ru-RU" sz="2800" b="1" dirty="0">
                <a:latin typeface="Arial" pitchFamily="34" charset="0"/>
                <a:cs typeface="Arial" pitchFamily="34" charset="0"/>
              </a:rPr>
              <a:t> устойчивыми системами. Они представляют собой гомогенную систему, в объеме которой все термодинамические параметры постоянны или меняются плавно. </a:t>
            </a:r>
            <a:r>
              <a:rPr lang="ru-RU" sz="2800" b="1" dirty="0" smtClean="0">
                <a:latin typeface="Arial" pitchFamily="34" charset="0"/>
                <a:cs typeface="Arial" pitchFamily="34" charset="0"/>
              </a:rPr>
              <a:t>Система</a:t>
            </a:r>
            <a:r>
              <a:rPr lang="ru-RU" sz="2800" b="1" dirty="0">
                <a:latin typeface="Arial" pitchFamily="34" charset="0"/>
                <a:cs typeface="Arial" pitchFamily="34" charset="0"/>
              </a:rPr>
              <a:t>, состоящая из нескольких гомогенных систем, называется </a:t>
            </a:r>
            <a:r>
              <a:rPr lang="ru-RU" sz="2800" b="1" i="1" dirty="0">
                <a:solidFill>
                  <a:srgbClr val="C00000"/>
                </a:solidFill>
                <a:effectLst>
                  <a:outerShdw blurRad="38100" dist="38100" dir="2700000" algn="tl">
                    <a:srgbClr val="000000"/>
                  </a:outerShdw>
                </a:effectLst>
                <a:latin typeface="Arial" pitchFamily="34" charset="0"/>
                <a:cs typeface="Arial" pitchFamily="34" charset="0"/>
              </a:rPr>
              <a:t>гетерогенной</a:t>
            </a:r>
            <a:r>
              <a:rPr lang="ru-RU" sz="2800" b="1" dirty="0">
                <a:latin typeface="Arial" pitchFamily="34" charset="0"/>
                <a:cs typeface="Arial" pitchFamily="34" charset="0"/>
              </a:rPr>
              <a:t>. В этом случае гомогенная часть гетерогенной системы </a:t>
            </a:r>
            <a:r>
              <a:rPr lang="ru-RU" sz="2800" b="1" u="sng" dirty="0">
                <a:latin typeface="Arial" pitchFamily="34" charset="0"/>
                <a:cs typeface="Arial" pitchFamily="34" charset="0"/>
              </a:rPr>
              <a:t>называется</a:t>
            </a:r>
            <a:r>
              <a:rPr lang="ru-RU" sz="2800" b="1" dirty="0">
                <a:latin typeface="Arial" pitchFamily="34" charset="0"/>
                <a:cs typeface="Arial" pitchFamily="34" charset="0"/>
              </a:rPr>
              <a:t> </a:t>
            </a:r>
            <a:r>
              <a:rPr lang="ru-RU" sz="2800" b="1" dirty="0">
                <a:solidFill>
                  <a:srgbClr val="C00000"/>
                </a:solidFill>
                <a:effectLst>
                  <a:outerShdw blurRad="38100" dist="38100" dir="2700000" algn="tl">
                    <a:srgbClr val="000000"/>
                  </a:outerShdw>
                </a:effectLst>
                <a:latin typeface="Arial" pitchFamily="34" charset="0"/>
                <a:cs typeface="Arial" pitchFamily="34" charset="0"/>
              </a:rPr>
              <a:t>фазой</a:t>
            </a:r>
            <a:r>
              <a:rPr lang="ru-RU" sz="2800" b="1" dirty="0">
                <a:latin typeface="Arial" pitchFamily="34" charset="0"/>
                <a:cs typeface="Arial" pitchFamily="34" charset="0"/>
              </a:rPr>
              <a:t>.</a:t>
            </a:r>
          </a:p>
        </p:txBody>
      </p:sp>
      <p:sp>
        <p:nvSpPr>
          <p:cNvPr id="12" name="Прямоугольник 11"/>
          <p:cNvSpPr/>
          <p:nvPr/>
        </p:nvSpPr>
        <p:spPr>
          <a:xfrm>
            <a:off x="76127" y="4929198"/>
            <a:ext cx="3797450" cy="523220"/>
          </a:xfrm>
          <a:prstGeom prst="rect">
            <a:avLst/>
          </a:prstGeom>
        </p:spPr>
        <p:txBody>
          <a:bodyPr wrap="none">
            <a:spAutoFit/>
          </a:bodyPr>
          <a:lstStyle/>
          <a:p>
            <a:pPr algn="ct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Твердая фаза – </a:t>
            </a:r>
            <a:r>
              <a:rPr lang="ru-RU" sz="28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лед</a:t>
            </a: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endParaRPr lang="ru-RU" sz="2800" b="1" dirty="0">
              <a:effectLst>
                <a:outerShdw blurRad="38100" dist="38100" dir="2700000" algn="tl">
                  <a:srgbClr val="000000">
                    <a:alpha val="43137"/>
                  </a:srgbClr>
                </a:outerShdw>
              </a:effectLst>
            </a:endParaRPr>
          </a:p>
        </p:txBody>
      </p:sp>
      <p:pic>
        <p:nvPicPr>
          <p:cNvPr id="13"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332656"/>
            <a:ext cx="8784976" cy="5219891"/>
          </a:xfrm>
          <a:prstGeom prst="rect">
            <a:avLst/>
          </a:prstGeom>
        </p:spPr>
        <p:txBody>
          <a:bodyPr wrap="square">
            <a:spAutoFit/>
          </a:bodyPr>
          <a:lstStyle/>
          <a:p>
            <a:pPr indent="450000" algn="just">
              <a:lnSpc>
                <a:spcPct val="85000"/>
              </a:lnSpc>
            </a:pPr>
            <a:r>
              <a:rPr lang="ru-RU" sz="2800" b="1" dirty="0">
                <a:latin typeface="Arial" pitchFamily="34" charset="0"/>
                <a:cs typeface="Arial" pitchFamily="34" charset="0"/>
              </a:rPr>
              <a:t>Процесс </a:t>
            </a:r>
            <a:r>
              <a:rPr lang="ru-RU" sz="2800" b="1" dirty="0" err="1">
                <a:latin typeface="Arial" pitchFamily="34" charset="0"/>
                <a:cs typeface="Arial" pitchFamily="34" charset="0"/>
              </a:rPr>
              <a:t>коагулирования</a:t>
            </a:r>
            <a:r>
              <a:rPr lang="ru-RU" sz="2800" b="1" dirty="0">
                <a:latin typeface="Arial" pitchFamily="34" charset="0"/>
                <a:cs typeface="Arial" pitchFamily="34" charset="0"/>
              </a:rPr>
              <a:t> проводится в два этапа:</a:t>
            </a:r>
          </a:p>
          <a:p>
            <a:pPr marL="457200" indent="-457200" algn="just">
              <a:lnSpc>
                <a:spcPct val="85000"/>
              </a:lnSpc>
              <a:buClr>
                <a:srgbClr val="C00000"/>
              </a:buClr>
              <a:buFont typeface="Wingdings" pitchFamily="2" charset="2"/>
              <a:buChar char="Ø"/>
            </a:pPr>
            <a:r>
              <a:rPr lang="ru-RU" sz="2800" b="1" dirty="0">
                <a:latin typeface="Arial" pitchFamily="34" charset="0"/>
                <a:cs typeface="Arial" pitchFamily="34" charset="0"/>
              </a:rPr>
              <a:t>быстрое смешивания химиката с водой. Обычно продолжается около одной минуты (меньшие интервалы приводят к худшему распределению коагулянта; </a:t>
            </a:r>
            <a:r>
              <a:rPr lang="ru-RU" sz="2800" b="1" dirty="0" err="1">
                <a:latin typeface="Arial" pitchFamily="34" charset="0"/>
                <a:cs typeface="Arial" pitchFamily="34" charset="0"/>
              </a:rPr>
              <a:t>бо́льшие</a:t>
            </a:r>
            <a:r>
              <a:rPr lang="ru-RU" sz="2800" b="1" dirty="0">
                <a:latin typeface="Arial" pitchFamily="34" charset="0"/>
                <a:cs typeface="Arial" pitchFamily="34" charset="0"/>
              </a:rPr>
              <a:t> могут привести к разрушению уже образовавшихся </a:t>
            </a:r>
            <a:r>
              <a:rPr lang="ru-RU" sz="2800" b="1" dirty="0" err="1">
                <a:latin typeface="Arial" pitchFamily="34" charset="0"/>
                <a:cs typeface="Arial" pitchFamily="34" charset="0"/>
              </a:rPr>
              <a:t>флокул</a:t>
            </a:r>
            <a:r>
              <a:rPr lang="ru-RU" sz="2800" b="1" dirty="0">
                <a:latin typeface="Arial" pitchFamily="34" charset="0"/>
                <a:cs typeface="Arial" pitchFamily="34" charset="0"/>
              </a:rPr>
              <a:t>). Смешивание обычно производится в специальном резервуаре-смесителе;</a:t>
            </a:r>
          </a:p>
          <a:p>
            <a:pPr marL="457200" indent="-457200" algn="just">
              <a:lnSpc>
                <a:spcPct val="85000"/>
              </a:lnSpc>
              <a:buClr>
                <a:srgbClr val="C00000"/>
              </a:buClr>
              <a:buFont typeface="Wingdings" pitchFamily="2" charset="2"/>
              <a:buChar char="Ø"/>
            </a:pPr>
            <a:r>
              <a:rPr lang="ru-RU" sz="2800" b="1" dirty="0">
                <a:latin typeface="Arial" pitchFamily="34" charset="0"/>
                <a:cs typeface="Arial" pitchFamily="34" charset="0"/>
              </a:rPr>
              <a:t>собственно </a:t>
            </a:r>
            <a:r>
              <a:rPr lang="ru-RU" sz="2800" b="1" dirty="0" err="1">
                <a:latin typeface="Arial" pitchFamily="34" charset="0"/>
                <a:cs typeface="Arial" pitchFamily="34" charset="0"/>
                <a:hlinkClick r:id="rId4" tooltip="Флокуляция"/>
              </a:rPr>
              <a:t>флокуляция</a:t>
            </a:r>
            <a:r>
              <a:rPr lang="ru-RU" sz="2800" b="1" dirty="0">
                <a:latin typeface="Arial" pitchFamily="34" charset="0"/>
                <a:cs typeface="Arial" pitchFamily="34" charset="0"/>
              </a:rPr>
              <a:t> (обычно от получаса до 45 минут). В процессе </a:t>
            </a:r>
            <a:r>
              <a:rPr lang="ru-RU" sz="2800" b="1" dirty="0" err="1">
                <a:latin typeface="Arial" pitchFamily="34" charset="0"/>
                <a:cs typeface="Arial" pitchFamily="34" charset="0"/>
              </a:rPr>
              <a:t>флокуляции</a:t>
            </a:r>
            <a:r>
              <a:rPr lang="ru-RU" sz="2800" b="1" dirty="0">
                <a:latin typeface="Arial" pitchFamily="34" charset="0"/>
                <a:cs typeface="Arial" pitchFamily="34" charset="0"/>
              </a:rPr>
              <a:t> вода проходит через несколько резервуаров с постепенно уменьшающейся скоростью перемешивания воды.</a:t>
            </a:r>
          </a:p>
        </p:txBody>
      </p:sp>
    </p:spTree>
    <p:extLst>
      <p:ext uri="{BB962C8B-B14F-4D97-AF65-F5344CB8AC3E}">
        <p14:creationId xmlns:p14="http://schemas.microsoft.com/office/powerpoint/2010/main" val="1147379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76" y="4969794"/>
            <a:ext cx="2445792" cy="18343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Прямоугольник 12"/>
          <p:cNvSpPr/>
          <p:nvPr/>
        </p:nvSpPr>
        <p:spPr>
          <a:xfrm>
            <a:off x="144612" y="308987"/>
            <a:ext cx="8784976" cy="4853636"/>
          </a:xfrm>
          <a:prstGeom prst="rect">
            <a:avLst/>
          </a:prstGeom>
        </p:spPr>
        <p:txBody>
          <a:bodyPr wrap="square">
            <a:spAutoFit/>
          </a:bodyPr>
          <a:lstStyle/>
          <a:p>
            <a:pPr indent="450000" algn="just">
              <a:lnSpc>
                <a:spcPct val="85000"/>
              </a:lnSpc>
            </a:pPr>
            <a:r>
              <a:rPr lang="ru-RU" sz="2600" b="1" dirty="0">
                <a:latin typeface="Arial" pitchFamily="34" charset="0"/>
                <a:cs typeface="Arial" pitchFamily="34" charset="0"/>
              </a:rPr>
              <a:t>Проблема устойчивости дисперсных систем имеет большое значение во многих процессах, протекающих в природе и используемых в на­родном хозяйстве.</a:t>
            </a:r>
          </a:p>
          <a:p>
            <a:pPr indent="450000" algn="just">
              <a:lnSpc>
                <a:spcPct val="85000"/>
              </a:lnSpc>
            </a:pP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Стабильность </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коллоидной смеси </a:t>
            </a:r>
            <a:r>
              <a:rPr lang="ru-RU" sz="2600" b="1" u="sng" dirty="0" smtClean="0">
                <a:latin typeface="Arial" pitchFamily="34" charset="0"/>
                <a:cs typeface="Arial" pitchFamily="34" charset="0"/>
              </a:rPr>
              <a:t>поддержи-</a:t>
            </a:r>
            <a:r>
              <a:rPr lang="ru-RU" sz="2600" b="1" u="sng" dirty="0" err="1" smtClean="0">
                <a:latin typeface="Arial" pitchFamily="34" charset="0"/>
                <a:cs typeface="Arial" pitchFamily="34" charset="0"/>
              </a:rPr>
              <a:t>вается</a:t>
            </a:r>
            <a:r>
              <a:rPr lang="ru-RU" sz="2600" b="1" dirty="0" smtClean="0">
                <a:latin typeface="Arial" pitchFamily="34" charset="0"/>
                <a:cs typeface="Arial" pitchFamily="34" charset="0"/>
              </a:rPr>
              <a:t> </a:t>
            </a:r>
            <a:r>
              <a:rPr lang="ru-RU" sz="2600" b="1" dirty="0">
                <a:latin typeface="Arial" pitchFamily="34" charset="0"/>
                <a:cs typeface="Arial" pitchFamily="34" charset="0"/>
              </a:rPr>
              <a:t>в основном </a:t>
            </a:r>
            <a:r>
              <a:rPr lang="ru-RU" sz="2600" b="1" u="sng" dirty="0">
                <a:latin typeface="Arial" pitchFamily="34" charset="0"/>
                <a:cs typeface="Arial" pitchFamily="34" charset="0"/>
              </a:rPr>
              <a:t>за счёт</a:t>
            </a:r>
            <a:r>
              <a:rPr lang="ru-RU" sz="2600" b="1" dirty="0">
                <a:latin typeface="Arial" pitchFamily="34" charset="0"/>
                <a:cs typeface="Arial" pitchFamily="34" charset="0"/>
              </a:rPr>
              <a:t> электростатического отталкивания и стерических эффектов, потому </a:t>
            </a:r>
            <a:r>
              <a:rPr lang="ru-RU" sz="2600" b="1" dirty="0" err="1">
                <a:latin typeface="Arial" pitchFamily="34" charset="0"/>
                <a:cs typeface="Arial" pitchFamily="34" charset="0"/>
              </a:rPr>
              <a:t>коагулирование</a:t>
            </a:r>
            <a:r>
              <a:rPr lang="ru-RU" sz="2600" b="1" dirty="0">
                <a:latin typeface="Arial" pitchFamily="34" charset="0"/>
                <a:cs typeface="Arial" pitchFamily="34" charset="0"/>
              </a:rPr>
              <a:t> применяет следующие </a:t>
            </a:r>
            <a:r>
              <a:rPr lang="ru-RU" sz="2600" b="1" dirty="0" smtClean="0">
                <a:latin typeface="Arial" pitchFamily="34" charset="0"/>
                <a:cs typeface="Arial" pitchFamily="34" charset="0"/>
              </a:rPr>
              <a:t>методы: предотвращение </a:t>
            </a:r>
            <a:r>
              <a:rPr lang="ru-RU" sz="2600" b="1" dirty="0">
                <a:latin typeface="Arial" pitchFamily="34" charset="0"/>
                <a:cs typeface="Arial" pitchFamily="34" charset="0"/>
              </a:rPr>
              <a:t>электростатического </a:t>
            </a:r>
            <a:r>
              <a:rPr lang="ru-RU" sz="2600" b="1" dirty="0" err="1" smtClean="0">
                <a:latin typeface="Arial" pitchFamily="34" charset="0"/>
                <a:cs typeface="Arial" pitchFamily="34" charset="0"/>
              </a:rPr>
              <a:t>отталкива-ния</a:t>
            </a:r>
            <a:r>
              <a:rPr lang="ru-RU" sz="2600" b="1" dirty="0" smtClean="0">
                <a:latin typeface="Arial" pitchFamily="34" charset="0"/>
                <a:cs typeface="Arial" pitchFamily="34" charset="0"/>
              </a:rPr>
              <a:t> </a:t>
            </a:r>
            <a:r>
              <a:rPr lang="ru-RU" sz="2600" b="1" dirty="0">
                <a:latin typeface="Arial" pitchFamily="34" charset="0"/>
                <a:cs typeface="Arial" pitchFamily="34" charset="0"/>
              </a:rPr>
              <a:t>с помощью добавления солей или изменения кислотности; это даёт возможность коллоидным частицам сблизиться на расстояние, на котором силы Ван-дер-Ваальса приведут к слипанию </a:t>
            </a:r>
            <a:r>
              <a:rPr lang="ru-RU" sz="2600" b="1" dirty="0" smtClean="0">
                <a:latin typeface="Arial" pitchFamily="34" charset="0"/>
                <a:cs typeface="Arial" pitchFamily="34" charset="0"/>
              </a:rPr>
              <a:t>частиц.</a:t>
            </a:r>
            <a:endParaRPr lang="ru-RU" sz="2600" b="1" dirty="0">
              <a:latin typeface="Arial" pitchFamily="34" charset="0"/>
              <a:cs typeface="Arial" pitchFamily="34" charset="0"/>
            </a:endParaRPr>
          </a:p>
        </p:txBody>
      </p:sp>
    </p:spTree>
    <p:extLst>
      <p:ext uri="{BB962C8B-B14F-4D97-AF65-F5344CB8AC3E}">
        <p14:creationId xmlns:p14="http://schemas.microsoft.com/office/powerpoint/2010/main" val="1147379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диск D\01.03.16-домашние документы\Колледж Строитель\Водоснабжение-СПО\1.2. Природные воды\Коллоидные растворы\dlya-sajt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558" t="7871" b="8195"/>
          <a:stretch/>
        </p:blipFill>
        <p:spPr bwMode="auto">
          <a:xfrm>
            <a:off x="107504" y="620688"/>
            <a:ext cx="8855968" cy="5966216"/>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1"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750892" y="116632"/>
            <a:ext cx="7520007" cy="59683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4000" b="1" dirty="0" smtClean="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cs typeface="Arial" pitchFamily="34" charset="0"/>
              </a:rPr>
              <a:t>Механизм стабилизации</a:t>
            </a:r>
            <a:endParaRPr lang="ru-RU" sz="4000" b="1" dirty="0">
              <a:ln w="11430">
                <a:solidFill>
                  <a:sysClr val="windowText" lastClr="000000"/>
                </a:solidFill>
              </a:ln>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Black" pitchFamily="34" charset="0"/>
            </a:endParaRPr>
          </a:p>
        </p:txBody>
      </p:sp>
      <p:sp>
        <p:nvSpPr>
          <p:cNvPr id="3" name="Прямоугольник 2"/>
          <p:cNvSpPr/>
          <p:nvPr/>
        </p:nvSpPr>
        <p:spPr>
          <a:xfrm>
            <a:off x="72008" y="5949280"/>
            <a:ext cx="5940152" cy="683264"/>
          </a:xfrm>
          <a:prstGeom prst="rect">
            <a:avLst/>
          </a:prstGeom>
        </p:spPr>
        <p:txBody>
          <a:bodyPr wrap="square">
            <a:spAutoFit/>
          </a:bodyPr>
          <a:lstStyle/>
          <a:p>
            <a:pPr algn="ctr">
              <a:lnSpc>
                <a:spcPct val="80000"/>
              </a:lnSpc>
            </a:pPr>
            <a:r>
              <a:rPr lang="ru-RU" sz="24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Флокуляция</a:t>
            </a: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400" b="1" dirty="0" smtClean="0">
                <a:latin typeface="Arial" pitchFamily="34" charset="0"/>
                <a:cs typeface="Arial" pitchFamily="34" charset="0"/>
              </a:rPr>
              <a:t>(</a:t>
            </a:r>
            <a:r>
              <a:rPr lang="ru-RU" sz="2400" b="1" dirty="0">
                <a:latin typeface="Arial" pitchFamily="34" charset="0"/>
                <a:cs typeface="Arial" pitchFamily="34" charset="0"/>
              </a:rPr>
              <a:t>от лат. </a:t>
            </a:r>
            <a:r>
              <a:rPr lang="ru-RU" sz="2400" b="1" dirty="0" err="1">
                <a:latin typeface="Arial" pitchFamily="34" charset="0"/>
                <a:cs typeface="Arial" pitchFamily="34" charset="0"/>
              </a:rPr>
              <a:t>flocculi</a:t>
            </a:r>
            <a:r>
              <a:rPr lang="ru-RU" sz="2400" b="1" dirty="0">
                <a:latin typeface="Arial" pitchFamily="34" charset="0"/>
                <a:cs typeface="Arial" pitchFamily="34" charset="0"/>
              </a:rPr>
              <a:t> – клочья, хлопья)</a:t>
            </a:r>
            <a:endParaRPr lang="ru-RU" sz="2400" dirty="0"/>
          </a:p>
        </p:txBody>
      </p:sp>
    </p:spTree>
    <p:extLst>
      <p:ext uri="{BB962C8B-B14F-4D97-AF65-F5344CB8AC3E}">
        <p14:creationId xmlns:p14="http://schemas.microsoft.com/office/powerpoint/2010/main" val="20214390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179512" y="260648"/>
            <a:ext cx="8856984" cy="3624069"/>
          </a:xfrm>
          <a:prstGeom prst="rect">
            <a:avLst/>
          </a:prstGeom>
        </p:spPr>
        <p:txBody>
          <a:bodyPr wrap="square">
            <a:spAutoFit/>
          </a:bodyPr>
          <a:lstStyle/>
          <a:p>
            <a:pPr indent="450000" algn="just">
              <a:lnSpc>
                <a:spcPct val="85000"/>
              </a:lnSpc>
            </a:pPr>
            <a:r>
              <a:rPr lang="ru-RU" sz="3000" b="1" u="sng" dirty="0">
                <a:latin typeface="Arial" pitchFamily="34" charset="0"/>
                <a:cs typeface="Arial" pitchFamily="34" charset="0"/>
              </a:rPr>
              <a:t>В </a:t>
            </a:r>
            <a:r>
              <a:rPr lang="ru-RU" sz="3000" b="1" u="sng" dirty="0" err="1" smtClean="0">
                <a:latin typeface="Arial" pitchFamily="34" charset="0"/>
                <a:cs typeface="Arial" pitchFamily="34" charset="0"/>
              </a:rPr>
              <a:t>термодинамически</a:t>
            </a:r>
            <a:r>
              <a:rPr lang="ru-RU" sz="3000" b="1" u="sng" dirty="0" smtClean="0">
                <a:latin typeface="Arial" pitchFamily="34" charset="0"/>
                <a:cs typeface="Arial" pitchFamily="34" charset="0"/>
              </a:rPr>
              <a:t> </a:t>
            </a:r>
            <a:r>
              <a:rPr lang="ru-RU" sz="3000" b="1" u="sng" dirty="0">
                <a:latin typeface="Arial" pitchFamily="34" charset="0"/>
                <a:cs typeface="Arial" pitchFamily="34" charset="0"/>
              </a:rPr>
              <a:t>неустойчивых коллоидных системах</a:t>
            </a:r>
            <a:r>
              <a:rPr lang="ru-RU" sz="3000" b="1" dirty="0">
                <a:latin typeface="Arial" pitchFamily="34" charset="0"/>
                <a:cs typeface="Arial" pitchFamily="34" charset="0"/>
              </a:rPr>
              <a:t> непрерывно </a:t>
            </a:r>
            <a:r>
              <a:rPr lang="ru-RU" sz="3000" b="1" dirty="0" smtClean="0">
                <a:latin typeface="Arial" pitchFamily="34" charset="0"/>
                <a:cs typeface="Arial" pitchFamily="34" charset="0"/>
              </a:rPr>
              <a:t>протекают </a:t>
            </a:r>
            <a:r>
              <a:rPr lang="ru-RU" sz="3000" b="1" dirty="0">
                <a:latin typeface="Arial" pitchFamily="34" charset="0"/>
                <a:cs typeface="Arial" pitchFamily="34" charset="0"/>
              </a:rPr>
              <a:t>самопроизвольные процессы, ведущие к укрупнению частиц. </a:t>
            </a:r>
            <a:r>
              <a:rPr lang="ru-RU" sz="3000" b="1" dirty="0">
                <a:solidFill>
                  <a:srgbClr val="C00000"/>
                </a:solidFill>
                <a:effectLst>
                  <a:outerShdw blurRad="38100" dist="38100" dir="2700000" algn="tl">
                    <a:srgbClr val="000000">
                      <a:alpha val="43137"/>
                    </a:srgbClr>
                  </a:outerShdw>
                </a:effectLst>
                <a:latin typeface="Arial" pitchFamily="34" charset="0"/>
                <a:cs typeface="Arial" pitchFamily="34" charset="0"/>
              </a:rPr>
              <a:t>Укрупнение частиц</a:t>
            </a:r>
            <a:r>
              <a:rPr lang="ru-RU" sz="3000" b="1" dirty="0">
                <a:latin typeface="Arial" pitchFamily="34" charset="0"/>
                <a:cs typeface="Arial" pitchFamily="34" charset="0"/>
              </a:rPr>
              <a:t> </a:t>
            </a:r>
            <a:r>
              <a:rPr lang="ru-RU" sz="3000" b="1" u="sng" dirty="0">
                <a:latin typeface="Arial" pitchFamily="34" charset="0"/>
                <a:cs typeface="Arial" pitchFamily="34" charset="0"/>
              </a:rPr>
              <a:t>возможно</a:t>
            </a:r>
            <a:r>
              <a:rPr lang="ru-RU" sz="3000" b="1" dirty="0">
                <a:latin typeface="Arial" pitchFamily="34" charset="0"/>
                <a:cs typeface="Arial" pitchFamily="34" charset="0"/>
              </a:rPr>
              <a:t> двумя путями: </a:t>
            </a:r>
          </a:p>
          <a:p>
            <a:pPr marL="342900" lvl="0" indent="-342900" algn="just">
              <a:lnSpc>
                <a:spcPct val="85000"/>
              </a:lnSpc>
              <a:buClr>
                <a:srgbClr val="C00000"/>
              </a:buClr>
              <a:buFont typeface="Wingdings" pitchFamily="2" charset="2"/>
              <a:buChar char="Ø"/>
            </a:pPr>
            <a:r>
              <a:rPr lang="ru-RU" sz="3000" b="1" dirty="0">
                <a:latin typeface="Arial" pitchFamily="34" charset="0"/>
                <a:cs typeface="Arial" pitchFamily="34" charset="0"/>
              </a:rPr>
              <a:t>за счет </a:t>
            </a:r>
            <a:r>
              <a:rPr lang="ru-RU" sz="3000" b="1" dirty="0" smtClean="0">
                <a:latin typeface="Arial" pitchFamily="34" charset="0"/>
                <a:cs typeface="Arial" pitchFamily="34" charset="0"/>
              </a:rPr>
              <a:t>перекристаллизации</a:t>
            </a:r>
            <a:r>
              <a:rPr lang="ru-RU" sz="3000" b="1" dirty="0">
                <a:latin typeface="Arial" pitchFamily="34" charset="0"/>
                <a:cs typeface="Arial" pitchFamily="34" charset="0"/>
              </a:rPr>
              <a:t>; </a:t>
            </a:r>
          </a:p>
          <a:p>
            <a:pPr marL="342900" lvl="0" indent="-342900" algn="just">
              <a:lnSpc>
                <a:spcPct val="85000"/>
              </a:lnSpc>
              <a:buClr>
                <a:srgbClr val="C00000"/>
              </a:buClr>
              <a:buFont typeface="Wingdings" pitchFamily="2" charset="2"/>
              <a:buChar char="Ø"/>
            </a:pPr>
            <a:r>
              <a:rPr lang="ru-RU" sz="3000" b="1" dirty="0">
                <a:latin typeface="Arial" pitchFamily="34" charset="0"/>
                <a:cs typeface="Arial" pitchFamily="34" charset="0"/>
              </a:rPr>
              <a:t>за счет слипания частиц в более крупные агрегаты (коагуляции или </a:t>
            </a:r>
            <a:r>
              <a:rPr lang="ru-RU" sz="3000" b="1" dirty="0" err="1">
                <a:latin typeface="Arial" pitchFamily="34" charset="0"/>
                <a:cs typeface="Arial" pitchFamily="34" charset="0"/>
              </a:rPr>
              <a:t>коалесценции</a:t>
            </a:r>
            <a:r>
              <a:rPr lang="ru-RU" sz="3000" b="1" dirty="0">
                <a:latin typeface="Arial" pitchFamily="34" charset="0"/>
                <a:cs typeface="Arial" pitchFamily="34" charset="0"/>
              </a:rPr>
              <a:t>). </a:t>
            </a:r>
          </a:p>
          <a:p>
            <a:pPr indent="450000" algn="just">
              <a:lnSpc>
                <a:spcPct val="85000"/>
              </a:lnSpc>
            </a:pPr>
            <a:r>
              <a:rPr lang="ru-RU" sz="3000" b="1" dirty="0">
                <a:solidFill>
                  <a:srgbClr val="0000FF"/>
                </a:solidFill>
                <a:effectLst>
                  <a:outerShdw blurRad="38100" dist="38100" dir="2700000" algn="tl">
                    <a:srgbClr val="000000">
                      <a:alpha val="43137"/>
                    </a:srgbClr>
                  </a:outerShdw>
                </a:effectLst>
                <a:latin typeface="Arial" pitchFamily="34" charset="0"/>
                <a:cs typeface="Arial" pitchFamily="34" charset="0"/>
              </a:rPr>
              <a:t>Перекристаллизация</a:t>
            </a:r>
            <a:r>
              <a:rPr lang="ru-RU" sz="3000" b="1" dirty="0">
                <a:latin typeface="Arial" pitchFamily="34" charset="0"/>
                <a:cs typeface="Arial" pitchFamily="34" charset="0"/>
              </a:rPr>
              <a:t> идет </a:t>
            </a:r>
            <a:r>
              <a:rPr lang="ru-RU" sz="3000" b="1" dirty="0" smtClean="0">
                <a:latin typeface="Arial" pitchFamily="34" charset="0"/>
                <a:cs typeface="Arial" pitchFamily="34" charset="0"/>
              </a:rPr>
              <a:t>медленно</a:t>
            </a:r>
            <a:r>
              <a:rPr lang="ru-RU" sz="3000" b="1" dirty="0">
                <a:latin typeface="Arial" pitchFamily="34" charset="0"/>
                <a:cs typeface="Arial" pitchFamily="34" charset="0"/>
              </a:rPr>
              <a:t>. </a:t>
            </a:r>
            <a:endParaRPr lang="ru-RU" sz="3000" b="1" dirty="0" smtClean="0">
              <a:latin typeface="Arial" pitchFamily="34" charset="0"/>
              <a:cs typeface="Arial" pitchFamily="34" charset="0"/>
            </a:endParaRPr>
          </a:p>
        </p:txBody>
      </p:sp>
      <p:pic>
        <p:nvPicPr>
          <p:cNvPr id="12294" name="Picture 6" descr="D:\диск D\01.03.16-домашние документы\Колледж Строитель\Водоснабжение-СПО\1.2. Природные воды\Коллоидные растворы\Skoplenie_kvartsevyh_nanochastit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3808" y="3834241"/>
            <a:ext cx="3577437" cy="2835119"/>
          </a:xfrm>
          <a:prstGeom prst="round2DiagRect">
            <a:avLst>
              <a:gd name="adj1" fmla="val 16667"/>
              <a:gd name="adj2" fmla="val 0"/>
            </a:avLst>
          </a:prstGeom>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662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179512" y="188640"/>
            <a:ext cx="8856984" cy="4853636"/>
          </a:xfrm>
          <a:prstGeom prst="rect">
            <a:avLst/>
          </a:prstGeom>
        </p:spPr>
        <p:txBody>
          <a:bodyPr wrap="square">
            <a:spAutoFit/>
          </a:bodyPr>
          <a:lstStyle/>
          <a:p>
            <a:pPr indent="450000" algn="just">
              <a:lnSpc>
                <a:spcPct val="85000"/>
              </a:lnSpc>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Коагуляция</a:t>
            </a:r>
            <a:r>
              <a:rPr lang="ru-RU" sz="2800" b="1" dirty="0" smtClean="0">
                <a:latin typeface="Arial" pitchFamily="34" charset="0"/>
                <a:cs typeface="Arial" pitchFamily="34" charset="0"/>
              </a:rPr>
              <a:t> </a:t>
            </a:r>
            <a:r>
              <a:rPr lang="ru-RU" sz="2800" b="1" dirty="0">
                <a:latin typeface="Arial" pitchFamily="34" charset="0"/>
                <a:cs typeface="Arial" pitchFamily="34" charset="0"/>
              </a:rPr>
              <a:t>протекает быстрее. Ее можно вызвать пониже­нием температуры, кипячением, встряхиванием. Все электролиты способны коагулировать коллоидные системы в определенных кон­центрациях. Необходима минимальная концентрация электролита (порог коагуляции), вызывающая коагуляцию через определенное время. </a:t>
            </a:r>
            <a:r>
              <a:rPr lang="ru-RU" sz="2800" b="1" u="sng" dirty="0">
                <a:latin typeface="Arial" pitchFamily="34" charset="0"/>
                <a:cs typeface="Arial" pitchFamily="34" charset="0"/>
              </a:rPr>
              <a:t>Коагулирующим является ион, по знаку противоположный заряду частицы; чем выше его заряд, тем сильнее коагулирующее действие</a:t>
            </a:r>
            <a:r>
              <a:rPr lang="ru-RU" sz="2800" b="1" dirty="0">
                <a:latin typeface="Arial" pitchFamily="34"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правило Шульце–Гарди</a:t>
            </a:r>
            <a:r>
              <a:rPr lang="ru-RU" sz="2800" b="1" dirty="0">
                <a:latin typeface="Arial" pitchFamily="34" charset="0"/>
                <a:cs typeface="Arial" pitchFamily="34" charset="0"/>
              </a:rPr>
              <a:t>). Выпадающий коагулят всегда содержит коагулирующие ионы. </a:t>
            </a:r>
          </a:p>
        </p:txBody>
      </p:sp>
    </p:spTree>
    <p:extLst>
      <p:ext uri="{BB962C8B-B14F-4D97-AF65-F5344CB8AC3E}">
        <p14:creationId xmlns:p14="http://schemas.microsoft.com/office/powerpoint/2010/main" val="4283631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60323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 name="Прямоугольник 2"/>
          <p:cNvSpPr/>
          <p:nvPr/>
        </p:nvSpPr>
        <p:spPr>
          <a:xfrm>
            <a:off x="107504" y="394728"/>
            <a:ext cx="8856984" cy="5677708"/>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Устойчивость </a:t>
            </a:r>
            <a:r>
              <a:rPr lang="ru-RU" sz="2700" b="1" dirty="0">
                <a:latin typeface="Arial" pitchFamily="34" charset="0"/>
                <a:cs typeface="Arial" pitchFamily="34" charset="0"/>
              </a:rPr>
              <a:t>коллоидной системы зависит от величины энергетического барьера:</a:t>
            </a:r>
          </a:p>
          <a:p>
            <a:pPr algn="ctr">
              <a:lnSpc>
                <a:spcPct val="85000"/>
              </a:lnSpc>
            </a:pPr>
            <a:r>
              <a:rPr lang="ru-RU" sz="2700" b="1" baseline="-25000" dirty="0">
                <a:latin typeface="Arial" pitchFamily="34" charset="0"/>
                <a:cs typeface="Arial" pitchFamily="34" charset="0"/>
              </a:rPr>
              <a:t>  </a:t>
            </a:r>
            <a:r>
              <a:rPr lang="en-US" sz="2700" b="1" dirty="0">
                <a:latin typeface="Arial" pitchFamily="34" charset="0"/>
                <a:cs typeface="Arial" pitchFamily="34" charset="0"/>
              </a:rPr>
              <a:t>C</a:t>
            </a:r>
            <a:r>
              <a:rPr lang="ru-RU" sz="2700" b="1" baseline="-25000" dirty="0">
                <a:latin typeface="Arial" pitchFamily="34" charset="0"/>
                <a:cs typeface="Arial" pitchFamily="34" charset="0"/>
              </a:rPr>
              <a:t>пор </a:t>
            </a:r>
            <a:r>
              <a:rPr lang="ru-RU" sz="2700" b="1" dirty="0">
                <a:latin typeface="Arial" pitchFamily="34" charset="0"/>
                <a:cs typeface="Arial" pitchFamily="34" charset="0"/>
              </a:rPr>
              <a:t>=</a:t>
            </a:r>
            <a:r>
              <a:rPr lang="en-US" sz="2700" b="1" dirty="0">
                <a:latin typeface="Arial" pitchFamily="34" charset="0"/>
                <a:cs typeface="Arial" pitchFamily="34" charset="0"/>
              </a:rPr>
              <a:t>K</a:t>
            </a:r>
            <a:r>
              <a:rPr lang="ru-RU" sz="2700" b="1" dirty="0">
                <a:latin typeface="Arial" pitchFamily="34" charset="0"/>
                <a:cs typeface="Arial" pitchFamily="34" charset="0"/>
              </a:rPr>
              <a:t>/</a:t>
            </a:r>
            <a:r>
              <a:rPr lang="en-US" sz="2700" b="1" dirty="0">
                <a:latin typeface="Arial" pitchFamily="34" charset="0"/>
                <a:cs typeface="Arial" pitchFamily="34" charset="0"/>
              </a:rPr>
              <a:t>Z</a:t>
            </a:r>
            <a:r>
              <a:rPr lang="ru-RU" sz="2700" b="1" baseline="30000" dirty="0">
                <a:latin typeface="Arial" pitchFamily="34" charset="0"/>
                <a:cs typeface="Arial" pitchFamily="34" charset="0"/>
              </a:rPr>
              <a:t>6</a:t>
            </a:r>
            <a:r>
              <a:rPr lang="ru-RU" sz="2700" b="1" dirty="0">
                <a:latin typeface="Arial" pitchFamily="34" charset="0"/>
                <a:cs typeface="Arial" pitchFamily="34" charset="0"/>
              </a:rPr>
              <a:t>,</a:t>
            </a:r>
            <a:r>
              <a:rPr lang="ru-RU" sz="2700" b="1" baseline="-25000" dirty="0">
                <a:latin typeface="Arial" pitchFamily="34" charset="0"/>
                <a:cs typeface="Arial" pitchFamily="34" charset="0"/>
              </a:rPr>
              <a:t> </a:t>
            </a:r>
            <a:endParaRPr lang="ru-RU" sz="2700" b="1" baseline="-25000" dirty="0" smtClean="0">
              <a:latin typeface="Arial" pitchFamily="34" charset="0"/>
              <a:cs typeface="Arial" pitchFamily="34" charset="0"/>
            </a:endParaRPr>
          </a:p>
          <a:p>
            <a:pPr algn="just">
              <a:lnSpc>
                <a:spcPct val="85000"/>
              </a:lnSpc>
            </a:pPr>
            <a:r>
              <a:rPr lang="ru-RU" sz="2700" b="1" dirty="0" smtClean="0">
                <a:latin typeface="Arial" pitchFamily="34" charset="0"/>
                <a:cs typeface="Arial" pitchFamily="34" charset="0"/>
              </a:rPr>
              <a:t>где </a:t>
            </a:r>
            <a:r>
              <a:rPr lang="ru-RU" sz="2700" b="1" dirty="0">
                <a:latin typeface="Arial" pitchFamily="34" charset="0"/>
                <a:cs typeface="Arial" pitchFamily="34" charset="0"/>
              </a:rPr>
              <a:t>С</a:t>
            </a:r>
            <a:r>
              <a:rPr lang="ru-RU" sz="2700" b="1" baseline="-25000" dirty="0">
                <a:latin typeface="Arial" pitchFamily="34" charset="0"/>
                <a:cs typeface="Arial" pitchFamily="34" charset="0"/>
              </a:rPr>
              <a:t>пор</a:t>
            </a:r>
            <a:r>
              <a:rPr lang="ru-RU" sz="2700" b="1" dirty="0">
                <a:latin typeface="Arial" pitchFamily="34" charset="0"/>
                <a:cs typeface="Arial" pitchFamily="34" charset="0"/>
              </a:rPr>
              <a:t> – порог коагуляции; </a:t>
            </a:r>
            <a:endParaRPr lang="ru-RU" sz="2700" b="1" dirty="0" smtClean="0">
              <a:latin typeface="Arial" pitchFamily="34" charset="0"/>
              <a:cs typeface="Arial" pitchFamily="34" charset="0"/>
            </a:endParaRPr>
          </a:p>
          <a:p>
            <a:pPr marL="622300" algn="just">
              <a:lnSpc>
                <a:spcPct val="85000"/>
              </a:lnSpc>
            </a:pPr>
            <a:r>
              <a:rPr lang="ru-RU" sz="2700" b="1" dirty="0" smtClean="0">
                <a:latin typeface="Arial" pitchFamily="34" charset="0"/>
                <a:cs typeface="Arial" pitchFamily="34" charset="0"/>
              </a:rPr>
              <a:t>К </a:t>
            </a:r>
            <a:r>
              <a:rPr lang="ru-RU" sz="2700" b="1" dirty="0">
                <a:latin typeface="Arial" pitchFamily="34" charset="0"/>
                <a:cs typeface="Arial" pitchFamily="34" charset="0"/>
              </a:rPr>
              <a:t>– </a:t>
            </a:r>
            <a:r>
              <a:rPr lang="ru-RU" sz="2700" b="1" dirty="0" smtClean="0">
                <a:latin typeface="Arial" pitchFamily="34" charset="0"/>
                <a:cs typeface="Arial" pitchFamily="34" charset="0"/>
              </a:rPr>
              <a:t>константа; </a:t>
            </a:r>
          </a:p>
          <a:p>
            <a:pPr marL="622300" algn="just">
              <a:lnSpc>
                <a:spcPct val="85000"/>
              </a:lnSpc>
            </a:pPr>
            <a:r>
              <a:rPr lang="en-US" sz="2800" b="1" dirty="0" smtClean="0">
                <a:latin typeface="Arial" pitchFamily="34" charset="0"/>
                <a:cs typeface="Arial" pitchFamily="34" charset="0"/>
              </a:rPr>
              <a:t>Z </a:t>
            </a:r>
            <a:r>
              <a:rPr lang="ru-RU" sz="2800" b="1" dirty="0">
                <a:latin typeface="Arial" pitchFamily="34" charset="0"/>
                <a:cs typeface="Arial" pitchFamily="34" charset="0"/>
              </a:rPr>
              <a:t>–</a:t>
            </a:r>
            <a:r>
              <a:rPr lang="en-US" sz="2800" b="1" dirty="0" smtClean="0">
                <a:latin typeface="Arial" pitchFamily="34" charset="0"/>
                <a:cs typeface="Arial" pitchFamily="34" charset="0"/>
              </a:rPr>
              <a:t> </a:t>
            </a:r>
            <a:r>
              <a:rPr lang="ru-RU" sz="2800" b="1" dirty="0" smtClean="0">
                <a:latin typeface="Arial" pitchFamily="34" charset="0"/>
                <a:cs typeface="Arial" pitchFamily="34" charset="0"/>
              </a:rPr>
              <a:t>заряд коагулирующего</a:t>
            </a:r>
            <a:r>
              <a:rPr lang="ru-RU" sz="2700" b="1" dirty="0" smtClean="0">
                <a:latin typeface="Arial" pitchFamily="34" charset="0"/>
                <a:cs typeface="Arial" pitchFamily="34" charset="0"/>
              </a:rPr>
              <a:t> иона.</a:t>
            </a:r>
            <a:endParaRPr lang="ru-RU" sz="2700" b="1" dirty="0">
              <a:latin typeface="Arial" pitchFamily="34" charset="0"/>
              <a:cs typeface="Arial" pitchFamily="34" charset="0"/>
            </a:endParaRPr>
          </a:p>
          <a:p>
            <a:pPr indent="450000" algn="just">
              <a:lnSpc>
                <a:spcPct val="85000"/>
              </a:lnSpc>
            </a:pPr>
            <a:r>
              <a:rPr lang="ru-RU" sz="2700" b="1" dirty="0" smtClean="0">
                <a:latin typeface="Arial" pitchFamily="34" charset="0"/>
                <a:cs typeface="Arial" pitchFamily="34" charset="0"/>
              </a:rPr>
              <a:t>Это уравнение хорошо </a:t>
            </a:r>
            <a:r>
              <a:rPr lang="ru-RU" sz="2700" b="1" dirty="0">
                <a:latin typeface="Arial" pitchFamily="34" charset="0"/>
                <a:cs typeface="Arial" pitchFamily="34" charset="0"/>
              </a:rPr>
              <a:t>согласуется с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правилом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Шульце–Гарди</a:t>
            </a:r>
            <a:r>
              <a:rPr lang="ru-RU" sz="2700" b="1" dirty="0" smtClean="0">
                <a:latin typeface="Arial" pitchFamily="34" charset="0"/>
                <a:cs typeface="Arial" pitchFamily="34" charset="0"/>
              </a:rPr>
              <a:t>: </a:t>
            </a:r>
            <a:r>
              <a:rPr lang="ru-RU" sz="2400" b="1" dirty="0">
                <a:latin typeface="Arial" pitchFamily="34" charset="0"/>
                <a:cs typeface="Arial" pitchFamily="34" charset="0"/>
              </a:rPr>
              <a:t>соотношение порогов коагуляции и коагулирующих ионов обратно пропорционально соотношению их зарядов в шестой степени (</a:t>
            </a:r>
            <a:r>
              <a:rPr lang="en-US" sz="2400" b="1" dirty="0">
                <a:latin typeface="Arial" pitchFamily="34" charset="0"/>
                <a:cs typeface="Arial" pitchFamily="34" charset="0"/>
              </a:rPr>
              <a:t>Z</a:t>
            </a:r>
            <a:r>
              <a:rPr lang="ru-RU" sz="2400" b="1" baseline="30000" dirty="0">
                <a:latin typeface="Arial" pitchFamily="34" charset="0"/>
                <a:cs typeface="Arial" pitchFamily="34" charset="0"/>
              </a:rPr>
              <a:t>6</a:t>
            </a:r>
            <a:r>
              <a:rPr lang="ru-RU" sz="2400" b="1" dirty="0" smtClean="0">
                <a:latin typeface="Arial" pitchFamily="34" charset="0"/>
                <a:cs typeface="Arial" pitchFamily="34" charset="0"/>
              </a:rPr>
              <a:t>):</a:t>
            </a:r>
            <a:endParaRPr lang="ru-RU" sz="2400" b="1" dirty="0">
              <a:latin typeface="Arial" pitchFamily="34" charset="0"/>
              <a:cs typeface="Arial" pitchFamily="34" charset="0"/>
            </a:endParaRPr>
          </a:p>
          <a:p>
            <a:pPr algn="ctr">
              <a:lnSpc>
                <a:spcPct val="85000"/>
              </a:lnSpc>
            </a:pPr>
            <a:r>
              <a:rPr lang="ru-RU" sz="2700" b="1" dirty="0" smtClean="0">
                <a:latin typeface="Arial" pitchFamily="34" charset="0"/>
                <a:cs typeface="Arial" pitchFamily="34" charset="0"/>
              </a:rPr>
              <a:t>1 </a:t>
            </a:r>
            <a:r>
              <a:rPr lang="ru-RU" sz="2700" b="1" dirty="0">
                <a:latin typeface="Arial" pitchFamily="34" charset="0"/>
                <a:cs typeface="Arial" pitchFamily="34" charset="0"/>
              </a:rPr>
              <a:t>: (1/2)</a:t>
            </a:r>
            <a:r>
              <a:rPr lang="ru-RU" sz="2700" b="1" baseline="30000" dirty="0">
                <a:latin typeface="Arial" pitchFamily="34" charset="0"/>
                <a:cs typeface="Arial" pitchFamily="34" charset="0"/>
              </a:rPr>
              <a:t>6</a:t>
            </a:r>
            <a:r>
              <a:rPr lang="ru-RU" sz="2700" b="1" dirty="0">
                <a:latin typeface="Arial" pitchFamily="34" charset="0"/>
                <a:cs typeface="Arial" pitchFamily="34" charset="0"/>
              </a:rPr>
              <a:t> : (1/3)</a:t>
            </a:r>
            <a:r>
              <a:rPr lang="ru-RU" sz="2700" b="1" baseline="30000" dirty="0">
                <a:latin typeface="Arial" pitchFamily="34" charset="0"/>
                <a:cs typeface="Arial" pitchFamily="34" charset="0"/>
              </a:rPr>
              <a:t>6</a:t>
            </a:r>
            <a:r>
              <a:rPr lang="ru-RU" sz="2700" b="1" dirty="0">
                <a:latin typeface="Arial" pitchFamily="34" charset="0"/>
                <a:cs typeface="Arial" pitchFamily="34" charset="0"/>
              </a:rPr>
              <a:t> : (1/4)</a:t>
            </a:r>
            <a:r>
              <a:rPr lang="ru-RU" sz="2700" b="1" baseline="30000" dirty="0">
                <a:latin typeface="Arial" pitchFamily="34" charset="0"/>
                <a:cs typeface="Arial" pitchFamily="34" charset="0"/>
              </a:rPr>
              <a:t>6</a:t>
            </a:r>
            <a:r>
              <a:rPr lang="ru-RU" sz="2700" b="1" dirty="0">
                <a:latin typeface="Arial" pitchFamily="34" charset="0"/>
                <a:cs typeface="Arial" pitchFamily="34" charset="0"/>
              </a:rPr>
              <a:t> </a:t>
            </a:r>
            <a:endParaRPr lang="ru-RU" sz="2700" b="1" dirty="0" smtClean="0">
              <a:latin typeface="Arial" pitchFamily="34" charset="0"/>
              <a:cs typeface="Arial" pitchFamily="34" charset="0"/>
            </a:endParaRPr>
          </a:p>
          <a:p>
            <a:pPr algn="ctr">
              <a:lnSpc>
                <a:spcPct val="85000"/>
              </a:lnSpc>
            </a:pPr>
            <a:r>
              <a:rPr lang="ru-RU" sz="2700" b="1" dirty="0" smtClean="0">
                <a:latin typeface="Arial" pitchFamily="34" charset="0"/>
                <a:cs typeface="Arial" pitchFamily="34" charset="0"/>
              </a:rPr>
              <a:t>или 1 </a:t>
            </a:r>
            <a:r>
              <a:rPr lang="ru-RU" sz="2700" b="1" dirty="0">
                <a:latin typeface="Arial" pitchFamily="34" charset="0"/>
                <a:cs typeface="Arial" pitchFamily="34" charset="0"/>
              </a:rPr>
              <a:t>: 0,016 : 0,0013 : 0,00024.</a:t>
            </a:r>
          </a:p>
          <a:p>
            <a:pPr indent="450000" algn="just">
              <a:lnSpc>
                <a:spcPct val="85000"/>
              </a:lnSpc>
            </a:pPr>
            <a:r>
              <a:rPr lang="ru-RU" sz="2700" b="1" dirty="0">
                <a:latin typeface="Arial" pitchFamily="34" charset="0"/>
                <a:cs typeface="Arial" pitchFamily="34" charset="0"/>
              </a:rPr>
              <a:t>Для ионов одинаковой валентности порог коагуляции тем ниже, чем выше порядковый номер этого иона (</a:t>
            </a:r>
            <a:r>
              <a:rPr lang="ru-RU" sz="2700" b="1" i="1" dirty="0">
                <a:solidFill>
                  <a:srgbClr val="C00000"/>
                </a:solidFill>
                <a:effectLst>
                  <a:outerShdw blurRad="38100" dist="38100" dir="2700000" algn="tl">
                    <a:srgbClr val="000000">
                      <a:alpha val="43137"/>
                    </a:srgbClr>
                  </a:outerShdw>
                </a:effectLst>
                <a:latin typeface="Arial" pitchFamily="34" charset="0"/>
                <a:cs typeface="Arial" pitchFamily="34" charset="0"/>
              </a:rPr>
              <a:t>второе</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  правило Шульце–Гарди</a:t>
            </a:r>
            <a:r>
              <a:rPr lang="ru-RU" sz="2700" b="1" dirty="0">
                <a:latin typeface="Arial" pitchFamily="34" charset="0"/>
                <a:cs typeface="Arial" pitchFamily="34" charset="0"/>
              </a:rPr>
              <a:t>)</a:t>
            </a:r>
          </a:p>
        </p:txBody>
      </p:sp>
    </p:spTree>
    <p:extLst>
      <p:ext uri="{BB962C8B-B14F-4D97-AF65-F5344CB8AC3E}">
        <p14:creationId xmlns:p14="http://schemas.microsoft.com/office/powerpoint/2010/main" val="2883690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Прямоугольник 9"/>
          <p:cNvSpPr/>
          <p:nvPr/>
        </p:nvSpPr>
        <p:spPr>
          <a:xfrm>
            <a:off x="500034" y="2571744"/>
            <a:ext cx="8072494" cy="158351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lnSpc>
                <a:spcPct val="85000"/>
              </a:lnSpc>
            </a:pPr>
            <a:r>
              <a:rPr lang="ru-RU" sz="3800" b="1" spc="50" dirty="0" smtClean="0">
                <a:ln w="11430"/>
                <a:solidFill>
                  <a:srgbClr val="C00000"/>
                </a:solidFill>
                <a:effectLst>
                  <a:outerShdw blurRad="76200" dist="50800" dir="5400000" algn="tl" rotWithShape="0">
                    <a:srgbClr val="000000">
                      <a:alpha val="65000"/>
                    </a:srgbClr>
                  </a:outerShdw>
                </a:effectLst>
                <a:latin typeface="Arial" pitchFamily="34" charset="0"/>
                <a:cs typeface="Arial" pitchFamily="34" charset="0"/>
              </a:rPr>
              <a:t>Практические работы № 10 и 12 </a:t>
            </a:r>
          </a:p>
          <a:p>
            <a:pPr algn="ctr">
              <a:lnSpc>
                <a:spcPct val="85000"/>
              </a:lnSpc>
            </a:pPr>
            <a:r>
              <a:rPr lang="ru-RU" sz="3800" b="1" spc="50" dirty="0" smtClean="0">
                <a:ln w="11430"/>
                <a:solidFill>
                  <a:srgbClr val="C00000"/>
                </a:solidFill>
                <a:effectLst>
                  <a:outerShdw blurRad="76200" dist="50800" dir="5400000" algn="tl" rotWithShape="0">
                    <a:srgbClr val="000000">
                      <a:alpha val="65000"/>
                    </a:srgbClr>
                  </a:outerShdw>
                </a:effectLst>
                <a:latin typeface="Arial" pitchFamily="34" charset="0"/>
                <a:cs typeface="Arial" pitchFamily="34" charset="0"/>
              </a:rPr>
              <a:t>«</a:t>
            </a:r>
            <a:r>
              <a:rPr lang="ru-RU" sz="3800" b="1" spc="50" dirty="0">
                <a:ln w="11430"/>
                <a:solidFill>
                  <a:srgbClr val="C00000"/>
                </a:solidFill>
                <a:effectLst>
                  <a:outerShdw blurRad="76200" dist="50800" dir="5400000" algn="tl" rotWithShape="0">
                    <a:srgbClr val="000000">
                      <a:alpha val="65000"/>
                    </a:srgbClr>
                  </a:outerShdw>
                </a:effectLst>
                <a:latin typeface="Arial" pitchFamily="34" charset="0"/>
                <a:cs typeface="Arial" pitchFamily="34" charset="0"/>
              </a:rPr>
              <a:t>Коллоидные растворы в анализе</a:t>
            </a:r>
            <a:r>
              <a:rPr lang="ru-RU" sz="3800" b="1" spc="50" dirty="0" smtClean="0">
                <a:ln w="11430"/>
                <a:solidFill>
                  <a:srgbClr val="C00000"/>
                </a:solidFill>
                <a:effectLst>
                  <a:outerShdw blurRad="76200" dist="50800" dir="5400000" algn="tl" rotWithShape="0">
                    <a:srgbClr val="000000">
                      <a:alpha val="65000"/>
                    </a:srgbClr>
                  </a:outerShdw>
                </a:effectLst>
                <a:latin typeface="Arial" pitchFamily="34" charset="0"/>
                <a:cs typeface="Arial" pitchFamily="34" charset="0"/>
              </a:rPr>
              <a:t>»</a:t>
            </a:r>
            <a:endParaRPr lang="ru-RU" sz="3800" b="1" spc="50" dirty="0">
              <a:ln w="11430"/>
              <a:solidFill>
                <a:srgbClr val="C00000"/>
              </a:solidFill>
              <a:effectLst>
                <a:outerShdw blurRad="76200" dist="50800" dir="5400000" algn="tl" rotWithShape="0">
                  <a:srgbClr val="000000">
                    <a:alpha val="65000"/>
                  </a:srgbClr>
                </a:outerShdw>
              </a:effectLst>
              <a:latin typeface="Arial" pitchFamily="34" charset="0"/>
              <a:cs typeface="Arial" pitchFamily="34" charset="0"/>
            </a:endParaRPr>
          </a:p>
        </p:txBody>
      </p:sp>
      <p:pic>
        <p:nvPicPr>
          <p:cNvPr id="14"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548680"/>
            <a:ext cx="8858312" cy="929485"/>
          </a:xfrm>
          <a:prstGeom prst="rect">
            <a:avLst/>
          </a:prstGeom>
        </p:spPr>
        <p:txBody>
          <a:bodyPr wrap="square">
            <a:spAutoFit/>
          </a:bodyPr>
          <a:lstStyle/>
          <a:p>
            <a:pPr marL="900113" indent="-900113" algn="just">
              <a:lnSpc>
                <a:spcPct val="85000"/>
              </a:lnSpc>
            </a:pP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Цель</a:t>
            </a:r>
            <a:r>
              <a:rPr lang="ru-RU" sz="3200" b="1" dirty="0" smtClean="0">
                <a:latin typeface="Arial" pitchFamily="34" charset="0"/>
                <a:cs typeface="Arial" pitchFamily="34" charset="0"/>
              </a:rPr>
              <a:t> – Познакомиться с коллоидными растворами </a:t>
            </a:r>
            <a:r>
              <a:rPr lang="ru-RU" sz="3200" b="1" dirty="0">
                <a:latin typeface="Arial" pitchFamily="34" charset="0"/>
                <a:cs typeface="Arial" pitchFamily="34" charset="0"/>
              </a:rPr>
              <a:t>в анализе</a:t>
            </a:r>
            <a:r>
              <a:rPr lang="ru-RU" sz="3200" b="1" dirty="0" smtClean="0">
                <a:latin typeface="Arial" pitchFamily="34" charset="0"/>
                <a:cs typeface="Arial" pitchFamily="34" charset="0"/>
              </a:rPr>
              <a:t>.</a:t>
            </a:r>
          </a:p>
        </p:txBody>
      </p:sp>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1098554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Прямоугольник 6"/>
          <p:cNvSpPr/>
          <p:nvPr/>
        </p:nvSpPr>
        <p:spPr>
          <a:xfrm>
            <a:off x="179512" y="401594"/>
            <a:ext cx="8856984" cy="4683590"/>
          </a:xfrm>
          <a:prstGeom prst="rect">
            <a:avLst/>
          </a:prstGeom>
        </p:spPr>
        <p:txBody>
          <a:bodyPr wrap="square">
            <a:spAutoFit/>
          </a:bodyPr>
          <a:lstStyle/>
          <a:p>
            <a:pPr indent="450000" algn="just">
              <a:lnSpc>
                <a:spcPct val="85000"/>
              </a:lnSpc>
            </a:pPr>
            <a:r>
              <a:rPr lang="ru-RU" sz="2700" b="1" u="sng" dirty="0">
                <a:latin typeface="Arial" pitchFamily="34" charset="0"/>
                <a:cs typeface="Arial" pitchFamily="34" charset="0"/>
              </a:rPr>
              <a:t>В практике</a:t>
            </a:r>
            <a:r>
              <a:rPr lang="ru-RU" sz="2700" b="1" dirty="0">
                <a:latin typeface="Arial" pitchFamily="34" charset="0"/>
                <a:cs typeface="Arial" pitchFamily="34" charset="0"/>
              </a:rPr>
              <a:t>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химического анализа </a:t>
            </a:r>
            <a:r>
              <a:rPr lang="ru-RU" sz="2700" b="1" dirty="0">
                <a:latin typeface="Arial" pitchFamily="34" charset="0"/>
                <a:cs typeface="Arial" pitchFamily="34" charset="0"/>
              </a:rPr>
              <a:t>нередки случаи, когда получающиеся в реакции труднорастворимые соединения переходят в коллоидное состояние и потому осаждаются не полностью. С таким явлением мы встречаемся, например, </a:t>
            </a:r>
            <a:r>
              <a:rPr lang="ru-RU" sz="2700" b="1" u="sng" dirty="0">
                <a:latin typeface="Arial" pitchFamily="34" charset="0"/>
                <a:cs typeface="Arial" pitchFamily="34" charset="0"/>
              </a:rPr>
              <a:t>при осаждении</a:t>
            </a:r>
            <a:r>
              <a:rPr lang="ru-RU" sz="2700" b="1" dirty="0">
                <a:latin typeface="Arial" pitchFamily="34" charset="0"/>
                <a:cs typeface="Arial" pitchFamily="34" charset="0"/>
              </a:rPr>
              <a:t>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катионов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третьей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аналитической группы</a:t>
            </a:r>
            <a:r>
              <a:rPr lang="ru-RU" sz="2700" b="1" dirty="0">
                <a:latin typeface="Arial" pitchFamily="34" charset="0"/>
                <a:cs typeface="Arial" pitchFamily="34" charset="0"/>
              </a:rPr>
              <a:t> </a:t>
            </a:r>
            <a:r>
              <a:rPr lang="ru-RU" sz="2700" b="1" dirty="0" smtClean="0">
                <a:latin typeface="Arial" pitchFamily="34" charset="0"/>
                <a:cs typeface="Arial" pitchFamily="34" charset="0"/>
              </a:rPr>
              <a:t>в </a:t>
            </a:r>
            <a:r>
              <a:rPr lang="ru-RU" sz="2700" b="1" dirty="0">
                <a:latin typeface="Arial" pitchFamily="34" charset="0"/>
                <a:cs typeface="Arial" pitchFamily="34" charset="0"/>
              </a:rPr>
              <a:t>виде сернистых соединений и гидратов окислов металлов. Образование коллоидных растворов в процессе анализа в большинстве случаев играет отрицательную роль, так как затрудняет многие химические операции (осаждение, фильтрование, промывание осадков). </a:t>
            </a: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348" t="27965" r="51815" b="37250"/>
          <a:stretch/>
        </p:blipFill>
        <p:spPr bwMode="auto">
          <a:xfrm>
            <a:off x="3981388" y="5661248"/>
            <a:ext cx="965200" cy="127230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9693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4339" name="Picture 3" descr="D:\диск D\01.03.16-домашние документы\Виртуальные лекции 2015\Химия\фильтрование\062.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4854353"/>
            <a:ext cx="2673250" cy="19590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1" name="Picture 5" descr="http://www.hrk-rekom.ru/images/filt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6311" r="3968" b="18161"/>
          <a:stretch/>
        </p:blipFill>
        <p:spPr bwMode="auto">
          <a:xfrm>
            <a:off x="323528" y="5026846"/>
            <a:ext cx="3974480" cy="17865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148680" y="303556"/>
            <a:ext cx="8856984" cy="2656112"/>
          </a:xfrm>
          <a:prstGeom prst="rect">
            <a:avLst/>
          </a:prstGeom>
        </p:spPr>
        <p:txBody>
          <a:bodyPr wrap="square">
            <a:spAutoFit/>
          </a:bodyPr>
          <a:lstStyle/>
          <a:p>
            <a:pPr indent="450000" algn="just">
              <a:lnSpc>
                <a:spcPct val="85000"/>
              </a:lnSpc>
            </a:pPr>
            <a:r>
              <a:rPr lang="ru-RU" sz="2800" b="1" dirty="0">
                <a:latin typeface="Arial" pitchFamily="34" charset="0"/>
                <a:cs typeface="Arial" pitchFamily="34" charset="0"/>
              </a:rPr>
              <a:t>Так как диаметр пор обычной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фильтровальной бумаги </a:t>
            </a:r>
            <a:r>
              <a:rPr lang="ru-RU" sz="2800" b="1" dirty="0">
                <a:latin typeface="Arial" pitchFamily="34" charset="0"/>
                <a:cs typeface="Arial" pitchFamily="34" charset="0"/>
              </a:rPr>
              <a:t>составляет 10 000 – 3000 </a:t>
            </a:r>
            <a:r>
              <a:rPr lang="ru-RU" sz="2800" b="1" dirty="0" smtClean="0">
                <a:latin typeface="Arial" pitchFamily="34" charset="0"/>
                <a:cs typeface="Arial" pitchFamily="34" charset="0"/>
              </a:rPr>
              <a:t>мкм</a:t>
            </a:r>
            <a:r>
              <a:rPr lang="ru-RU" sz="2800" b="1" dirty="0">
                <a:latin typeface="Arial" pitchFamily="34" charset="0"/>
                <a:cs typeface="Arial" pitchFamily="34" charset="0"/>
              </a:rPr>
              <a:t>, сквозь нее легко проходят частицы не только всех коллоидных растворов, но и тонких взвесей. То же относится и к применяемым иногда при химических анализах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уплотненным фильтрам </a:t>
            </a:r>
            <a:r>
              <a:rPr lang="ru-RU" sz="2800" b="1" dirty="0">
                <a:latin typeface="Arial" pitchFamily="34" charset="0"/>
                <a:cs typeface="Arial" pitchFamily="34" charset="0"/>
              </a:rPr>
              <a:t>с диаметром пор до 1000 </a:t>
            </a:r>
            <a:r>
              <a:rPr lang="ru-RU" sz="2800" b="1" dirty="0" smtClean="0">
                <a:latin typeface="Arial" pitchFamily="34" charset="0"/>
                <a:cs typeface="Arial" pitchFamily="34" charset="0"/>
              </a:rPr>
              <a:t>мкм</a:t>
            </a:r>
            <a:r>
              <a:rPr lang="ru-RU" sz="2800" b="1" dirty="0">
                <a:latin typeface="Arial" pitchFamily="34" charset="0"/>
                <a:cs typeface="Arial" pitchFamily="34" charset="0"/>
              </a:rPr>
              <a:t>. </a:t>
            </a:r>
            <a:endParaRPr lang="ru-RU" sz="2800" b="1" dirty="0" smtClean="0">
              <a:latin typeface="Arial" pitchFamily="34" charset="0"/>
              <a:cs typeface="Arial" pitchFamily="34" charset="0"/>
            </a:endParaRPr>
          </a:p>
        </p:txBody>
      </p:sp>
      <p:pic>
        <p:nvPicPr>
          <p:cNvPr id="14343" name="Picture 7" descr="http://d-76.ru/image/cache/data-catalog-equipment-s-500x500.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114" t="14342" r="3687" b="16057"/>
          <a:stretch/>
        </p:blipFill>
        <p:spPr bwMode="auto">
          <a:xfrm>
            <a:off x="395536" y="2987254"/>
            <a:ext cx="2354684" cy="18794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5" name="Picture 9" descr="http://www.ua.all.biz/img/ua/catalog/middle/724386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11960" y="2959668"/>
            <a:ext cx="2286000" cy="1847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11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566183" y="5062558"/>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142844" y="71414"/>
            <a:ext cx="8858312" cy="5533823"/>
          </a:xfrm>
          <a:prstGeom prst="rect">
            <a:avLst/>
          </a:prstGeom>
        </p:spPr>
        <p:txBody>
          <a:bodyPr wrap="square">
            <a:spAutoFit/>
          </a:bodyPr>
          <a:lstStyle/>
          <a:p>
            <a:pPr indent="450000" algn="just">
              <a:lnSpc>
                <a:spcPct val="85000"/>
              </a:lnSpc>
            </a:pPr>
            <a:r>
              <a:rPr lang="ru-RU" sz="26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Равнове́сие</a:t>
            </a: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 фаз</a:t>
            </a:r>
            <a:r>
              <a:rPr lang="ru-RU" sz="2600" b="1" dirty="0" smtClean="0">
                <a:latin typeface="Arial" pitchFamily="34" charset="0"/>
                <a:cs typeface="Arial" pitchFamily="34" charset="0"/>
              </a:rPr>
              <a:t> в термодинамике – состояние, при котором фазы в термодинамической системе находятся в состоянии </a:t>
            </a:r>
            <a:r>
              <a:rPr lang="ru-RU" sz="2600" b="1" i="1" dirty="0" smtClean="0">
                <a:latin typeface="Arial" pitchFamily="34" charset="0"/>
                <a:cs typeface="Arial" pitchFamily="34" charset="0"/>
              </a:rPr>
              <a:t>теплового</a:t>
            </a:r>
            <a:r>
              <a:rPr lang="ru-RU" sz="2600" b="1" dirty="0" smtClean="0">
                <a:latin typeface="Arial" pitchFamily="34" charset="0"/>
                <a:cs typeface="Arial" pitchFamily="34" charset="0"/>
              </a:rPr>
              <a:t>, </a:t>
            </a:r>
            <a:r>
              <a:rPr lang="ru-RU" sz="2600" b="1" i="1" dirty="0" smtClean="0">
                <a:latin typeface="Arial" pitchFamily="34" charset="0"/>
                <a:cs typeface="Arial" pitchFamily="34" charset="0"/>
              </a:rPr>
              <a:t>механического </a:t>
            </a:r>
            <a:r>
              <a:rPr lang="ru-RU" sz="2600" b="1" dirty="0" smtClean="0">
                <a:latin typeface="Arial" pitchFamily="34" charset="0"/>
                <a:cs typeface="Arial" pitchFamily="34" charset="0"/>
              </a:rPr>
              <a:t>и </a:t>
            </a:r>
            <a:r>
              <a:rPr lang="ru-RU" sz="2600" b="1" i="1" dirty="0" smtClean="0">
                <a:latin typeface="Arial" pitchFamily="34" charset="0"/>
                <a:cs typeface="Arial" pitchFamily="34" charset="0"/>
              </a:rPr>
              <a:t>химического</a:t>
            </a:r>
            <a:r>
              <a:rPr lang="ru-RU" sz="2600" b="1" dirty="0" smtClean="0">
                <a:latin typeface="Arial" pitchFamily="34" charset="0"/>
                <a:cs typeface="Arial" pitchFamily="34" charset="0"/>
              </a:rPr>
              <a:t> равновесия.</a:t>
            </a:r>
          </a:p>
          <a:p>
            <a:pPr indent="450000" algn="just">
              <a:lnSpc>
                <a:spcPct val="85000"/>
              </a:lnSpc>
            </a:pP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Типы фазовых равновесий</a:t>
            </a:r>
            <a:r>
              <a:rPr lang="ru-RU" sz="2600" b="1" dirty="0" smtClean="0">
                <a:latin typeface="Arial" pitchFamily="34" charset="0"/>
                <a:cs typeface="Arial" pitchFamily="34" charset="0"/>
              </a:rPr>
              <a:t>:</a:t>
            </a:r>
          </a:p>
          <a:p>
            <a:pPr marL="174625" indent="-174625" algn="just">
              <a:lnSpc>
                <a:spcPct val="85000"/>
              </a:lnSpc>
              <a:buClr>
                <a:srgbClr val="C00000"/>
              </a:buClr>
              <a:buFont typeface="Wingdings" pitchFamily="2" charset="2"/>
              <a:buChar char="Ø"/>
            </a:pPr>
            <a:r>
              <a:rPr lang="ru-RU" sz="2600" b="1" i="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Тепловое равновесие</a:t>
            </a:r>
            <a:r>
              <a:rPr lang="ru-RU" sz="2600" b="1" dirty="0" smtClean="0">
                <a:latin typeface="Arial" pitchFamily="34" charset="0"/>
                <a:cs typeface="Arial" pitchFamily="34" charset="0"/>
              </a:rPr>
              <a:t> означает, что все фазы вещества в системе имеют одинаковую температуру.</a:t>
            </a:r>
          </a:p>
          <a:p>
            <a:pPr marL="174625" indent="-174625" algn="just">
              <a:lnSpc>
                <a:spcPct val="85000"/>
              </a:lnSpc>
              <a:buClr>
                <a:srgbClr val="C00000"/>
              </a:buClr>
              <a:buFont typeface="Wingdings" pitchFamily="2" charset="2"/>
              <a:buChar char="Ø"/>
            </a:pPr>
            <a:r>
              <a:rPr lang="ru-RU" sz="2600" b="1" i="1" dirty="0" smtClean="0">
                <a:solidFill>
                  <a:srgbClr val="702C1E"/>
                </a:solidFill>
                <a:effectLst>
                  <a:outerShdw blurRad="38100" dist="38100" dir="2700000" algn="tl">
                    <a:srgbClr val="000000">
                      <a:alpha val="43137"/>
                    </a:srgbClr>
                  </a:outerShdw>
                </a:effectLst>
                <a:latin typeface="Arial" pitchFamily="34" charset="0"/>
                <a:cs typeface="Arial" pitchFamily="34" charset="0"/>
              </a:rPr>
              <a:t>Механическое равновесие</a:t>
            </a:r>
            <a:r>
              <a:rPr lang="ru-RU" sz="2600" b="1" dirty="0" smtClean="0">
                <a:latin typeface="Arial" pitchFamily="34" charset="0"/>
                <a:cs typeface="Arial" pitchFamily="34" charset="0"/>
              </a:rPr>
              <a:t> означает равенство давлений по разные стороны границы раздела соприкасающихся фаз. Строго говоря, в реальных системах эти давления равны лишь приближенно, разность давлений создается поверхностным натяжением.</a:t>
            </a:r>
          </a:p>
          <a:p>
            <a:pPr marL="174625" indent="-174625" algn="just">
              <a:lnSpc>
                <a:spcPct val="85000"/>
              </a:lnSpc>
              <a:buClr>
                <a:srgbClr val="C00000"/>
              </a:buClr>
              <a:buFont typeface="Wingdings" pitchFamily="2" charset="2"/>
              <a:buChar char="Ø"/>
            </a:pPr>
            <a:r>
              <a:rPr lang="ru-RU" sz="2600" b="1" i="1" dirty="0" smtClean="0">
                <a:solidFill>
                  <a:srgbClr val="7030A0"/>
                </a:solidFill>
                <a:effectLst>
                  <a:outerShdw blurRad="38100" dist="38100" dir="2700000" algn="tl">
                    <a:srgbClr val="000000">
                      <a:alpha val="43137"/>
                    </a:srgbClr>
                  </a:outerShdw>
                </a:effectLst>
                <a:latin typeface="Arial" pitchFamily="34" charset="0"/>
                <a:cs typeface="Arial" pitchFamily="34" charset="0"/>
              </a:rPr>
              <a:t>Химическое равновесие</a:t>
            </a:r>
            <a:r>
              <a:rPr lang="ru-RU" sz="2600" b="1" dirty="0" smtClean="0">
                <a:latin typeface="Arial" pitchFamily="34" charset="0"/>
                <a:cs typeface="Arial" pitchFamily="34" charset="0"/>
              </a:rPr>
              <a:t> выражается в равенстве химических потенциалов всех фаз вещества.</a:t>
            </a:r>
            <a:endParaRPr lang="ru-RU" sz="2600" b="1" dirty="0">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Прямоугольник 9"/>
          <p:cNvSpPr/>
          <p:nvPr/>
        </p:nvSpPr>
        <p:spPr>
          <a:xfrm>
            <a:off x="148680" y="303556"/>
            <a:ext cx="8856984" cy="2289858"/>
          </a:xfrm>
          <a:prstGeom prst="rect">
            <a:avLst/>
          </a:prstGeom>
        </p:spPr>
        <p:txBody>
          <a:bodyPr wrap="square">
            <a:spAutoFit/>
          </a:bodyPr>
          <a:lstStyle/>
          <a:p>
            <a:pPr indent="450000"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Стеклянные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фильтры </a:t>
            </a:r>
            <a:r>
              <a:rPr lang="ru-RU" sz="2800" b="1" dirty="0">
                <a:latin typeface="Arial" pitchFamily="34" charset="0"/>
                <a:cs typeface="Arial" pitchFamily="34" charset="0"/>
              </a:rPr>
              <a:t>обычно имеют диаметр пор в интервале 100 000–10 000 </a:t>
            </a:r>
            <a:r>
              <a:rPr lang="ru-RU" sz="2800" b="1" dirty="0" smtClean="0">
                <a:latin typeface="Arial" pitchFamily="34" charset="0"/>
                <a:cs typeface="Arial" pitchFamily="34" charset="0"/>
              </a:rPr>
              <a:t>мкм</a:t>
            </a:r>
            <a:r>
              <a:rPr lang="ru-RU" sz="2800" b="1" dirty="0">
                <a:latin typeface="Arial" pitchFamily="34" charset="0"/>
                <a:cs typeface="Arial" pitchFamily="34" charset="0"/>
              </a:rPr>
              <a:t>, специальные фарфоровые и глиняные – до 100 </a:t>
            </a:r>
            <a:r>
              <a:rPr lang="ru-RU" sz="2800" b="1" dirty="0" smtClean="0">
                <a:latin typeface="Arial" pitchFamily="34" charset="0"/>
                <a:cs typeface="Arial" pitchFamily="34" charset="0"/>
              </a:rPr>
              <a:t>мкм</a:t>
            </a:r>
            <a:r>
              <a:rPr lang="ru-RU" sz="2800" b="1" dirty="0">
                <a:latin typeface="Arial" pitchFamily="34" charset="0"/>
                <a:cs typeface="Arial" pitchFamily="34" charset="0"/>
              </a:rPr>
              <a:t>. Последние уже полностью задерживают взвеси, но еще пропускают частицы коллоидных растворов.</a:t>
            </a:r>
          </a:p>
        </p:txBody>
      </p:sp>
      <p:pic>
        <p:nvPicPr>
          <p:cNvPr id="15362" name="Picture 2" descr="http://chemlib.ru/books/item/f00/s00/z0000014/pic/0003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824" y="4375056"/>
            <a:ext cx="4918248" cy="23328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4" name="Picture 4" descr="http://s44.radikal.ru/i105/1106/f7/ed1af7725d4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666" t="29636" r="11333" b="18808"/>
          <a:stretch/>
        </p:blipFill>
        <p:spPr bwMode="auto">
          <a:xfrm>
            <a:off x="301824" y="2708920"/>
            <a:ext cx="2733586" cy="15099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6" name="Picture 6" descr="http://img.banggood.com/images/upload/2015/08/SKU260274(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481" r="30674"/>
          <a:stretch/>
        </p:blipFill>
        <p:spPr bwMode="auto">
          <a:xfrm>
            <a:off x="5661720" y="2460653"/>
            <a:ext cx="1607368" cy="42472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51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60323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343319"/>
            <a:ext cx="8784976" cy="4683590"/>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При осаждении сульфидов и гидроокисей </a:t>
            </a:r>
            <a:r>
              <a:rPr lang="ru-RU" sz="2700" b="1" dirty="0" smtClean="0">
                <a:latin typeface="Arial" pitchFamily="34" charset="0"/>
                <a:cs typeface="Arial" pitchFamily="34" charset="0"/>
              </a:rPr>
              <a:t>раствором </a:t>
            </a:r>
            <a:r>
              <a:rPr lang="ru-RU" sz="2700" b="1" dirty="0">
                <a:latin typeface="Arial" pitchFamily="34" charset="0"/>
                <a:cs typeface="Arial" pitchFamily="34" charset="0"/>
              </a:rPr>
              <a:t>(N</a:t>
            </a:r>
            <a:r>
              <a:rPr lang="en-US" sz="2700" b="1" dirty="0">
                <a:latin typeface="Arial" pitchFamily="34" charset="0"/>
                <a:cs typeface="Arial" pitchFamily="34" charset="0"/>
              </a:rPr>
              <a:t>H</a:t>
            </a:r>
            <a:r>
              <a:rPr lang="ru-RU" sz="2700" b="1" baseline="-25000" dirty="0">
                <a:latin typeface="Arial" pitchFamily="34" charset="0"/>
                <a:cs typeface="Arial" pitchFamily="34" charset="0"/>
              </a:rPr>
              <a:t>4</a:t>
            </a:r>
            <a:r>
              <a:rPr lang="ru-RU" sz="2700" b="1" dirty="0">
                <a:latin typeface="Arial" pitchFamily="34" charset="0"/>
                <a:cs typeface="Arial" pitchFamily="34" charset="0"/>
              </a:rPr>
              <a:t>)</a:t>
            </a:r>
            <a:r>
              <a:rPr lang="ru-RU" sz="2700" b="1" baseline="-25000" dirty="0">
                <a:latin typeface="Arial" pitchFamily="34" charset="0"/>
                <a:cs typeface="Arial" pitchFamily="34" charset="0"/>
              </a:rPr>
              <a:t>2</a:t>
            </a:r>
            <a:r>
              <a:rPr lang="en-US" sz="2700" b="1" dirty="0">
                <a:latin typeface="Arial" pitchFamily="34" charset="0"/>
                <a:cs typeface="Arial" pitchFamily="34" charset="0"/>
              </a:rPr>
              <a:t>S</a:t>
            </a:r>
            <a:r>
              <a:rPr lang="ru-RU" sz="2700" b="1" dirty="0">
                <a:latin typeface="Arial" pitchFamily="34" charset="0"/>
                <a:cs typeface="Arial" pitchFamily="34" charset="0"/>
              </a:rPr>
              <a:t> (как и в других случаях осаждения в химическом анализе) осадок иногда не выпадает или образуются осадки, которые при их отделении и промывании проходят через плотные бумажные фильтры. Это явление объясняется образованием коллоидных растворов гидроокисей алюминия и хрома и сульфидов никеля, кобальта, железа, цинка и марганца. Для предупреждения образования коллоидных растворов при выделении сульфидов и гидроокисей </a:t>
            </a:r>
            <a:r>
              <a:rPr lang="ru-RU" sz="2700" b="1" dirty="0" smtClean="0">
                <a:latin typeface="Arial" pitchFamily="34" charset="0"/>
                <a:cs typeface="Arial" pitchFamily="34" charset="0"/>
              </a:rPr>
              <a:t>рекомендуется </a:t>
            </a:r>
            <a:r>
              <a:rPr lang="ru-RU" sz="2700" b="1" dirty="0">
                <a:latin typeface="Arial" pitchFamily="34" charset="0"/>
                <a:cs typeface="Arial" pitchFamily="34" charset="0"/>
              </a:rPr>
              <a:t>придерживаться определенных правил. </a:t>
            </a:r>
            <a:endParaRPr lang="ru-RU" sz="2700" b="1" dirty="0" smtClean="0">
              <a:latin typeface="Arial" pitchFamily="34" charset="0"/>
              <a:cs typeface="Arial" pitchFamily="34" charset="0"/>
            </a:endParaRPr>
          </a:p>
        </p:txBody>
      </p:sp>
    </p:spTree>
    <p:extLst>
      <p:ext uri="{BB962C8B-B14F-4D97-AF65-F5344CB8AC3E}">
        <p14:creationId xmlns:p14="http://schemas.microsoft.com/office/powerpoint/2010/main" val="299011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179512" y="332656"/>
            <a:ext cx="8784976" cy="221137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Осаждение </a:t>
            </a:r>
            <a:r>
              <a:rPr lang="ru-RU" sz="2700" b="1" dirty="0">
                <a:latin typeface="Arial" pitchFamily="34" charset="0"/>
                <a:cs typeface="Arial" pitchFamily="34" charset="0"/>
              </a:rPr>
              <a:t>сульфидов следует вести при нагревании из слабокислых растворов, содержащих хлорид аммония, </a:t>
            </a:r>
            <a:r>
              <a:rPr lang="ru-RU" sz="2700" b="1" dirty="0" err="1" smtClean="0">
                <a:latin typeface="Arial" pitchFamily="34" charset="0"/>
                <a:cs typeface="Arial" pitchFamily="34" charset="0"/>
              </a:rPr>
              <a:t>свежеприготов</a:t>
            </a:r>
            <a:r>
              <a:rPr lang="ru-RU" sz="2700" b="1" dirty="0" smtClean="0">
                <a:latin typeface="Arial" pitchFamily="34" charset="0"/>
                <a:cs typeface="Arial" pitchFamily="34" charset="0"/>
              </a:rPr>
              <a:t>-ленным </a:t>
            </a:r>
            <a:r>
              <a:rPr lang="ru-RU" sz="2700" b="1" dirty="0">
                <a:latin typeface="Arial" pitchFamily="34" charset="0"/>
                <a:cs typeface="Arial" pitchFamily="34" charset="0"/>
              </a:rPr>
              <a:t>раствором (NH</a:t>
            </a:r>
            <a:r>
              <a:rPr lang="ru-RU" sz="2700" b="1" baseline="-25000" dirty="0">
                <a:latin typeface="Arial" pitchFamily="34" charset="0"/>
                <a:cs typeface="Arial" pitchFamily="34" charset="0"/>
              </a:rPr>
              <a:t>4</a:t>
            </a:r>
            <a:r>
              <a:rPr lang="ru-RU" sz="2700" b="1" dirty="0">
                <a:latin typeface="Arial" pitchFamily="34" charset="0"/>
                <a:cs typeface="Arial" pitchFamily="34" charset="0"/>
              </a:rPr>
              <a:t>)</a:t>
            </a:r>
            <a:r>
              <a:rPr lang="ru-RU" sz="2700" b="1" baseline="-25000" dirty="0">
                <a:latin typeface="Arial" pitchFamily="34" charset="0"/>
                <a:cs typeface="Arial" pitchFamily="34" charset="0"/>
              </a:rPr>
              <a:t>2</a:t>
            </a:r>
            <a:r>
              <a:rPr lang="ru-RU" sz="2700" b="1" dirty="0">
                <a:latin typeface="Arial" pitchFamily="34" charset="0"/>
                <a:cs typeface="Arial" pitchFamily="34" charset="0"/>
              </a:rPr>
              <a:t>S. Перед окончанием осаждения прибавляют раствор аммиака до </a:t>
            </a:r>
            <a:r>
              <a:rPr lang="ru-RU" sz="2700" b="1" dirty="0" err="1">
                <a:latin typeface="Arial" pitchFamily="34" charset="0"/>
                <a:cs typeface="Arial" pitchFamily="34" charset="0"/>
              </a:rPr>
              <a:t>pH</a:t>
            </a:r>
            <a:r>
              <a:rPr lang="ru-RU" sz="2700" b="1" dirty="0">
                <a:latin typeface="Arial" pitchFamily="34" charset="0"/>
                <a:cs typeface="Arial" pitchFamily="34" charset="0"/>
              </a:rPr>
              <a:t>=9.</a:t>
            </a:r>
          </a:p>
        </p:txBody>
      </p:sp>
    </p:spTree>
    <p:extLst>
      <p:ext uri="{BB962C8B-B14F-4D97-AF65-F5344CB8AC3E}">
        <p14:creationId xmlns:p14="http://schemas.microsoft.com/office/powerpoint/2010/main" val="32365536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51519" y="2676487"/>
            <a:ext cx="8590883" cy="1661993"/>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spcAft>
                <a:spcPts val="0"/>
              </a:spcAft>
            </a:pPr>
            <a:r>
              <a:rPr lang="ru-RU" sz="40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a typeface="Times New Roman"/>
                <a:cs typeface="Arial" pitchFamily="34" charset="0"/>
              </a:rPr>
              <a:t>Практическая </a:t>
            </a:r>
            <a:r>
              <a:rPr lang="ru-RU" sz="40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a typeface="Times New Roman"/>
                <a:cs typeface="Arial" pitchFamily="34" charset="0"/>
              </a:rPr>
              <a:t>работа № 11 «</a:t>
            </a:r>
            <a:r>
              <a:rPr lang="ru-RU" sz="40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Коагуляция коллоидных систем</a:t>
            </a:r>
            <a:r>
              <a:rPr lang="ru-RU" sz="4000" b="1" dirty="0" smtClean="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a typeface="Times New Roman"/>
                <a:cs typeface="Arial" pitchFamily="34" charset="0"/>
              </a:rPr>
              <a:t>»</a:t>
            </a:r>
            <a:endParaRPr lang="ru-RU" sz="40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a typeface="Times New Roman"/>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Прямоугольник 7"/>
          <p:cNvSpPr/>
          <p:nvPr/>
        </p:nvSpPr>
        <p:spPr>
          <a:xfrm>
            <a:off x="142844" y="332656"/>
            <a:ext cx="8858312" cy="2656112"/>
          </a:xfrm>
          <a:prstGeom prst="rect">
            <a:avLst/>
          </a:prstGeom>
        </p:spPr>
        <p:txBody>
          <a:bodyPr wrap="square">
            <a:spAutoFit/>
          </a:bodyPr>
          <a:lstStyle/>
          <a:p>
            <a:pPr marL="900113" indent="-900113"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Цель</a:t>
            </a:r>
            <a:r>
              <a:rPr lang="ru-RU" sz="2800" b="1" dirty="0" smtClean="0">
                <a:latin typeface="Arial" pitchFamily="34" charset="0"/>
                <a:cs typeface="Arial" pitchFamily="34" charset="0"/>
              </a:rPr>
              <a:t> – Познакомиться с процессом коагуляции; научиться рассчитывать порог коагуляции.</a:t>
            </a:r>
          </a:p>
          <a:p>
            <a:pPr marL="900113" indent="-900113"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Приборы и реактивы</a:t>
            </a:r>
            <a:r>
              <a:rPr lang="ru-RU" sz="2800" b="1" dirty="0" smtClean="0">
                <a:latin typeface="Arial" pitchFamily="34" charset="0"/>
                <a:cs typeface="Arial" pitchFamily="34" charset="0"/>
              </a:rPr>
              <a:t>: химическая посуда, Н</a:t>
            </a:r>
            <a:r>
              <a:rPr lang="en-US" sz="2800" b="1" baseline="-25000" dirty="0" smtClean="0">
                <a:latin typeface="Arial" pitchFamily="34" charset="0"/>
                <a:cs typeface="Arial" pitchFamily="34" charset="0"/>
              </a:rPr>
              <a:t>2</a:t>
            </a:r>
            <a:r>
              <a:rPr lang="en-US" sz="2800" b="1" dirty="0" smtClean="0">
                <a:latin typeface="Arial" pitchFamily="34" charset="0"/>
                <a:cs typeface="Arial" pitchFamily="34" charset="0"/>
              </a:rPr>
              <a:t>O</a:t>
            </a:r>
            <a:r>
              <a:rPr lang="ru-RU" sz="2800" b="1" dirty="0" smtClean="0">
                <a:latin typeface="Arial" pitchFamily="34" charset="0"/>
                <a:cs typeface="Arial" pitchFamily="34" charset="0"/>
              </a:rPr>
              <a:t>, </a:t>
            </a:r>
            <a:r>
              <a:rPr lang="ru-RU" sz="2800" b="1" dirty="0">
                <a:latin typeface="Arial" pitchFamily="34" charset="0"/>
                <a:cs typeface="Arial" pitchFamily="34" charset="0"/>
              </a:rPr>
              <a:t>0,01 %-</a:t>
            </a:r>
            <a:r>
              <a:rPr lang="ru-RU" sz="2800" b="1" dirty="0" err="1" smtClean="0">
                <a:latin typeface="Arial" pitchFamily="34" charset="0"/>
                <a:cs typeface="Arial" pitchFamily="34" charset="0"/>
              </a:rPr>
              <a:t>ный</a:t>
            </a:r>
            <a:r>
              <a:rPr lang="ru-RU" sz="2800" b="1" dirty="0" smtClean="0">
                <a:latin typeface="Arial" pitchFamily="34" charset="0"/>
                <a:cs typeface="Arial" pitchFamily="34" charset="0"/>
              </a:rPr>
              <a:t> раствор </a:t>
            </a:r>
            <a:r>
              <a:rPr lang="ru-RU" sz="2800" b="1" dirty="0">
                <a:latin typeface="Arial" pitchFamily="34" charset="0"/>
                <a:cs typeface="Arial" pitchFamily="34" charset="0"/>
              </a:rPr>
              <a:t>К</a:t>
            </a:r>
            <a:r>
              <a:rPr lang="ru-RU" sz="2800" b="1" baseline="-25000" dirty="0">
                <a:latin typeface="Arial" pitchFamily="34" charset="0"/>
                <a:cs typeface="Arial" pitchFamily="34" charset="0"/>
              </a:rPr>
              <a:t>4</a:t>
            </a:r>
            <a:r>
              <a:rPr lang="ru-RU" sz="2800" b="1" dirty="0">
                <a:latin typeface="Arial" pitchFamily="34" charset="0"/>
                <a:cs typeface="Arial" pitchFamily="34" charset="0"/>
              </a:rPr>
              <a:t>[</a:t>
            </a:r>
            <a:r>
              <a:rPr lang="en-US" sz="2800" b="1" dirty="0">
                <a:latin typeface="Arial" pitchFamily="34" charset="0"/>
                <a:cs typeface="Arial" pitchFamily="34" charset="0"/>
              </a:rPr>
              <a:t>F</a:t>
            </a:r>
            <a:r>
              <a:rPr lang="ru-RU" sz="2800" b="1" dirty="0">
                <a:latin typeface="Arial" pitchFamily="34" charset="0"/>
                <a:cs typeface="Arial" pitchFamily="34" charset="0"/>
              </a:rPr>
              <a:t>е(</a:t>
            </a:r>
            <a:r>
              <a:rPr lang="en-US" sz="2800" b="1" dirty="0">
                <a:latin typeface="Arial" pitchFamily="34" charset="0"/>
                <a:cs typeface="Arial" pitchFamily="34" charset="0"/>
              </a:rPr>
              <a:t>CN</a:t>
            </a:r>
            <a:r>
              <a:rPr lang="ru-RU" sz="2800" b="1" dirty="0">
                <a:latin typeface="Arial" pitchFamily="34" charset="0"/>
                <a:cs typeface="Arial" pitchFamily="34" charset="0"/>
              </a:rPr>
              <a:t>)</a:t>
            </a:r>
            <a:r>
              <a:rPr lang="ru-RU" sz="2800" b="1" baseline="-25000" dirty="0">
                <a:latin typeface="Arial" pitchFamily="34" charset="0"/>
                <a:cs typeface="Arial" pitchFamily="34" charset="0"/>
              </a:rPr>
              <a:t>6</a:t>
            </a:r>
            <a:r>
              <a:rPr lang="ru-RU" sz="2800" b="1" dirty="0" smtClean="0">
                <a:latin typeface="Arial" pitchFamily="34" charset="0"/>
                <a:cs typeface="Arial" pitchFamily="34" charset="0"/>
              </a:rPr>
              <a:t>], 2 </a:t>
            </a:r>
            <a:r>
              <a:rPr lang="ru-RU" sz="2800" b="1" dirty="0">
                <a:latin typeface="Arial" pitchFamily="34" charset="0"/>
                <a:cs typeface="Arial" pitchFamily="34" charset="0"/>
              </a:rPr>
              <a:t>%-</a:t>
            </a:r>
            <a:r>
              <a:rPr lang="ru-RU" sz="2800" b="1" dirty="0" err="1" smtClean="0">
                <a:latin typeface="Arial" pitchFamily="34" charset="0"/>
                <a:cs typeface="Arial" pitchFamily="34" charset="0"/>
              </a:rPr>
              <a:t>ный</a:t>
            </a:r>
            <a:r>
              <a:rPr lang="ru-RU" sz="2800" b="1" dirty="0" smtClean="0">
                <a:latin typeface="Arial" pitchFamily="34" charset="0"/>
                <a:cs typeface="Arial" pitchFamily="34" charset="0"/>
              </a:rPr>
              <a:t> раствор </a:t>
            </a:r>
            <a:r>
              <a:rPr lang="en-US" sz="2800" b="1" dirty="0">
                <a:latin typeface="Arial" pitchFamily="34" charset="0"/>
                <a:cs typeface="Arial" pitchFamily="34" charset="0"/>
              </a:rPr>
              <a:t>F</a:t>
            </a:r>
            <a:r>
              <a:rPr lang="ru-RU" sz="2800" b="1" dirty="0" err="1">
                <a:latin typeface="Arial" pitchFamily="34" charset="0"/>
                <a:cs typeface="Arial" pitchFamily="34" charset="0"/>
              </a:rPr>
              <a:t>еС</a:t>
            </a:r>
            <a:r>
              <a:rPr lang="en-US" sz="2800" b="1" dirty="0">
                <a:latin typeface="Arial" pitchFamily="34" charset="0"/>
                <a:cs typeface="Arial" pitchFamily="34" charset="0"/>
              </a:rPr>
              <a:t>l</a:t>
            </a:r>
            <a:r>
              <a:rPr lang="ru-RU" sz="2800" b="1" baseline="-25000" dirty="0">
                <a:latin typeface="Arial" pitchFamily="34" charset="0"/>
                <a:cs typeface="Arial" pitchFamily="34" charset="0"/>
              </a:rPr>
              <a:t>3</a:t>
            </a:r>
            <a:r>
              <a:rPr lang="ru-RU" sz="2800" b="1" dirty="0" smtClean="0">
                <a:latin typeface="Arial" pitchFamily="34" charset="0"/>
                <a:cs typeface="Arial" pitchFamily="34" charset="0"/>
              </a:rPr>
              <a:t>, 2 </a:t>
            </a:r>
            <a:r>
              <a:rPr lang="ru-RU" sz="2800" b="1" dirty="0">
                <a:latin typeface="Arial" pitchFamily="34" charset="0"/>
                <a:cs typeface="Arial" pitchFamily="34" charset="0"/>
              </a:rPr>
              <a:t>М </a:t>
            </a:r>
            <a:r>
              <a:rPr lang="en-US" sz="2800" b="1" dirty="0">
                <a:latin typeface="Arial" pitchFamily="34" charset="0"/>
                <a:cs typeface="Arial" pitchFamily="34" charset="0"/>
              </a:rPr>
              <a:t>K</a:t>
            </a:r>
            <a:r>
              <a:rPr lang="ru-RU" sz="2800" b="1" dirty="0">
                <a:latin typeface="Arial" pitchFamily="34" charset="0"/>
                <a:cs typeface="Arial" pitchFamily="34" charset="0"/>
              </a:rPr>
              <a:t>С</a:t>
            </a:r>
            <a:r>
              <a:rPr lang="en-US" sz="2800" b="1" dirty="0">
                <a:latin typeface="Arial" pitchFamily="34" charset="0"/>
                <a:cs typeface="Arial" pitchFamily="34" charset="0"/>
              </a:rPr>
              <a:t>l</a:t>
            </a:r>
            <a:r>
              <a:rPr lang="ru-RU" sz="2800" b="1" dirty="0">
                <a:latin typeface="Arial" pitchFamily="34" charset="0"/>
                <a:cs typeface="Arial" pitchFamily="34" charset="0"/>
              </a:rPr>
              <a:t>, 0,02 М </a:t>
            </a:r>
            <a:r>
              <a:rPr lang="ru-RU" sz="2800" b="1" dirty="0" err="1">
                <a:latin typeface="Arial" pitchFamily="34" charset="0"/>
                <a:cs typeface="Arial" pitchFamily="34" charset="0"/>
              </a:rPr>
              <a:t>ВаC</a:t>
            </a:r>
            <a:r>
              <a:rPr lang="en-US" sz="2800" b="1" dirty="0">
                <a:latin typeface="Arial" pitchFamily="34" charset="0"/>
                <a:cs typeface="Arial" pitchFamily="34" charset="0"/>
              </a:rPr>
              <a:t>l</a:t>
            </a:r>
            <a:r>
              <a:rPr lang="ru-RU" sz="2800" b="1" baseline="-25000" dirty="0">
                <a:latin typeface="Arial" pitchFamily="34" charset="0"/>
                <a:cs typeface="Arial" pitchFamily="34" charset="0"/>
              </a:rPr>
              <a:t>2 </a:t>
            </a:r>
            <a:r>
              <a:rPr lang="ru-RU" sz="2800" b="1" dirty="0">
                <a:latin typeface="Arial" pitchFamily="34" charset="0"/>
                <a:cs typeface="Arial" pitchFamily="34" charset="0"/>
              </a:rPr>
              <a:t>(или </a:t>
            </a:r>
            <a:r>
              <a:rPr lang="ru-RU" sz="2800" b="1" dirty="0" err="1">
                <a:latin typeface="Arial" pitchFamily="34" charset="0"/>
                <a:cs typeface="Arial" pitchFamily="34" charset="0"/>
              </a:rPr>
              <a:t>MgC</a:t>
            </a:r>
            <a:r>
              <a:rPr lang="en-US" sz="2800" b="1" dirty="0">
                <a:latin typeface="Arial" pitchFamily="34" charset="0"/>
                <a:cs typeface="Arial" pitchFamily="34" charset="0"/>
              </a:rPr>
              <a:t>l</a:t>
            </a:r>
            <a:r>
              <a:rPr lang="ru-RU" sz="2800" b="1" baseline="-25000" dirty="0">
                <a:latin typeface="Arial" pitchFamily="34" charset="0"/>
                <a:cs typeface="Arial" pitchFamily="34" charset="0"/>
              </a:rPr>
              <a:t>2</a:t>
            </a:r>
            <a:r>
              <a:rPr lang="ru-RU" sz="2800" b="1" dirty="0">
                <a:latin typeface="Arial" pitchFamily="34" charset="0"/>
                <a:cs typeface="Arial" pitchFamily="34" charset="0"/>
              </a:rPr>
              <a:t>), </a:t>
            </a:r>
            <a:r>
              <a:rPr lang="ru-RU" sz="2800" b="1" dirty="0" smtClean="0">
                <a:latin typeface="Arial" pitchFamily="34" charset="0"/>
                <a:cs typeface="Arial" pitchFamily="34" charset="0"/>
              </a:rPr>
              <a:t>0,002 </a:t>
            </a:r>
            <a:r>
              <a:rPr lang="ru-RU" sz="2800" b="1" dirty="0">
                <a:latin typeface="Arial" pitchFamily="34" charset="0"/>
                <a:cs typeface="Arial" pitchFamily="34" charset="0"/>
              </a:rPr>
              <a:t>М А</a:t>
            </a:r>
            <a:r>
              <a:rPr lang="en-US" sz="2800" b="1" dirty="0">
                <a:latin typeface="Arial" pitchFamily="34" charset="0"/>
                <a:cs typeface="Arial" pitchFamily="34" charset="0"/>
              </a:rPr>
              <a:t>l</a:t>
            </a:r>
            <a:r>
              <a:rPr lang="ru-RU" sz="2800" b="1" dirty="0">
                <a:latin typeface="Arial" pitchFamily="34" charset="0"/>
                <a:cs typeface="Arial" pitchFamily="34" charset="0"/>
              </a:rPr>
              <a:t>С</a:t>
            </a:r>
            <a:r>
              <a:rPr lang="en-US" sz="2800" b="1" dirty="0">
                <a:latin typeface="Arial" pitchFamily="34" charset="0"/>
                <a:cs typeface="Arial" pitchFamily="34" charset="0"/>
              </a:rPr>
              <a:t>l</a:t>
            </a:r>
            <a:r>
              <a:rPr lang="ru-RU" sz="2800" b="1" baseline="-25000" dirty="0" smtClean="0">
                <a:latin typeface="Arial" pitchFamily="34" charset="0"/>
                <a:cs typeface="Arial" pitchFamily="34" charset="0"/>
              </a:rPr>
              <a:t>3</a:t>
            </a:r>
            <a:r>
              <a:rPr lang="ru-RU" sz="2800" b="1" dirty="0" smtClean="0">
                <a:latin typeface="Arial" pitchFamily="34" charset="0"/>
                <a:cs typeface="Arial" pitchFamily="34" charset="0"/>
              </a:rPr>
              <a:t>. </a:t>
            </a:r>
            <a:endParaRPr lang="ru-RU" sz="2800" b="1" dirty="0">
              <a:latin typeface="Arial" pitchFamily="34" charset="0"/>
              <a:cs typeface="Arial" pitchFamily="34" charset="0"/>
            </a:endParaRPr>
          </a:p>
        </p:txBody>
      </p:sp>
      <p:pic>
        <p:nvPicPr>
          <p:cNvPr id="2051" name="Picture 3"/>
          <p:cNvPicPr>
            <a:picLocks noChangeAspect="1" noChangeArrowheads="1"/>
          </p:cNvPicPr>
          <p:nvPr/>
        </p:nvPicPr>
        <p:blipFill>
          <a:blip r:embed="rId3" cstate="print"/>
          <a:srcRect l="22461" t="52002" r="52930" b="24560"/>
          <a:stretch>
            <a:fillRect/>
          </a:stretch>
        </p:blipFill>
        <p:spPr bwMode="auto">
          <a:xfrm>
            <a:off x="214282" y="4429132"/>
            <a:ext cx="3000396" cy="2286016"/>
          </a:xfrm>
          <a:prstGeom prst="round2DiagRect">
            <a:avLst>
              <a:gd name="adj1" fmla="val 16667"/>
              <a:gd name="adj2" fmla="val 0"/>
            </a:avLst>
          </a:prstGeom>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65" t="24540" r="4839" b="2764"/>
          <a:stretch/>
        </p:blipFill>
        <p:spPr bwMode="auto">
          <a:xfrm>
            <a:off x="3563888" y="4441523"/>
            <a:ext cx="3394720" cy="2273625"/>
          </a:xfrm>
          <a:prstGeom prst="round2DiagRect">
            <a:avLst>
              <a:gd name="adj1" fmla="val 16667"/>
              <a:gd name="adj2" fmla="val 0"/>
            </a:avLst>
          </a:prstGeom>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350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51520" y="332656"/>
            <a:ext cx="8712968" cy="3270895"/>
          </a:xfrm>
          <a:prstGeom prst="rect">
            <a:avLst/>
          </a:prstGeom>
        </p:spPr>
        <p:txBody>
          <a:bodyPr wrap="square">
            <a:spAutoFit/>
          </a:bodyPr>
          <a:lstStyle/>
          <a:p>
            <a:pPr indent="450000" algn="just">
              <a:lnSpc>
                <a:spcPct val="85000"/>
              </a:lnSpc>
            </a:pPr>
            <a:r>
              <a:rPr lang="ru-RU" sz="2700" b="1" dirty="0" smtClean="0">
                <a:solidFill>
                  <a:srgbClr val="FF0000"/>
                </a:solidFill>
                <a:latin typeface="Arial" pitchFamily="34" charset="0"/>
                <a:cs typeface="Arial" pitchFamily="34" charset="0"/>
              </a:rPr>
              <a:t>Опыт 1. </a:t>
            </a:r>
            <a:r>
              <a:rPr lang="ru-RU" sz="2700" b="1" u="sng" dirty="0" smtClean="0">
                <a:latin typeface="Arial" pitchFamily="34" charset="0"/>
                <a:cs typeface="Arial" pitchFamily="34" charset="0"/>
              </a:rPr>
              <a:t>Определение </a:t>
            </a:r>
            <a:r>
              <a:rPr lang="ru-RU" sz="2700" b="1" u="sng" dirty="0">
                <a:latin typeface="Arial" pitchFamily="34" charset="0"/>
                <a:cs typeface="Arial" pitchFamily="34" charset="0"/>
              </a:rPr>
              <a:t>порога коагуляции золя берлинской </a:t>
            </a:r>
            <a:r>
              <a:rPr lang="ru-RU" sz="2700" b="1" u="sng" dirty="0" smtClean="0">
                <a:latin typeface="Arial" pitchFamily="34" charset="0"/>
                <a:cs typeface="Arial" pitchFamily="34" charset="0"/>
              </a:rPr>
              <a:t>лазури</a:t>
            </a:r>
            <a:r>
              <a:rPr lang="ru-RU" sz="2700" b="1" dirty="0" smtClean="0">
                <a:latin typeface="Arial" pitchFamily="34" charset="0"/>
                <a:cs typeface="Arial" pitchFamily="34" charset="0"/>
              </a:rPr>
              <a:t>. Приготовьте </a:t>
            </a:r>
            <a:r>
              <a:rPr lang="ru-RU" sz="2700" b="1" dirty="0">
                <a:latin typeface="Arial" pitchFamily="34" charset="0"/>
                <a:cs typeface="Arial" pitchFamily="34" charset="0"/>
              </a:rPr>
              <a:t>золь берлинской </a:t>
            </a:r>
            <a:r>
              <a:rPr lang="ru-RU" sz="2700" b="1" dirty="0" smtClean="0">
                <a:latin typeface="Arial" pitchFamily="34" charset="0"/>
                <a:cs typeface="Arial" pitchFamily="34" charset="0"/>
              </a:rPr>
              <a:t>лазури, для этого </a:t>
            </a:r>
            <a:r>
              <a:rPr lang="ru-RU" sz="2700" b="1" dirty="0">
                <a:latin typeface="Arial" pitchFamily="34" charset="0"/>
                <a:cs typeface="Arial" pitchFamily="34" charset="0"/>
              </a:rPr>
              <a:t>к 50 мл 0,01 %-</a:t>
            </a:r>
            <a:r>
              <a:rPr lang="ru-RU" sz="2700" b="1" dirty="0" err="1">
                <a:latin typeface="Arial" pitchFamily="34" charset="0"/>
                <a:cs typeface="Arial" pitchFamily="34" charset="0"/>
              </a:rPr>
              <a:t>ного</a:t>
            </a:r>
            <a:r>
              <a:rPr lang="ru-RU" sz="2700" b="1" dirty="0">
                <a:latin typeface="Arial" pitchFamily="34" charset="0"/>
                <a:cs typeface="Arial" pitchFamily="34" charset="0"/>
              </a:rPr>
              <a:t> раствора К</a:t>
            </a:r>
            <a:r>
              <a:rPr lang="ru-RU" sz="2700" b="1" baseline="-25000" dirty="0">
                <a:latin typeface="Arial" pitchFamily="34" charset="0"/>
                <a:cs typeface="Arial" pitchFamily="34" charset="0"/>
              </a:rPr>
              <a:t>4</a:t>
            </a:r>
            <a:r>
              <a:rPr lang="ru-RU" sz="2700" b="1" dirty="0">
                <a:latin typeface="Arial" pitchFamily="34" charset="0"/>
                <a:cs typeface="Arial" pitchFamily="34" charset="0"/>
              </a:rPr>
              <a:t>[</a:t>
            </a:r>
            <a:r>
              <a:rPr lang="en-US" sz="2700" b="1" dirty="0">
                <a:latin typeface="Arial" pitchFamily="34" charset="0"/>
                <a:cs typeface="Arial" pitchFamily="34" charset="0"/>
              </a:rPr>
              <a:t>F</a:t>
            </a:r>
            <a:r>
              <a:rPr lang="ru-RU" sz="2700" b="1" dirty="0">
                <a:latin typeface="Arial" pitchFamily="34" charset="0"/>
                <a:cs typeface="Arial" pitchFamily="34" charset="0"/>
              </a:rPr>
              <a:t>е(</a:t>
            </a:r>
            <a:r>
              <a:rPr lang="en-US" sz="2700" b="1" dirty="0">
                <a:latin typeface="Arial" pitchFamily="34" charset="0"/>
                <a:cs typeface="Arial" pitchFamily="34" charset="0"/>
              </a:rPr>
              <a:t>CN</a:t>
            </a:r>
            <a:r>
              <a:rPr lang="ru-RU" sz="2700" b="1" dirty="0">
                <a:latin typeface="Arial" pitchFamily="34" charset="0"/>
                <a:cs typeface="Arial" pitchFamily="34" charset="0"/>
              </a:rPr>
              <a:t>)</a:t>
            </a:r>
            <a:r>
              <a:rPr lang="ru-RU" sz="2700" b="1" baseline="-25000" dirty="0">
                <a:latin typeface="Arial" pitchFamily="34" charset="0"/>
                <a:cs typeface="Arial" pitchFamily="34" charset="0"/>
              </a:rPr>
              <a:t>6</a:t>
            </a:r>
            <a:r>
              <a:rPr lang="ru-RU" sz="2700" b="1" dirty="0">
                <a:latin typeface="Arial" pitchFamily="34" charset="0"/>
                <a:cs typeface="Arial" pitchFamily="34" charset="0"/>
              </a:rPr>
              <a:t>]</a:t>
            </a:r>
            <a:r>
              <a:rPr lang="ru-RU" sz="2700" b="1" dirty="0" smtClean="0">
                <a:latin typeface="Arial" pitchFamily="34" charset="0"/>
                <a:cs typeface="Arial" pitchFamily="34" charset="0"/>
              </a:rPr>
              <a:t> добавьте </a:t>
            </a:r>
            <a:r>
              <a:rPr lang="ru-RU" sz="2700" b="1" dirty="0">
                <a:latin typeface="Arial" pitchFamily="34" charset="0"/>
                <a:cs typeface="Arial" pitchFamily="34" charset="0"/>
              </a:rPr>
              <a:t>60–62 капли 2 %-</a:t>
            </a:r>
            <a:r>
              <a:rPr lang="ru-RU" sz="2700" b="1" dirty="0" err="1">
                <a:latin typeface="Arial" pitchFamily="34" charset="0"/>
                <a:cs typeface="Arial" pitchFamily="34" charset="0"/>
              </a:rPr>
              <a:t>ного</a:t>
            </a:r>
            <a:r>
              <a:rPr lang="ru-RU" sz="2700" b="1" dirty="0">
                <a:latin typeface="Arial" pitchFamily="34" charset="0"/>
                <a:cs typeface="Arial" pitchFamily="34" charset="0"/>
              </a:rPr>
              <a:t> раствора </a:t>
            </a:r>
            <a:r>
              <a:rPr lang="en-US" sz="2700" b="1" dirty="0">
                <a:latin typeface="Arial" pitchFamily="34" charset="0"/>
                <a:cs typeface="Arial" pitchFamily="34" charset="0"/>
              </a:rPr>
              <a:t>F</a:t>
            </a:r>
            <a:r>
              <a:rPr lang="ru-RU" sz="2700" b="1" dirty="0" err="1">
                <a:latin typeface="Arial" pitchFamily="34" charset="0"/>
                <a:cs typeface="Arial" pitchFamily="34" charset="0"/>
              </a:rPr>
              <a:t>еС</a:t>
            </a:r>
            <a:r>
              <a:rPr lang="en-US" sz="2700" b="1" dirty="0">
                <a:latin typeface="Arial" pitchFamily="34" charset="0"/>
                <a:cs typeface="Arial" pitchFamily="34" charset="0"/>
              </a:rPr>
              <a:t>l</a:t>
            </a:r>
            <a:r>
              <a:rPr lang="ru-RU" sz="2700" b="1" baseline="-25000" dirty="0">
                <a:latin typeface="Arial" pitchFamily="34" charset="0"/>
                <a:cs typeface="Arial" pitchFamily="34" charset="0"/>
              </a:rPr>
              <a:t>3</a:t>
            </a:r>
            <a:r>
              <a:rPr lang="ru-RU" sz="2700" b="1" dirty="0">
                <a:latin typeface="Arial" pitchFamily="34" charset="0"/>
                <a:cs typeface="Arial" pitchFamily="34" charset="0"/>
              </a:rPr>
              <a:t>, непрерывно помешивая</a:t>
            </a:r>
            <a:r>
              <a:rPr lang="ru-RU" sz="2700" b="1" dirty="0" smtClean="0">
                <a:latin typeface="Arial" pitchFamily="34" charset="0"/>
                <a:cs typeface="Arial" pitchFamily="34" charset="0"/>
              </a:rPr>
              <a:t>.</a:t>
            </a:r>
          </a:p>
          <a:p>
            <a:pPr indent="450000" algn="just">
              <a:lnSpc>
                <a:spcPct val="85000"/>
              </a:lnSpc>
            </a:pPr>
            <a:r>
              <a:rPr lang="ru-RU" sz="2700" b="1" dirty="0" smtClean="0">
                <a:latin typeface="Arial" pitchFamily="34" charset="0"/>
                <a:cs typeface="Arial" pitchFamily="34" charset="0"/>
              </a:rPr>
              <a:t>В 12 пробирок налейте по </a:t>
            </a:r>
            <a:r>
              <a:rPr lang="ru-RU" sz="2700" b="1" dirty="0">
                <a:latin typeface="Arial" pitchFamily="34" charset="0"/>
                <a:cs typeface="Arial" pitchFamily="34" charset="0"/>
              </a:rPr>
              <a:t>5 мл золя, в другие четыре </a:t>
            </a:r>
            <a:r>
              <a:rPr lang="ru-RU" sz="2700" b="1" dirty="0" smtClean="0">
                <a:latin typeface="Arial" pitchFamily="34" charset="0"/>
                <a:cs typeface="Arial" pitchFamily="34" charset="0"/>
              </a:rPr>
              <a:t>пробирки </a:t>
            </a:r>
            <a:r>
              <a:rPr lang="ru-RU" sz="2700" b="1" dirty="0">
                <a:latin typeface="Arial" pitchFamily="34" charset="0"/>
                <a:cs typeface="Arial" pitchFamily="34" charset="0"/>
              </a:rPr>
              <a:t>соответствующие количества дистиллированной воды и </a:t>
            </a:r>
            <a:r>
              <a:rPr lang="ru-RU" sz="2700" b="1" dirty="0" smtClean="0">
                <a:latin typeface="Arial" pitchFamily="34" charset="0"/>
                <a:cs typeface="Arial" pitchFamily="34" charset="0"/>
              </a:rPr>
              <a:t>раствора электролита (смотри таблицу).</a:t>
            </a:r>
            <a:endParaRPr lang="ru-RU" sz="2700" b="1" u="sng" dirty="0">
              <a:latin typeface="Arial" pitchFamily="34" charset="0"/>
              <a:cs typeface="Arial" pitchFamily="34" charset="0"/>
            </a:endParaRPr>
          </a:p>
        </p:txBody>
      </p:sp>
      <p:pic>
        <p:nvPicPr>
          <p:cNvPr id="1331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9112" t="21508" r="56555" b="36733"/>
          <a:stretch/>
        </p:blipFill>
        <p:spPr bwMode="auto">
          <a:xfrm>
            <a:off x="6406095" y="3401438"/>
            <a:ext cx="1864804" cy="2895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547" t="19987" r="48104" b="37962"/>
          <a:stretch/>
        </p:blipFill>
        <p:spPr bwMode="auto">
          <a:xfrm>
            <a:off x="242516" y="3565166"/>
            <a:ext cx="5119806" cy="307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827584" y="6309320"/>
            <a:ext cx="3962944"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a:ln w="11430"/>
                <a:effectLst>
                  <a:outerShdw blurRad="50800" dist="39000" dir="5460000" algn="tl">
                    <a:srgbClr val="000000">
                      <a:alpha val="38000"/>
                    </a:srgbClr>
                  </a:outerShdw>
                </a:effectLst>
                <a:latin typeface="Arial Black" pitchFamily="34" charset="0"/>
                <a:cs typeface="Arial" pitchFamily="34" charset="0"/>
              </a:rPr>
              <a:t>К</a:t>
            </a:r>
            <a:r>
              <a:rPr lang="ru-RU" sz="2600" b="1" baseline="-25000" dirty="0">
                <a:ln w="11430"/>
                <a:effectLst>
                  <a:outerShdw blurRad="50800" dist="39000" dir="5460000" algn="tl">
                    <a:srgbClr val="000000">
                      <a:alpha val="38000"/>
                    </a:srgbClr>
                  </a:outerShdw>
                </a:effectLst>
                <a:latin typeface="Arial Black" pitchFamily="34" charset="0"/>
                <a:cs typeface="Arial" pitchFamily="34" charset="0"/>
              </a:rPr>
              <a:t>4</a:t>
            </a:r>
            <a:r>
              <a:rPr lang="ru-RU" sz="2600" b="1" dirty="0">
                <a:ln w="11430"/>
                <a:effectLst>
                  <a:outerShdw blurRad="50800" dist="39000" dir="5460000" algn="tl">
                    <a:srgbClr val="000000">
                      <a:alpha val="38000"/>
                    </a:srgbClr>
                  </a:outerShdw>
                </a:effectLst>
                <a:latin typeface="Arial Black" pitchFamily="34" charset="0"/>
                <a:cs typeface="Arial" pitchFamily="34" charset="0"/>
              </a:rPr>
              <a:t>[</a:t>
            </a:r>
            <a:r>
              <a:rPr lang="en-US" sz="2600" b="1" dirty="0">
                <a:ln w="11430"/>
                <a:effectLst>
                  <a:outerShdw blurRad="50800" dist="39000" dir="5460000" algn="tl">
                    <a:srgbClr val="000000">
                      <a:alpha val="38000"/>
                    </a:srgbClr>
                  </a:outerShdw>
                </a:effectLst>
                <a:latin typeface="Arial Black" pitchFamily="34" charset="0"/>
                <a:cs typeface="Arial" pitchFamily="34" charset="0"/>
              </a:rPr>
              <a:t>F</a:t>
            </a:r>
            <a:r>
              <a:rPr lang="ru-RU" sz="2600" b="1" dirty="0">
                <a:ln w="11430"/>
                <a:effectLst>
                  <a:outerShdw blurRad="50800" dist="39000" dir="5460000" algn="tl">
                    <a:srgbClr val="000000">
                      <a:alpha val="38000"/>
                    </a:srgbClr>
                  </a:outerShdw>
                </a:effectLst>
                <a:latin typeface="Arial Black" pitchFamily="34" charset="0"/>
                <a:cs typeface="Arial" pitchFamily="34" charset="0"/>
              </a:rPr>
              <a:t>е(</a:t>
            </a:r>
            <a:r>
              <a:rPr lang="en-US" sz="2600" b="1" dirty="0">
                <a:ln w="11430"/>
                <a:effectLst>
                  <a:outerShdw blurRad="50800" dist="39000" dir="5460000" algn="tl">
                    <a:srgbClr val="000000">
                      <a:alpha val="38000"/>
                    </a:srgbClr>
                  </a:outerShdw>
                </a:effectLst>
                <a:latin typeface="Arial Black" pitchFamily="34" charset="0"/>
                <a:cs typeface="Arial" pitchFamily="34" charset="0"/>
              </a:rPr>
              <a:t>CN</a:t>
            </a:r>
            <a:r>
              <a:rPr lang="ru-RU" sz="2600" b="1" dirty="0">
                <a:ln w="11430"/>
                <a:effectLst>
                  <a:outerShdw blurRad="50800" dist="39000" dir="5460000" algn="tl">
                    <a:srgbClr val="000000">
                      <a:alpha val="38000"/>
                    </a:srgbClr>
                  </a:outerShdw>
                </a:effectLst>
                <a:latin typeface="Arial Black" pitchFamily="34" charset="0"/>
                <a:cs typeface="Arial" pitchFamily="34" charset="0"/>
              </a:rPr>
              <a:t>)</a:t>
            </a:r>
            <a:r>
              <a:rPr lang="ru-RU" sz="2600" b="1" baseline="-25000" dirty="0">
                <a:ln w="11430"/>
                <a:effectLst>
                  <a:outerShdw blurRad="50800" dist="39000" dir="5460000" algn="tl">
                    <a:srgbClr val="000000">
                      <a:alpha val="38000"/>
                    </a:srgbClr>
                  </a:outerShdw>
                </a:effectLst>
                <a:latin typeface="Arial Black" pitchFamily="34" charset="0"/>
                <a:cs typeface="Arial" pitchFamily="34" charset="0"/>
              </a:rPr>
              <a:t>6</a:t>
            </a:r>
            <a:r>
              <a:rPr lang="ru-RU" sz="2600" b="1" dirty="0" smtClean="0">
                <a:ln w="11430"/>
                <a:effectLst>
                  <a:outerShdw blurRad="50800" dist="39000" dir="5460000" algn="tl">
                    <a:srgbClr val="000000">
                      <a:alpha val="38000"/>
                    </a:srgbClr>
                  </a:outerShdw>
                </a:effectLst>
                <a:latin typeface="Arial Black" pitchFamily="34" charset="0"/>
                <a:cs typeface="Arial" pitchFamily="34" charset="0"/>
              </a:rPr>
              <a:t>]       </a:t>
            </a:r>
            <a:r>
              <a:rPr lang="en-US" sz="2600" b="1" dirty="0">
                <a:ln w="11430"/>
                <a:effectLst>
                  <a:outerShdw blurRad="50800" dist="39000" dir="5460000" algn="tl">
                    <a:srgbClr val="000000">
                      <a:alpha val="38000"/>
                    </a:srgbClr>
                  </a:outerShdw>
                </a:effectLst>
                <a:latin typeface="Arial Black" pitchFamily="34" charset="0"/>
                <a:cs typeface="Arial" pitchFamily="34" charset="0"/>
              </a:rPr>
              <a:t>F</a:t>
            </a:r>
            <a:r>
              <a:rPr lang="ru-RU" sz="2600" b="1" dirty="0" err="1">
                <a:ln w="11430"/>
                <a:effectLst>
                  <a:outerShdw blurRad="50800" dist="39000" dir="5460000" algn="tl">
                    <a:srgbClr val="000000">
                      <a:alpha val="38000"/>
                    </a:srgbClr>
                  </a:outerShdw>
                </a:effectLst>
                <a:latin typeface="Arial Black" pitchFamily="34" charset="0"/>
                <a:cs typeface="Arial" pitchFamily="34" charset="0"/>
              </a:rPr>
              <a:t>еС</a:t>
            </a:r>
            <a:r>
              <a:rPr lang="en-US" sz="2600" b="1" dirty="0">
                <a:ln w="11430"/>
                <a:effectLst>
                  <a:outerShdw blurRad="50800" dist="39000" dir="5460000" algn="tl">
                    <a:srgbClr val="000000">
                      <a:alpha val="38000"/>
                    </a:srgbClr>
                  </a:outerShdw>
                </a:effectLst>
                <a:latin typeface="Arial Black" pitchFamily="34" charset="0"/>
                <a:cs typeface="Arial" pitchFamily="34" charset="0"/>
              </a:rPr>
              <a:t>l</a:t>
            </a:r>
            <a:r>
              <a:rPr lang="ru-RU" sz="2600" b="1" baseline="-25000" dirty="0">
                <a:ln w="11430"/>
                <a:effectLst>
                  <a:outerShdw blurRad="50800" dist="39000" dir="5460000" algn="tl">
                    <a:srgbClr val="000000">
                      <a:alpha val="38000"/>
                    </a:srgbClr>
                  </a:outerShdw>
                </a:effectLst>
                <a:latin typeface="Arial Black" pitchFamily="34" charset="0"/>
                <a:cs typeface="Arial" pitchFamily="34" charset="0"/>
              </a:rPr>
              <a:t>3</a:t>
            </a:r>
            <a:endParaRPr lang="ru-RU" sz="2600" b="1" dirty="0">
              <a:ln w="11430"/>
              <a:effectLst>
                <a:outerShdw blurRad="50800" dist="39000" dir="5460000" algn="tl">
                  <a:srgbClr val="000000">
                    <a:alpha val="38000"/>
                  </a:srgbClr>
                </a:outerShdw>
              </a:effectLst>
              <a:latin typeface="Arial Black" pitchFamily="34" charset="0"/>
            </a:endParaRPr>
          </a:p>
        </p:txBody>
      </p:sp>
      <p:sp>
        <p:nvSpPr>
          <p:cNvPr id="7" name="Прямоугольник 6"/>
          <p:cNvSpPr/>
          <p:nvPr/>
        </p:nvSpPr>
        <p:spPr>
          <a:xfrm>
            <a:off x="5652120" y="5939988"/>
            <a:ext cx="2490765" cy="74033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2600" b="1" dirty="0" smtClean="0">
                <a:ln w="11430"/>
                <a:effectLst>
                  <a:outerShdw blurRad="50800" dist="39000" dir="5460000" algn="tl">
                    <a:srgbClr val="000000">
                      <a:alpha val="38000"/>
                    </a:srgbClr>
                  </a:outerShdw>
                </a:effectLst>
                <a:latin typeface="Arial Black" pitchFamily="34" charset="0"/>
                <a:cs typeface="Arial" pitchFamily="34" charset="0"/>
              </a:rPr>
              <a:t>Берлинская лазурь</a:t>
            </a:r>
            <a:endParaRPr lang="ru-RU" sz="2600" b="1" dirty="0">
              <a:ln w="11430"/>
              <a:effectLst>
                <a:outerShdw blurRad="50800" dist="39000" dir="5460000" algn="tl">
                  <a:srgbClr val="000000">
                    <a:alpha val="38000"/>
                  </a:srgbClr>
                </a:outerShdw>
              </a:effectLst>
              <a:latin typeface="Arial Black" pitchFamily="34" charset="0"/>
            </a:endParaRPr>
          </a:p>
        </p:txBody>
      </p:sp>
      <p:sp>
        <p:nvSpPr>
          <p:cNvPr id="8" name="Прямоугольник 7"/>
          <p:cNvSpPr/>
          <p:nvPr/>
        </p:nvSpPr>
        <p:spPr>
          <a:xfrm>
            <a:off x="2771800" y="4538971"/>
            <a:ext cx="588623" cy="92333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5400" b="1" dirty="0" smtClean="0">
                <a:ln w="11430"/>
                <a:effectLst>
                  <a:outerShdw blurRad="80000" dist="40000" dir="5040000" algn="tl">
                    <a:srgbClr val="000000">
                      <a:alpha val="30000"/>
                    </a:srgbClr>
                  </a:outerShdw>
                </a:effectLst>
                <a:latin typeface="Arial" pitchFamily="34" charset="0"/>
                <a:cs typeface="Arial" pitchFamily="34" charset="0"/>
              </a:rPr>
              <a:t>+</a:t>
            </a:r>
            <a:endParaRPr lang="ru-RU" sz="5400" b="1" dirty="0">
              <a:ln w="11430"/>
              <a:effectLst>
                <a:outerShdw blurRad="80000" dist="40000" dir="5040000" algn="tl">
                  <a:srgbClr val="000000">
                    <a:alpha val="30000"/>
                  </a:srgbClr>
                </a:outerShdw>
              </a:effectLst>
            </a:endParaRPr>
          </a:p>
        </p:txBody>
      </p:sp>
      <p:sp>
        <p:nvSpPr>
          <p:cNvPr id="10" name="Стрелка вправо 9"/>
          <p:cNvSpPr/>
          <p:nvPr/>
        </p:nvSpPr>
        <p:spPr>
          <a:xfrm>
            <a:off x="5076056" y="4769803"/>
            <a:ext cx="1656184" cy="461665"/>
          </a:xfrm>
          <a:prstGeom prst="rightArrow">
            <a:avLst/>
          </a:prstGeom>
          <a:solidFill>
            <a:srgbClr val="CCFFFF"/>
          </a:solidFill>
          <a:ln w="38100">
            <a:solidFill>
              <a:srgbClr val="00206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990119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648584805"/>
              </p:ext>
            </p:extLst>
          </p:nvPr>
        </p:nvGraphicFramePr>
        <p:xfrm>
          <a:off x="265069" y="332656"/>
          <a:ext cx="8568949" cy="5945886"/>
        </p:xfrm>
        <a:graphic>
          <a:graphicData uri="http://schemas.openxmlformats.org/drawingml/2006/table">
            <a:tbl>
              <a:tblPr firstRow="1" firstCol="1" lastRow="1" lastCol="1" bandRow="1" bandCol="1">
                <a:tableStyleId>{93296810-A885-4BE3-A3E7-6D5BEEA58F35}</a:tableStyleId>
              </a:tblPr>
              <a:tblGrid>
                <a:gridCol w="1392201"/>
                <a:gridCol w="1258546"/>
                <a:gridCol w="1224136"/>
                <a:gridCol w="2232248"/>
                <a:gridCol w="2461818"/>
              </a:tblGrid>
              <a:tr h="0">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Номер пробы</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Золь, мл</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Вода, мл</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Электролит, мл</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Помутнение через 30 мин</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gridSpan="5">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700" b="1" dirty="0" smtClean="0">
                          <a:solidFill>
                            <a:schemeClr val="tx1"/>
                          </a:solidFill>
                          <a:effectLst/>
                          <a:latin typeface="Arial" pitchFamily="34" charset="0"/>
                          <a:cs typeface="Arial" pitchFamily="34" charset="0"/>
                        </a:rPr>
                        <a:t>Электролит – </a:t>
                      </a:r>
                      <a:r>
                        <a:rPr kumimoji="0" lang="ru-RU" sz="2700" b="1" kern="1200" dirty="0" smtClean="0">
                          <a:solidFill>
                            <a:schemeClr val="tx1"/>
                          </a:solidFill>
                          <a:effectLst/>
                          <a:latin typeface="Arial" pitchFamily="34" charset="0"/>
                          <a:ea typeface="+mn-ea"/>
                          <a:cs typeface="Arial" pitchFamily="34" charset="0"/>
                        </a:rPr>
                        <a:t>2 М </a:t>
                      </a:r>
                      <a:r>
                        <a:rPr kumimoji="0" lang="en-US" sz="2700" b="1" kern="1200" dirty="0" smtClean="0">
                          <a:solidFill>
                            <a:schemeClr val="tx1"/>
                          </a:solidFill>
                          <a:effectLst/>
                          <a:latin typeface="Arial" pitchFamily="34" charset="0"/>
                          <a:ea typeface="+mn-ea"/>
                          <a:cs typeface="Arial" pitchFamily="34" charset="0"/>
                        </a:rPr>
                        <a:t>K</a:t>
                      </a:r>
                      <a:r>
                        <a:rPr kumimoji="0" lang="ru-RU" sz="2700" b="1" kern="1200" dirty="0" smtClean="0">
                          <a:solidFill>
                            <a:schemeClr val="tx1"/>
                          </a:solidFill>
                          <a:effectLst/>
                          <a:latin typeface="Arial" pitchFamily="34" charset="0"/>
                          <a:ea typeface="+mn-ea"/>
                          <a:cs typeface="Arial" pitchFamily="34" charset="0"/>
                        </a:rPr>
                        <a:t>С</a:t>
                      </a:r>
                      <a:r>
                        <a:rPr kumimoji="0" lang="en-US" sz="2700" b="1" kern="1200" dirty="0" smtClean="0">
                          <a:solidFill>
                            <a:schemeClr val="tx1"/>
                          </a:solidFill>
                          <a:effectLst/>
                          <a:latin typeface="Arial" pitchFamily="34" charset="0"/>
                          <a:ea typeface="+mn-ea"/>
                          <a:cs typeface="Arial" pitchFamily="34" charset="0"/>
                        </a:rPr>
                        <a:t>l</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pPr algn="ctr">
                        <a:lnSpc>
                          <a:spcPct val="85000"/>
                        </a:lnSpc>
                        <a:spcAft>
                          <a:spcPts val="0"/>
                        </a:spcAft>
                      </a:pP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1</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5</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4,5</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0,5</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 </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2</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5</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4</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1</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 </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3</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5</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9</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2</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 </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4</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5</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1</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4</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 </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gridSpan="5">
                  <a:txBody>
                    <a:bodyPr/>
                    <a:lstStyle/>
                    <a:p>
                      <a:pPr algn="ctr">
                        <a:lnSpc>
                          <a:spcPct val="85000"/>
                        </a:lnSpc>
                        <a:spcAft>
                          <a:spcPts val="0"/>
                        </a:spcAft>
                      </a:pPr>
                      <a:r>
                        <a:rPr lang="ru-RU" sz="2700" b="1" dirty="0" smtClean="0">
                          <a:solidFill>
                            <a:schemeClr val="tx1"/>
                          </a:solidFill>
                          <a:effectLst/>
                          <a:latin typeface="Arial" pitchFamily="34" charset="0"/>
                          <a:cs typeface="Arial" pitchFamily="34" charset="0"/>
                        </a:rPr>
                        <a:t>Электролит – </a:t>
                      </a:r>
                      <a:r>
                        <a:rPr kumimoji="0" lang="ru-RU" sz="2700" b="1" kern="1200" dirty="0" smtClean="0">
                          <a:solidFill>
                            <a:schemeClr val="tx1"/>
                          </a:solidFill>
                          <a:effectLst/>
                          <a:latin typeface="Arial" pitchFamily="34" charset="0"/>
                          <a:ea typeface="+mn-ea"/>
                          <a:cs typeface="Arial" pitchFamily="34" charset="0"/>
                        </a:rPr>
                        <a:t>0,02 М </a:t>
                      </a:r>
                      <a:r>
                        <a:rPr kumimoji="0" lang="ru-RU" sz="2700" b="1" kern="1200" dirty="0" err="1" smtClean="0">
                          <a:solidFill>
                            <a:schemeClr val="tx1"/>
                          </a:solidFill>
                          <a:effectLst/>
                          <a:latin typeface="Arial" pitchFamily="34" charset="0"/>
                          <a:ea typeface="+mn-ea"/>
                          <a:cs typeface="Arial" pitchFamily="34" charset="0"/>
                        </a:rPr>
                        <a:t>ВаC</a:t>
                      </a:r>
                      <a:r>
                        <a:rPr kumimoji="0" lang="en-US" sz="2700" b="1" kern="1200" dirty="0" smtClean="0">
                          <a:solidFill>
                            <a:schemeClr val="tx1"/>
                          </a:solidFill>
                          <a:effectLst/>
                          <a:latin typeface="Arial" pitchFamily="34" charset="0"/>
                          <a:ea typeface="+mn-ea"/>
                          <a:cs typeface="Arial" pitchFamily="34" charset="0"/>
                        </a:rPr>
                        <a:t>l</a:t>
                      </a:r>
                      <a:r>
                        <a:rPr kumimoji="0" lang="ru-RU" sz="2700" b="1" kern="1200" baseline="-25000" dirty="0" smtClean="0">
                          <a:solidFill>
                            <a:schemeClr val="tx1"/>
                          </a:solidFill>
                          <a:effectLst/>
                          <a:latin typeface="Arial" pitchFamily="34" charset="0"/>
                          <a:ea typeface="+mn-ea"/>
                          <a:cs typeface="Arial" pitchFamily="34" charset="0"/>
                        </a:rPr>
                        <a:t>2</a:t>
                      </a:r>
                      <a:r>
                        <a:rPr kumimoji="0" lang="ru-RU" sz="2700" b="1" kern="1200" dirty="0" smtClean="0">
                          <a:solidFill>
                            <a:schemeClr val="tx1"/>
                          </a:solidFill>
                          <a:effectLst/>
                          <a:latin typeface="Arial" pitchFamily="34" charset="0"/>
                          <a:ea typeface="+mn-ea"/>
                          <a:cs typeface="Arial" pitchFamily="34" charset="0"/>
                        </a:rPr>
                        <a:t> </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1</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5</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4,5</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0,5</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2</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5</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4</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1</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3</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5</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9</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2</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4</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5</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1</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4</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gridSpan="5">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700" b="1" dirty="0" smtClean="0">
                          <a:solidFill>
                            <a:schemeClr val="tx1"/>
                          </a:solidFill>
                          <a:effectLst/>
                          <a:latin typeface="Arial" pitchFamily="34" charset="0"/>
                          <a:cs typeface="Arial" pitchFamily="34" charset="0"/>
                        </a:rPr>
                        <a:t>Электролит – </a:t>
                      </a:r>
                      <a:r>
                        <a:rPr kumimoji="0" lang="ru-RU" sz="2700" b="1" kern="1200" dirty="0" smtClean="0">
                          <a:solidFill>
                            <a:schemeClr val="tx1"/>
                          </a:solidFill>
                          <a:effectLst/>
                          <a:latin typeface="Arial" pitchFamily="34" charset="0"/>
                          <a:ea typeface="+mn-ea"/>
                          <a:cs typeface="Arial" pitchFamily="34" charset="0"/>
                        </a:rPr>
                        <a:t>0,002 М А</a:t>
                      </a:r>
                      <a:r>
                        <a:rPr kumimoji="0" lang="en-US" sz="2700" b="1" kern="1200" dirty="0" smtClean="0">
                          <a:solidFill>
                            <a:schemeClr val="tx1"/>
                          </a:solidFill>
                          <a:effectLst/>
                          <a:latin typeface="Arial" pitchFamily="34" charset="0"/>
                          <a:ea typeface="+mn-ea"/>
                          <a:cs typeface="Arial" pitchFamily="34" charset="0"/>
                        </a:rPr>
                        <a:t>l</a:t>
                      </a:r>
                      <a:r>
                        <a:rPr kumimoji="0" lang="ru-RU" sz="2700" b="1" kern="1200" dirty="0" smtClean="0">
                          <a:solidFill>
                            <a:schemeClr val="tx1"/>
                          </a:solidFill>
                          <a:effectLst/>
                          <a:latin typeface="Arial" pitchFamily="34" charset="0"/>
                          <a:ea typeface="+mn-ea"/>
                          <a:cs typeface="Arial" pitchFamily="34" charset="0"/>
                        </a:rPr>
                        <a:t>С</a:t>
                      </a:r>
                      <a:r>
                        <a:rPr kumimoji="0" lang="en-US" sz="2700" b="1" kern="1200" dirty="0" smtClean="0">
                          <a:solidFill>
                            <a:schemeClr val="tx1"/>
                          </a:solidFill>
                          <a:effectLst/>
                          <a:latin typeface="Arial" pitchFamily="34" charset="0"/>
                          <a:ea typeface="+mn-ea"/>
                          <a:cs typeface="Arial" pitchFamily="34" charset="0"/>
                        </a:rPr>
                        <a:t>l</a:t>
                      </a:r>
                      <a:r>
                        <a:rPr kumimoji="0" lang="ru-RU" sz="2700" b="1" kern="1200" baseline="-25000" dirty="0" smtClean="0">
                          <a:solidFill>
                            <a:schemeClr val="tx1"/>
                          </a:solidFill>
                          <a:effectLst/>
                          <a:latin typeface="Arial" pitchFamily="34" charset="0"/>
                          <a:ea typeface="+mn-ea"/>
                          <a:cs typeface="Arial" pitchFamily="34" charset="0"/>
                        </a:rPr>
                        <a:t>3</a:t>
                      </a:r>
                      <a:r>
                        <a:rPr lang="ru-RU" sz="2700" b="1" dirty="0" smtClean="0">
                          <a:solidFill>
                            <a:schemeClr val="tx1"/>
                          </a:solidFill>
                          <a:effectLst/>
                          <a:latin typeface="Arial" pitchFamily="34" charset="0"/>
                          <a:cs typeface="Arial" pitchFamily="34" charset="0"/>
                        </a:rPr>
                        <a:t> </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1</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5</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4,5</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0,5</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2</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5</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4</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1</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3</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5</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9</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2</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0">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4</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5</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a:solidFill>
                            <a:schemeClr val="tx1"/>
                          </a:solidFill>
                          <a:effectLst/>
                          <a:latin typeface="Arial" pitchFamily="34" charset="0"/>
                          <a:cs typeface="Arial" pitchFamily="34" charset="0"/>
                        </a:rPr>
                        <a:t>1</a:t>
                      </a:r>
                      <a:endParaRPr lang="ru-RU" sz="2700" b="1">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r>
                        <a:rPr lang="ru-RU" sz="2700" b="1" dirty="0">
                          <a:solidFill>
                            <a:schemeClr val="tx1"/>
                          </a:solidFill>
                          <a:effectLst/>
                          <a:latin typeface="Arial" pitchFamily="34" charset="0"/>
                          <a:cs typeface="Arial" pitchFamily="34" charset="0"/>
                        </a:rPr>
                        <a:t>4</a:t>
                      </a: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algn="ctr">
                        <a:lnSpc>
                          <a:spcPct val="85000"/>
                        </a:lnSpc>
                        <a:spcAft>
                          <a:spcPts val="0"/>
                        </a:spcAft>
                      </a:pPr>
                      <a:endParaRPr lang="ru-RU" sz="2700" b="1"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3751466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51520" y="308987"/>
            <a:ext cx="8712968" cy="3624069"/>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Получили </a:t>
            </a:r>
            <a:r>
              <a:rPr lang="ru-RU" sz="2700" b="1" dirty="0" smtClean="0">
                <a:latin typeface="Arial" pitchFamily="34" charset="0"/>
                <a:cs typeface="Arial" pitchFamily="34" charset="0"/>
              </a:rPr>
              <a:t>по четыре </a:t>
            </a:r>
            <a:r>
              <a:rPr lang="ru-RU" sz="2700" b="1" dirty="0">
                <a:latin typeface="Arial" pitchFamily="34" charset="0"/>
                <a:cs typeface="Arial" pitchFamily="34" charset="0"/>
              </a:rPr>
              <a:t>раствора, в которых концентрация золя </a:t>
            </a:r>
            <a:r>
              <a:rPr lang="ru-RU" sz="2700" b="1" dirty="0" smtClean="0">
                <a:latin typeface="Arial" pitchFamily="34" charset="0"/>
                <a:cs typeface="Arial" pitchFamily="34" charset="0"/>
              </a:rPr>
              <a:t>и электролита одинакова </a:t>
            </a:r>
            <a:r>
              <a:rPr lang="ru-RU" sz="2700" b="1" dirty="0">
                <a:latin typeface="Arial" pitchFamily="34" charset="0"/>
                <a:cs typeface="Arial" pitchFamily="34" charset="0"/>
              </a:rPr>
              <a:t>(1:1), концентрация электролита в каждой следующей пробирке больше, чем в предыдущей, в два </a:t>
            </a:r>
            <a:r>
              <a:rPr lang="ru-RU" sz="2700" b="1" dirty="0" smtClean="0">
                <a:latin typeface="Arial" pitchFamily="34" charset="0"/>
                <a:cs typeface="Arial" pitchFamily="34" charset="0"/>
              </a:rPr>
              <a:t>раза</a:t>
            </a:r>
            <a:r>
              <a:rPr lang="ru-RU" sz="2700" b="1" dirty="0">
                <a:latin typeface="Arial" pitchFamily="34" charset="0"/>
                <a:cs typeface="Arial" pitchFamily="34" charset="0"/>
              </a:rPr>
              <a:t>. Через 30 мин </a:t>
            </a:r>
            <a:r>
              <a:rPr lang="ru-RU" sz="2700" b="1" dirty="0" smtClean="0">
                <a:latin typeface="Arial" pitchFamily="34" charset="0"/>
                <a:cs typeface="Arial" pitchFamily="34" charset="0"/>
              </a:rPr>
              <a:t>отметьте, </a:t>
            </a:r>
            <a:r>
              <a:rPr lang="ru-RU" sz="2700" b="1" dirty="0">
                <a:latin typeface="Arial" pitchFamily="34" charset="0"/>
                <a:cs typeface="Arial" pitchFamily="34" charset="0"/>
              </a:rPr>
              <a:t>в каких пробирках произошла явная коагуляция (помутнение). При помутнении </a:t>
            </a:r>
            <a:r>
              <a:rPr lang="ru-RU" sz="2700" b="1" dirty="0" smtClean="0">
                <a:latin typeface="Arial" pitchFamily="34" charset="0"/>
                <a:cs typeface="Arial" pitchFamily="34" charset="0"/>
              </a:rPr>
              <a:t>поставьте </a:t>
            </a:r>
            <a:r>
              <a:rPr lang="ru-RU" sz="2700" b="1" dirty="0">
                <a:latin typeface="Arial" pitchFamily="34" charset="0"/>
                <a:cs typeface="Arial" pitchFamily="34" charset="0"/>
              </a:rPr>
              <a:t>в таблице знак «+» и </a:t>
            </a:r>
            <a:r>
              <a:rPr lang="ru-RU" sz="2700" b="1" dirty="0" smtClean="0">
                <a:latin typeface="Arial" pitchFamily="34" charset="0"/>
                <a:cs typeface="Arial" pitchFamily="34" charset="0"/>
              </a:rPr>
              <a:t>отметьте </a:t>
            </a:r>
            <a:r>
              <a:rPr lang="ru-RU" sz="2700" b="1" dirty="0">
                <a:latin typeface="Arial" pitchFamily="34" charset="0"/>
                <a:cs typeface="Arial" pitchFamily="34" charset="0"/>
              </a:rPr>
              <a:t>степень помутнения (например, выпал осадок … </a:t>
            </a:r>
            <a:r>
              <a:rPr lang="ru-RU" sz="2700" b="1" dirty="0" smtClean="0">
                <a:latin typeface="Arial" pitchFamily="34" charset="0"/>
                <a:cs typeface="Arial" pitchFamily="34" charset="0"/>
              </a:rPr>
              <a:t>цвет, </a:t>
            </a:r>
            <a:r>
              <a:rPr lang="ru-RU" sz="2700" b="1" dirty="0">
                <a:latin typeface="Arial" pitchFamily="34" charset="0"/>
                <a:cs typeface="Arial" pitchFamily="34" charset="0"/>
              </a:rPr>
              <a:t>взвесь, взвесь + осадок и т. д.).</a:t>
            </a:r>
          </a:p>
        </p:txBody>
      </p:sp>
    </p:spTree>
    <p:extLst>
      <p:ext uri="{BB962C8B-B14F-4D97-AF65-F5344CB8AC3E}">
        <p14:creationId xmlns:p14="http://schemas.microsoft.com/office/powerpoint/2010/main" val="3751466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домой 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77664" y="332656"/>
            <a:ext cx="8712968" cy="4330416"/>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Отметьте </a:t>
            </a:r>
            <a:r>
              <a:rPr lang="ru-RU" sz="2700" b="1" dirty="0">
                <a:latin typeface="Arial" pitchFamily="34" charset="0"/>
                <a:cs typeface="Arial" pitchFamily="34" charset="0"/>
              </a:rPr>
              <a:t>минимальную концентрацию, необходимую для коагуляции, и </a:t>
            </a:r>
            <a:r>
              <a:rPr lang="ru-RU" sz="2700" b="1" dirty="0" smtClean="0">
                <a:latin typeface="Arial" pitchFamily="34" charset="0"/>
                <a:cs typeface="Arial" pitchFamily="34" charset="0"/>
              </a:rPr>
              <a:t>рассчитайте </a:t>
            </a:r>
            <a:r>
              <a:rPr lang="ru-RU" sz="2700" b="1" dirty="0">
                <a:latin typeface="Arial" pitchFamily="34" charset="0"/>
                <a:cs typeface="Arial" pitchFamily="34" charset="0"/>
              </a:rPr>
              <a:t>приближенное значение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п</a:t>
            </a:r>
            <a:r>
              <a:rPr lang="ru-RU" sz="2700" b="1" dirty="0">
                <a:latin typeface="Arial" pitchFamily="34" charset="0"/>
                <a:cs typeface="Arial" pitchFamily="34" charset="0"/>
              </a:rPr>
              <a:t>орогов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a:t>
            </a:r>
            <a:r>
              <a:rPr lang="ru-RU" sz="2700" b="1" dirty="0" smtClean="0">
                <a:latin typeface="Arial" pitchFamily="34" charset="0"/>
                <a:cs typeface="Arial" pitchFamily="34" charset="0"/>
              </a:rPr>
              <a:t>оагуляции (</a:t>
            </a:r>
            <a:r>
              <a:rPr lang="ru-RU" sz="2700" b="1" dirty="0" err="1">
                <a:latin typeface="Arial" pitchFamily="34" charset="0"/>
                <a:cs typeface="Arial" pitchFamily="34" charset="0"/>
              </a:rPr>
              <a:t>С</a:t>
            </a:r>
            <a:r>
              <a:rPr lang="ru-RU" sz="2700" b="1" baseline="-25000" dirty="0" err="1">
                <a:solidFill>
                  <a:srgbClr val="C00000"/>
                </a:solidFill>
                <a:effectLst>
                  <a:outerShdw blurRad="38100" dist="38100" dir="2700000" algn="tl">
                    <a:srgbClr val="000000">
                      <a:alpha val="43137"/>
                    </a:srgbClr>
                  </a:outerShdw>
                </a:effectLst>
                <a:latin typeface="Arial" pitchFamily="34" charset="0"/>
                <a:cs typeface="Arial" pitchFamily="34" charset="0"/>
              </a:rPr>
              <a:t>п.к</a:t>
            </a:r>
            <a:r>
              <a:rPr lang="ru-RU" sz="27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700" b="1" dirty="0" smtClean="0">
                <a:latin typeface="Arial" pitchFamily="34" charset="0"/>
                <a:cs typeface="Arial" pitchFamily="34" charset="0"/>
              </a:rPr>
              <a:t>): </a:t>
            </a:r>
          </a:p>
          <a:p>
            <a:pPr algn="ctr">
              <a:lnSpc>
                <a:spcPct val="85000"/>
              </a:lnSpc>
            </a:pPr>
            <a:r>
              <a:rPr lang="ru-RU" sz="2700" b="1"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С</a:t>
            </a:r>
            <a:r>
              <a:rPr lang="ru-RU" sz="2700" b="1" baseline="-25000" dirty="0" err="1" smtClean="0">
                <a:solidFill>
                  <a:srgbClr val="C00000"/>
                </a:solidFill>
                <a:effectLst>
                  <a:outerShdw blurRad="38100" dist="38100" dir="2700000" algn="tl">
                    <a:srgbClr val="000000">
                      <a:alpha val="43137"/>
                    </a:srgbClr>
                  </a:outerShdw>
                </a:effectLst>
                <a:latin typeface="Arial" pitchFamily="34" charset="0"/>
                <a:cs typeface="Arial" pitchFamily="34" charset="0"/>
              </a:rPr>
              <a:t>п.к</a:t>
            </a:r>
            <a:r>
              <a:rPr lang="ru-RU" sz="27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 = </a:t>
            </a:r>
            <a:r>
              <a:rPr lang="ru-RU" sz="27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С</a:t>
            </a:r>
            <a:r>
              <a:rPr lang="ru-RU" sz="2700" b="1" baseline="-25000" dirty="0" err="1">
                <a:solidFill>
                  <a:srgbClr val="C00000"/>
                </a:solidFill>
                <a:effectLst>
                  <a:outerShdw blurRad="38100" dist="38100" dir="2700000" algn="tl">
                    <a:srgbClr val="000000">
                      <a:alpha val="43137"/>
                    </a:srgbClr>
                  </a:outerShdw>
                </a:effectLst>
                <a:latin typeface="Arial" pitchFamily="34" charset="0"/>
                <a:cs typeface="Arial" pitchFamily="34" charset="0"/>
              </a:rPr>
              <a:t>э</a:t>
            </a:r>
            <a:r>
              <a:rPr lang="ru-RU" sz="27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700" b="1" baseline="30000"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en-US"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V</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en-US"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V</a:t>
            </a:r>
            <a:r>
              <a:rPr lang="ru-RU" sz="2700" b="1" baseline="-25000" dirty="0">
                <a:solidFill>
                  <a:srgbClr val="C00000"/>
                </a:solidFill>
                <a:effectLst>
                  <a:outerShdw blurRad="38100" dist="38100" dir="2700000" algn="tl">
                    <a:srgbClr val="000000">
                      <a:alpha val="43137"/>
                    </a:srgbClr>
                  </a:outerShdw>
                </a:effectLst>
                <a:latin typeface="Arial" pitchFamily="34" charset="0"/>
                <a:cs typeface="Arial" pitchFamily="34" charset="0"/>
              </a:rPr>
              <a:t>з</a:t>
            </a:r>
            <a:r>
              <a:rPr lang="ru-RU" sz="2700" b="1" dirty="0">
                <a:latin typeface="Arial" pitchFamily="34" charset="0"/>
                <a:cs typeface="Arial" pitchFamily="34" charset="0"/>
              </a:rPr>
              <a:t>, </a:t>
            </a:r>
            <a:endParaRPr lang="ru-RU" sz="2700" b="1" dirty="0" smtClean="0">
              <a:latin typeface="Arial" pitchFamily="34" charset="0"/>
              <a:cs typeface="Arial" pitchFamily="34" charset="0"/>
            </a:endParaRPr>
          </a:p>
          <a:p>
            <a:pPr algn="just">
              <a:lnSpc>
                <a:spcPct val="85000"/>
              </a:lnSpc>
            </a:pPr>
            <a:r>
              <a:rPr lang="ru-RU" sz="2700" b="1" dirty="0" smtClean="0">
                <a:latin typeface="Arial" pitchFamily="34" charset="0"/>
                <a:cs typeface="Arial" pitchFamily="34" charset="0"/>
              </a:rPr>
              <a:t>где </a:t>
            </a:r>
            <a:r>
              <a:rPr lang="ru-RU" sz="2700" b="1" dirty="0" err="1">
                <a:latin typeface="Arial" pitchFamily="34" charset="0"/>
                <a:cs typeface="Arial" pitchFamily="34" charset="0"/>
              </a:rPr>
              <a:t>С</a:t>
            </a:r>
            <a:r>
              <a:rPr lang="ru-RU" sz="2700" b="1" baseline="-25000" dirty="0" err="1">
                <a:latin typeface="Arial" pitchFamily="34" charset="0"/>
                <a:cs typeface="Arial" pitchFamily="34" charset="0"/>
              </a:rPr>
              <a:t>э</a:t>
            </a:r>
            <a:r>
              <a:rPr lang="ru-RU" sz="2700" b="1" dirty="0">
                <a:latin typeface="Arial" pitchFamily="34" charset="0"/>
                <a:cs typeface="Arial" pitchFamily="34" charset="0"/>
              </a:rPr>
              <a:t> – концентрация электролита, моль/л; </a:t>
            </a:r>
          </a:p>
          <a:p>
            <a:pPr marL="1346200" indent="-723900" algn="just">
              <a:lnSpc>
                <a:spcPct val="85000"/>
              </a:lnSpc>
            </a:pPr>
            <a:r>
              <a:rPr lang="ru-RU" sz="2700" b="1" cap="all" dirty="0">
                <a:latin typeface="Arial" pitchFamily="34" charset="0"/>
                <a:cs typeface="Arial" pitchFamily="34" charset="0"/>
              </a:rPr>
              <a:t>v</a:t>
            </a:r>
            <a:r>
              <a:rPr lang="ru-RU" sz="2700" b="1" dirty="0">
                <a:latin typeface="Arial" pitchFamily="34" charset="0"/>
                <a:cs typeface="Arial" pitchFamily="34" charset="0"/>
              </a:rPr>
              <a:t> – наименьший объем раствора электролита, достаточный для коагуляции, мл; </a:t>
            </a:r>
          </a:p>
          <a:p>
            <a:pPr marL="1346200" indent="-723900" algn="just">
              <a:lnSpc>
                <a:spcPct val="85000"/>
              </a:lnSpc>
            </a:pPr>
            <a:r>
              <a:rPr lang="en-US" sz="2700" b="1" dirty="0">
                <a:latin typeface="Arial" pitchFamily="34" charset="0"/>
                <a:cs typeface="Arial" pitchFamily="34" charset="0"/>
              </a:rPr>
              <a:t>V</a:t>
            </a:r>
            <a:r>
              <a:rPr lang="ru-RU" sz="2700" b="1" baseline="-25000" dirty="0">
                <a:latin typeface="Arial" pitchFamily="34" charset="0"/>
                <a:cs typeface="Arial" pitchFamily="34" charset="0"/>
              </a:rPr>
              <a:t>з</a:t>
            </a:r>
            <a:r>
              <a:rPr lang="ru-RU" sz="2700" b="1" dirty="0">
                <a:latin typeface="Arial" pitchFamily="34" charset="0"/>
                <a:cs typeface="Arial" pitchFamily="34" charset="0"/>
              </a:rPr>
              <a:t> – </a:t>
            </a:r>
            <a:r>
              <a:rPr lang="ru-RU" sz="2700" b="1" dirty="0" smtClean="0">
                <a:latin typeface="Arial" pitchFamily="34" charset="0"/>
                <a:cs typeface="Arial" pitchFamily="34" charset="0"/>
              </a:rPr>
              <a:t>объем </a:t>
            </a:r>
            <a:r>
              <a:rPr lang="ru-RU" sz="2700" b="1" dirty="0">
                <a:latin typeface="Arial" pitchFamily="34" charset="0"/>
                <a:cs typeface="Arial" pitchFamily="34" charset="0"/>
              </a:rPr>
              <a:t>золя, мл. </a:t>
            </a:r>
            <a:endParaRPr lang="ru-RU" sz="2700" b="1" dirty="0" smtClean="0">
              <a:latin typeface="Arial" pitchFamily="34" charset="0"/>
              <a:cs typeface="Arial" pitchFamily="34" charset="0"/>
            </a:endParaRPr>
          </a:p>
          <a:p>
            <a:pPr indent="622300" algn="just">
              <a:lnSpc>
                <a:spcPct val="85000"/>
              </a:lnSpc>
            </a:pPr>
            <a:r>
              <a:rPr lang="ru-RU" sz="2700" b="1" dirty="0" smtClean="0">
                <a:latin typeface="Arial" pitchFamily="34" charset="0"/>
                <a:cs typeface="Arial" pitchFamily="34" charset="0"/>
              </a:rPr>
              <a:t>Укажите коагулирующие </a:t>
            </a:r>
            <a:r>
              <a:rPr lang="ru-RU" sz="2700" b="1" dirty="0">
                <a:latin typeface="Arial" pitchFamily="34" charset="0"/>
                <a:cs typeface="Arial" pitchFamily="34" charset="0"/>
              </a:rPr>
              <a:t>ионы и соблюдение правила Шульце–Гарди</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spTree>
    <p:extLst>
      <p:ext uri="{BB962C8B-B14F-4D97-AF65-F5344CB8AC3E}">
        <p14:creationId xmlns:p14="http://schemas.microsoft.com/office/powerpoint/2010/main" val="3751466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1142976" y="2500306"/>
            <a:ext cx="5859296" cy="830997"/>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4800" b="1" dirty="0" smtClean="0">
                <a:ln w="11430">
                  <a:solidFill>
                    <a:sysClr val="windowText" lastClr="000000"/>
                  </a:solidFill>
                </a:ln>
                <a:solidFill>
                  <a:srgbClr val="0000FF"/>
                </a:solidFill>
                <a:effectLst>
                  <a:outerShdw blurRad="80000" dist="40000" dir="5040000" algn="tl">
                    <a:srgbClr val="000000">
                      <a:alpha val="30000"/>
                    </a:srgbClr>
                  </a:outerShdw>
                </a:effectLst>
                <a:latin typeface="Arial Black" pitchFamily="34" charset="0"/>
                <a:ea typeface="Times New Roman"/>
                <a:cs typeface="Arial" pitchFamily="34" charset="0"/>
              </a:rPr>
              <a:t>Жесткость воды</a:t>
            </a:r>
            <a:endParaRPr lang="ru-RU" sz="4800" b="1" dirty="0">
              <a:ln w="11430">
                <a:solidFill>
                  <a:sysClr val="windowText" lastClr="000000"/>
                </a:solidFill>
              </a:ln>
              <a:solidFill>
                <a:srgbClr val="0000FF"/>
              </a:solidFill>
              <a:effectLst>
                <a:outerShdw blurRad="80000" dist="40000" dir="5040000" algn="tl">
                  <a:srgbClr val="000000">
                    <a:alpha val="30000"/>
                  </a:srgbClr>
                </a:outerShdw>
              </a:effectLst>
              <a:latin typeface="Arial Black" pitchFamily="34" charset="0"/>
            </a:endParaRPr>
          </a:p>
        </p:txBody>
      </p:sp>
      <p:pic>
        <p:nvPicPr>
          <p:cNvPr id="29697" name="Picture 1" descr="D:\23.05.13-домашние документы\Лаб. раб YES\Виртуальные лабораторные YES\Анимашки и картинки\Вода, жидкости,\Реки\6d1acb36a720.gif"/>
          <p:cNvPicPr>
            <a:picLocks noChangeAspect="1" noChangeArrowheads="1" noCrop="1"/>
          </p:cNvPicPr>
          <p:nvPr/>
        </p:nvPicPr>
        <p:blipFill>
          <a:blip r:embed="rId3" cstate="print"/>
          <a:srcRect/>
          <a:stretch>
            <a:fillRect/>
          </a:stretch>
        </p:blipFill>
        <p:spPr bwMode="auto">
          <a:xfrm>
            <a:off x="90484" y="3929066"/>
            <a:ext cx="3981450" cy="2857500"/>
          </a:xfrm>
          <a:prstGeom prst="rect">
            <a:avLst/>
          </a:prstGeom>
          <a:noFill/>
        </p:spPr>
      </p:pic>
      <p:pic>
        <p:nvPicPr>
          <p:cNvPr id="29699" name="Picture 3" descr="D:\23.05.13-домашние документы\Лаб. раб YES\Виртуальные лабораторные YES\Анимашки и картинки\Вода, жидкости,\9672d986e1703a4a402495d8b9e624ec.jpg"/>
          <p:cNvPicPr>
            <a:picLocks noChangeAspect="1" noChangeArrowheads="1"/>
          </p:cNvPicPr>
          <p:nvPr/>
        </p:nvPicPr>
        <p:blipFill>
          <a:blip r:embed="rId4" cstate="print"/>
          <a:srcRect/>
          <a:stretch>
            <a:fillRect/>
          </a:stretch>
        </p:blipFill>
        <p:spPr bwMode="auto">
          <a:xfrm>
            <a:off x="7084221" y="0"/>
            <a:ext cx="2059779" cy="2746372"/>
          </a:xfrm>
          <a:prstGeom prst="rect">
            <a:avLst/>
          </a:prstGeom>
          <a:noFill/>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14282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142875" y="985807"/>
            <a:ext cx="8893175" cy="5173724"/>
          </a:xfrm>
          <a:prstGeom prst="rect">
            <a:avLst/>
          </a:prstGeom>
          <a:noFill/>
          <a:ln w="9525">
            <a:noFill/>
            <a:miter lim="800000"/>
            <a:headEnd/>
            <a:tailEnd/>
          </a:ln>
          <a:effectLst/>
        </p:spPr>
        <p:txBody>
          <a:bodyPr bIns="0" anchor="ctr">
            <a:spAutoFit/>
          </a:bodyPr>
          <a:lstStyle/>
          <a:p>
            <a:pPr indent="450000" algn="just">
              <a:lnSpc>
                <a:spcPct val="85000"/>
              </a:lnSpc>
              <a:defRPr/>
            </a:pPr>
            <a:r>
              <a:rPr lang="ru-RU" sz="2800" b="1" u="sng" dirty="0">
                <a:latin typeface="Arial" pitchFamily="34" charset="0"/>
                <a:cs typeface="Arial" pitchFamily="34" charset="0"/>
                <a:sym typeface="Symbol" pitchFamily="18" charset="2"/>
              </a:rPr>
              <a:t>Основным законом</a:t>
            </a:r>
            <a:r>
              <a:rPr lang="ru-RU" sz="2800" b="1" i="1" dirty="0">
                <a:latin typeface="Arial" pitchFamily="34" charset="0"/>
                <a:cs typeface="Arial" pitchFamily="34" charset="0"/>
                <a:sym typeface="Symbol" pitchFamily="18" charset="2"/>
              </a:rPr>
              <a:t> </a:t>
            </a:r>
            <a:r>
              <a:rPr lang="ru-RU" sz="2800" b="1" i="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фазового равновесия</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sym typeface="Symbol" pitchFamily="18" charset="2"/>
              </a:rPr>
              <a:t> </a:t>
            </a:r>
            <a:r>
              <a:rPr lang="ru-RU" sz="2800" b="1" u="sng" dirty="0">
                <a:latin typeface="Arial" pitchFamily="34" charset="0"/>
                <a:cs typeface="Arial" pitchFamily="34" charset="0"/>
                <a:sym typeface="Symbol" pitchFamily="18" charset="2"/>
              </a:rPr>
              <a:t>является</a:t>
            </a:r>
            <a:r>
              <a:rPr lang="ru-RU" sz="2800" b="1" dirty="0">
                <a:latin typeface="Arial" pitchFamily="34" charset="0"/>
                <a:cs typeface="Arial" pitchFamily="34" charset="0"/>
                <a:sym typeface="Symbol" pitchFamily="18" charset="2"/>
              </a:rPr>
              <a:t> </a:t>
            </a:r>
            <a:r>
              <a:rPr lang="ru-RU" sz="2800" b="1" dirty="0">
                <a:solidFill>
                  <a:srgbClr val="C00000"/>
                </a:solidFill>
                <a:effectLst>
                  <a:outerShdw blurRad="38100" dist="38100" dir="2700000" algn="tl">
                    <a:srgbClr val="000000"/>
                  </a:outerShdw>
                </a:effectLst>
                <a:latin typeface="Arial" pitchFamily="34" charset="0"/>
                <a:cs typeface="Arial" pitchFamily="34" charset="0"/>
                <a:sym typeface="Symbol" pitchFamily="18" charset="2"/>
              </a:rPr>
              <a:t>правило фаз Гиббса</a:t>
            </a:r>
            <a:r>
              <a:rPr lang="ru-RU" sz="2800" b="1" dirty="0">
                <a:latin typeface="Arial" pitchFamily="34" charset="0"/>
                <a:cs typeface="Arial" pitchFamily="34" charset="0"/>
                <a:sym typeface="Symbol" pitchFamily="18" charset="2"/>
              </a:rPr>
              <a:t>: число степеней свободы равновесной термодинамической системы, на которую влияют только температура и давление, равно числу независимых компонентов системы минус число фаз плюс два</a:t>
            </a:r>
            <a:r>
              <a:rPr lang="ru-RU" sz="2800" b="1" i="1" dirty="0">
                <a:latin typeface="Arial" pitchFamily="34" charset="0"/>
                <a:cs typeface="Arial" pitchFamily="34" charset="0"/>
                <a:sym typeface="Symbol" pitchFamily="18" charset="2"/>
              </a:rPr>
              <a:t>.</a:t>
            </a:r>
          </a:p>
          <a:p>
            <a:pPr indent="450000" algn="ctr">
              <a:lnSpc>
                <a:spcPct val="85000"/>
              </a:lnSpc>
              <a:defRPr/>
            </a:pPr>
            <a:r>
              <a:rPr lang="en-US"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C</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 = К – Ф + 2</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1)</a:t>
            </a:r>
          </a:p>
          <a:p>
            <a:pPr marL="1520825" indent="-1520825" algn="just">
              <a:lnSpc>
                <a:spcPct val="85000"/>
              </a:lnSpc>
              <a:defRPr/>
            </a:pPr>
            <a:r>
              <a:rPr lang="ru-RU" sz="2800" b="1" dirty="0">
                <a:latin typeface="Arial" pitchFamily="34" charset="0"/>
                <a:cs typeface="Arial" pitchFamily="34" charset="0"/>
              </a:rPr>
              <a:t>где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С</a:t>
            </a:r>
            <a:r>
              <a:rPr lang="ru-RU" sz="2800" b="1" dirty="0">
                <a:latin typeface="Arial" pitchFamily="34" charset="0"/>
                <a:cs typeface="Arial" pitchFamily="34" charset="0"/>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число  независимых  переменных </a:t>
            </a:r>
            <a:r>
              <a:rPr lang="ru-RU" sz="2800" b="1" dirty="0" smtClean="0">
                <a:latin typeface="Arial" pitchFamily="34" charset="0"/>
                <a:cs typeface="Arial" pitchFamily="34" charset="0"/>
              </a:rPr>
              <a:t>или число </a:t>
            </a:r>
            <a:r>
              <a:rPr lang="ru-RU" sz="2800" b="1" dirty="0">
                <a:latin typeface="Arial" pitchFamily="34" charset="0"/>
                <a:cs typeface="Arial" pitchFamily="34" charset="0"/>
              </a:rPr>
              <a:t>степеней свободы;</a:t>
            </a:r>
            <a:endParaRPr lang="ru-RU" sz="2800" b="1" dirty="0">
              <a:latin typeface="Arial" pitchFamily="34" charset="0"/>
              <a:cs typeface="Arial" pitchFamily="34" charset="0"/>
              <a:sym typeface="Symbol" pitchFamily="18" charset="2"/>
            </a:endParaRPr>
          </a:p>
          <a:p>
            <a:pPr marL="1520825" indent="-804863" algn="just">
              <a:lnSpc>
                <a:spcPct val="85000"/>
              </a:lnSpc>
              <a:defRPr/>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sym typeface="Symbol" pitchFamily="18" charset="2"/>
              </a:rPr>
              <a:t>К</a:t>
            </a:r>
            <a:r>
              <a:rPr lang="ru-RU" sz="2800" b="1" dirty="0" smtClean="0">
                <a:latin typeface="Arial" pitchFamily="34" charset="0"/>
                <a:cs typeface="Arial" pitchFamily="34" charset="0"/>
                <a:sym typeface="Symbol" pitchFamily="18" charset="2"/>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число компонентов;</a:t>
            </a:r>
            <a:endParaRPr lang="ru-RU" sz="2800" b="1" dirty="0">
              <a:latin typeface="Arial" pitchFamily="34" charset="0"/>
              <a:cs typeface="Arial" pitchFamily="34" charset="0"/>
              <a:sym typeface="Symbol" pitchFamily="18" charset="2"/>
            </a:endParaRPr>
          </a:p>
          <a:p>
            <a:pPr marL="1520825" indent="-804863" algn="just">
              <a:lnSpc>
                <a:spcPct val="85000"/>
              </a:lnSpc>
              <a:defRPr/>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sym typeface="Symbol" pitchFamily="18" charset="2"/>
              </a:rPr>
              <a:t>Ф</a:t>
            </a:r>
            <a:r>
              <a:rPr lang="ru-RU" sz="2800" b="1" dirty="0" smtClean="0">
                <a:latin typeface="Arial" pitchFamily="34" charset="0"/>
                <a:cs typeface="Arial" pitchFamily="34" charset="0"/>
                <a:sym typeface="Symbol" pitchFamily="18" charset="2"/>
              </a:rPr>
              <a:t> </a:t>
            </a:r>
            <a:r>
              <a:rPr lang="ru-RU" sz="2800" b="1" dirty="0" smtClean="0">
                <a:latin typeface="Arial" pitchFamily="34" charset="0"/>
                <a:cs typeface="Arial" pitchFamily="34" charset="0"/>
              </a:rPr>
              <a:t>– </a:t>
            </a:r>
            <a:r>
              <a:rPr lang="ru-RU" sz="2800" b="1" dirty="0">
                <a:latin typeface="Arial" pitchFamily="34" charset="0"/>
                <a:cs typeface="Arial" pitchFamily="34" charset="0"/>
              </a:rPr>
              <a:t>число фаз;</a:t>
            </a:r>
          </a:p>
          <a:p>
            <a:pPr marL="1520825" indent="-804863" algn="just">
              <a:lnSpc>
                <a:spcPct val="85000"/>
              </a:lnSpc>
              <a:defRPr/>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2</a:t>
            </a:r>
            <a:r>
              <a:rPr lang="ru-RU" sz="2800" b="1" dirty="0" smtClean="0">
                <a:latin typeface="Arial" pitchFamily="34" charset="0"/>
                <a:cs typeface="Arial" pitchFamily="34" charset="0"/>
              </a:rPr>
              <a:t> – число внешних факторов (изменяются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температура</a:t>
            </a:r>
            <a:r>
              <a:rPr lang="ru-RU" sz="2800" b="1" dirty="0">
                <a:latin typeface="Arial" pitchFamily="34" charset="0"/>
                <a:cs typeface="Arial" pitchFamily="34" charset="0"/>
              </a:rPr>
              <a:t> и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давление</a:t>
            </a:r>
            <a:r>
              <a:rPr lang="ru-RU" sz="2800" b="1" dirty="0">
                <a:latin typeface="Arial" pitchFamily="34" charset="0"/>
                <a:cs typeface="Arial" pitchFamily="34" charset="0"/>
              </a:rPr>
              <a:t>)</a:t>
            </a:r>
            <a:r>
              <a:rPr lang="ru-RU" sz="2800" b="1" i="1" dirty="0">
                <a:latin typeface="Arial" pitchFamily="34" charset="0"/>
                <a:cs typeface="Arial" pitchFamily="34" charset="0"/>
                <a:sym typeface="Symbol" pitchFamily="18" charset="2"/>
              </a:rPr>
              <a:t>   </a:t>
            </a:r>
            <a:r>
              <a:rPr lang="ru-RU" sz="2800" b="1" i="1" dirty="0">
                <a:solidFill>
                  <a:srgbClr val="FFFF00"/>
                </a:solidFill>
                <a:effectLst>
                  <a:outerShdw blurRad="38100" dist="38100" dir="2700000" algn="tl">
                    <a:srgbClr val="000000"/>
                  </a:outerShdw>
                </a:effectLst>
                <a:latin typeface="Arial" pitchFamily="34" charset="0"/>
                <a:cs typeface="Arial" pitchFamily="34" charset="0"/>
                <a:sym typeface="Symbol" pitchFamily="18" charset="2"/>
              </a:rPr>
              <a:t>     </a:t>
            </a:r>
          </a:p>
        </p:txBody>
      </p:sp>
      <p:pic>
        <p:nvPicPr>
          <p:cNvPr id="285699" name="Picture 3" descr="human146"/>
          <p:cNvPicPr>
            <a:picLocks noChangeAspect="1" noChangeArrowheads="1" noCrop="1"/>
          </p:cNvPicPr>
          <p:nvPr/>
        </p:nvPicPr>
        <p:blipFill>
          <a:blip r:embed="rId2" cstate="print"/>
          <a:srcRect/>
          <a:stretch>
            <a:fillRect/>
          </a:stretch>
        </p:blipFill>
        <p:spPr bwMode="auto">
          <a:xfrm>
            <a:off x="0" y="5724525"/>
            <a:ext cx="1428750" cy="1133475"/>
          </a:xfrm>
          <a:prstGeom prst="rect">
            <a:avLst/>
          </a:prstGeom>
          <a:noFill/>
          <a:ln w="9525">
            <a:noFill/>
            <a:miter lim="800000"/>
            <a:headEnd/>
            <a:tailEnd/>
          </a:ln>
        </p:spPr>
      </p:pic>
      <p:sp>
        <p:nvSpPr>
          <p:cNvPr id="285700" name="WordArt 4"/>
          <p:cNvSpPr>
            <a:spLocks noChangeArrowheads="1" noChangeShapeType="1" noTextEdit="1"/>
          </p:cNvSpPr>
          <p:nvPr/>
        </p:nvSpPr>
        <p:spPr bwMode="auto">
          <a:xfrm>
            <a:off x="1285852" y="115888"/>
            <a:ext cx="5589611" cy="455592"/>
          </a:xfrm>
          <a:prstGeom prst="rect">
            <a:avLst/>
          </a:prstGeom>
        </p:spPr>
        <p:txBody>
          <a:bodyPr wrap="none" fromWordArt="1">
            <a:prstTxWarp prst="textPlain">
              <a:avLst>
                <a:gd name="adj" fmla="val 50000"/>
              </a:avLst>
            </a:prstTxWarp>
          </a:bodyPr>
          <a:lstStyle/>
          <a:p>
            <a:pPr algn="ctr"/>
            <a:r>
              <a:rPr lang="ru-RU" sz="3600" kern="10" dirty="0">
                <a:ln w="12700">
                  <a:solidFill>
                    <a:sysClr val="windowText" lastClr="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Правило фаз Гиббса </a:t>
            </a:r>
          </a:p>
        </p:txBody>
      </p:sp>
      <p:pic>
        <p:nvPicPr>
          <p:cNvPr id="285701" name="Picture 5" descr="Джозайя Уиллард ГИББС "/>
          <p:cNvPicPr>
            <a:picLocks noChangeAspect="1" noChangeArrowheads="1"/>
          </p:cNvPicPr>
          <p:nvPr/>
        </p:nvPicPr>
        <p:blipFill>
          <a:blip r:embed="rId3" cstate="print"/>
          <a:srcRect/>
          <a:stretch>
            <a:fillRect/>
          </a:stretch>
        </p:blipFill>
        <p:spPr bwMode="auto">
          <a:xfrm>
            <a:off x="8197850" y="0"/>
            <a:ext cx="946150" cy="1052513"/>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85702" name="Rectangle 6"/>
          <p:cNvSpPr>
            <a:spLocks noChangeArrowheads="1"/>
          </p:cNvSpPr>
          <p:nvPr/>
        </p:nvSpPr>
        <p:spPr bwMode="auto">
          <a:xfrm>
            <a:off x="5000628" y="642918"/>
            <a:ext cx="3255315" cy="400110"/>
          </a:xfrm>
          <a:prstGeom prst="rect">
            <a:avLst/>
          </a:prstGeom>
          <a:noFill/>
          <a:ln w="9525">
            <a:noFill/>
            <a:miter lim="800000"/>
            <a:headEnd/>
            <a:tailEnd/>
          </a:ln>
          <a:effec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ru-RU" sz="2000" b="1" dirty="0" err="1">
                <a:ln w="11430"/>
                <a:effectLst>
                  <a:outerShdw blurRad="50800" dist="39000" dir="5460000" algn="tl">
                    <a:srgbClr val="000000">
                      <a:alpha val="38000"/>
                    </a:srgbClr>
                  </a:outerShdw>
                </a:effectLst>
                <a:latin typeface="Arial" pitchFamily="34" charset="0"/>
                <a:cs typeface="Arial" pitchFamily="34" charset="0"/>
              </a:rPr>
              <a:t>Джозайя</a:t>
            </a:r>
            <a:r>
              <a:rPr lang="ru-RU" sz="2000" b="1" dirty="0">
                <a:ln w="11430"/>
                <a:effectLst>
                  <a:outerShdw blurRad="50800" dist="39000" dir="5460000" algn="tl">
                    <a:srgbClr val="000000">
                      <a:alpha val="38000"/>
                    </a:srgbClr>
                  </a:outerShdw>
                </a:effectLst>
                <a:latin typeface="Arial" pitchFamily="34" charset="0"/>
                <a:cs typeface="Arial" pitchFamily="34" charset="0"/>
              </a:rPr>
              <a:t> </a:t>
            </a:r>
            <a:r>
              <a:rPr lang="ru-RU" sz="2000" b="1" dirty="0" err="1">
                <a:ln w="11430"/>
                <a:effectLst>
                  <a:outerShdw blurRad="50800" dist="39000" dir="5460000" algn="tl">
                    <a:srgbClr val="000000">
                      <a:alpha val="38000"/>
                    </a:srgbClr>
                  </a:outerShdw>
                </a:effectLst>
                <a:latin typeface="Arial" pitchFamily="34" charset="0"/>
                <a:cs typeface="Arial" pitchFamily="34" charset="0"/>
              </a:rPr>
              <a:t>Уиллард</a:t>
            </a:r>
            <a:r>
              <a:rPr lang="ru-RU" sz="2000" b="1" dirty="0">
                <a:ln w="11430"/>
                <a:effectLst>
                  <a:outerShdw blurRad="50800" dist="39000" dir="5460000" algn="tl">
                    <a:srgbClr val="000000">
                      <a:alpha val="38000"/>
                    </a:srgbClr>
                  </a:outerShdw>
                </a:effectLst>
                <a:latin typeface="Arial" pitchFamily="34" charset="0"/>
                <a:cs typeface="Arial" pitchFamily="34" charset="0"/>
              </a:rPr>
              <a:t> Гиббс</a:t>
            </a:r>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2">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Прямоугольник 4"/>
          <p:cNvSpPr/>
          <p:nvPr/>
        </p:nvSpPr>
        <p:spPr>
          <a:xfrm>
            <a:off x="142844" y="71414"/>
            <a:ext cx="8858280" cy="527580"/>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300" b="1" dirty="0" smtClean="0">
                <a:ln w="11430">
                  <a:solidFill>
                    <a:sysClr val="windowText" lastClr="000000"/>
                  </a:solidFill>
                </a:ln>
                <a:solidFill>
                  <a:srgbClr val="0000FF"/>
                </a:solidFill>
                <a:effectLst>
                  <a:outerShdw blurRad="80000" dist="40000" dir="5040000" algn="tl">
                    <a:srgbClr val="000000">
                      <a:alpha val="30000"/>
                    </a:srgbClr>
                  </a:outerShdw>
                </a:effectLst>
                <a:latin typeface="Arial Black" pitchFamily="34" charset="0"/>
              </a:rPr>
              <a:t>Состав природных вод (% по массе)</a:t>
            </a:r>
            <a:endParaRPr lang="ru-RU" sz="3300" b="1" dirty="0">
              <a:ln w="11430">
                <a:solidFill>
                  <a:sysClr val="windowText" lastClr="000000"/>
                </a:solidFill>
              </a:ln>
              <a:solidFill>
                <a:srgbClr val="0000FF"/>
              </a:solidFill>
              <a:effectLst>
                <a:outerShdw blurRad="80000" dist="40000" dir="5040000" algn="tl">
                  <a:srgbClr val="000000">
                    <a:alpha val="30000"/>
                  </a:srgbClr>
                </a:outerShdw>
              </a:effectLst>
              <a:latin typeface="Arial Black" pitchFamily="34" charset="0"/>
            </a:endParaRPr>
          </a:p>
        </p:txBody>
      </p:sp>
      <p:pic>
        <p:nvPicPr>
          <p:cNvPr id="88068" name="Picture 4" descr="D:\23.05.13-домашние документы\Лаб. раб YES\Виртуальные лабораторные YES\Анимашки и картинки\Вода, жидкости,\Реки\082.gif"/>
          <p:cNvPicPr>
            <a:picLocks noChangeAspect="1" noChangeArrowheads="1" noCrop="1"/>
          </p:cNvPicPr>
          <p:nvPr/>
        </p:nvPicPr>
        <p:blipFill>
          <a:blip r:embed="rId2" cstate="print"/>
          <a:srcRect/>
          <a:stretch>
            <a:fillRect/>
          </a:stretch>
        </p:blipFill>
        <p:spPr bwMode="auto">
          <a:xfrm>
            <a:off x="0" y="3810000"/>
            <a:ext cx="2286000" cy="3048000"/>
          </a:xfrm>
          <a:prstGeom prst="rect">
            <a:avLst/>
          </a:prstGeom>
          <a:noFill/>
        </p:spPr>
      </p:pic>
      <p:graphicFrame>
        <p:nvGraphicFramePr>
          <p:cNvPr id="14" name="Group 411"/>
          <p:cNvGraphicFramePr>
            <a:graphicFrameLocks/>
          </p:cNvGraphicFramePr>
          <p:nvPr>
            <p:extLst>
              <p:ext uri="{D42A27DB-BD31-4B8C-83A1-F6EECF244321}">
                <p14:modId xmlns:p14="http://schemas.microsoft.com/office/powerpoint/2010/main" val="4146060075"/>
              </p:ext>
            </p:extLst>
          </p:nvPr>
        </p:nvGraphicFramePr>
        <p:xfrm>
          <a:off x="142846" y="714356"/>
          <a:ext cx="8858310" cy="4525961"/>
        </p:xfrm>
        <a:graphic>
          <a:graphicData uri="http://schemas.openxmlformats.org/drawingml/2006/table">
            <a:tbl>
              <a:tblPr>
                <a:tableStyleId>{35758FB7-9AC5-4552-8A53-C91805E547FA}</a:tableStyleId>
              </a:tblPr>
              <a:tblGrid>
                <a:gridCol w="1011597"/>
                <a:gridCol w="962043"/>
                <a:gridCol w="1237156"/>
                <a:gridCol w="962042"/>
                <a:gridCol w="1011597"/>
                <a:gridCol w="1155135"/>
                <a:gridCol w="1237156"/>
                <a:gridCol w="1281584"/>
              </a:tblGrid>
              <a:tr h="514350">
                <a:tc gridSpan="4">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600" b="1" u="none" strike="noStrike" cap="none" normalizeH="0" baseline="0" dirty="0" smtClean="0">
                          <a:ln>
                            <a:noFill/>
                          </a:ln>
                          <a:effectLst>
                            <a:outerShdw blurRad="38100" dist="38100" dir="2700000" algn="tl">
                              <a:srgbClr val="000000"/>
                            </a:outerShdw>
                          </a:effectLst>
                        </a:rPr>
                        <a:t>Морская вода</a:t>
                      </a:r>
                      <a:endParaRPr kumimoji="0" lang="ru-RU" sz="2600" b="1" i="0" u="none" strike="noStrike" cap="none" normalizeH="0" baseline="0" dirty="0" smtClean="0">
                        <a:ln>
                          <a:noFill/>
                        </a:ln>
                        <a:solidFill>
                          <a:srgbClr val="3D09D1"/>
                        </a:solidFill>
                        <a:effectLst>
                          <a:outerShdw blurRad="38100" dist="38100" dir="2700000" algn="tl">
                            <a:srgbClr val="000000"/>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gridSpan="4">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600" b="1" u="none" strike="noStrike" cap="none" normalizeH="0" baseline="0" smtClean="0">
                          <a:ln>
                            <a:noFill/>
                          </a:ln>
                          <a:effectLst>
                            <a:outerShdw blurRad="38100" dist="38100" dir="2700000" algn="tl">
                              <a:srgbClr val="000000"/>
                            </a:outerShdw>
                          </a:effectLst>
                        </a:rPr>
                        <a:t>Речная вода</a:t>
                      </a:r>
                      <a:endParaRPr kumimoji="0" lang="ru-RU" sz="2600" b="1" i="0" u="none" strike="noStrike" cap="none" normalizeH="0" baseline="0" smtClean="0">
                        <a:ln>
                          <a:noFill/>
                        </a:ln>
                        <a:solidFill>
                          <a:srgbClr val="3D09D1"/>
                        </a:solidFill>
                        <a:effectLst>
                          <a:outerShdw blurRad="38100" dist="38100" dir="2700000" algn="tl">
                            <a:srgbClr val="000000"/>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512763">
                <a:tc gridSpan="2">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600" b="1" u="none" strike="noStrike" cap="none" normalizeH="0" baseline="0" smtClean="0">
                          <a:ln>
                            <a:noFill/>
                          </a:ln>
                          <a:effectLst>
                            <a:outerShdw blurRad="38100" dist="38100" dir="2700000" algn="tl">
                              <a:srgbClr val="000000"/>
                            </a:outerShdw>
                          </a:effectLst>
                        </a:rPr>
                        <a:t>Катионы</a:t>
                      </a:r>
                      <a:endParaRPr kumimoji="0" lang="ru-RU" sz="2600" b="1" i="0" u="none" strike="noStrike" cap="none" normalizeH="0" baseline="0" smtClean="0">
                        <a:ln>
                          <a:noFill/>
                        </a:ln>
                        <a:solidFill>
                          <a:schemeClr val="tx1"/>
                        </a:solidFill>
                        <a:effectLst>
                          <a:outerShdw blurRad="38100" dist="38100" dir="2700000" algn="tl">
                            <a:srgbClr val="000000"/>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600" b="1" u="none" strike="noStrike" cap="none" normalizeH="0" baseline="0" dirty="0" smtClean="0">
                          <a:ln>
                            <a:noFill/>
                          </a:ln>
                          <a:effectLst>
                            <a:outerShdw blurRad="38100" dist="38100" dir="2700000" algn="tl">
                              <a:srgbClr val="000000"/>
                            </a:outerShdw>
                          </a:effectLst>
                        </a:rPr>
                        <a:t>Анионы</a:t>
                      </a:r>
                      <a:endParaRPr kumimoji="0" lang="ru-RU" sz="2600" b="1"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600" b="1" u="none" strike="noStrike" cap="none" normalizeH="0" baseline="0" dirty="0" smtClean="0">
                          <a:ln>
                            <a:noFill/>
                          </a:ln>
                          <a:effectLst>
                            <a:outerShdw blurRad="38100" dist="38100" dir="2700000" algn="tl">
                              <a:srgbClr val="000000"/>
                            </a:outerShdw>
                          </a:effectLst>
                        </a:rPr>
                        <a:t>Катионы</a:t>
                      </a:r>
                      <a:endParaRPr kumimoji="0" lang="ru-RU" sz="2600" b="1"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c gridSpan="2">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600" b="1" u="none" strike="noStrike" cap="none" normalizeH="0" baseline="0" dirty="0" smtClean="0">
                          <a:ln>
                            <a:noFill/>
                          </a:ln>
                          <a:effectLst>
                            <a:outerShdw blurRad="38100" dist="38100" dir="2700000" algn="tl">
                              <a:srgbClr val="000000"/>
                            </a:outerShdw>
                          </a:effectLst>
                        </a:rPr>
                        <a:t>Анионы</a:t>
                      </a:r>
                      <a:endParaRPr kumimoji="0" lang="ru-RU" sz="2600" b="1" i="0" u="none" strike="noStrike" cap="none" normalizeH="0" baseline="0" dirty="0" smtClean="0">
                        <a:ln>
                          <a:noFill/>
                        </a:ln>
                        <a:solidFill>
                          <a:schemeClr val="tx1"/>
                        </a:solidFill>
                        <a:effectLst>
                          <a:outerShdw blurRad="38100" dist="38100" dir="2700000" algn="tl">
                            <a:srgbClr val="000000"/>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hMerge="1">
                  <a:txBody>
                    <a:bodyPr/>
                    <a:lstStyle/>
                    <a:p>
                      <a:endParaRPr lang="ru-RU"/>
                    </a:p>
                  </a:txBody>
                  <a:tcPr/>
                </a:tc>
              </a:tr>
              <a:tr h="874712">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dirty="0" smtClean="0">
                          <a:ln>
                            <a:noFill/>
                          </a:ln>
                          <a:effectLst>
                            <a:outerShdw blurRad="38100" dist="38100" dir="2700000" algn="tl">
                              <a:srgbClr val="000000">
                                <a:alpha val="43137"/>
                              </a:srgbClr>
                            </a:outerShdw>
                          </a:effectLst>
                        </a:rPr>
                        <a:t>Na</a:t>
                      </a:r>
                      <a:r>
                        <a:rPr kumimoji="0" lang="en-US" sz="2700" b="1" u="none" strike="noStrike" cap="none" normalizeH="0" baseline="30000" dirty="0" smtClean="0">
                          <a:ln>
                            <a:noFill/>
                          </a:ln>
                          <a:effectLst>
                            <a:outerShdw blurRad="38100" dist="38100" dir="2700000" algn="tl">
                              <a:srgbClr val="000000">
                                <a:alpha val="43137"/>
                              </a:srgbClr>
                            </a:outerShdw>
                          </a:effectLst>
                        </a:rPr>
                        <a:t>+</a:t>
                      </a:r>
                      <a:endParaRPr kumimoji="0" lang="en-US" sz="2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200" b="1" u="none" strike="noStrike" cap="none" normalizeH="0" baseline="0" smtClean="0">
                          <a:ln>
                            <a:noFill/>
                          </a:ln>
                          <a:effectLst>
                            <a:outerShdw blurRad="38100" dist="38100" dir="2700000" algn="tl">
                              <a:srgbClr val="000000">
                                <a:alpha val="43137"/>
                              </a:srgbClr>
                            </a:outerShdw>
                          </a:effectLst>
                        </a:rPr>
                        <a:t>1,08</a:t>
                      </a:r>
                      <a:endParaRPr kumimoji="0" lang="ru-RU" sz="22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dirty="0" err="1" smtClean="0">
                          <a:ln>
                            <a:noFill/>
                          </a:ln>
                          <a:effectLst>
                            <a:outerShdw blurRad="38100" dist="38100" dir="2700000" algn="tl">
                              <a:srgbClr val="000000">
                                <a:alpha val="43137"/>
                              </a:srgbClr>
                            </a:outerShdw>
                          </a:effectLst>
                        </a:rPr>
                        <a:t>Cl</a:t>
                      </a:r>
                      <a:r>
                        <a:rPr kumimoji="0" lang="en-US" sz="2700" b="1" u="none" strike="noStrike" cap="none" normalizeH="0" baseline="30000" dirty="0" smtClean="0">
                          <a:ln>
                            <a:noFill/>
                          </a:ln>
                          <a:effectLst>
                            <a:outerShdw blurRad="38100" dist="38100" dir="2700000" algn="tl">
                              <a:srgbClr val="000000">
                                <a:alpha val="43137"/>
                              </a:srgbClr>
                            </a:outerShdw>
                          </a:effectLst>
                          <a:sym typeface="Symbol" pitchFamily="18" charset="2"/>
                        </a:rPr>
                        <a:t></a:t>
                      </a:r>
                      <a:endParaRPr kumimoji="0" lang="en-US" sz="2700"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200" b="1" u="none" strike="noStrike" cap="none" normalizeH="0" baseline="0" smtClean="0">
                          <a:ln>
                            <a:noFill/>
                          </a:ln>
                          <a:effectLst>
                            <a:outerShdw blurRad="38100" dist="38100" dir="2700000" algn="tl">
                              <a:srgbClr val="000000">
                                <a:alpha val="43137"/>
                              </a:srgbClr>
                            </a:outerShdw>
                          </a:effectLst>
                        </a:rPr>
                        <a:t>1,94</a:t>
                      </a:r>
                      <a:endParaRPr kumimoji="0" lang="ru-RU" sz="22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dirty="0" smtClean="0">
                          <a:ln>
                            <a:noFill/>
                          </a:ln>
                          <a:effectLst>
                            <a:outerShdw blurRad="38100" dist="38100" dir="2700000" algn="tl">
                              <a:srgbClr val="000000">
                                <a:alpha val="43137"/>
                              </a:srgbClr>
                            </a:outerShdw>
                          </a:effectLst>
                        </a:rPr>
                        <a:t>Ca</a:t>
                      </a:r>
                      <a:r>
                        <a:rPr kumimoji="0" lang="en-US" sz="2700" b="1" u="none" strike="noStrike" cap="none" normalizeH="0" baseline="30000" dirty="0" smtClean="0">
                          <a:ln>
                            <a:noFill/>
                          </a:ln>
                          <a:effectLst>
                            <a:outerShdw blurRad="38100" dist="38100" dir="2700000" algn="tl">
                              <a:srgbClr val="000000">
                                <a:alpha val="43137"/>
                              </a:srgbClr>
                            </a:outerShdw>
                          </a:effectLst>
                        </a:rPr>
                        <a:t>2+</a:t>
                      </a:r>
                      <a:endParaRPr kumimoji="0" lang="en-US" sz="2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200" b="1" u="none" strike="noStrike" cap="none" normalizeH="0" baseline="0" dirty="0" smtClean="0">
                          <a:ln>
                            <a:noFill/>
                          </a:ln>
                          <a:effectLst>
                            <a:outerShdw blurRad="38100" dist="38100" dir="2700000" algn="tl">
                              <a:srgbClr val="000000">
                                <a:alpha val="43137"/>
                              </a:srgbClr>
                            </a:outerShdw>
                          </a:effectLst>
                        </a:rPr>
                        <a:t>0,0013</a:t>
                      </a:r>
                      <a:endParaRPr kumimoji="0" lang="en-US"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Tx/>
                        <a:buFont typeface="Wingdings" pitchFamily="2" charset="2"/>
                        <a:buNone/>
                        <a:tabLst/>
                      </a:pPr>
                      <a:r>
                        <a:rPr kumimoji="0" lang="en-US" sz="2700" b="1" u="none" strike="noStrike" cap="none" normalizeH="0" baseline="0" dirty="0" smtClean="0">
                          <a:ln>
                            <a:noFill/>
                          </a:ln>
                          <a:effectLst>
                            <a:outerShdw blurRad="38100" dist="38100" dir="2700000" algn="tl">
                              <a:srgbClr val="000000">
                                <a:alpha val="43137"/>
                              </a:srgbClr>
                            </a:outerShdw>
                          </a:effectLst>
                        </a:rPr>
                        <a:t>HCO</a:t>
                      </a:r>
                      <a:r>
                        <a:rPr kumimoji="0" lang="en-US" sz="2700" b="1" u="none" strike="noStrike" cap="none" normalizeH="0" baseline="-30000" dirty="0" smtClean="0">
                          <a:ln>
                            <a:noFill/>
                          </a:ln>
                          <a:effectLst>
                            <a:outerShdw blurRad="38100" dist="38100" dir="2700000" algn="tl">
                              <a:srgbClr val="000000">
                                <a:alpha val="43137"/>
                              </a:srgbClr>
                            </a:outerShdw>
                          </a:effectLst>
                        </a:rPr>
                        <a:t>3</a:t>
                      </a:r>
                      <a:r>
                        <a:rPr kumimoji="0" lang="en-US" sz="2700" b="1" u="none" strike="noStrike" cap="none" normalizeH="0" baseline="30000" dirty="0" smtClean="0">
                          <a:ln>
                            <a:noFill/>
                          </a:ln>
                          <a:effectLst>
                            <a:outerShdw blurRad="38100" dist="38100" dir="2700000" algn="tl">
                              <a:srgbClr val="000000">
                                <a:alpha val="43137"/>
                              </a:srgbClr>
                            </a:outerShdw>
                          </a:effectLst>
                          <a:sym typeface="Symbol" pitchFamily="18" charset="2"/>
                        </a:rPr>
                        <a:t></a:t>
                      </a:r>
                      <a:endParaRPr kumimoji="0" lang="en-US" sz="27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200" b="1" u="none" strike="noStrike" cap="none" normalizeH="0" baseline="0" smtClean="0">
                          <a:ln>
                            <a:noFill/>
                          </a:ln>
                          <a:effectLst>
                            <a:outerShdw blurRad="38100" dist="38100" dir="2700000" algn="tl">
                              <a:srgbClr val="000000">
                                <a:alpha val="43137"/>
                              </a:srgbClr>
                            </a:outerShdw>
                          </a:effectLst>
                        </a:rPr>
                        <a:t>0,0059</a:t>
                      </a:r>
                      <a:endParaRPr kumimoji="0" lang="en-US" sz="22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874712">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dirty="0" smtClean="0">
                          <a:ln>
                            <a:noFill/>
                          </a:ln>
                          <a:effectLst>
                            <a:outerShdw blurRad="38100" dist="38100" dir="2700000" algn="tl">
                              <a:srgbClr val="000000">
                                <a:alpha val="43137"/>
                              </a:srgbClr>
                            </a:outerShdw>
                          </a:effectLst>
                        </a:rPr>
                        <a:t>Mg</a:t>
                      </a:r>
                      <a:r>
                        <a:rPr kumimoji="0" lang="en-US" sz="2700" b="1" u="none" strike="noStrike" cap="none" normalizeH="0" baseline="30000" dirty="0" smtClean="0">
                          <a:ln>
                            <a:noFill/>
                          </a:ln>
                          <a:effectLst>
                            <a:outerShdw blurRad="38100" dist="38100" dir="2700000" algn="tl">
                              <a:srgbClr val="000000">
                                <a:alpha val="43137"/>
                              </a:srgbClr>
                            </a:outerShdw>
                          </a:effectLst>
                        </a:rPr>
                        <a:t>2+</a:t>
                      </a:r>
                      <a:endParaRPr kumimoji="0" lang="en-US" sz="2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200" b="1" u="none" strike="noStrike" cap="none" normalizeH="0" baseline="0" smtClean="0">
                          <a:ln>
                            <a:noFill/>
                          </a:ln>
                          <a:effectLst>
                            <a:outerShdw blurRad="38100" dist="38100" dir="2700000" algn="tl">
                              <a:srgbClr val="000000">
                                <a:alpha val="43137"/>
                              </a:srgbClr>
                            </a:outerShdw>
                          </a:effectLst>
                        </a:rPr>
                        <a:t>0,13</a:t>
                      </a:r>
                      <a:endParaRPr kumimoji="0" lang="en-US" sz="22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dirty="0" smtClean="0">
                          <a:ln>
                            <a:noFill/>
                          </a:ln>
                          <a:effectLst>
                            <a:outerShdw blurRad="38100" dist="38100" dir="2700000" algn="tl">
                              <a:srgbClr val="000000">
                                <a:alpha val="43137"/>
                              </a:srgbClr>
                            </a:outerShdw>
                          </a:effectLst>
                        </a:rPr>
                        <a:t>SO</a:t>
                      </a:r>
                      <a:r>
                        <a:rPr kumimoji="0" lang="en-US" sz="2700" b="1" u="none" strike="noStrike" cap="none" normalizeH="0" baseline="-30000" dirty="0" smtClean="0">
                          <a:ln>
                            <a:noFill/>
                          </a:ln>
                          <a:effectLst>
                            <a:outerShdw blurRad="38100" dist="38100" dir="2700000" algn="tl">
                              <a:srgbClr val="000000">
                                <a:alpha val="43137"/>
                              </a:srgbClr>
                            </a:outerShdw>
                          </a:effectLst>
                        </a:rPr>
                        <a:t>4</a:t>
                      </a:r>
                      <a:r>
                        <a:rPr kumimoji="0" lang="en-US" sz="2700" b="1" u="none" strike="noStrike" cap="none" normalizeH="0" baseline="30000" dirty="0" smtClean="0">
                          <a:ln>
                            <a:noFill/>
                          </a:ln>
                          <a:effectLst>
                            <a:outerShdw blurRad="38100" dist="38100" dir="2700000" algn="tl">
                              <a:srgbClr val="000000">
                                <a:alpha val="43137"/>
                              </a:srgbClr>
                            </a:outerShdw>
                          </a:effectLst>
                        </a:rPr>
                        <a:t>2</a:t>
                      </a:r>
                      <a:r>
                        <a:rPr kumimoji="0" lang="en-US" sz="2700" b="1" u="none" strike="noStrike" cap="none" normalizeH="0" baseline="30000" dirty="0" smtClean="0">
                          <a:ln>
                            <a:noFill/>
                          </a:ln>
                          <a:effectLst>
                            <a:outerShdw blurRad="38100" dist="38100" dir="2700000" algn="tl">
                              <a:srgbClr val="000000">
                                <a:alpha val="43137"/>
                              </a:srgbClr>
                            </a:outerShdw>
                          </a:effectLst>
                          <a:sym typeface="Symbol" pitchFamily="18" charset="2"/>
                        </a:rPr>
                        <a:t></a:t>
                      </a:r>
                      <a:endParaRPr kumimoji="0" lang="en-US" sz="2700"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200" b="1" u="none" strike="noStrike" cap="none" normalizeH="0" baseline="0" smtClean="0">
                          <a:ln>
                            <a:noFill/>
                          </a:ln>
                          <a:effectLst>
                            <a:outerShdw blurRad="38100" dist="38100" dir="2700000" algn="tl">
                              <a:srgbClr val="000000">
                                <a:alpha val="43137"/>
                              </a:srgbClr>
                            </a:outerShdw>
                          </a:effectLst>
                        </a:rPr>
                        <a:t>0,27</a:t>
                      </a:r>
                      <a:endParaRPr kumimoji="0" lang="en-US" sz="22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smtClean="0">
                          <a:ln>
                            <a:noFill/>
                          </a:ln>
                          <a:effectLst>
                            <a:outerShdw blurRad="38100" dist="38100" dir="2700000" algn="tl">
                              <a:srgbClr val="000000">
                                <a:alpha val="43137"/>
                              </a:srgbClr>
                            </a:outerShdw>
                          </a:effectLst>
                        </a:rPr>
                        <a:t>Na</a:t>
                      </a:r>
                      <a:r>
                        <a:rPr kumimoji="0" lang="en-US" sz="2700" b="1" u="none" strike="noStrike" cap="none" normalizeH="0" baseline="30000" smtClean="0">
                          <a:ln>
                            <a:noFill/>
                          </a:ln>
                          <a:effectLst>
                            <a:outerShdw blurRad="38100" dist="38100" dir="2700000" algn="tl">
                              <a:srgbClr val="000000">
                                <a:alpha val="43137"/>
                              </a:srgbClr>
                            </a:outerShdw>
                          </a:effectLst>
                        </a:rPr>
                        <a:t>+</a:t>
                      </a:r>
                      <a:endParaRPr kumimoji="0" lang="en-US" sz="27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200" b="1" u="none" strike="noStrike" cap="none" normalizeH="0" baseline="0" dirty="0" smtClean="0">
                          <a:ln>
                            <a:noFill/>
                          </a:ln>
                          <a:effectLst>
                            <a:outerShdw blurRad="38100" dist="38100" dir="2700000" algn="tl">
                              <a:srgbClr val="000000">
                                <a:alpha val="43137"/>
                              </a:srgbClr>
                            </a:outerShdw>
                          </a:effectLst>
                        </a:rPr>
                        <a:t>0,0005</a:t>
                      </a:r>
                      <a:endParaRPr kumimoji="0" lang="en-US"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dirty="0" smtClean="0">
                          <a:ln>
                            <a:noFill/>
                          </a:ln>
                          <a:effectLst>
                            <a:outerShdw blurRad="38100" dist="38100" dir="2700000" algn="tl">
                              <a:srgbClr val="000000">
                                <a:alpha val="43137"/>
                              </a:srgbClr>
                            </a:outerShdw>
                          </a:effectLst>
                        </a:rPr>
                        <a:t>SO</a:t>
                      </a:r>
                      <a:r>
                        <a:rPr kumimoji="0" lang="en-US" sz="2700" b="1" u="none" strike="noStrike" cap="none" normalizeH="0" baseline="-30000" dirty="0" smtClean="0">
                          <a:ln>
                            <a:noFill/>
                          </a:ln>
                          <a:effectLst>
                            <a:outerShdw blurRad="38100" dist="38100" dir="2700000" algn="tl">
                              <a:srgbClr val="000000">
                                <a:alpha val="43137"/>
                              </a:srgbClr>
                            </a:outerShdw>
                          </a:effectLst>
                        </a:rPr>
                        <a:t>4</a:t>
                      </a:r>
                      <a:r>
                        <a:rPr kumimoji="0" lang="en-US" sz="2700" b="1" u="none" strike="noStrike" cap="none" normalizeH="0" baseline="30000" dirty="0" smtClean="0">
                          <a:ln>
                            <a:noFill/>
                          </a:ln>
                          <a:effectLst>
                            <a:outerShdw blurRad="38100" dist="38100" dir="2700000" algn="tl">
                              <a:srgbClr val="000000">
                                <a:alpha val="43137"/>
                              </a:srgbClr>
                            </a:outerShdw>
                          </a:effectLst>
                        </a:rPr>
                        <a:t>2</a:t>
                      </a:r>
                      <a:r>
                        <a:rPr kumimoji="0" lang="ru-RU" sz="2700" b="1" u="none" strike="noStrike" cap="none" normalizeH="0" baseline="30000" dirty="0" smtClean="0">
                          <a:ln>
                            <a:noFill/>
                          </a:ln>
                          <a:effectLst>
                            <a:outerShdw blurRad="38100" dist="38100" dir="2700000" algn="tl">
                              <a:srgbClr val="000000">
                                <a:alpha val="43137"/>
                              </a:srgbClr>
                            </a:outerShdw>
                          </a:effectLst>
                          <a:sym typeface="Symbol" pitchFamily="18" charset="2"/>
                        </a:rPr>
                        <a:t></a:t>
                      </a:r>
                      <a:endParaRPr kumimoji="0" lang="ru-RU" sz="2700"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200" b="1" u="none" strike="noStrike" cap="none" normalizeH="0" baseline="0" smtClean="0">
                          <a:ln>
                            <a:noFill/>
                          </a:ln>
                          <a:effectLst>
                            <a:outerShdw blurRad="38100" dist="38100" dir="2700000" algn="tl">
                              <a:srgbClr val="000000">
                                <a:alpha val="43137"/>
                              </a:srgbClr>
                            </a:outerShdw>
                          </a:effectLst>
                        </a:rPr>
                        <a:t>0,0012</a:t>
                      </a:r>
                      <a:endParaRPr kumimoji="0" lang="en-US" sz="22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874712">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dirty="0" smtClean="0">
                          <a:ln>
                            <a:noFill/>
                          </a:ln>
                          <a:effectLst>
                            <a:outerShdw blurRad="38100" dist="38100" dir="2700000" algn="tl">
                              <a:srgbClr val="000000">
                                <a:alpha val="43137"/>
                              </a:srgbClr>
                            </a:outerShdw>
                          </a:effectLst>
                        </a:rPr>
                        <a:t>Ca</a:t>
                      </a:r>
                      <a:r>
                        <a:rPr kumimoji="0" lang="en-US" sz="2700" b="1" u="none" strike="noStrike" cap="none" normalizeH="0" baseline="30000" dirty="0" smtClean="0">
                          <a:ln>
                            <a:noFill/>
                          </a:ln>
                          <a:effectLst>
                            <a:outerShdw blurRad="38100" dist="38100" dir="2700000" algn="tl">
                              <a:srgbClr val="000000">
                                <a:alpha val="43137"/>
                              </a:srgbClr>
                            </a:outerShdw>
                          </a:effectLst>
                        </a:rPr>
                        <a:t>2+</a:t>
                      </a:r>
                      <a:endParaRPr kumimoji="0" lang="en-US" sz="2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200" b="1" u="none" strike="noStrike" cap="none" normalizeH="0" baseline="0" dirty="0" smtClean="0">
                          <a:ln>
                            <a:noFill/>
                          </a:ln>
                          <a:effectLst>
                            <a:outerShdw blurRad="38100" dist="38100" dir="2700000" algn="tl">
                              <a:srgbClr val="000000">
                                <a:alpha val="43137"/>
                              </a:srgbClr>
                            </a:outerShdw>
                          </a:effectLst>
                        </a:rPr>
                        <a:t>0,04</a:t>
                      </a:r>
                      <a:endParaRPr kumimoji="0" lang="en-US"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dirty="0" smtClean="0">
                          <a:ln>
                            <a:noFill/>
                          </a:ln>
                          <a:effectLst>
                            <a:outerShdw blurRad="38100" dist="38100" dir="2700000" algn="tl">
                              <a:srgbClr val="000000">
                                <a:alpha val="43137"/>
                              </a:srgbClr>
                            </a:outerShdw>
                          </a:effectLst>
                        </a:rPr>
                        <a:t>SO</a:t>
                      </a:r>
                      <a:r>
                        <a:rPr kumimoji="0" lang="en-US" sz="2700" b="1" u="none" strike="noStrike" cap="none" normalizeH="0" baseline="-30000" dirty="0" smtClean="0">
                          <a:ln>
                            <a:noFill/>
                          </a:ln>
                          <a:effectLst>
                            <a:outerShdw blurRad="38100" dist="38100" dir="2700000" algn="tl">
                              <a:srgbClr val="000000">
                                <a:alpha val="43137"/>
                              </a:srgbClr>
                            </a:outerShdw>
                          </a:effectLst>
                        </a:rPr>
                        <a:t>4</a:t>
                      </a:r>
                      <a:r>
                        <a:rPr kumimoji="0" lang="en-US" sz="2700" b="1" u="none" strike="noStrike" cap="none" normalizeH="0" baseline="30000" dirty="0" smtClean="0">
                          <a:ln>
                            <a:noFill/>
                          </a:ln>
                          <a:effectLst>
                            <a:outerShdw blurRad="38100" dist="38100" dir="2700000" algn="tl">
                              <a:srgbClr val="000000">
                                <a:alpha val="43137"/>
                              </a:srgbClr>
                            </a:outerShdw>
                          </a:effectLst>
                        </a:rPr>
                        <a:t>2</a:t>
                      </a:r>
                      <a:r>
                        <a:rPr kumimoji="0" lang="ru-RU" sz="2700" b="1" u="none" strike="noStrike" cap="none" normalizeH="0" baseline="30000" dirty="0" smtClean="0">
                          <a:ln>
                            <a:noFill/>
                          </a:ln>
                          <a:effectLst>
                            <a:outerShdw blurRad="38100" dist="38100" dir="2700000" algn="tl">
                              <a:srgbClr val="000000">
                                <a:alpha val="43137"/>
                              </a:srgbClr>
                            </a:outerShdw>
                          </a:effectLst>
                          <a:sym typeface="Symbol" pitchFamily="18" charset="2"/>
                        </a:rPr>
                        <a:t></a:t>
                      </a:r>
                      <a:endParaRPr kumimoji="0" lang="ru-RU" sz="2700"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200" b="1" u="none" strike="noStrike" cap="none" normalizeH="0" baseline="0" smtClean="0">
                          <a:ln>
                            <a:noFill/>
                          </a:ln>
                          <a:effectLst>
                            <a:outerShdw blurRad="38100" dist="38100" dir="2700000" algn="tl">
                              <a:srgbClr val="000000">
                                <a:alpha val="43137"/>
                              </a:srgbClr>
                            </a:outerShdw>
                          </a:effectLst>
                        </a:rPr>
                        <a:t>0,27</a:t>
                      </a:r>
                      <a:endParaRPr kumimoji="0" lang="en-US" sz="22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smtClean="0">
                          <a:ln>
                            <a:noFill/>
                          </a:ln>
                          <a:effectLst>
                            <a:outerShdw blurRad="38100" dist="38100" dir="2700000" algn="tl">
                              <a:srgbClr val="000000">
                                <a:alpha val="43137"/>
                              </a:srgbClr>
                            </a:outerShdw>
                          </a:effectLst>
                        </a:rPr>
                        <a:t>Mg</a:t>
                      </a:r>
                      <a:r>
                        <a:rPr kumimoji="0" lang="en-US" sz="2700" b="1" u="none" strike="noStrike" cap="none" normalizeH="0" baseline="30000" smtClean="0">
                          <a:ln>
                            <a:noFill/>
                          </a:ln>
                          <a:effectLst>
                            <a:outerShdw blurRad="38100" dist="38100" dir="2700000" algn="tl">
                              <a:srgbClr val="000000">
                                <a:alpha val="43137"/>
                              </a:srgbClr>
                            </a:outerShdw>
                          </a:effectLst>
                        </a:rPr>
                        <a:t>2+</a:t>
                      </a:r>
                      <a:endParaRPr kumimoji="0" lang="en-US" sz="27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200" b="1" u="none" strike="noStrike" cap="none" normalizeH="0" baseline="0" smtClean="0">
                          <a:ln>
                            <a:noFill/>
                          </a:ln>
                          <a:effectLst>
                            <a:outerShdw blurRad="38100" dist="38100" dir="2700000" algn="tl">
                              <a:srgbClr val="000000">
                                <a:alpha val="43137"/>
                              </a:srgbClr>
                            </a:outerShdw>
                          </a:effectLst>
                        </a:rPr>
                        <a:t>0,0003</a:t>
                      </a:r>
                      <a:endParaRPr kumimoji="0" lang="ru-RU" sz="2200" b="1" i="0" u="none" strike="noStrike" cap="none" normalizeH="0" baseline="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dirty="0" err="1" smtClean="0">
                          <a:ln>
                            <a:noFill/>
                          </a:ln>
                          <a:effectLst>
                            <a:outerShdw blurRad="38100" dist="38100" dir="2700000" algn="tl">
                              <a:srgbClr val="000000">
                                <a:alpha val="43137"/>
                              </a:srgbClr>
                            </a:outerShdw>
                          </a:effectLst>
                        </a:rPr>
                        <a:t>Cl</a:t>
                      </a:r>
                      <a:r>
                        <a:rPr kumimoji="0" lang="en-US" sz="2700" b="1" u="none" strike="noStrike" cap="none" normalizeH="0" baseline="30000" dirty="0" smtClean="0">
                          <a:ln>
                            <a:noFill/>
                          </a:ln>
                          <a:effectLst>
                            <a:outerShdw blurRad="38100" dist="38100" dir="2700000" algn="tl">
                              <a:srgbClr val="000000">
                                <a:alpha val="43137"/>
                              </a:srgbClr>
                            </a:outerShdw>
                          </a:effectLst>
                          <a:sym typeface="Symbol" pitchFamily="18" charset="2"/>
                        </a:rPr>
                        <a:t></a:t>
                      </a:r>
                      <a:endParaRPr kumimoji="0" lang="en-US" sz="2700"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200" b="1" u="none" strike="noStrike" cap="none" normalizeH="0" baseline="0" dirty="0" smtClean="0">
                          <a:ln>
                            <a:noFill/>
                          </a:ln>
                          <a:effectLst>
                            <a:outerShdw blurRad="38100" dist="38100" dir="2700000" algn="tl">
                              <a:srgbClr val="000000">
                                <a:alpha val="43137"/>
                              </a:srgbClr>
                            </a:outerShdw>
                          </a:effectLst>
                        </a:rPr>
                        <a:t>0,0006</a:t>
                      </a: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r h="874712">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dirty="0" smtClean="0">
                          <a:ln>
                            <a:noFill/>
                          </a:ln>
                          <a:effectLst>
                            <a:outerShdw blurRad="38100" dist="38100" dir="2700000" algn="tl">
                              <a:srgbClr val="000000">
                                <a:alpha val="43137"/>
                              </a:srgbClr>
                            </a:outerShdw>
                          </a:effectLst>
                        </a:rPr>
                        <a:t>K</a:t>
                      </a:r>
                      <a:r>
                        <a:rPr kumimoji="0" lang="en-US" sz="2700" b="1" u="none" strike="noStrike" cap="none" normalizeH="0" baseline="30000" dirty="0" smtClean="0">
                          <a:ln>
                            <a:noFill/>
                          </a:ln>
                          <a:effectLst>
                            <a:outerShdw blurRad="38100" dist="38100" dir="2700000" algn="tl">
                              <a:srgbClr val="000000">
                                <a:alpha val="43137"/>
                              </a:srgbClr>
                            </a:outerShdw>
                          </a:effectLst>
                        </a:rPr>
                        <a:t>+</a:t>
                      </a:r>
                      <a:endParaRPr kumimoji="0" lang="en-US" sz="2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200" b="1" u="none" strike="noStrike" cap="none" normalizeH="0" baseline="0" dirty="0" smtClean="0">
                          <a:ln>
                            <a:noFill/>
                          </a:ln>
                          <a:effectLst>
                            <a:outerShdw blurRad="38100" dist="38100" dir="2700000" algn="tl">
                              <a:srgbClr val="000000">
                                <a:alpha val="43137"/>
                              </a:srgbClr>
                            </a:outerShdw>
                          </a:effectLst>
                        </a:rPr>
                        <a:t>0,04</a:t>
                      </a: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dirty="0" smtClean="0">
                          <a:ln>
                            <a:noFill/>
                          </a:ln>
                          <a:effectLst>
                            <a:outerShdw blurRad="38100" dist="38100" dir="2700000" algn="tl">
                              <a:srgbClr val="000000">
                                <a:alpha val="43137"/>
                              </a:srgbClr>
                            </a:outerShdw>
                          </a:effectLst>
                        </a:rPr>
                        <a:t>HCO</a:t>
                      </a:r>
                      <a:r>
                        <a:rPr kumimoji="0" lang="ru-RU" sz="2700" b="1" u="none" strike="noStrike" cap="none" normalizeH="0" baseline="-30000" dirty="0" smtClean="0">
                          <a:ln>
                            <a:noFill/>
                          </a:ln>
                          <a:effectLst>
                            <a:outerShdw blurRad="38100" dist="38100" dir="2700000" algn="tl">
                              <a:srgbClr val="000000">
                                <a:alpha val="43137"/>
                              </a:srgbClr>
                            </a:outerShdw>
                          </a:effectLst>
                        </a:rPr>
                        <a:t>3</a:t>
                      </a:r>
                      <a:r>
                        <a:rPr kumimoji="0" lang="en-US" sz="2700" b="1" u="none" strike="noStrike" cap="none" normalizeH="0" baseline="30000" dirty="0" smtClean="0">
                          <a:ln>
                            <a:noFill/>
                          </a:ln>
                          <a:effectLst>
                            <a:outerShdw blurRad="38100" dist="38100" dir="2700000" algn="tl">
                              <a:srgbClr val="000000">
                                <a:alpha val="43137"/>
                              </a:srgbClr>
                            </a:outerShdw>
                          </a:effectLst>
                          <a:sym typeface="Symbol" pitchFamily="18" charset="2"/>
                        </a:rPr>
                        <a:t></a:t>
                      </a:r>
                      <a:endParaRPr kumimoji="0" lang="en-US" sz="2700"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200" b="1" u="none" strike="noStrike" cap="none" normalizeH="0" baseline="0" dirty="0" smtClean="0">
                          <a:ln>
                            <a:noFill/>
                          </a:ln>
                          <a:effectLst>
                            <a:outerShdw blurRad="38100" dist="38100" dir="2700000" algn="tl">
                              <a:srgbClr val="000000">
                                <a:alpha val="43137"/>
                              </a:srgbClr>
                            </a:outerShdw>
                          </a:effectLst>
                        </a:rPr>
                        <a:t>0,01</a:t>
                      </a: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dirty="0" smtClean="0">
                          <a:ln>
                            <a:noFill/>
                          </a:ln>
                          <a:effectLst>
                            <a:outerShdw blurRad="38100" dist="38100" dir="2700000" algn="tl">
                              <a:srgbClr val="000000">
                                <a:alpha val="43137"/>
                              </a:srgbClr>
                            </a:outerShdw>
                          </a:effectLst>
                        </a:rPr>
                        <a:t>K</a:t>
                      </a:r>
                      <a:r>
                        <a:rPr kumimoji="0" lang="en-US" sz="2700" b="1" u="none" strike="noStrike" cap="none" normalizeH="0" baseline="30000" dirty="0" smtClean="0">
                          <a:ln>
                            <a:noFill/>
                          </a:ln>
                          <a:effectLst>
                            <a:outerShdw blurRad="38100" dist="38100" dir="2700000" algn="tl">
                              <a:srgbClr val="000000">
                                <a:alpha val="43137"/>
                              </a:srgbClr>
                            </a:outerShdw>
                          </a:effectLst>
                        </a:rPr>
                        <a:t>+</a:t>
                      </a:r>
                      <a:endParaRPr kumimoji="0" lang="en-US" sz="27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200" b="1" u="none" strike="noStrike" cap="none" normalizeH="0" baseline="0" dirty="0" smtClean="0">
                          <a:ln>
                            <a:noFill/>
                          </a:ln>
                          <a:effectLst>
                            <a:outerShdw blurRad="38100" dist="38100" dir="2700000" algn="tl">
                              <a:srgbClr val="000000">
                                <a:alpha val="43137"/>
                              </a:srgbClr>
                            </a:outerShdw>
                          </a:effectLst>
                        </a:rPr>
                        <a:t>0,0002</a:t>
                      </a: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en-US" sz="2700" b="1" u="none" strike="noStrike" cap="none" normalizeH="0" baseline="0" dirty="0" smtClean="0">
                          <a:ln>
                            <a:noFill/>
                          </a:ln>
                          <a:effectLst>
                            <a:outerShdw blurRad="38100" dist="38100" dir="2700000" algn="tl">
                              <a:srgbClr val="000000">
                                <a:alpha val="43137"/>
                              </a:srgbClr>
                            </a:outerShdw>
                          </a:effectLst>
                        </a:rPr>
                        <a:t>S</a:t>
                      </a:r>
                      <a:r>
                        <a:rPr kumimoji="0" lang="en-US" sz="2700" b="1" u="none" strike="noStrike" cap="none" normalizeH="0" baseline="30000" dirty="0" smtClean="0">
                          <a:ln>
                            <a:noFill/>
                          </a:ln>
                          <a:effectLst>
                            <a:outerShdw blurRad="38100" dist="38100" dir="2700000" algn="tl">
                              <a:srgbClr val="000000">
                                <a:alpha val="43137"/>
                              </a:srgbClr>
                            </a:outerShdw>
                          </a:effectLst>
                        </a:rPr>
                        <a:t>2</a:t>
                      </a:r>
                      <a:r>
                        <a:rPr kumimoji="0" lang="en-US" sz="2700" b="1" u="none" strike="noStrike" cap="none" normalizeH="0" baseline="30000" dirty="0" smtClean="0">
                          <a:ln>
                            <a:noFill/>
                          </a:ln>
                          <a:effectLst>
                            <a:outerShdw blurRad="38100" dist="38100" dir="2700000" algn="tl">
                              <a:srgbClr val="000000">
                                <a:alpha val="43137"/>
                              </a:srgbClr>
                            </a:outerShdw>
                          </a:effectLst>
                          <a:sym typeface="Symbol" pitchFamily="18" charset="2"/>
                        </a:rPr>
                        <a:t></a:t>
                      </a:r>
                      <a:endParaRPr kumimoji="0" lang="en-US" sz="2700" b="1" i="0" u="none" strike="noStrike" cap="none" normalizeH="0" baseline="30000" dirty="0" smtClean="0">
                        <a:ln>
                          <a:noFill/>
                        </a:ln>
                        <a:solidFill>
                          <a:schemeClr val="tx1"/>
                        </a:solidFill>
                        <a:effectLst>
                          <a:outerShdw blurRad="38100" dist="38100" dir="2700000" algn="tl">
                            <a:srgbClr val="000000">
                              <a:alpha val="43137"/>
                            </a:srgbClr>
                          </a:outerShdw>
                        </a:effectLst>
                        <a:latin typeface="Times New Roman" pitchFamily="18" charset="0"/>
                        <a:cs typeface="Times New Roman" pitchFamily="18" charset="0"/>
                        <a:sym typeface="Symbol" pitchFamily="18" charset="2"/>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Tx/>
                        <a:buFont typeface="Wingdings" pitchFamily="2" charset="2"/>
                        <a:buNone/>
                        <a:tabLst>
                          <a:tab pos="2971800" algn="l"/>
                        </a:tabLst>
                      </a:pPr>
                      <a:r>
                        <a:rPr kumimoji="0" lang="ru-RU" sz="2200" b="1" u="none" strike="noStrike" cap="none" normalizeH="0" baseline="0" dirty="0" smtClean="0">
                          <a:ln>
                            <a:noFill/>
                          </a:ln>
                          <a:effectLst>
                            <a:outerShdw blurRad="38100" dist="38100" dir="2700000" algn="tl">
                              <a:srgbClr val="000000">
                                <a:alpha val="43137"/>
                              </a:srgbClr>
                            </a:outerShdw>
                          </a:effectLst>
                        </a:rPr>
                        <a:t>0,0004</a:t>
                      </a:r>
                      <a:endParaRPr kumimoji="0" lang="ru-RU" sz="22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solidFill>
                      <a:schemeClr val="bg1"/>
                    </a:solidFill>
                  </a:tcPr>
                </a:tc>
              </a:tr>
            </a:tbl>
          </a:graphicData>
        </a:graphic>
      </p:graphicFrame>
      <p:pic>
        <p:nvPicPr>
          <p:cNvPr id="15"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8310507"/>
      </p:ext>
    </p:extLst>
  </p:cSld>
  <p:clrMapOvr>
    <a:masterClrMapping/>
  </p:clrMapOvr>
  <p:transition spd="med"/>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298940"/>
            <a:ext cx="8858312" cy="5576911"/>
          </a:xfrm>
          <a:prstGeom prst="rect">
            <a:avLst/>
          </a:prstGeom>
        </p:spPr>
        <p:txBody>
          <a:bodyPr wrap="square">
            <a:spAutoFit/>
          </a:bodyPr>
          <a:lstStyle/>
          <a:p>
            <a:pPr lvl="0" indent="450000" algn="just" fontAlgn="base">
              <a:lnSpc>
                <a:spcPct val="90000"/>
              </a:lnSpc>
              <a:spcBef>
                <a:spcPct val="0"/>
              </a:spcBef>
              <a:spcAft>
                <a:spcPct val="0"/>
              </a:spcAft>
            </a:pPr>
            <a:r>
              <a:rPr lang="ru-RU" sz="2800" b="1" dirty="0" smtClean="0">
                <a:latin typeface="Arial" pitchFamily="34" charset="0"/>
                <a:ea typeface="Times New Roman" pitchFamily="18" charset="0"/>
                <a:cs typeface="Arial" pitchFamily="34" charset="0"/>
              </a:rPr>
              <a:t>Наличие в природной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воде</a:t>
            </a:r>
            <a:r>
              <a:rPr lang="ru-RU" sz="2800" b="1" dirty="0" smtClean="0">
                <a:latin typeface="Arial" pitchFamily="34" charset="0"/>
                <a:ea typeface="Times New Roman" pitchFamily="18" charset="0"/>
                <a:cs typeface="Arial" pitchFamily="34" charset="0"/>
              </a:rPr>
              <a:t> </a:t>
            </a:r>
            <a:r>
              <a:rPr lang="ru-RU" sz="2800" b="1" u="sng" dirty="0" smtClean="0">
                <a:latin typeface="Arial" pitchFamily="34" charset="0"/>
                <a:ea typeface="Times New Roman" pitchFamily="18" charset="0"/>
                <a:cs typeface="Arial" pitchFamily="34" charset="0"/>
              </a:rPr>
              <a:t>солей кальция</a:t>
            </a:r>
            <a:r>
              <a:rPr lang="ru-RU" sz="2800" b="1" dirty="0" smtClean="0">
                <a:latin typeface="Arial" pitchFamily="34" charset="0"/>
                <a:ea typeface="Times New Roman" pitchFamily="18" charset="0"/>
                <a:cs typeface="Arial" pitchFamily="34" charset="0"/>
              </a:rPr>
              <a:t> и </a:t>
            </a:r>
            <a:r>
              <a:rPr lang="ru-RU" sz="2800" b="1" u="sng" dirty="0" smtClean="0">
                <a:latin typeface="Arial" pitchFamily="34" charset="0"/>
                <a:ea typeface="Times New Roman" pitchFamily="18" charset="0"/>
                <a:cs typeface="Arial" pitchFamily="34" charset="0"/>
              </a:rPr>
              <a:t>магния</a:t>
            </a:r>
            <a:r>
              <a:rPr lang="ru-RU" sz="2800" b="1" dirty="0" smtClean="0">
                <a:latin typeface="Arial" pitchFamily="34" charset="0"/>
                <a:ea typeface="Times New Roman" pitchFamily="18" charset="0"/>
                <a:cs typeface="Arial" pitchFamily="34" charset="0"/>
              </a:rPr>
              <a:t> обусловливает ее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жесткость</a:t>
            </a:r>
            <a:r>
              <a:rPr lang="ru-RU" sz="2800" b="1" dirty="0" smtClean="0">
                <a:latin typeface="Arial" pitchFamily="34" charset="0"/>
                <a:ea typeface="Times New Roman" pitchFamily="18" charset="0"/>
                <a:cs typeface="Arial" pitchFamily="34" charset="0"/>
              </a:rPr>
              <a:t>. Различают </a:t>
            </a: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временную</a:t>
            </a:r>
            <a:r>
              <a:rPr lang="ru-RU" sz="2800" b="1" dirty="0" smtClean="0">
                <a:latin typeface="Arial" pitchFamily="34" charset="0"/>
                <a:ea typeface="Times New Roman" pitchFamily="18" charset="0"/>
                <a:cs typeface="Arial" pitchFamily="34" charset="0"/>
              </a:rPr>
              <a:t> и </a:t>
            </a: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постоянную</a:t>
            </a:r>
            <a:r>
              <a:rPr lang="ru-RU" sz="2800" b="1" dirty="0" smtClean="0">
                <a:latin typeface="Arial" pitchFamily="34" charset="0"/>
                <a:ea typeface="Times New Roman" pitchFamily="18" charset="0"/>
                <a:cs typeface="Arial" pitchFamily="34" charset="0"/>
              </a:rPr>
              <a:t>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жесткость воды</a:t>
            </a:r>
            <a:r>
              <a:rPr lang="ru-RU" sz="2800" b="1" dirty="0" smtClean="0">
                <a:latin typeface="Arial" pitchFamily="34" charset="0"/>
                <a:ea typeface="Times New Roman" pitchFamily="18" charset="0"/>
                <a:cs typeface="Arial" pitchFamily="34" charset="0"/>
              </a:rPr>
              <a:t>. </a:t>
            </a:r>
          </a:p>
          <a:p>
            <a:pPr indent="450000" algn="just" fontAlgn="base">
              <a:lnSpc>
                <a:spcPct val="90000"/>
              </a:lnSpc>
              <a:spcBef>
                <a:spcPct val="0"/>
              </a:spcBef>
              <a:spcAft>
                <a:spcPct val="0"/>
              </a:spcAft>
            </a:pP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Временную</a:t>
            </a:r>
            <a:r>
              <a:rPr lang="ru-RU" sz="2800" b="1" dirty="0" smtClean="0">
                <a:latin typeface="Arial" pitchFamily="34" charset="0"/>
                <a:ea typeface="Times New Roman" pitchFamily="18" charset="0"/>
                <a:cs typeface="Arial" pitchFamily="34" charset="0"/>
              </a:rPr>
              <a:t>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карбонатную</a:t>
            </a:r>
            <a:r>
              <a:rPr lang="ru-RU" sz="2800" b="1" dirty="0" smtClean="0">
                <a:latin typeface="Arial" pitchFamily="34" charset="0"/>
                <a:cs typeface="Arial" pitchFamily="34" charset="0"/>
              </a:rPr>
              <a:t>)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жесткость</a:t>
            </a:r>
            <a:r>
              <a:rPr lang="ru-RU" sz="2800" b="1" dirty="0" smtClean="0">
                <a:latin typeface="Arial" pitchFamily="34" charset="0"/>
                <a:ea typeface="Times New Roman" pitchFamily="18" charset="0"/>
                <a:cs typeface="Arial" pitchFamily="34" charset="0"/>
              </a:rPr>
              <a:t> придают воде </a:t>
            </a:r>
            <a:r>
              <a:rPr lang="ru-RU" sz="2800" b="1" dirty="0" smtClean="0">
                <a:latin typeface="Arial" pitchFamily="34" charset="0"/>
                <a:cs typeface="Arial" pitchFamily="34" charset="0"/>
              </a:rPr>
              <a:t>(при </a:t>
            </a:r>
            <a:r>
              <a:rPr lang="ru-RU" sz="2800" b="1" dirty="0" err="1" smtClean="0">
                <a:latin typeface="Arial" pitchFamily="34" charset="0"/>
                <a:cs typeface="Arial" pitchFamily="34" charset="0"/>
              </a:rPr>
              <a:t>рН</a:t>
            </a:r>
            <a:r>
              <a:rPr lang="ru-RU" sz="2800" b="1" dirty="0" smtClean="0">
                <a:latin typeface="Arial" pitchFamily="34" charset="0"/>
                <a:cs typeface="Arial" pitchFamily="34" charset="0"/>
              </a:rPr>
              <a:t>&gt;8,3) </a:t>
            </a:r>
            <a:r>
              <a:rPr lang="ru-RU" sz="2800" b="1" u="sng" dirty="0" smtClean="0">
                <a:latin typeface="Arial" pitchFamily="34" charset="0"/>
                <a:ea typeface="Times New Roman" pitchFamily="18" charset="0"/>
                <a:cs typeface="Arial" pitchFamily="34" charset="0"/>
              </a:rPr>
              <a:t>гидрокарбонаты</a:t>
            </a:r>
            <a:r>
              <a:rPr lang="ru-RU" sz="2800" b="1" dirty="0" smtClean="0">
                <a:latin typeface="Arial" pitchFamily="34" charset="0"/>
                <a:cs typeface="Arial" pitchFamily="34" charset="0"/>
              </a:rPr>
              <a:t> кальция и магния – </a:t>
            </a:r>
            <a:r>
              <a:rPr lang="ru-RU" sz="2800" b="1" dirty="0" err="1" smtClean="0">
                <a:solidFill>
                  <a:srgbClr val="FF0000"/>
                </a:solidFill>
                <a:latin typeface="Arial" pitchFamily="34" charset="0"/>
                <a:cs typeface="Arial" pitchFamily="34" charset="0"/>
              </a:rPr>
              <a:t>Са</a:t>
            </a:r>
            <a:r>
              <a:rPr lang="ru-RU" sz="2800" b="1" dirty="0" smtClean="0">
                <a:solidFill>
                  <a:srgbClr val="FF0000"/>
                </a:solidFill>
                <a:latin typeface="Arial" pitchFamily="34" charset="0"/>
                <a:cs typeface="Arial" pitchFamily="34" charset="0"/>
              </a:rPr>
              <a:t>(HCO</a:t>
            </a:r>
            <a:r>
              <a:rPr lang="ru-RU" sz="2800" b="1" baseline="-25000" dirty="0" smtClean="0">
                <a:solidFill>
                  <a:srgbClr val="FF0000"/>
                </a:solidFill>
                <a:latin typeface="Arial" pitchFamily="34" charset="0"/>
                <a:cs typeface="Arial" pitchFamily="34" charset="0"/>
              </a:rPr>
              <a:t>3</a:t>
            </a:r>
            <a:r>
              <a:rPr lang="ru-RU" sz="2800" b="1" dirty="0" smtClean="0">
                <a:solidFill>
                  <a:srgbClr val="FF0000"/>
                </a:solidFill>
                <a:latin typeface="Arial" pitchFamily="34" charset="0"/>
                <a:cs typeface="Arial" pitchFamily="34" charset="0"/>
              </a:rPr>
              <a:t>)</a:t>
            </a:r>
            <a:r>
              <a:rPr lang="ru-RU" sz="2800" b="1" baseline="-25000" dirty="0" smtClean="0">
                <a:solidFill>
                  <a:srgbClr val="FF0000"/>
                </a:solidFill>
                <a:latin typeface="Arial" pitchFamily="34" charset="0"/>
                <a:cs typeface="Arial" pitchFamily="34" charset="0"/>
              </a:rPr>
              <a:t>2 </a:t>
            </a:r>
            <a:r>
              <a:rPr lang="ru-RU" sz="2800" b="1" dirty="0" smtClean="0">
                <a:solidFill>
                  <a:srgbClr val="FF0000"/>
                </a:solidFill>
                <a:latin typeface="Arial" pitchFamily="34" charset="0"/>
                <a:cs typeface="Arial" pitchFamily="34" charset="0"/>
              </a:rPr>
              <a:t>и </a:t>
            </a:r>
            <a:r>
              <a:rPr lang="ru-RU" sz="2800" b="1" dirty="0" err="1" smtClean="0">
                <a:solidFill>
                  <a:srgbClr val="FF0000"/>
                </a:solidFill>
                <a:latin typeface="Arial" pitchFamily="34" charset="0"/>
                <a:cs typeface="Arial" pitchFamily="34" charset="0"/>
              </a:rPr>
              <a:t>Mg</a:t>
            </a:r>
            <a:r>
              <a:rPr lang="ru-RU" sz="2800" b="1" dirty="0" smtClean="0">
                <a:solidFill>
                  <a:srgbClr val="FF0000"/>
                </a:solidFill>
                <a:latin typeface="Arial" pitchFamily="34" charset="0"/>
                <a:cs typeface="Arial" pitchFamily="34" charset="0"/>
              </a:rPr>
              <a:t>(HCO</a:t>
            </a:r>
            <a:r>
              <a:rPr lang="ru-RU" sz="2800" b="1" baseline="-25000" dirty="0" smtClean="0">
                <a:solidFill>
                  <a:srgbClr val="FF0000"/>
                </a:solidFill>
                <a:latin typeface="Arial" pitchFamily="34" charset="0"/>
                <a:cs typeface="Arial" pitchFamily="34" charset="0"/>
              </a:rPr>
              <a:t>3</a:t>
            </a:r>
            <a:r>
              <a:rPr lang="ru-RU" sz="2800" b="1" dirty="0" smtClean="0">
                <a:solidFill>
                  <a:srgbClr val="FF0000"/>
                </a:solidFill>
                <a:latin typeface="Arial" pitchFamily="34" charset="0"/>
                <a:cs typeface="Arial" pitchFamily="34" charset="0"/>
              </a:rPr>
              <a:t>)</a:t>
            </a:r>
            <a:r>
              <a:rPr lang="ru-RU" sz="2800" b="1" baseline="-25000" dirty="0" smtClean="0">
                <a:solidFill>
                  <a:srgbClr val="FF0000"/>
                </a:solidFill>
                <a:latin typeface="Arial" pitchFamily="34" charset="0"/>
                <a:cs typeface="Arial" pitchFamily="34" charset="0"/>
              </a:rPr>
              <a:t>2</a:t>
            </a:r>
            <a:r>
              <a:rPr lang="ru-RU" sz="2800" b="1" dirty="0" smtClean="0">
                <a:latin typeface="Arial" pitchFamily="34" charset="0"/>
                <a:ea typeface="Times New Roman" pitchFamily="18" charset="0"/>
                <a:cs typeface="Arial" pitchFamily="34" charset="0"/>
              </a:rPr>
              <a:t>; </a:t>
            </a: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постоянную</a:t>
            </a:r>
            <a:r>
              <a:rPr lang="ru-RU" sz="2800" b="1" dirty="0" smtClean="0">
                <a:latin typeface="Arial" pitchFamily="34" charset="0"/>
                <a:ea typeface="Times New Roman" pitchFamily="18" charset="0"/>
                <a:cs typeface="Arial" pitchFamily="34" charset="0"/>
              </a:rPr>
              <a:t>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некарбонатную</a:t>
            </a:r>
            <a:r>
              <a:rPr lang="ru-RU" sz="2800" b="1" dirty="0" smtClean="0">
                <a:latin typeface="Arial" pitchFamily="34" charset="0"/>
                <a:ea typeface="Times New Roman" pitchFamily="18" charset="0"/>
                <a:cs typeface="Arial" pitchFamily="34" charset="0"/>
              </a:rPr>
              <a:t>) – </a:t>
            </a:r>
            <a:r>
              <a:rPr lang="ru-RU" sz="2800" b="1" u="sng" dirty="0" smtClean="0">
                <a:latin typeface="Arial" pitchFamily="34" charset="0"/>
                <a:ea typeface="Times New Roman" pitchFamily="18" charset="0"/>
                <a:cs typeface="Arial" pitchFamily="34" charset="0"/>
              </a:rPr>
              <a:t>сульфаты и хлориды</a:t>
            </a:r>
            <a:r>
              <a:rPr lang="ru-RU" sz="2800" b="1" dirty="0" smtClean="0">
                <a:latin typeface="Arial" pitchFamily="34" charset="0"/>
                <a:ea typeface="Times New Roman" pitchFamily="18" charset="0"/>
                <a:cs typeface="Arial" pitchFamily="34" charset="0"/>
              </a:rPr>
              <a:t> </a:t>
            </a:r>
            <a:r>
              <a:rPr lang="ru-RU" sz="2800" b="1" dirty="0" err="1" smtClean="0">
                <a:latin typeface="Arial" pitchFamily="34" charset="0"/>
                <a:ea typeface="Times New Roman" pitchFamily="18" charset="0"/>
                <a:cs typeface="Arial" pitchFamily="34" charset="0"/>
              </a:rPr>
              <a:t>Са</a:t>
            </a:r>
            <a:r>
              <a:rPr lang="ru-RU" sz="2800" b="1" dirty="0" smtClean="0">
                <a:latin typeface="Arial" pitchFamily="34" charset="0"/>
                <a:ea typeface="Times New Roman" pitchFamily="18" charset="0"/>
                <a:cs typeface="Arial" pitchFamily="34" charset="0"/>
              </a:rPr>
              <a:t>(II) и </a:t>
            </a:r>
            <a:r>
              <a:rPr lang="ru-RU" sz="2800" b="1" dirty="0" err="1" smtClean="0">
                <a:latin typeface="Arial" pitchFamily="34" charset="0"/>
                <a:ea typeface="Times New Roman" pitchFamily="18" charset="0"/>
                <a:cs typeface="Arial" pitchFamily="34" charset="0"/>
              </a:rPr>
              <a:t>Mg</a:t>
            </a:r>
            <a:r>
              <a:rPr lang="ru-RU" sz="2800" b="1" dirty="0" smtClean="0">
                <a:latin typeface="Arial" pitchFamily="34" charset="0"/>
                <a:ea typeface="Times New Roman" pitchFamily="18" charset="0"/>
                <a:cs typeface="Arial" pitchFamily="34" charset="0"/>
              </a:rPr>
              <a:t>(II) – </a:t>
            </a:r>
            <a:r>
              <a:rPr lang="ru-RU" sz="2800" b="1" dirty="0" smtClean="0">
                <a:solidFill>
                  <a:srgbClr val="FF0000"/>
                </a:solidFill>
                <a:latin typeface="Arial" pitchFamily="34" charset="0"/>
                <a:cs typeface="Arial" pitchFamily="34" charset="0"/>
              </a:rPr>
              <a:t>CaCl</a:t>
            </a:r>
            <a:r>
              <a:rPr lang="ru-RU" sz="2800" b="1" baseline="-25000" dirty="0" smtClean="0">
                <a:solidFill>
                  <a:srgbClr val="FF0000"/>
                </a:solidFill>
                <a:latin typeface="Arial" pitchFamily="34" charset="0"/>
                <a:cs typeface="Arial" pitchFamily="34" charset="0"/>
              </a:rPr>
              <a:t>2</a:t>
            </a:r>
            <a:r>
              <a:rPr lang="ru-RU" sz="2800" b="1" dirty="0" smtClean="0">
                <a:solidFill>
                  <a:srgbClr val="FF0000"/>
                </a:solidFill>
                <a:latin typeface="Arial" pitchFamily="34" charset="0"/>
                <a:cs typeface="Arial" pitchFamily="34" charset="0"/>
              </a:rPr>
              <a:t>; CaSO</a:t>
            </a:r>
            <a:r>
              <a:rPr lang="ru-RU" sz="2800" b="1" baseline="-25000" dirty="0" smtClean="0">
                <a:solidFill>
                  <a:srgbClr val="FF0000"/>
                </a:solidFill>
                <a:latin typeface="Arial" pitchFamily="34" charset="0"/>
                <a:cs typeface="Arial" pitchFamily="34" charset="0"/>
              </a:rPr>
              <a:t>4</a:t>
            </a:r>
            <a:r>
              <a:rPr lang="ru-RU" sz="2800" b="1" dirty="0" smtClean="0">
                <a:solidFill>
                  <a:srgbClr val="FF0000"/>
                </a:solidFill>
                <a:latin typeface="Arial" pitchFamily="34" charset="0"/>
                <a:cs typeface="Arial" pitchFamily="34" charset="0"/>
              </a:rPr>
              <a:t>; MgCl</a:t>
            </a:r>
            <a:r>
              <a:rPr lang="ru-RU" sz="2800" b="1" baseline="-25000" dirty="0" smtClean="0">
                <a:solidFill>
                  <a:srgbClr val="FF0000"/>
                </a:solidFill>
                <a:latin typeface="Arial" pitchFamily="34" charset="0"/>
                <a:cs typeface="Arial" pitchFamily="34" charset="0"/>
              </a:rPr>
              <a:t>2</a:t>
            </a:r>
            <a:r>
              <a:rPr lang="ru-RU" sz="2800" b="1" dirty="0" smtClean="0">
                <a:solidFill>
                  <a:srgbClr val="FF0000"/>
                </a:solidFill>
                <a:latin typeface="Arial" pitchFamily="34" charset="0"/>
                <a:cs typeface="Arial" pitchFamily="34" charset="0"/>
              </a:rPr>
              <a:t>, MgSO</a:t>
            </a:r>
            <a:r>
              <a:rPr lang="ru-RU" sz="2800" b="1" baseline="-25000" dirty="0" smtClean="0">
                <a:solidFill>
                  <a:srgbClr val="FF0000"/>
                </a:solidFill>
                <a:latin typeface="Arial" pitchFamily="34" charset="0"/>
                <a:cs typeface="Arial" pitchFamily="34" charset="0"/>
              </a:rPr>
              <a:t>4</a:t>
            </a:r>
            <a:r>
              <a:rPr lang="ru-RU" sz="2800" b="1" dirty="0" smtClean="0">
                <a:solidFill>
                  <a:srgbClr val="FF0000"/>
                </a:solidFill>
                <a:latin typeface="Arial" pitchFamily="34" charset="0"/>
                <a:cs typeface="Arial" pitchFamily="34" charset="0"/>
              </a:rPr>
              <a:t> </a:t>
            </a:r>
            <a:r>
              <a:rPr lang="ru-RU" sz="2800" b="1" dirty="0" smtClean="0">
                <a:latin typeface="Arial" pitchFamily="34" charset="0"/>
                <a:ea typeface="Times New Roman" pitchFamily="18" charset="0"/>
                <a:cs typeface="Arial" pitchFamily="34" charset="0"/>
              </a:rPr>
              <a:t>.</a:t>
            </a:r>
          </a:p>
          <a:p>
            <a:pPr lvl="0" indent="450000" algn="just">
              <a:lnSpc>
                <a:spcPct val="90000"/>
              </a:lnSpc>
            </a:pPr>
            <a:r>
              <a:rPr lang="ru-RU" sz="32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Общая</a:t>
            </a:r>
            <a:r>
              <a:rPr lang="ru-RU" sz="3200" b="1" dirty="0" smtClean="0">
                <a:solidFill>
                  <a:srgbClr val="00B050"/>
                </a:solidFill>
                <a:latin typeface="Arial" pitchFamily="34" charset="0"/>
                <a:cs typeface="Arial" pitchFamily="34" charset="0"/>
              </a:rPr>
              <a:t> </a:t>
            </a:r>
            <a:r>
              <a:rPr lang="ru-RU" sz="32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жесткость</a:t>
            </a:r>
            <a:r>
              <a:rPr lang="ru-RU" sz="3200" b="1" dirty="0" smtClean="0">
                <a:solidFill>
                  <a:srgbClr val="00B050"/>
                </a:solidFill>
                <a:latin typeface="Arial" pitchFamily="34" charset="0"/>
                <a:cs typeface="Arial" pitchFamily="34" charset="0"/>
              </a:rPr>
              <a:t> </a:t>
            </a:r>
            <a:r>
              <a:rPr lang="ru-RU" sz="2800" b="1" dirty="0" smtClean="0">
                <a:latin typeface="Arial" pitchFamily="34" charset="0"/>
                <a:cs typeface="Arial" pitchFamily="34" charset="0"/>
              </a:rPr>
              <a:t>определяется как суммарная величина наличия солей магния и кальция в воде, то есть суммой карбонатной и некарбонатной жесткости.</a:t>
            </a:r>
          </a:p>
          <a:p>
            <a:pPr indent="450000" algn="just" fontAlgn="base">
              <a:lnSpc>
                <a:spcPct val="90000"/>
              </a:lnSpc>
              <a:spcBef>
                <a:spcPct val="0"/>
              </a:spcBef>
              <a:spcAft>
                <a:spcPct val="0"/>
              </a:spcAft>
            </a:pPr>
            <a:endParaRPr lang="ru-RU" sz="2800" b="1" dirty="0" smtClean="0">
              <a:latin typeface="Arial" pitchFamily="34" charset="0"/>
              <a:cs typeface="Arial" pitchFamily="34" charset="0"/>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198912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a:xfrm>
            <a:off x="142844" y="71422"/>
            <a:ext cx="8858311" cy="1143000"/>
          </a:xfrm>
        </p:spPr>
        <p:txBody>
          <a:bodyPr>
            <a:noAutofit/>
          </a:bodyPr>
          <a:lstStyle/>
          <a:p>
            <a:pPr algn="ctr" eaLnBrk="1" hangingPunct="1">
              <a:defRPr/>
            </a:pPr>
            <a:r>
              <a:rPr lang="ru-RU" sz="2700" b="1" dirty="0" smtClean="0">
                <a:ln>
                  <a:solidFill>
                    <a:sysClr val="windowText" lastClr="000000"/>
                  </a:solidFill>
                </a:ln>
                <a:solidFill>
                  <a:srgbClr val="0000FF"/>
                </a:solidFill>
                <a:latin typeface="Arial Black" pitchFamily="34" charset="0"/>
              </a:rPr>
              <a:t>Жёсткость воды определяется содержанием в ней растворенных солей:</a:t>
            </a:r>
          </a:p>
        </p:txBody>
      </p:sp>
      <p:sp>
        <p:nvSpPr>
          <p:cNvPr id="7178" name="Rectangle 10"/>
          <p:cNvSpPr>
            <a:spLocks noChangeArrowheads="1"/>
          </p:cNvSpPr>
          <p:nvPr/>
        </p:nvSpPr>
        <p:spPr bwMode="auto">
          <a:xfrm>
            <a:off x="3000364" y="1363096"/>
            <a:ext cx="3286148" cy="1351524"/>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lnSpc>
                <a:spcPct val="85000"/>
              </a:lnSpc>
            </a:pPr>
            <a:r>
              <a:rPr lang="ru-RU" sz="3200" b="1" dirty="0">
                <a:ln w="11430"/>
                <a:effectLst>
                  <a:outerShdw blurRad="50800" dist="39000" dir="5460000" algn="tl">
                    <a:srgbClr val="000000">
                      <a:alpha val="38000"/>
                    </a:srgbClr>
                  </a:outerShdw>
                </a:effectLst>
                <a:latin typeface="Arial Black" pitchFamily="34" charset="0"/>
                <a:cs typeface="Arial" pitchFamily="34" charset="0"/>
              </a:rPr>
              <a:t>Виды жёсткости </a:t>
            </a:r>
            <a:r>
              <a:rPr lang="ru-RU" sz="3200" b="1" dirty="0">
                <a:ln w="11430"/>
                <a:solidFill>
                  <a:srgbClr val="0000FF"/>
                </a:solidFill>
                <a:effectLst>
                  <a:outerShdw blurRad="50800" dist="39000" dir="5460000" algn="tl">
                    <a:srgbClr val="000000">
                      <a:alpha val="38000"/>
                    </a:srgbClr>
                  </a:outerShdw>
                </a:effectLst>
                <a:latin typeface="Arial Black" pitchFamily="34" charset="0"/>
                <a:cs typeface="Arial" pitchFamily="34" charset="0"/>
              </a:rPr>
              <a:t>воды</a:t>
            </a:r>
          </a:p>
        </p:txBody>
      </p:sp>
      <p:sp>
        <p:nvSpPr>
          <p:cNvPr id="7179" name="Rectangle 11"/>
          <p:cNvSpPr>
            <a:spLocks noChangeArrowheads="1"/>
          </p:cNvSpPr>
          <p:nvPr/>
        </p:nvSpPr>
        <p:spPr bwMode="auto">
          <a:xfrm>
            <a:off x="250825" y="2205038"/>
            <a:ext cx="8607455" cy="746358"/>
          </a:xfrm>
          <a:prstGeom prst="rect">
            <a:avLst/>
          </a:prstGeom>
          <a:noFill/>
          <a:ln w="9525">
            <a:noFill/>
            <a:miter lim="800000"/>
            <a:headEnd/>
            <a:tailEnd/>
          </a:ln>
        </p:spPr>
        <p:txBody>
          <a:bodyPr wrap="square">
            <a:spAutoFit/>
          </a:bodyPr>
          <a:lstStyle/>
          <a:p>
            <a:pPr>
              <a:lnSpc>
                <a:spcPct val="85000"/>
              </a:lnSpc>
            </a:pPr>
            <a:r>
              <a:rPr lang="ru-RU" b="1" dirty="0"/>
              <a:t>       </a:t>
            </a:r>
            <a:r>
              <a:rPr lang="en-US" sz="2500" b="1" dirty="0" smtClean="0">
                <a:latin typeface="Arial" pitchFamily="34" charset="0"/>
                <a:cs typeface="Arial" pitchFamily="34" charset="0"/>
              </a:rPr>
              <a:t>             </a:t>
            </a:r>
            <a:r>
              <a:rPr lang="ru-RU" sz="2500" b="1" dirty="0" smtClean="0">
                <a:latin typeface="Arial" pitchFamily="34" charset="0"/>
                <a:cs typeface="Arial" pitchFamily="34" charset="0"/>
              </a:rPr>
              <a:t>                              </a:t>
            </a:r>
            <a:r>
              <a:rPr lang="en-US" sz="2500" b="1" dirty="0" smtClean="0">
                <a:latin typeface="Arial" pitchFamily="34" charset="0"/>
                <a:cs typeface="Arial" pitchFamily="34" charset="0"/>
              </a:rPr>
              <a:t> </a:t>
            </a:r>
            <a:endParaRPr lang="ru-RU" sz="2500" b="1" dirty="0">
              <a:latin typeface="Arial" pitchFamily="34" charset="0"/>
              <a:cs typeface="Arial" pitchFamily="34" charset="0"/>
            </a:endParaRPr>
          </a:p>
          <a:p>
            <a:pPr eaLnBrk="1" hangingPunct="1">
              <a:lnSpc>
                <a:spcPct val="85000"/>
              </a:lnSpc>
            </a:pPr>
            <a:r>
              <a:rPr lang="ru-RU" sz="2500" b="1" dirty="0">
                <a:latin typeface="Arial" pitchFamily="34" charset="0"/>
                <a:cs typeface="Arial" pitchFamily="34" charset="0"/>
              </a:rPr>
              <a:t>	</a:t>
            </a:r>
          </a:p>
        </p:txBody>
      </p:sp>
      <p:sp>
        <p:nvSpPr>
          <p:cNvPr id="7180" name="Rectangle 12"/>
          <p:cNvSpPr>
            <a:spLocks noChangeArrowheads="1"/>
          </p:cNvSpPr>
          <p:nvPr/>
        </p:nvSpPr>
        <p:spPr bwMode="auto">
          <a:xfrm>
            <a:off x="3857620" y="3143248"/>
            <a:ext cx="1335091" cy="470642"/>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lnSpc>
                <a:spcPct val="80000"/>
              </a:lnSpc>
              <a:spcBef>
                <a:spcPct val="20000"/>
              </a:spcBef>
            </a:pPr>
            <a:r>
              <a:rPr lang="ru-RU" sz="30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Соли</a:t>
            </a:r>
          </a:p>
        </p:txBody>
      </p:sp>
      <p:sp>
        <p:nvSpPr>
          <p:cNvPr id="7183" name="Rectangle 15"/>
          <p:cNvSpPr>
            <a:spLocks noChangeArrowheads="1"/>
          </p:cNvSpPr>
          <p:nvPr/>
        </p:nvSpPr>
        <p:spPr bwMode="auto">
          <a:xfrm>
            <a:off x="214282" y="3429000"/>
            <a:ext cx="8715372" cy="1892826"/>
          </a:xfrm>
          <a:prstGeom prst="rect">
            <a:avLst/>
          </a:prstGeom>
          <a:noFill/>
          <a:ln w="9525">
            <a:noFill/>
            <a:miter lim="800000"/>
            <a:headEnd/>
            <a:tailEnd/>
          </a:ln>
          <a:effectLst/>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90000"/>
              </a:lnSpc>
              <a:defRPr/>
            </a:pPr>
            <a:r>
              <a:rPr lang="ru-RU"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Гидрокарбонаты              хлориды, сульфаты</a:t>
            </a:r>
            <a:endParaRPr lang="ru-RU" sz="26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endParaRPr>
          </a:p>
          <a:p>
            <a:pPr>
              <a:lnSpc>
                <a:spcPct val="90000"/>
              </a:lnSpc>
              <a:defRPr/>
            </a:pPr>
            <a:r>
              <a:rPr lang="ru-RU"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    </a:t>
            </a:r>
            <a:r>
              <a:rPr lang="en-US"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Ca</a:t>
            </a:r>
            <a:r>
              <a:rPr lang="ru-RU"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a:t>
            </a:r>
            <a:r>
              <a:rPr lang="en-US" sz="26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HCO</a:t>
            </a:r>
            <a:r>
              <a:rPr lang="ru-RU" sz="2600" b="1" baseline="-16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3</a:t>
            </a:r>
            <a:r>
              <a:rPr lang="ru-RU"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a:t>
            </a:r>
            <a:r>
              <a:rPr lang="ru-RU" sz="2600" b="1" baseline="-16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2                                                    </a:t>
            </a:r>
            <a:r>
              <a:rPr lang="en-US" sz="2600" b="1" dirty="0" err="1"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CaCl</a:t>
            </a:r>
            <a:r>
              <a:rPr lang="ru-RU" sz="2600" b="1" baseline="-16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2</a:t>
            </a:r>
            <a:endParaRPr lang="ru-RU" sz="2600" b="1" baseline="-16000"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endParaRPr>
          </a:p>
          <a:p>
            <a:pPr>
              <a:lnSpc>
                <a:spcPct val="90000"/>
              </a:lnSpc>
              <a:defRPr/>
            </a:pPr>
            <a:r>
              <a:rPr lang="ru-RU"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    </a:t>
            </a:r>
            <a:r>
              <a:rPr lang="en-US"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Mg</a:t>
            </a:r>
            <a:r>
              <a:rPr lang="ru-RU"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a:t>
            </a:r>
            <a:r>
              <a:rPr lang="en-US" sz="26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HCO</a:t>
            </a:r>
            <a:r>
              <a:rPr lang="ru-RU" sz="2600" b="1" baseline="-16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3</a:t>
            </a:r>
            <a:r>
              <a:rPr lang="ru-RU"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a:t>
            </a:r>
            <a:r>
              <a:rPr lang="ru-RU" sz="2600" b="1" baseline="-16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2                                                  </a:t>
            </a:r>
            <a:r>
              <a:rPr lang="ru-RU"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 </a:t>
            </a:r>
            <a:r>
              <a:rPr lang="en-US" sz="2600" b="1" dirty="0" err="1"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MgCl</a:t>
            </a:r>
            <a:r>
              <a:rPr lang="ru-RU" sz="2600" b="1" baseline="-16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2</a:t>
            </a:r>
            <a:r>
              <a:rPr lang="ru-RU" sz="26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	</a:t>
            </a:r>
            <a:endParaRPr lang="ru-RU" sz="2600" b="1" baseline="-16000"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endParaRPr>
          </a:p>
          <a:p>
            <a:pPr>
              <a:lnSpc>
                <a:spcPct val="90000"/>
              </a:lnSpc>
              <a:defRPr/>
            </a:pPr>
            <a:r>
              <a:rPr lang="ru-RU"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    </a:t>
            </a:r>
            <a:r>
              <a:rPr lang="en-US"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Fe</a:t>
            </a:r>
            <a:r>
              <a:rPr lang="ru-RU"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a:t>
            </a:r>
            <a:r>
              <a:rPr lang="en-US" sz="26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HCO</a:t>
            </a:r>
            <a:r>
              <a:rPr lang="ru-RU" sz="2600" b="1" baseline="-16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3</a:t>
            </a:r>
            <a:r>
              <a:rPr lang="ru-RU"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a:t>
            </a:r>
            <a:r>
              <a:rPr lang="ru-RU" sz="2600" b="1" baseline="-16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2                                                     </a:t>
            </a:r>
            <a:r>
              <a:rPr lang="en-US" sz="2600" b="1" dirty="0" err="1"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CaSO</a:t>
            </a:r>
            <a:r>
              <a:rPr lang="ru-RU" sz="2600" b="1" baseline="-16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4</a:t>
            </a:r>
            <a:r>
              <a:rPr lang="ru-RU" sz="26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	</a:t>
            </a:r>
            <a:endParaRPr lang="ru-RU" sz="2600" b="1" baseline="-16000"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endParaRPr>
          </a:p>
          <a:p>
            <a:pPr>
              <a:lnSpc>
                <a:spcPct val="90000"/>
              </a:lnSpc>
              <a:defRPr/>
            </a:pPr>
            <a:r>
              <a:rPr lang="en-US" sz="2600" b="1"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         </a:t>
            </a:r>
            <a:r>
              <a:rPr lang="ru-RU"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                                              </a:t>
            </a:r>
            <a:r>
              <a:rPr lang="en-US" sz="2600" b="1"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 </a:t>
            </a:r>
            <a:r>
              <a:rPr lang="en-US" sz="2600" b="1" dirty="0" err="1"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MgSO</a:t>
            </a:r>
            <a:r>
              <a:rPr lang="ru-RU" sz="2600" b="1" baseline="-16000" dirty="0" smtClean="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rPr>
              <a:t>4</a:t>
            </a:r>
            <a:endParaRPr lang="ru-RU" sz="2600" b="1" baseline="-16000" dirty="0">
              <a:ln w="11430">
                <a:solidFill>
                  <a:sysClr val="windowText" lastClr="000000"/>
                </a:solidFill>
              </a:ln>
              <a:solidFill>
                <a:schemeClr val="accent2">
                  <a:lumMod val="50000"/>
                </a:schemeClr>
              </a:solidFill>
              <a:effectLst>
                <a:outerShdw blurRad="50800" dist="39000" dir="5460000" algn="tl">
                  <a:srgbClr val="000000">
                    <a:alpha val="38000"/>
                  </a:srgbClr>
                </a:outerShdw>
              </a:effectLst>
              <a:latin typeface="Arial Black" pitchFamily="34" charset="0"/>
              <a:cs typeface="Arial" pitchFamily="34" charset="0"/>
            </a:endParaRPr>
          </a:p>
        </p:txBody>
      </p:sp>
      <p:sp>
        <p:nvSpPr>
          <p:cNvPr id="7184" name="Rectangle 16"/>
          <p:cNvSpPr>
            <a:spLocks noChangeArrowheads="1"/>
          </p:cNvSpPr>
          <p:nvPr/>
        </p:nvSpPr>
        <p:spPr bwMode="auto">
          <a:xfrm>
            <a:off x="2411413" y="5228050"/>
            <a:ext cx="4572000" cy="1272784"/>
          </a:xfrm>
          <a:prstGeom prst="rect">
            <a:avLst/>
          </a:prstGeom>
          <a:noFill/>
          <a:ln w="9525">
            <a:noFill/>
            <a:miter lim="800000"/>
            <a:headEnd/>
            <a:tailEnd/>
          </a:ln>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hangingPunct="1">
              <a:lnSpc>
                <a:spcPct val="85000"/>
              </a:lnSpc>
            </a:pPr>
            <a:r>
              <a:rPr lang="ru-RU" sz="3000" b="1" dirty="0">
                <a:ln w="11430">
                  <a:solidFill>
                    <a:sysClr val="windowText" lastClr="000000"/>
                  </a:solidFill>
                </a:ln>
                <a:effectLst>
                  <a:outerShdw blurRad="50800" dist="39000" dir="5460000" algn="tl">
                    <a:srgbClr val="000000">
                      <a:alpha val="38000"/>
                    </a:srgbClr>
                  </a:outerShdw>
                </a:effectLst>
                <a:latin typeface="Arial Black" pitchFamily="34" charset="0"/>
              </a:rPr>
              <a:t>Общая жёсткость </a:t>
            </a:r>
            <a:r>
              <a:rPr lang="ru-RU" sz="3000" b="1" dirty="0">
                <a:ln w="11430">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rPr>
              <a:t>воды</a:t>
            </a:r>
          </a:p>
          <a:p>
            <a:pPr algn="ctr">
              <a:lnSpc>
                <a:spcPct val="85000"/>
              </a:lnSpc>
            </a:pPr>
            <a:r>
              <a:rPr lang="ru-RU" sz="3000" b="1" dirty="0" err="1" smtClean="0">
                <a:ln w="11430">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rPr>
              <a:t>Ж</a:t>
            </a:r>
            <a:r>
              <a:rPr lang="ru-RU" sz="3000" b="1" baseline="-25000" dirty="0" err="1" smtClean="0">
                <a:ln w="11430">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rPr>
              <a:t>о</a:t>
            </a:r>
            <a:r>
              <a:rPr lang="ru-RU" sz="3000" b="1" dirty="0" err="1" smtClean="0">
                <a:ln w="11430">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rPr>
              <a:t>=Ж</a:t>
            </a:r>
            <a:r>
              <a:rPr lang="ru-RU" sz="3000" b="1" baseline="-25000" dirty="0" err="1" smtClean="0">
                <a:ln w="11430">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rPr>
              <a:t>в</a:t>
            </a:r>
            <a:r>
              <a:rPr lang="ru-RU" sz="3000" b="1" dirty="0" err="1" smtClean="0">
                <a:ln w="11430">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rPr>
              <a:t>+Ж</a:t>
            </a:r>
            <a:r>
              <a:rPr lang="ru-RU" sz="3000" b="1" baseline="-25000" dirty="0" err="1" smtClean="0">
                <a:ln w="11430">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rPr>
              <a:t>п</a:t>
            </a:r>
            <a:endParaRPr lang="ru-RU" sz="3000" b="1" dirty="0">
              <a:ln w="11430">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endParaRPr>
          </a:p>
        </p:txBody>
      </p:sp>
      <p:sp>
        <p:nvSpPr>
          <p:cNvPr id="18" name="Прямоугольник 17"/>
          <p:cNvSpPr/>
          <p:nvPr/>
        </p:nvSpPr>
        <p:spPr>
          <a:xfrm>
            <a:off x="357126" y="2277146"/>
            <a:ext cx="8786874" cy="115185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5000"/>
              </a:lnSpc>
            </a:pPr>
            <a:r>
              <a:rPr lang="ru-RU" sz="2700" b="1" dirty="0" smtClean="0">
                <a:ln w="11430"/>
                <a:effectLst>
                  <a:outerShdw blurRad="50800" dist="39000" dir="5460000" algn="tl">
                    <a:srgbClr val="000000">
                      <a:alpha val="38000"/>
                    </a:srgbClr>
                  </a:outerShdw>
                </a:effectLst>
                <a:latin typeface="Arial Black" pitchFamily="34" charset="0"/>
                <a:cs typeface="Arial" pitchFamily="34" charset="0"/>
              </a:rPr>
              <a:t>    карбонатная                      некарбонатная </a:t>
            </a:r>
          </a:p>
          <a:p>
            <a:pPr>
              <a:lnSpc>
                <a:spcPct val="85000"/>
              </a:lnSpc>
            </a:pPr>
            <a:r>
              <a:rPr lang="ru-RU" sz="2700" b="1" dirty="0" smtClean="0">
                <a:ln w="11430"/>
                <a:effectLst>
                  <a:outerShdw blurRad="50800" dist="39000" dir="5460000" algn="tl">
                    <a:srgbClr val="000000">
                      <a:alpha val="38000"/>
                    </a:srgbClr>
                  </a:outerShdw>
                </a:effectLst>
                <a:latin typeface="Arial Black" pitchFamily="34" charset="0"/>
                <a:cs typeface="Arial" pitchFamily="34" charset="0"/>
              </a:rPr>
              <a:t>     (</a:t>
            </a:r>
            <a:r>
              <a:rPr lang="ru-RU" sz="2700" b="1" dirty="0" smtClean="0">
                <a:ln w="11430"/>
                <a:solidFill>
                  <a:srgbClr val="9D2349"/>
                </a:solidFill>
                <a:effectLst>
                  <a:outerShdw blurRad="50800" dist="39000" dir="5460000" algn="tl">
                    <a:srgbClr val="000000">
                      <a:alpha val="38000"/>
                    </a:srgbClr>
                  </a:outerShdw>
                </a:effectLst>
                <a:latin typeface="Arial Black" pitchFamily="34" charset="0"/>
                <a:cs typeface="Arial" pitchFamily="34" charset="0"/>
              </a:rPr>
              <a:t>временная</a:t>
            </a:r>
            <a:r>
              <a:rPr lang="ru-RU" sz="2700" b="1" dirty="0" smtClean="0">
                <a:ln w="11430"/>
                <a:effectLst>
                  <a:outerShdw blurRad="50800" dist="39000" dir="5460000" algn="tl">
                    <a:srgbClr val="000000">
                      <a:alpha val="38000"/>
                    </a:srgbClr>
                  </a:outerShdw>
                </a:effectLst>
                <a:latin typeface="Arial Black" pitchFamily="34" charset="0"/>
                <a:cs typeface="Arial" pitchFamily="34" charset="0"/>
              </a:rPr>
              <a:t>)                        (</a:t>
            </a:r>
            <a:r>
              <a:rPr lang="ru-RU" sz="2700" b="1" dirty="0" smtClean="0">
                <a:ln w="11430"/>
                <a:solidFill>
                  <a:srgbClr val="C00000"/>
                </a:solidFill>
                <a:effectLst>
                  <a:outerShdw blurRad="50800" dist="39000" dir="5460000" algn="tl">
                    <a:srgbClr val="000000">
                      <a:alpha val="38000"/>
                    </a:srgbClr>
                  </a:outerShdw>
                </a:effectLst>
                <a:latin typeface="Arial Black" pitchFamily="34" charset="0"/>
                <a:cs typeface="Arial" pitchFamily="34" charset="0"/>
              </a:rPr>
              <a:t>постоянная</a:t>
            </a:r>
            <a:r>
              <a:rPr lang="ru-RU" sz="2700" b="1" dirty="0" smtClean="0">
                <a:ln w="11430"/>
                <a:effectLst>
                  <a:outerShdw blurRad="50800" dist="39000" dir="5460000" algn="tl">
                    <a:srgbClr val="000000">
                      <a:alpha val="38000"/>
                    </a:srgbClr>
                  </a:outerShdw>
                </a:effectLst>
                <a:latin typeface="Arial Black" pitchFamily="34" charset="0"/>
                <a:cs typeface="Arial" pitchFamily="34" charset="0"/>
              </a:rPr>
              <a:t>)</a:t>
            </a:r>
          </a:p>
          <a:p>
            <a:pPr>
              <a:lnSpc>
                <a:spcPct val="85000"/>
              </a:lnSpc>
            </a:pPr>
            <a:r>
              <a:rPr lang="ru-RU" sz="2700" b="1" dirty="0" smtClean="0">
                <a:ln w="11430"/>
                <a:effectLst>
                  <a:outerShdw blurRad="50800" dist="39000" dir="5460000" algn="tl">
                    <a:srgbClr val="000000">
                      <a:alpha val="38000"/>
                    </a:srgbClr>
                  </a:outerShdw>
                </a:effectLst>
                <a:latin typeface="Arial Black" pitchFamily="34" charset="0"/>
                <a:cs typeface="Arial" pitchFamily="34" charset="0"/>
              </a:rPr>
              <a:t>             </a:t>
            </a:r>
            <a:r>
              <a:rPr lang="ru-RU" sz="2700" b="1" dirty="0" err="1" smtClean="0">
                <a:ln w="11430"/>
                <a:effectLst>
                  <a:outerShdw blurRad="50800" dist="39000" dir="5460000" algn="tl">
                    <a:srgbClr val="000000">
                      <a:alpha val="38000"/>
                    </a:srgbClr>
                  </a:outerShdw>
                </a:effectLst>
                <a:latin typeface="Arial Black" pitchFamily="34" charset="0"/>
                <a:cs typeface="Arial" pitchFamily="34" charset="0"/>
              </a:rPr>
              <a:t>Ж</a:t>
            </a:r>
            <a:r>
              <a:rPr lang="ru-RU" sz="2700" b="1" baseline="-25000" dirty="0" err="1" smtClean="0">
                <a:ln w="11430"/>
                <a:effectLst>
                  <a:outerShdw blurRad="50800" dist="39000" dir="5460000" algn="tl">
                    <a:srgbClr val="000000">
                      <a:alpha val="38000"/>
                    </a:srgbClr>
                  </a:outerShdw>
                </a:effectLst>
                <a:latin typeface="Arial Black" pitchFamily="34" charset="0"/>
                <a:cs typeface="Arial" pitchFamily="34" charset="0"/>
              </a:rPr>
              <a:t>в</a:t>
            </a:r>
            <a:r>
              <a:rPr lang="ru-RU" sz="2700" b="1" dirty="0" smtClean="0">
                <a:ln w="11430"/>
                <a:effectLst>
                  <a:outerShdw blurRad="50800" dist="39000" dir="5460000" algn="tl">
                    <a:srgbClr val="000000">
                      <a:alpha val="38000"/>
                    </a:srgbClr>
                  </a:outerShdw>
                </a:effectLst>
                <a:latin typeface="Arial Black" pitchFamily="34" charset="0"/>
                <a:cs typeface="Arial" pitchFamily="34" charset="0"/>
              </a:rPr>
              <a:t>                                          </a:t>
            </a:r>
            <a:r>
              <a:rPr lang="ru-RU" sz="2700" b="1" dirty="0" err="1" smtClean="0">
                <a:ln w="11430"/>
                <a:effectLst>
                  <a:outerShdw blurRad="50800" dist="39000" dir="5460000" algn="tl">
                    <a:srgbClr val="000000">
                      <a:alpha val="38000"/>
                    </a:srgbClr>
                  </a:outerShdw>
                </a:effectLst>
                <a:latin typeface="Arial Black" pitchFamily="34" charset="0"/>
                <a:cs typeface="Arial" pitchFamily="34" charset="0"/>
              </a:rPr>
              <a:t>Ж</a:t>
            </a:r>
            <a:r>
              <a:rPr lang="ru-RU" sz="2700" b="1" baseline="-25000" dirty="0" err="1" smtClean="0">
                <a:ln w="11430"/>
                <a:effectLst>
                  <a:outerShdw blurRad="50800" dist="39000" dir="5460000" algn="tl">
                    <a:srgbClr val="000000">
                      <a:alpha val="38000"/>
                    </a:srgbClr>
                  </a:outerShdw>
                </a:effectLst>
                <a:latin typeface="Arial Black" pitchFamily="34" charset="0"/>
                <a:cs typeface="Arial" pitchFamily="34" charset="0"/>
              </a:rPr>
              <a:t>п</a:t>
            </a:r>
            <a:r>
              <a:rPr lang="en-US" sz="2700" b="1" dirty="0" smtClean="0">
                <a:ln w="11430"/>
                <a:effectLst>
                  <a:outerShdw blurRad="50800" dist="39000" dir="5460000" algn="tl">
                    <a:srgbClr val="000000">
                      <a:alpha val="38000"/>
                    </a:srgbClr>
                  </a:outerShdw>
                </a:effectLst>
                <a:latin typeface="Arial Black" pitchFamily="34" charset="0"/>
                <a:cs typeface="Arial" pitchFamily="34" charset="0"/>
              </a:rPr>
              <a:t> </a:t>
            </a:r>
            <a:endParaRPr lang="ru-RU" sz="2700" b="1" dirty="0">
              <a:ln w="11430"/>
              <a:effectLst>
                <a:outerShdw blurRad="50800" dist="39000" dir="5460000" algn="tl">
                  <a:srgbClr val="000000">
                    <a:alpha val="38000"/>
                  </a:srgbClr>
                </a:outerShdw>
              </a:effectLst>
              <a:latin typeface="Arial Black" pitchFamily="34" charset="0"/>
            </a:endParaRPr>
          </a:p>
        </p:txBody>
      </p:sp>
      <p:sp>
        <p:nvSpPr>
          <p:cNvPr id="19" name="Line 4"/>
          <p:cNvSpPr>
            <a:spLocks noChangeShapeType="1"/>
          </p:cNvSpPr>
          <p:nvPr/>
        </p:nvSpPr>
        <p:spPr bwMode="auto">
          <a:xfrm>
            <a:off x="2714612" y="3000372"/>
            <a:ext cx="1214446" cy="285752"/>
          </a:xfrm>
          <a:prstGeom prst="line">
            <a:avLst/>
          </a:prstGeom>
          <a:noFill/>
          <a:ln w="38100" cap="rnd">
            <a:solidFill>
              <a:srgbClr val="0000FF"/>
            </a:solidFill>
            <a:prstDash val="sysDot"/>
            <a:round/>
            <a:headEnd/>
            <a:tailEnd/>
          </a:ln>
        </p:spPr>
        <p:txBody>
          <a:bodyPr/>
          <a:lstStyle/>
          <a:p>
            <a:endParaRPr lang="ru-RU"/>
          </a:p>
        </p:txBody>
      </p:sp>
      <p:sp>
        <p:nvSpPr>
          <p:cNvPr id="20" name="Line 5"/>
          <p:cNvSpPr>
            <a:spLocks noChangeShapeType="1"/>
          </p:cNvSpPr>
          <p:nvPr/>
        </p:nvSpPr>
        <p:spPr bwMode="auto">
          <a:xfrm flipH="1">
            <a:off x="5143504" y="3000372"/>
            <a:ext cx="1438276" cy="357190"/>
          </a:xfrm>
          <a:prstGeom prst="line">
            <a:avLst/>
          </a:prstGeom>
          <a:noFill/>
          <a:ln w="38100" cap="rnd">
            <a:solidFill>
              <a:srgbClr val="0000FF"/>
            </a:solidFill>
            <a:prstDash val="sysDot"/>
            <a:round/>
            <a:headEnd/>
            <a:tailEnd/>
          </a:ln>
        </p:spPr>
        <p:txBody>
          <a:bodyPr/>
          <a:lstStyle/>
          <a:p>
            <a:endParaRPr lang="ru-RU"/>
          </a:p>
        </p:txBody>
      </p:sp>
      <p:sp>
        <p:nvSpPr>
          <p:cNvPr id="23" name="Line 6"/>
          <p:cNvSpPr>
            <a:spLocks noChangeShapeType="1"/>
          </p:cNvSpPr>
          <p:nvPr/>
        </p:nvSpPr>
        <p:spPr bwMode="auto">
          <a:xfrm flipH="1">
            <a:off x="2357422" y="2000240"/>
            <a:ext cx="1009650" cy="357190"/>
          </a:xfrm>
          <a:prstGeom prst="line">
            <a:avLst/>
          </a:prstGeom>
          <a:noFill/>
          <a:ln w="57150">
            <a:solidFill>
              <a:srgbClr val="0000FF"/>
            </a:solidFill>
            <a:round/>
            <a:headEnd/>
            <a:tailEnd type="arrow" w="med" len="med"/>
          </a:ln>
          <a:scene3d>
            <a:camera prst="orthographicFront"/>
            <a:lightRig rig="threePt" dir="t"/>
          </a:scene3d>
          <a:sp3d>
            <a:bevelT prst="angle"/>
          </a:sp3d>
        </p:spPr>
        <p:txBody>
          <a:bodyPr/>
          <a:lstStyle/>
          <a:p>
            <a:endParaRPr lang="ru-RU"/>
          </a:p>
        </p:txBody>
      </p:sp>
      <p:sp>
        <p:nvSpPr>
          <p:cNvPr id="24" name="Line 6"/>
          <p:cNvSpPr>
            <a:spLocks noChangeShapeType="1"/>
          </p:cNvSpPr>
          <p:nvPr/>
        </p:nvSpPr>
        <p:spPr bwMode="auto">
          <a:xfrm>
            <a:off x="5929322" y="2000240"/>
            <a:ext cx="1000132" cy="285752"/>
          </a:xfrm>
          <a:prstGeom prst="line">
            <a:avLst/>
          </a:prstGeom>
          <a:noFill/>
          <a:ln w="57150">
            <a:solidFill>
              <a:srgbClr val="0000FF"/>
            </a:solidFill>
            <a:round/>
            <a:headEnd/>
            <a:tailEnd type="arrow" w="med" len="med"/>
          </a:ln>
          <a:scene3d>
            <a:camera prst="orthographicFront"/>
            <a:lightRig rig="threePt" dir="t"/>
          </a:scene3d>
          <a:sp3d>
            <a:bevelT prst="angle"/>
          </a:sp3d>
        </p:spPr>
        <p:txBody>
          <a:bodyPr/>
          <a:lstStyle/>
          <a:p>
            <a:endParaRPr lang="ru-RU"/>
          </a:p>
        </p:txBody>
      </p:sp>
      <p:sp>
        <p:nvSpPr>
          <p:cNvPr id="25" name="Line 6"/>
          <p:cNvSpPr>
            <a:spLocks noChangeShapeType="1"/>
          </p:cNvSpPr>
          <p:nvPr/>
        </p:nvSpPr>
        <p:spPr bwMode="auto">
          <a:xfrm flipH="1">
            <a:off x="3428992" y="3500438"/>
            <a:ext cx="1000132" cy="214314"/>
          </a:xfrm>
          <a:prstGeom prst="line">
            <a:avLst/>
          </a:prstGeom>
          <a:noFill/>
          <a:ln w="57150">
            <a:solidFill>
              <a:srgbClr val="0000FF"/>
            </a:solidFill>
            <a:round/>
            <a:headEnd/>
            <a:tailEnd type="arrow" w="med" len="med"/>
          </a:ln>
          <a:scene3d>
            <a:camera prst="orthographicFront"/>
            <a:lightRig rig="threePt" dir="t"/>
          </a:scene3d>
          <a:sp3d>
            <a:bevelT prst="angle"/>
          </a:sp3d>
        </p:spPr>
        <p:txBody>
          <a:bodyPr/>
          <a:lstStyle/>
          <a:p>
            <a:endParaRPr lang="ru-RU"/>
          </a:p>
        </p:txBody>
      </p:sp>
      <p:sp>
        <p:nvSpPr>
          <p:cNvPr id="26" name="Line 6"/>
          <p:cNvSpPr>
            <a:spLocks noChangeShapeType="1"/>
          </p:cNvSpPr>
          <p:nvPr/>
        </p:nvSpPr>
        <p:spPr bwMode="auto">
          <a:xfrm>
            <a:off x="4357686" y="3500438"/>
            <a:ext cx="571504" cy="214314"/>
          </a:xfrm>
          <a:prstGeom prst="line">
            <a:avLst/>
          </a:prstGeom>
          <a:noFill/>
          <a:ln w="57150">
            <a:solidFill>
              <a:srgbClr val="0000FF"/>
            </a:solidFill>
            <a:round/>
            <a:headEnd/>
            <a:tailEnd type="arrow" w="med" len="med"/>
          </a:ln>
          <a:scene3d>
            <a:camera prst="orthographicFront"/>
            <a:lightRig rig="threePt" dir="t"/>
          </a:scene3d>
          <a:sp3d>
            <a:bevelT prst="angle"/>
          </a:sp3d>
        </p:spPr>
        <p:txBody>
          <a:bodyPr/>
          <a:lstStyle/>
          <a:p>
            <a:endParaRPr lang="ru-RU"/>
          </a:p>
        </p:txBody>
      </p:sp>
      <p:sp>
        <p:nvSpPr>
          <p:cNvPr id="27" name="Line 6"/>
          <p:cNvSpPr>
            <a:spLocks noChangeShapeType="1"/>
          </p:cNvSpPr>
          <p:nvPr/>
        </p:nvSpPr>
        <p:spPr bwMode="auto">
          <a:xfrm>
            <a:off x="2714612" y="4572008"/>
            <a:ext cx="1143008" cy="714380"/>
          </a:xfrm>
          <a:prstGeom prst="line">
            <a:avLst/>
          </a:prstGeom>
          <a:noFill/>
          <a:ln w="57150">
            <a:solidFill>
              <a:srgbClr val="0000FF"/>
            </a:solidFill>
            <a:round/>
            <a:headEnd/>
            <a:tailEnd type="arrow" w="med" len="med"/>
          </a:ln>
          <a:scene3d>
            <a:camera prst="orthographicFront"/>
            <a:lightRig rig="threePt" dir="t"/>
          </a:scene3d>
          <a:sp3d>
            <a:bevelT prst="angle"/>
          </a:sp3d>
        </p:spPr>
        <p:txBody>
          <a:bodyPr/>
          <a:lstStyle/>
          <a:p>
            <a:endParaRPr lang="ru-RU" dirty="0"/>
          </a:p>
        </p:txBody>
      </p:sp>
      <p:sp>
        <p:nvSpPr>
          <p:cNvPr id="28" name="Line 6"/>
          <p:cNvSpPr>
            <a:spLocks noChangeShapeType="1"/>
          </p:cNvSpPr>
          <p:nvPr/>
        </p:nvSpPr>
        <p:spPr bwMode="auto">
          <a:xfrm flipH="1">
            <a:off x="5214942" y="4643446"/>
            <a:ext cx="1000132" cy="642942"/>
          </a:xfrm>
          <a:prstGeom prst="line">
            <a:avLst/>
          </a:prstGeom>
          <a:noFill/>
          <a:ln w="57150">
            <a:solidFill>
              <a:srgbClr val="0000FF"/>
            </a:solidFill>
            <a:round/>
            <a:headEnd/>
            <a:tailEnd type="arrow" w="med" len="med"/>
          </a:ln>
          <a:scene3d>
            <a:camera prst="orthographicFront"/>
            <a:lightRig rig="threePt" dir="t"/>
          </a:scene3d>
          <a:sp3d>
            <a:bevelT prst="angle"/>
          </a:sp3d>
        </p:spPr>
        <p:txBody>
          <a:bodyPr/>
          <a:lstStyle/>
          <a:p>
            <a:endParaRPr lang="ru-RU"/>
          </a:p>
        </p:txBody>
      </p:sp>
      <p:pic>
        <p:nvPicPr>
          <p:cNvPr id="3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3" name="Управляющая кнопка: домой 3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531367403"/>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5" name="Picture 7"/>
          <p:cNvPicPr>
            <a:picLocks noChangeAspect="1" noChangeArrowheads="1"/>
          </p:cNvPicPr>
          <p:nvPr/>
        </p:nvPicPr>
        <p:blipFill>
          <a:blip r:embed="rId2" cstate="print"/>
          <a:srcRect/>
          <a:stretch>
            <a:fillRect/>
          </a:stretch>
        </p:blipFill>
        <p:spPr bwMode="auto">
          <a:xfrm>
            <a:off x="0" y="3664981"/>
            <a:ext cx="9144000" cy="3193019"/>
          </a:xfrm>
          <a:prstGeom prst="rect">
            <a:avLst/>
          </a:prstGeom>
          <a:noFill/>
          <a:ln w="9525">
            <a:noFill/>
            <a:miter lim="800000"/>
            <a:headEnd/>
            <a:tailEnd/>
          </a:ln>
          <a:effectLst/>
        </p:spPr>
      </p:pic>
      <p:pic>
        <p:nvPicPr>
          <p:cNvPr id="15" name="Picture 5" descr="D:\23.05.13-домашние документы\Лаб. раб YES\Виртуальные лабораторные YES\Анимашки и картинки\погода\Погода\apogoda-21.gif"/>
          <p:cNvPicPr>
            <a:picLocks noChangeAspect="1" noChangeArrowheads="1" noCrop="1"/>
          </p:cNvPicPr>
          <p:nvPr/>
        </p:nvPicPr>
        <p:blipFill>
          <a:blip r:embed="rId3" cstate="print"/>
          <a:srcRect/>
          <a:stretch>
            <a:fillRect/>
          </a:stretch>
        </p:blipFill>
        <p:spPr bwMode="auto">
          <a:xfrm>
            <a:off x="1714480" y="3857628"/>
            <a:ext cx="1219200" cy="904875"/>
          </a:xfrm>
          <a:prstGeom prst="rect">
            <a:avLst/>
          </a:prstGeom>
          <a:noFill/>
        </p:spPr>
      </p:pic>
      <p:sp>
        <p:nvSpPr>
          <p:cNvPr id="18" name="Rectangle 3"/>
          <p:cNvSpPr>
            <a:spLocks noChangeArrowheads="1"/>
          </p:cNvSpPr>
          <p:nvPr/>
        </p:nvSpPr>
        <p:spPr bwMode="auto">
          <a:xfrm>
            <a:off x="142844" y="71414"/>
            <a:ext cx="8820150" cy="3624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marL="3175" indent="442913" algn="just">
              <a:lnSpc>
                <a:spcPct val="85000"/>
              </a:lnSpc>
            </a:pPr>
            <a:r>
              <a:rPr lang="ru-RU" sz="2700" b="1" dirty="0" smtClean="0">
                <a:latin typeface="Arial" pitchFamily="34" charset="0"/>
                <a:cs typeface="Arial" pitchFamily="34" charset="0"/>
              </a:rPr>
              <a:t>Образование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карбонатной жесткости </a:t>
            </a:r>
            <a:r>
              <a:rPr lang="ru-RU" sz="27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воды</a:t>
            </a:r>
            <a:r>
              <a:rPr lang="ru-RU" sz="2700" b="1" dirty="0" smtClean="0">
                <a:latin typeface="Arial" pitchFamily="34" charset="0"/>
                <a:cs typeface="Arial" pitchFamily="34" charset="0"/>
              </a:rPr>
              <a:t> в природе:</a:t>
            </a:r>
            <a:endParaRPr lang="ru-RU" sz="2700" dirty="0" smtClean="0">
              <a:latin typeface="Arial" pitchFamily="34" charset="0"/>
              <a:cs typeface="Arial" pitchFamily="34" charset="0"/>
            </a:endParaRPr>
          </a:p>
          <a:p>
            <a:pPr marL="274638" indent="-277813" algn="just">
              <a:lnSpc>
                <a:spcPct val="85000"/>
              </a:lnSpc>
              <a:buFont typeface="Wingdings" pitchFamily="2" charset="2"/>
              <a:buChar char="Ø"/>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подземные</a:t>
            </a:r>
            <a:r>
              <a:rPr lang="ru-RU" sz="2700" b="1" dirty="0" smtClean="0">
                <a:solidFill>
                  <a:srgbClr val="FF0000"/>
                </a:solidFill>
                <a:latin typeface="Arial" pitchFamily="34" charset="0"/>
                <a:cs typeface="Arial" pitchFamily="34" charset="0"/>
              </a:rPr>
              <a:t> </a:t>
            </a:r>
            <a:r>
              <a:rPr lang="ru-RU" sz="2700" b="1" dirty="0">
                <a:solidFill>
                  <a:srgbClr val="0000FF"/>
                </a:solidFill>
                <a:effectLst>
                  <a:outerShdw blurRad="38100" dist="38100" dir="2700000" algn="tl">
                    <a:srgbClr val="000000">
                      <a:alpha val="43137"/>
                    </a:srgbClr>
                  </a:outerShdw>
                </a:effectLst>
                <a:latin typeface="Arial" pitchFamily="34" charset="0"/>
                <a:cs typeface="Arial" pitchFamily="34" charset="0"/>
              </a:rPr>
              <a:t>воды</a:t>
            </a:r>
            <a:r>
              <a:rPr lang="ru-RU" sz="2700" b="1" dirty="0">
                <a:solidFill>
                  <a:srgbClr val="FF0000"/>
                </a:solidFill>
                <a:latin typeface="Arial" pitchFamily="34" charset="0"/>
                <a:cs typeface="Arial" pitchFamily="34" charset="0"/>
              </a:rPr>
              <a:t> </a:t>
            </a:r>
            <a:r>
              <a:rPr lang="ru-RU" sz="2700" b="1" dirty="0">
                <a:latin typeface="Arial" pitchFamily="34" charset="0"/>
                <a:cs typeface="Arial" pitchFamily="34" charset="0"/>
              </a:rPr>
              <a:t>–</a:t>
            </a:r>
            <a:r>
              <a:rPr lang="ru-RU" sz="2700" b="1" dirty="0">
                <a:solidFill>
                  <a:srgbClr val="C00000"/>
                </a:solidFill>
                <a:latin typeface="Arial" pitchFamily="34" charset="0"/>
                <a:cs typeface="Arial" pitchFamily="34" charset="0"/>
              </a:rPr>
              <a:t> </a:t>
            </a:r>
            <a:r>
              <a:rPr lang="ru-RU" sz="2700" b="1" dirty="0">
                <a:latin typeface="Arial" pitchFamily="34" charset="0"/>
                <a:cs typeface="Arial" pitchFamily="34" charset="0"/>
              </a:rPr>
              <a:t>подземные залежи известняков, гипса, </a:t>
            </a:r>
            <a:r>
              <a:rPr lang="ru-RU" sz="2700" b="1" dirty="0" smtClean="0">
                <a:latin typeface="Arial" pitchFamily="34" charset="0"/>
                <a:cs typeface="Arial" pitchFamily="34" charset="0"/>
              </a:rPr>
              <a:t>доломитов – постоянная жесткость воды;</a:t>
            </a:r>
            <a:endParaRPr lang="ru-RU" sz="2700" b="1" dirty="0">
              <a:latin typeface="Arial" pitchFamily="34" charset="0"/>
              <a:cs typeface="Arial" pitchFamily="34" charset="0"/>
            </a:endParaRPr>
          </a:p>
          <a:p>
            <a:pPr marL="274638" indent="-277813" algn="just" eaLnBrk="0" hangingPunct="0">
              <a:lnSpc>
                <a:spcPct val="85000"/>
              </a:lnSpc>
              <a:buFont typeface="Wingdings" pitchFamily="2" charset="2"/>
              <a:buChar char="Ø"/>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поверхностные</a:t>
            </a:r>
            <a:r>
              <a:rPr lang="ru-RU" sz="2700" b="1" dirty="0" smtClean="0">
                <a:solidFill>
                  <a:srgbClr val="FF0000"/>
                </a:solidFill>
                <a:latin typeface="Arial" pitchFamily="34" charset="0"/>
                <a:cs typeface="Arial" pitchFamily="34" charset="0"/>
              </a:rPr>
              <a:t> </a:t>
            </a:r>
            <a:r>
              <a:rPr lang="ru-RU" sz="2700" b="1" dirty="0">
                <a:solidFill>
                  <a:srgbClr val="0000FF"/>
                </a:solidFill>
                <a:effectLst>
                  <a:outerShdw blurRad="38100" dist="38100" dir="2700000" algn="tl">
                    <a:srgbClr val="000000">
                      <a:alpha val="43137"/>
                    </a:srgbClr>
                  </a:outerShdw>
                </a:effectLst>
                <a:latin typeface="Arial" pitchFamily="34" charset="0"/>
                <a:cs typeface="Arial" pitchFamily="34" charset="0"/>
              </a:rPr>
              <a:t>воды</a:t>
            </a:r>
            <a:r>
              <a:rPr lang="ru-RU" sz="2700" b="1" dirty="0">
                <a:solidFill>
                  <a:srgbClr val="FF0000"/>
                </a:solidFill>
                <a:latin typeface="Arial" pitchFamily="34" charset="0"/>
                <a:cs typeface="Arial" pitchFamily="34" charset="0"/>
              </a:rPr>
              <a:t> </a:t>
            </a:r>
            <a:r>
              <a:rPr lang="ru-RU" sz="2700" b="1" dirty="0">
                <a:latin typeface="Arial" pitchFamily="34" charset="0"/>
                <a:cs typeface="Arial" pitchFamily="34" charset="0"/>
              </a:rPr>
              <a:t>–</a:t>
            </a:r>
            <a:r>
              <a:rPr lang="ru-RU" sz="2700" b="1" dirty="0">
                <a:solidFill>
                  <a:srgbClr val="C00000"/>
                </a:solidFill>
                <a:latin typeface="Arial" pitchFamily="34" charset="0"/>
                <a:cs typeface="Arial" pitchFamily="34" charset="0"/>
              </a:rPr>
              <a:t> </a:t>
            </a:r>
            <a:r>
              <a:rPr lang="ru-RU" sz="2700" b="1" dirty="0">
                <a:latin typeface="Arial" pitchFamily="34" charset="0"/>
                <a:cs typeface="Arial" pitchFamily="34" charset="0"/>
              </a:rPr>
              <a:t>сезонные </a:t>
            </a:r>
            <a:r>
              <a:rPr lang="ru-RU" sz="2700" b="1" dirty="0" smtClean="0">
                <a:latin typeface="Arial" pitchFamily="34" charset="0"/>
                <a:cs typeface="Arial" pitchFamily="34" charset="0"/>
              </a:rPr>
              <a:t>колебания жесткости;</a:t>
            </a:r>
            <a:endParaRPr lang="ru-RU" sz="2700" b="1" dirty="0">
              <a:latin typeface="Arial" pitchFamily="34" charset="0"/>
              <a:cs typeface="Arial" pitchFamily="34" charset="0"/>
            </a:endParaRPr>
          </a:p>
          <a:p>
            <a:pPr marL="274638" indent="-277813" algn="just" eaLnBrk="0" hangingPunct="0">
              <a:lnSpc>
                <a:spcPct val="85000"/>
              </a:lnSpc>
              <a:buFont typeface="Wingdings" pitchFamily="2" charset="2"/>
              <a:buChar char="Ø"/>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морская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и океанская </a:t>
            </a:r>
            <a:r>
              <a:rPr lang="ru-RU" sz="2700" b="1" dirty="0">
                <a:solidFill>
                  <a:srgbClr val="0000FF"/>
                </a:solidFill>
                <a:effectLst>
                  <a:outerShdw blurRad="38100" dist="38100" dir="2700000" algn="tl">
                    <a:srgbClr val="000000">
                      <a:alpha val="43137"/>
                    </a:srgbClr>
                  </a:outerShdw>
                </a:effectLst>
                <a:latin typeface="Arial" pitchFamily="34" charset="0"/>
                <a:cs typeface="Arial" pitchFamily="34" charset="0"/>
              </a:rPr>
              <a:t>вода</a:t>
            </a:r>
            <a:r>
              <a:rPr lang="ru-RU" sz="2700" b="1" dirty="0">
                <a:solidFill>
                  <a:srgbClr val="FF0000"/>
                </a:solidFill>
                <a:latin typeface="Arial" pitchFamily="34" charset="0"/>
                <a:cs typeface="Arial" pitchFamily="34" charset="0"/>
              </a:rPr>
              <a:t> </a:t>
            </a:r>
            <a:r>
              <a:rPr lang="ru-RU" sz="2700" b="1" dirty="0">
                <a:latin typeface="Arial" pitchFamily="34" charset="0"/>
                <a:cs typeface="Arial" pitchFamily="34" charset="0"/>
              </a:rPr>
              <a:t>– высокая </a:t>
            </a:r>
            <a:r>
              <a:rPr lang="ru-RU" sz="2700" b="1" dirty="0" smtClean="0">
                <a:latin typeface="Arial" pitchFamily="34" charset="0"/>
                <a:cs typeface="Arial" pitchFamily="34" charset="0"/>
              </a:rPr>
              <a:t>жесткость;</a:t>
            </a:r>
            <a:endParaRPr lang="ru-RU" sz="2700" b="1" dirty="0">
              <a:latin typeface="Arial" pitchFamily="34" charset="0"/>
              <a:cs typeface="Arial" pitchFamily="34" charset="0"/>
            </a:endParaRPr>
          </a:p>
          <a:p>
            <a:pPr marL="274638" indent="-277813" algn="just" eaLnBrk="0" hangingPunct="0">
              <a:lnSpc>
                <a:spcPct val="85000"/>
              </a:lnSpc>
              <a:buFont typeface="Wingdings" pitchFamily="2" charset="2"/>
              <a:buChar char="Ø"/>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пресные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природные водоемы</a:t>
            </a:r>
            <a:r>
              <a:rPr lang="ru-RU" sz="2700" b="1" dirty="0">
                <a:solidFill>
                  <a:srgbClr val="FF0000"/>
                </a:solidFill>
                <a:latin typeface="Arial" pitchFamily="34" charset="0"/>
                <a:cs typeface="Arial" pitchFamily="34" charset="0"/>
              </a:rPr>
              <a:t> </a:t>
            </a:r>
            <a:r>
              <a:rPr lang="ru-RU" sz="2700" b="1" dirty="0">
                <a:latin typeface="Arial" pitchFamily="34" charset="0"/>
                <a:cs typeface="Arial" pitchFamily="34" charset="0"/>
              </a:rPr>
              <a:t>– </a:t>
            </a:r>
            <a:r>
              <a:rPr lang="ru-RU" sz="2700" b="1" dirty="0" smtClean="0">
                <a:latin typeface="Arial" pitchFamily="34" charset="0"/>
                <a:cs typeface="Arial" pitchFamily="34" charset="0"/>
              </a:rPr>
              <a:t>в период паводка минимум жесткости.</a:t>
            </a:r>
            <a:endParaRPr lang="ru-RU" sz="2700" dirty="0">
              <a:latin typeface="Arial" pitchFamily="34" charset="0"/>
              <a:cs typeface="Arial" pitchFamily="34" charset="0"/>
            </a:endParaRPr>
          </a:p>
        </p:txBody>
      </p:sp>
      <p:pic>
        <p:nvPicPr>
          <p:cNvPr id="89096" name="Picture 8" descr="D:\23.05.13-домашние документы\Лаб. раб YES\Виртуальные лабораторные YES\Анимашки и картинки\погода\Погода\apogoda-8.gif"/>
          <p:cNvPicPr>
            <a:picLocks noChangeAspect="1" noChangeArrowheads="1" noCrop="1"/>
          </p:cNvPicPr>
          <p:nvPr/>
        </p:nvPicPr>
        <p:blipFill>
          <a:blip r:embed="rId4" cstate="print"/>
          <a:srcRect/>
          <a:stretch>
            <a:fillRect/>
          </a:stretch>
        </p:blipFill>
        <p:spPr bwMode="auto">
          <a:xfrm>
            <a:off x="5786446" y="3571876"/>
            <a:ext cx="1219200" cy="904875"/>
          </a:xfrm>
          <a:prstGeom prst="rect">
            <a:avLst/>
          </a:prstGeom>
          <a:noFill/>
        </p:spPr>
      </p:pic>
      <p:pic>
        <p:nvPicPr>
          <p:cNvPr id="89097" name="Picture 9" descr="D:\23.05.13-домашние документы\Лаб. раб YES\Виртуальные лабораторные YES\Анимашки и картинки\погода\Погода\apogoda-8.gif"/>
          <p:cNvPicPr>
            <a:picLocks noChangeAspect="1" noChangeArrowheads="1" noCrop="1"/>
          </p:cNvPicPr>
          <p:nvPr/>
        </p:nvPicPr>
        <p:blipFill>
          <a:blip r:embed="rId4" cstate="print"/>
          <a:srcRect/>
          <a:stretch>
            <a:fillRect/>
          </a:stretch>
        </p:blipFill>
        <p:spPr bwMode="auto">
          <a:xfrm>
            <a:off x="2571736" y="3786190"/>
            <a:ext cx="1219200" cy="904875"/>
          </a:xfrm>
          <a:prstGeom prst="rect">
            <a:avLst/>
          </a:prstGeom>
          <a:noFill/>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8792967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4282" y="357166"/>
            <a:ext cx="8715436" cy="5389937"/>
          </a:xfrm>
          <a:prstGeom prst="rect">
            <a:avLst/>
          </a:prstGeom>
        </p:spPr>
        <p:txBody>
          <a:bodyPr wrap="square">
            <a:spAutoFit/>
          </a:bodyPr>
          <a:lstStyle/>
          <a:p>
            <a:pPr indent="446088" algn="just">
              <a:lnSpc>
                <a:spcPct val="85000"/>
              </a:lnSpc>
            </a:pPr>
            <a:r>
              <a:rPr lang="ru-RU" sz="2700" b="1" dirty="0" smtClean="0">
                <a:latin typeface="Arial" pitchFamily="34" charset="0"/>
                <a:cs typeface="Arial" pitchFamily="34" charset="0"/>
              </a:rPr>
              <a:t>Вредные последствия применения жесткой воды:</a:t>
            </a:r>
          </a:p>
          <a:p>
            <a:pPr marL="271463" indent="-271463" algn="just">
              <a:lnSpc>
                <a:spcPct val="85000"/>
              </a:lnSpc>
              <a:buClr>
                <a:srgbClr val="0000FF"/>
              </a:buClr>
              <a:buFont typeface="Wingdings" pitchFamily="2" charset="2"/>
              <a:buChar char="Ø"/>
            </a:pPr>
            <a:r>
              <a:rPr lang="ru-RU" sz="2700" b="1" dirty="0" smtClean="0">
                <a:latin typeface="Arial" pitchFamily="34" charset="0"/>
                <a:cs typeface="Arial" pitchFamily="34" charset="0"/>
              </a:rPr>
              <a:t>ухудшение вкуса пищи, приготовленной на жесткой воде;</a:t>
            </a:r>
          </a:p>
          <a:p>
            <a:pPr marL="271463" indent="-271463" algn="just">
              <a:lnSpc>
                <a:spcPct val="85000"/>
              </a:lnSpc>
              <a:buClr>
                <a:srgbClr val="0000FF"/>
              </a:buClr>
              <a:buFont typeface="Wingdings" pitchFamily="2" charset="2"/>
              <a:buChar char="Ø"/>
            </a:pPr>
            <a:r>
              <a:rPr lang="ru-RU" sz="2700" b="1" dirty="0" smtClean="0">
                <a:latin typeface="Arial" pitchFamily="34" charset="0"/>
                <a:cs typeface="Arial" pitchFamily="34" charset="0"/>
              </a:rPr>
              <a:t>плохо развариваются овощи;</a:t>
            </a:r>
          </a:p>
          <a:p>
            <a:pPr marL="271463" indent="-271463" algn="just">
              <a:lnSpc>
                <a:spcPct val="85000"/>
              </a:lnSpc>
              <a:buClr>
                <a:srgbClr val="0000FF"/>
              </a:buClr>
              <a:buFont typeface="Wingdings" pitchFamily="2" charset="2"/>
              <a:buChar char="Ø"/>
            </a:pPr>
            <a:r>
              <a:rPr lang="ru-RU" sz="2700" b="1" dirty="0" smtClean="0">
                <a:latin typeface="Arial" pitchFamily="34" charset="0"/>
                <a:cs typeface="Arial" pitchFamily="34" charset="0"/>
              </a:rPr>
              <a:t>не заваривается чай;</a:t>
            </a:r>
          </a:p>
          <a:p>
            <a:pPr marL="271463" indent="-271463" algn="just">
              <a:lnSpc>
                <a:spcPct val="85000"/>
              </a:lnSpc>
              <a:buClr>
                <a:srgbClr val="0000FF"/>
              </a:buClr>
              <a:buFont typeface="Wingdings" pitchFamily="2" charset="2"/>
              <a:buChar char="Ø"/>
            </a:pPr>
            <a:r>
              <a:rPr lang="ru-RU" sz="2700" b="1" dirty="0" smtClean="0">
                <a:solidFill>
                  <a:srgbClr val="000000"/>
                </a:solidFill>
                <a:latin typeface="Arial" pitchFamily="34" charset="0"/>
                <a:ea typeface="Times New Roman" pitchFamily="18" charset="0"/>
                <a:cs typeface="Arial" pitchFamily="34" charset="0"/>
              </a:rPr>
              <a:t>горьковатый вкус воды и негативное воздействие на органы пищеварения;</a:t>
            </a:r>
            <a:endParaRPr lang="ru-RU" sz="2700" b="1" dirty="0" smtClean="0">
              <a:latin typeface="Arial" pitchFamily="34" charset="0"/>
              <a:cs typeface="Arial" pitchFamily="34" charset="0"/>
            </a:endParaRPr>
          </a:p>
          <a:p>
            <a:pPr marL="271463" indent="-271463" algn="just">
              <a:lnSpc>
                <a:spcPct val="85000"/>
              </a:lnSpc>
              <a:buClr>
                <a:srgbClr val="C00000"/>
              </a:buClr>
              <a:buFont typeface="Wingdings" pitchFamily="2" charset="2"/>
              <a:buChar char="Ø"/>
            </a:pPr>
            <a:r>
              <a:rPr lang="ru-RU" sz="2700" b="1" dirty="0" smtClean="0">
                <a:latin typeface="Arial" pitchFamily="34" charset="0"/>
                <a:cs typeface="Arial" pitchFamily="34" charset="0"/>
              </a:rPr>
              <a:t>накопление солей в организме;</a:t>
            </a:r>
          </a:p>
          <a:p>
            <a:pPr marL="271463" indent="-271463" algn="just">
              <a:lnSpc>
                <a:spcPct val="85000"/>
              </a:lnSpc>
              <a:buClr>
                <a:srgbClr val="C00000"/>
              </a:buClr>
              <a:buFont typeface="Wingdings" pitchFamily="2" charset="2"/>
              <a:buChar char="Ø"/>
            </a:pPr>
            <a:r>
              <a:rPr lang="ru-RU" sz="2700" b="1" dirty="0" smtClean="0">
                <a:latin typeface="Arial" pitchFamily="34" charset="0"/>
                <a:cs typeface="Arial" pitchFamily="34" charset="0"/>
              </a:rPr>
              <a:t>заболевание суставов;</a:t>
            </a:r>
          </a:p>
          <a:p>
            <a:pPr marL="271463" indent="-271463" algn="just">
              <a:lnSpc>
                <a:spcPct val="85000"/>
              </a:lnSpc>
              <a:buClr>
                <a:srgbClr val="C00000"/>
              </a:buClr>
              <a:buFont typeface="Wingdings" pitchFamily="2" charset="2"/>
              <a:buChar char="Ø"/>
            </a:pPr>
            <a:r>
              <a:rPr lang="ru-RU" sz="2700" b="1" dirty="0" smtClean="0">
                <a:latin typeface="Arial" pitchFamily="34" charset="0"/>
                <a:cs typeface="Arial" pitchFamily="34" charset="0"/>
              </a:rPr>
              <a:t>образованию камней в почках, желчном и мочевом пузырях;</a:t>
            </a:r>
          </a:p>
          <a:p>
            <a:pPr marL="271463" lvl="2" indent="-271463" algn="just" eaLnBrk="0" hangingPunct="0">
              <a:lnSpc>
                <a:spcPct val="85000"/>
              </a:lnSpc>
              <a:buClr>
                <a:srgbClr val="C00000"/>
              </a:buClr>
              <a:buFont typeface="Wingdings" pitchFamily="2" charset="2"/>
              <a:buChar char="Ø"/>
              <a:defRPr/>
            </a:pPr>
            <a:r>
              <a:rPr lang="ru-RU" sz="2700" b="1" dirty="0" smtClean="0">
                <a:solidFill>
                  <a:srgbClr val="000000"/>
                </a:solidFill>
                <a:latin typeface="Arial" pitchFamily="34" charset="0"/>
                <a:ea typeface="Times New Roman" pitchFamily="18" charset="0"/>
                <a:cs typeface="Arial" pitchFamily="34" charset="0"/>
              </a:rPr>
              <a:t>сухость кожи;</a:t>
            </a:r>
            <a:endParaRPr lang="ru-RU" sz="2700" b="1" dirty="0" smtClean="0">
              <a:latin typeface="Arial" pitchFamily="34" charset="0"/>
              <a:cs typeface="Arial" pitchFamily="34" charset="0"/>
            </a:endParaRPr>
          </a:p>
          <a:p>
            <a:pPr marL="271463" lvl="2" indent="-271463" algn="just" eaLnBrk="0" hangingPunct="0">
              <a:lnSpc>
                <a:spcPct val="85000"/>
              </a:lnSpc>
              <a:buClr>
                <a:srgbClr val="C00000"/>
              </a:buClr>
              <a:buFont typeface="Wingdings" pitchFamily="2" charset="2"/>
              <a:buChar char="Ø"/>
              <a:defRPr/>
            </a:pPr>
            <a:r>
              <a:rPr lang="ru-RU" sz="2700" b="1" dirty="0" smtClean="0">
                <a:solidFill>
                  <a:srgbClr val="000000"/>
                </a:solidFill>
                <a:latin typeface="Arial" pitchFamily="34" charset="0"/>
                <a:ea typeface="Times New Roman" pitchFamily="18" charset="0"/>
                <a:cs typeface="Arial" pitchFamily="34" charset="0"/>
              </a:rPr>
              <a:t>ломкость волос;</a:t>
            </a:r>
            <a:endParaRPr lang="ru-RU" sz="2700" b="1" dirty="0" smtClean="0">
              <a:latin typeface="Arial" pitchFamily="34" charset="0"/>
              <a:cs typeface="Arial" pitchFamily="34" charset="0"/>
            </a:endParaRPr>
          </a:p>
          <a:p>
            <a:pPr marL="271463" lvl="2" indent="-271463" algn="just" eaLnBrk="0" hangingPunct="0">
              <a:lnSpc>
                <a:spcPct val="85000"/>
              </a:lnSpc>
              <a:buClr>
                <a:srgbClr val="C00000"/>
              </a:buClr>
              <a:buFont typeface="Wingdings" pitchFamily="2" charset="2"/>
              <a:buChar char="Ø"/>
              <a:defRPr/>
            </a:pPr>
            <a:r>
              <a:rPr lang="ru-RU" sz="2700" b="1" dirty="0" smtClean="0">
                <a:solidFill>
                  <a:srgbClr val="000000"/>
                </a:solidFill>
                <a:latin typeface="Arial" pitchFamily="34" charset="0"/>
                <a:ea typeface="Times New Roman" pitchFamily="18" charset="0"/>
                <a:cs typeface="Arial" pitchFamily="34" charset="0"/>
              </a:rPr>
              <a:t>шелушение, зуд;</a:t>
            </a:r>
            <a:endParaRPr lang="ru-RU" sz="2700" b="1" dirty="0" smtClean="0">
              <a:latin typeface="Arial" pitchFamily="34" charset="0"/>
              <a:cs typeface="Arial" pitchFamily="34" charset="0"/>
            </a:endParaRPr>
          </a:p>
        </p:txBody>
      </p:sp>
      <p:pic>
        <p:nvPicPr>
          <p:cNvPr id="6" name="Рисунок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0496" y="4500570"/>
            <a:ext cx="3005150" cy="2136795"/>
          </a:xfrm>
          <a:prstGeom prst="rect">
            <a:avLst/>
          </a:prstGeom>
          <a:noFill/>
          <a:ln>
            <a:noFill/>
          </a:ln>
          <a:scene3d>
            <a:camera prst="isometricOffAxis2Lef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90866704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42844" y="357166"/>
            <a:ext cx="8929718" cy="2917722"/>
          </a:xfrm>
          <a:prstGeom prst="rect">
            <a:avLst/>
          </a:prstGeom>
        </p:spPr>
        <p:txBody>
          <a:bodyPr wrap="square">
            <a:spAutoFit/>
          </a:bodyPr>
          <a:lstStyle/>
          <a:p>
            <a:pPr marL="271463" indent="-271463" algn="just">
              <a:lnSpc>
                <a:spcPct val="85000"/>
              </a:lnSpc>
              <a:buClr>
                <a:schemeClr val="accent2">
                  <a:lumMod val="50000"/>
                </a:schemeClr>
              </a:buClr>
              <a:buFont typeface="Wingdings" pitchFamily="2" charset="2"/>
              <a:buChar char="Ø"/>
            </a:pPr>
            <a:r>
              <a:rPr lang="ru-RU" sz="2700" b="1" dirty="0" smtClean="0">
                <a:latin typeface="Arial" pitchFamily="34" charset="0"/>
                <a:cs typeface="Arial" pitchFamily="34" charset="0"/>
              </a:rPr>
              <a:t>образование накипи на нагревательных элементах в бытовой технике и примышленном оборудовании, что приводит к повышенному износу преждевременному выходу из строя;</a:t>
            </a:r>
          </a:p>
          <a:p>
            <a:pPr marL="271463" indent="-271463" algn="just">
              <a:lnSpc>
                <a:spcPct val="85000"/>
              </a:lnSpc>
              <a:buClr>
                <a:schemeClr val="accent2">
                  <a:lumMod val="50000"/>
                </a:schemeClr>
              </a:buClr>
              <a:buFont typeface="Wingdings" pitchFamily="2" charset="2"/>
              <a:buChar char="Ø"/>
            </a:pPr>
            <a:r>
              <a:rPr lang="ru-RU" sz="2700" b="1" dirty="0" smtClean="0">
                <a:latin typeface="Arial" pitchFamily="34" charset="0"/>
                <a:cs typeface="Arial" pitchFamily="34" charset="0"/>
              </a:rPr>
              <a:t>засорение трубопроводов отопления и водоснабжения;</a:t>
            </a:r>
          </a:p>
          <a:p>
            <a:pPr marL="271463" lvl="8" indent="-271463" algn="just" eaLnBrk="0" fontAlgn="base" hangingPunct="0">
              <a:lnSpc>
                <a:spcPct val="85000"/>
              </a:lnSpc>
              <a:spcBef>
                <a:spcPct val="0"/>
              </a:spcBef>
              <a:spcAft>
                <a:spcPct val="0"/>
              </a:spcAft>
              <a:buFont typeface="Wingdings" pitchFamily="2" charset="2"/>
              <a:buChar char="Ø"/>
              <a:defRPr/>
            </a:pPr>
            <a:r>
              <a:rPr lang="ru-RU" sz="2700" b="1" dirty="0" smtClean="0">
                <a:latin typeface="Arial" pitchFamily="34" charset="0"/>
                <a:cs typeface="Arial" pitchFamily="34" charset="0"/>
              </a:rPr>
              <a:t>мыло не образует пену – </a:t>
            </a:r>
            <a:r>
              <a:rPr lang="ru-RU" sz="2700" b="1" dirty="0" smtClean="0">
                <a:solidFill>
                  <a:srgbClr val="000000"/>
                </a:solidFill>
                <a:latin typeface="Arial" pitchFamily="34" charset="0"/>
                <a:ea typeface="Times New Roman" pitchFamily="18" charset="0"/>
                <a:cs typeface="Arial" pitchFamily="34" charset="0"/>
              </a:rPr>
              <a:t>перерасход на 30</a:t>
            </a:r>
            <a:r>
              <a:rPr lang="ru-RU" sz="2700" b="1" dirty="0" smtClean="0">
                <a:latin typeface="Arial" pitchFamily="34" charset="0"/>
                <a:cs typeface="Arial" pitchFamily="34" charset="0"/>
              </a:rPr>
              <a:t>–</a:t>
            </a:r>
            <a:r>
              <a:rPr lang="ru-RU" sz="2700" b="1" dirty="0" smtClean="0">
                <a:solidFill>
                  <a:srgbClr val="000000"/>
                </a:solidFill>
                <a:latin typeface="Arial" pitchFamily="34" charset="0"/>
                <a:ea typeface="Times New Roman" pitchFamily="18" charset="0"/>
                <a:cs typeface="Arial" pitchFamily="34" charset="0"/>
              </a:rPr>
              <a:t>50 % моющих средств и др.</a:t>
            </a:r>
            <a:r>
              <a:rPr lang="ru-RU" sz="2700" b="1" dirty="0" smtClean="0">
                <a:latin typeface="Arial" pitchFamily="34" charset="0"/>
                <a:cs typeface="Arial" pitchFamily="34" charset="0"/>
              </a:rPr>
              <a:t> </a:t>
            </a:r>
          </a:p>
        </p:txBody>
      </p:sp>
      <p:pic>
        <p:nvPicPr>
          <p:cNvPr id="3" name="Рисунок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282" y="4214818"/>
            <a:ext cx="4883162" cy="2363954"/>
          </a:xfrm>
          <a:prstGeom prst="round2Diag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72868252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85720" y="648140"/>
            <a:ext cx="8501122" cy="1923604"/>
          </a:xfrm>
          <a:prstGeom prst="rect">
            <a:avLst/>
          </a:prstGeom>
        </p:spPr>
        <p:txBody>
          <a:bodyPr wrap="square">
            <a:spAutoFit/>
          </a:bodyPr>
          <a:lstStyle/>
          <a:p>
            <a:pPr indent="446088" algn="just">
              <a:lnSpc>
                <a:spcPct val="85000"/>
              </a:lnSpc>
            </a:pPr>
            <a:r>
              <a:rPr lang="ru-RU" sz="28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Жёсткая вода </a:t>
            </a:r>
            <a:r>
              <a:rPr lang="ru-RU" sz="2800" b="1" u="sng" dirty="0" smtClean="0">
                <a:latin typeface="Arial" pitchFamily="34" charset="0"/>
                <a:cs typeface="Arial" pitchFamily="34" charset="0"/>
              </a:rPr>
              <a:t>непригодна</a:t>
            </a:r>
            <a:r>
              <a:rPr lang="ru-RU" sz="2800" b="1" dirty="0" smtClean="0">
                <a:latin typeface="Arial" pitchFamily="34" charset="0"/>
                <a:cs typeface="Arial" pitchFamily="34" charset="0"/>
              </a:rPr>
              <a:t>:</a:t>
            </a:r>
          </a:p>
          <a:p>
            <a:pPr marL="355600" indent="-355600" algn="just">
              <a:lnSpc>
                <a:spcPct val="85000"/>
              </a:lnSpc>
              <a:buClr>
                <a:srgbClr val="C00000"/>
              </a:buClr>
              <a:buFont typeface="Wingdings" pitchFamily="2" charset="2"/>
              <a:buChar char="Ø"/>
              <a:defRPr/>
            </a:pPr>
            <a:r>
              <a:rPr lang="ru-RU" sz="2800" b="1" dirty="0" smtClean="0">
                <a:latin typeface="Arial" pitchFamily="34" charset="0"/>
                <a:cs typeface="Arial" pitchFamily="34" charset="0"/>
              </a:rPr>
              <a:t>для питания паровых котлов;</a:t>
            </a:r>
          </a:p>
          <a:p>
            <a:pPr marL="355600" indent="-355600" algn="just">
              <a:lnSpc>
                <a:spcPct val="85000"/>
              </a:lnSpc>
              <a:buClr>
                <a:srgbClr val="C00000"/>
              </a:buClr>
              <a:buFont typeface="Wingdings" pitchFamily="2" charset="2"/>
              <a:buChar char="Ø"/>
              <a:defRPr/>
            </a:pPr>
            <a:r>
              <a:rPr lang="ru-RU" sz="2800" b="1" dirty="0" smtClean="0">
                <a:latin typeface="Arial" pitchFamily="34" charset="0"/>
                <a:cs typeface="Arial" pitchFamily="34" charset="0"/>
              </a:rPr>
              <a:t>для применения в химической технологии;</a:t>
            </a:r>
          </a:p>
          <a:p>
            <a:pPr marL="355600" indent="-355600" algn="just">
              <a:lnSpc>
                <a:spcPct val="85000"/>
              </a:lnSpc>
              <a:buClr>
                <a:srgbClr val="C00000"/>
              </a:buClr>
              <a:buFont typeface="Wingdings" pitchFamily="2" charset="2"/>
              <a:buChar char="Ø"/>
              <a:defRPr/>
            </a:pPr>
            <a:r>
              <a:rPr lang="ru-RU" sz="2800" b="1" dirty="0" smtClean="0">
                <a:latin typeface="Arial" pitchFamily="34" charset="0"/>
                <a:cs typeface="Arial" pitchFamily="34" charset="0"/>
              </a:rPr>
              <a:t>в производстве керамики, бетонных смесей и др. </a:t>
            </a:r>
          </a:p>
        </p:txBody>
      </p:sp>
      <p:pic>
        <p:nvPicPr>
          <p:cNvPr id="10"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76272711"/>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Line 4"/>
          <p:cNvSpPr>
            <a:spLocks noChangeShapeType="1"/>
          </p:cNvSpPr>
          <p:nvPr/>
        </p:nvSpPr>
        <p:spPr bwMode="auto">
          <a:xfrm flipH="1">
            <a:off x="2786049" y="1571612"/>
            <a:ext cx="1643074" cy="935037"/>
          </a:xfrm>
          <a:prstGeom prst="line">
            <a:avLst/>
          </a:prstGeom>
          <a:noFill/>
          <a:ln w="57150">
            <a:solidFill>
              <a:srgbClr val="C00000"/>
            </a:solidFill>
            <a:round/>
            <a:headEnd/>
            <a:tailEnd type="triangle" w="med" len="med"/>
          </a:ln>
          <a:scene3d>
            <a:camera prst="orthographicFront"/>
            <a:lightRig rig="threePt" dir="t"/>
          </a:scene3d>
          <a:sp3d>
            <a:bevelT prst="angle"/>
          </a:sp3d>
        </p:spPr>
        <p:txBody>
          <a:bodyPr/>
          <a:lstStyle/>
          <a:p>
            <a:endParaRPr lang="ru-RU"/>
          </a:p>
        </p:txBody>
      </p:sp>
      <p:sp>
        <p:nvSpPr>
          <p:cNvPr id="12293" name="Rectangle 6"/>
          <p:cNvSpPr>
            <a:spLocks noChangeArrowheads="1"/>
          </p:cNvSpPr>
          <p:nvPr/>
        </p:nvSpPr>
        <p:spPr bwMode="auto">
          <a:xfrm>
            <a:off x="1000100" y="2571744"/>
            <a:ext cx="2376487" cy="500066"/>
          </a:xfrm>
          <a:prstGeom prst="rect">
            <a:avLst/>
          </a:prstGeom>
          <a:solidFill>
            <a:schemeClr val="bg2"/>
          </a:solidFill>
          <a:ln w="57150">
            <a:solidFill>
              <a:srgbClr val="C00000"/>
            </a:solidFill>
            <a:miter lim="800000"/>
            <a:headEnd/>
            <a:tailEnd/>
          </a:ln>
          <a:scene3d>
            <a:camera prst="orthographicFront"/>
            <a:lightRig rig="threePt" dir="t"/>
          </a:scene3d>
          <a:sp3d>
            <a:bevelT prst="angle"/>
          </a:sp3d>
        </p:spPr>
        <p:txBody>
          <a:bodyPr wrap="none"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ln w="11430"/>
                <a:effectLst>
                  <a:outerShdw blurRad="50800" dist="39000" dir="5460000" algn="tl">
                    <a:srgbClr val="000000">
                      <a:alpha val="38000"/>
                    </a:srgbClr>
                  </a:outerShdw>
                </a:effectLst>
                <a:latin typeface="Arial" pitchFamily="34" charset="0"/>
                <a:cs typeface="Arial" pitchFamily="34" charset="0"/>
              </a:rPr>
              <a:t>Бытовые</a:t>
            </a:r>
            <a:endParaRPr lang="ru-RU" sz="2800" b="1" dirty="0">
              <a:ln w="11430"/>
              <a:effectLst>
                <a:outerShdw blurRad="50800" dist="39000" dir="5460000" algn="tl">
                  <a:srgbClr val="000000">
                    <a:alpha val="38000"/>
                  </a:srgbClr>
                </a:outerShdw>
              </a:effectLst>
              <a:latin typeface="Arial" pitchFamily="34" charset="0"/>
              <a:cs typeface="Arial" pitchFamily="34" charset="0"/>
            </a:endParaRPr>
          </a:p>
        </p:txBody>
      </p:sp>
      <p:sp>
        <p:nvSpPr>
          <p:cNvPr id="12294" name="Rectangle 8"/>
          <p:cNvSpPr>
            <a:spLocks noChangeArrowheads="1"/>
          </p:cNvSpPr>
          <p:nvPr/>
        </p:nvSpPr>
        <p:spPr bwMode="auto">
          <a:xfrm>
            <a:off x="4643438" y="2571744"/>
            <a:ext cx="3214710" cy="576262"/>
          </a:xfrm>
          <a:prstGeom prst="rect">
            <a:avLst/>
          </a:prstGeom>
          <a:solidFill>
            <a:schemeClr val="bg2"/>
          </a:solidFill>
          <a:ln w="57150">
            <a:solidFill>
              <a:srgbClr val="C00000"/>
            </a:solidFill>
            <a:miter lim="800000"/>
            <a:headEnd/>
            <a:tailEnd/>
          </a:ln>
          <a:scene3d>
            <a:camera prst="orthographicFront"/>
            <a:lightRig rig="flat" dir="tl">
              <a:rot lat="0" lon="0" rev="6600000"/>
            </a:lightRig>
          </a:scene3d>
          <a:sp3d>
            <a:bevelT prst="angle"/>
          </a:sp3d>
        </p:spPr>
        <p:txBody>
          <a:bodyPr wrap="none" anchor="ctr">
            <a:sp3d extrusionH="25400" contourW="8890">
              <a:bevelT w="38100" h="31750"/>
              <a:contourClr>
                <a:schemeClr val="accent2">
                  <a:shade val="75000"/>
                </a:schemeClr>
              </a:contourClr>
            </a:sp3d>
          </a:bodyPr>
          <a:lstStyle/>
          <a:p>
            <a:pPr algn="ctr"/>
            <a:r>
              <a:rPr lang="ru-RU" sz="2800" b="1" dirty="0" smtClean="0">
                <a:ln w="11430"/>
                <a:effectLst>
                  <a:outerShdw blurRad="50800" dist="39000" dir="5460000" algn="tl">
                    <a:srgbClr val="000000">
                      <a:alpha val="38000"/>
                    </a:srgbClr>
                  </a:outerShdw>
                </a:effectLst>
                <a:latin typeface="Arial" pitchFamily="34" charset="0"/>
                <a:cs typeface="Arial" pitchFamily="34" charset="0"/>
              </a:rPr>
              <a:t>Промышленные</a:t>
            </a:r>
            <a:endParaRPr lang="ru-RU" sz="2800" b="1" dirty="0">
              <a:ln w="11430"/>
              <a:effectLst>
                <a:outerShdw blurRad="50800" dist="39000" dir="5460000" algn="tl">
                  <a:srgbClr val="000000">
                    <a:alpha val="38000"/>
                  </a:srgbClr>
                </a:outerShdw>
              </a:effectLst>
              <a:latin typeface="Arial" pitchFamily="34" charset="0"/>
              <a:cs typeface="Arial" pitchFamily="34" charset="0"/>
            </a:endParaRPr>
          </a:p>
        </p:txBody>
      </p:sp>
      <p:sp>
        <p:nvSpPr>
          <p:cNvPr id="12295" name="Text Box 9"/>
          <p:cNvSpPr txBox="1">
            <a:spLocks noChangeArrowheads="1"/>
          </p:cNvSpPr>
          <p:nvPr/>
        </p:nvSpPr>
        <p:spPr bwMode="auto">
          <a:xfrm>
            <a:off x="285720" y="3214686"/>
            <a:ext cx="3643338" cy="1923604"/>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342900" indent="-342900">
              <a:lnSpc>
                <a:spcPct val="85000"/>
              </a:lnSpc>
              <a:buFontTx/>
              <a:buAutoNum type="arabicPeriod"/>
            </a:pPr>
            <a:r>
              <a:rPr lang="ru-RU" sz="2800" b="1" dirty="0">
                <a:ln w="11430"/>
                <a:effectLst>
                  <a:outerShdw blurRad="50800" dist="39000" dir="5460000" algn="tl">
                    <a:srgbClr val="000000">
                      <a:alpha val="38000"/>
                    </a:srgbClr>
                  </a:outerShdw>
                </a:effectLst>
                <a:latin typeface="Arial" pitchFamily="34" charset="0"/>
                <a:cs typeface="Arial" pitchFamily="34" charset="0"/>
              </a:rPr>
              <a:t>Кипячение</a:t>
            </a:r>
          </a:p>
          <a:p>
            <a:pPr marL="342900" indent="-342900">
              <a:lnSpc>
                <a:spcPct val="85000"/>
              </a:lnSpc>
              <a:buFontTx/>
              <a:buAutoNum type="arabicPeriod"/>
            </a:pPr>
            <a:r>
              <a:rPr lang="ru-RU" sz="2800" b="1" dirty="0">
                <a:ln w="11430"/>
                <a:effectLst>
                  <a:outerShdw blurRad="50800" dist="39000" dir="5460000" algn="tl">
                    <a:srgbClr val="000000">
                      <a:alpha val="38000"/>
                    </a:srgbClr>
                  </a:outerShdw>
                </a:effectLst>
                <a:latin typeface="Arial" pitchFamily="34" charset="0"/>
                <a:cs typeface="Arial" pitchFamily="34" charset="0"/>
              </a:rPr>
              <a:t>Фильтрование</a:t>
            </a:r>
          </a:p>
          <a:p>
            <a:pPr marL="342900" indent="-342900">
              <a:lnSpc>
                <a:spcPct val="85000"/>
              </a:lnSpc>
              <a:buFontTx/>
              <a:buAutoNum type="arabicPeriod"/>
            </a:pPr>
            <a:r>
              <a:rPr lang="ru-RU" sz="2800" b="1" dirty="0">
                <a:ln w="11430"/>
                <a:effectLst>
                  <a:outerShdw blurRad="50800" dist="39000" dir="5460000" algn="tl">
                    <a:srgbClr val="000000">
                      <a:alpha val="38000"/>
                    </a:srgbClr>
                  </a:outerShdw>
                </a:effectLst>
                <a:latin typeface="Arial" pitchFamily="34" charset="0"/>
                <a:cs typeface="Arial" pitchFamily="34" charset="0"/>
              </a:rPr>
              <a:t>Вымораживание</a:t>
            </a:r>
          </a:p>
          <a:p>
            <a:pPr marL="342900" indent="-342900">
              <a:lnSpc>
                <a:spcPct val="85000"/>
              </a:lnSpc>
              <a:buFontTx/>
              <a:buAutoNum type="arabicPeriod"/>
            </a:pPr>
            <a:r>
              <a:rPr lang="ru-RU" sz="2800" b="1" dirty="0">
                <a:ln w="11430"/>
                <a:effectLst>
                  <a:outerShdw blurRad="50800" dist="39000" dir="5460000" algn="tl">
                    <a:srgbClr val="000000">
                      <a:alpha val="38000"/>
                    </a:srgbClr>
                  </a:outerShdw>
                </a:effectLst>
                <a:latin typeface="Arial" pitchFamily="34" charset="0"/>
                <a:cs typeface="Arial" pitchFamily="34" charset="0"/>
              </a:rPr>
              <a:t>Добавление </a:t>
            </a:r>
            <a:r>
              <a:rPr lang="ru-RU" sz="2800" b="1" dirty="0" err="1">
                <a:ln w="11430"/>
                <a:effectLst>
                  <a:outerShdw blurRad="50800" dist="39000" dir="5460000" algn="tl">
                    <a:srgbClr val="000000">
                      <a:alpha val="38000"/>
                    </a:srgbClr>
                  </a:outerShdw>
                </a:effectLst>
                <a:latin typeface="Arial" pitchFamily="34" charset="0"/>
                <a:cs typeface="Arial" pitchFamily="34" charset="0"/>
              </a:rPr>
              <a:t>умягчителей</a:t>
            </a:r>
            <a:endParaRPr lang="ru-RU" sz="2800" b="1" dirty="0">
              <a:ln w="11430"/>
              <a:effectLst>
                <a:outerShdw blurRad="50800" dist="39000" dir="5460000" algn="tl">
                  <a:srgbClr val="000000">
                    <a:alpha val="38000"/>
                  </a:srgbClr>
                </a:outerShdw>
              </a:effectLst>
              <a:latin typeface="Arial" pitchFamily="34" charset="0"/>
              <a:cs typeface="Arial" pitchFamily="34" charset="0"/>
            </a:endParaRPr>
          </a:p>
        </p:txBody>
      </p:sp>
      <p:sp>
        <p:nvSpPr>
          <p:cNvPr id="12296" name="Text Box 10"/>
          <p:cNvSpPr txBox="1">
            <a:spLocks noChangeArrowheads="1"/>
          </p:cNvSpPr>
          <p:nvPr/>
        </p:nvSpPr>
        <p:spPr bwMode="auto">
          <a:xfrm>
            <a:off x="4572000" y="3357562"/>
            <a:ext cx="4143404" cy="3022366"/>
          </a:xfrm>
          <a:prstGeom prst="rect">
            <a:avLst/>
          </a:prstGeom>
          <a:noFill/>
          <a:ln w="9525">
            <a:noFill/>
            <a:miter lim="800000"/>
            <a:headEnd/>
            <a:tailEnd/>
          </a:ln>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342900" indent="-342900">
              <a:lnSpc>
                <a:spcPct val="85000"/>
              </a:lnSpc>
              <a:buFontTx/>
              <a:buAutoNum type="arabicPeriod"/>
            </a:pPr>
            <a:r>
              <a:rPr lang="ru-RU" sz="2800" b="1" dirty="0">
                <a:ln w="11430"/>
                <a:effectLst>
                  <a:outerShdw blurRad="50800" dist="39000" dir="5460000" algn="tl">
                    <a:srgbClr val="000000">
                      <a:alpha val="38000"/>
                    </a:srgbClr>
                  </a:outerShdw>
                </a:effectLst>
                <a:latin typeface="Arial" pitchFamily="34" charset="0"/>
                <a:cs typeface="Arial" pitchFamily="34" charset="0"/>
              </a:rPr>
              <a:t>Добавление кальцинированной соды (</a:t>
            </a:r>
            <a:r>
              <a:rPr lang="en-US" sz="2800" b="1" dirty="0">
                <a:ln w="11430"/>
                <a:effectLst>
                  <a:outerShdw blurRad="50800" dist="39000" dir="5460000" algn="tl">
                    <a:srgbClr val="000000">
                      <a:alpha val="38000"/>
                    </a:srgbClr>
                  </a:outerShdw>
                </a:effectLst>
                <a:latin typeface="Arial" pitchFamily="34" charset="0"/>
                <a:cs typeface="Arial" pitchFamily="34" charset="0"/>
              </a:rPr>
              <a:t>Na</a:t>
            </a:r>
            <a:r>
              <a:rPr lang="en-US" sz="2800" b="1" baseline="-25000" dirty="0">
                <a:ln w="11430"/>
                <a:effectLst>
                  <a:outerShdw blurRad="50800" dist="39000" dir="5460000" algn="tl">
                    <a:srgbClr val="000000">
                      <a:alpha val="38000"/>
                    </a:srgbClr>
                  </a:outerShdw>
                </a:effectLst>
                <a:latin typeface="Arial" pitchFamily="34" charset="0"/>
                <a:cs typeface="Arial" pitchFamily="34" charset="0"/>
              </a:rPr>
              <a:t>2</a:t>
            </a:r>
            <a:r>
              <a:rPr lang="en-US" sz="2800" b="1" dirty="0">
                <a:ln w="11430"/>
                <a:effectLst>
                  <a:outerShdw blurRad="50800" dist="39000" dir="5460000" algn="tl">
                    <a:srgbClr val="000000">
                      <a:alpha val="38000"/>
                    </a:srgbClr>
                  </a:outerShdw>
                </a:effectLst>
                <a:latin typeface="Arial" pitchFamily="34" charset="0"/>
                <a:cs typeface="Arial" pitchFamily="34" charset="0"/>
              </a:rPr>
              <a:t>CO</a:t>
            </a:r>
            <a:r>
              <a:rPr lang="en-US" sz="2800" b="1" baseline="-25000" dirty="0">
                <a:ln w="11430"/>
                <a:effectLst>
                  <a:outerShdw blurRad="50800" dist="39000" dir="5460000" algn="tl">
                    <a:srgbClr val="000000">
                      <a:alpha val="38000"/>
                    </a:srgbClr>
                  </a:outerShdw>
                </a:effectLst>
                <a:latin typeface="Arial" pitchFamily="34" charset="0"/>
                <a:cs typeface="Arial" pitchFamily="34" charset="0"/>
              </a:rPr>
              <a:t>3</a:t>
            </a:r>
            <a:r>
              <a:rPr lang="ru-RU" sz="2800" b="1" dirty="0" smtClean="0">
                <a:ln w="11430"/>
                <a:effectLst>
                  <a:outerShdw blurRad="50800" dist="39000" dir="5460000" algn="tl">
                    <a:srgbClr val="000000">
                      <a:alpha val="38000"/>
                    </a:srgbClr>
                  </a:outerShdw>
                </a:effectLst>
                <a:latin typeface="Arial" pitchFamily="34" charset="0"/>
                <a:cs typeface="Arial" pitchFamily="34" charset="0"/>
              </a:rPr>
              <a:t>)</a:t>
            </a:r>
          </a:p>
          <a:p>
            <a:pPr marL="342900" indent="-342900">
              <a:lnSpc>
                <a:spcPct val="85000"/>
              </a:lnSpc>
              <a:buFontTx/>
              <a:buAutoNum type="arabicPeriod"/>
            </a:pPr>
            <a:r>
              <a:rPr lang="ru-RU" sz="2800" b="1" dirty="0" smtClean="0">
                <a:ln w="11430"/>
                <a:effectLst>
                  <a:outerShdw blurRad="50800" dist="39000" dir="5460000" algn="tl">
                    <a:srgbClr val="000000">
                      <a:alpha val="38000"/>
                    </a:srgbClr>
                  </a:outerShdw>
                </a:effectLst>
                <a:latin typeface="Arial" pitchFamily="34" charset="0"/>
                <a:cs typeface="Arial" pitchFamily="34" charset="0"/>
              </a:rPr>
              <a:t>Обратный осмос</a:t>
            </a:r>
          </a:p>
          <a:p>
            <a:pPr marL="342900" indent="-342900">
              <a:lnSpc>
                <a:spcPct val="85000"/>
              </a:lnSpc>
              <a:buFontTx/>
              <a:buAutoNum type="arabicPeriod"/>
            </a:pPr>
            <a:r>
              <a:rPr lang="ru-RU" sz="2800" b="1" dirty="0" smtClean="0">
                <a:ln w="11430"/>
                <a:effectLst>
                  <a:outerShdw blurRad="50800" dist="39000" dir="5460000" algn="tl">
                    <a:srgbClr val="000000">
                      <a:alpha val="38000"/>
                    </a:srgbClr>
                  </a:outerShdw>
                </a:effectLst>
                <a:latin typeface="Arial" pitchFamily="34" charset="0"/>
                <a:cs typeface="Arial" pitchFamily="34" charset="0"/>
              </a:rPr>
              <a:t>Электродиализ</a:t>
            </a:r>
          </a:p>
          <a:p>
            <a:pPr marL="342900" indent="-342900">
              <a:lnSpc>
                <a:spcPct val="85000"/>
              </a:lnSpc>
              <a:buFontTx/>
              <a:buAutoNum type="arabicPeriod"/>
            </a:pPr>
            <a:r>
              <a:rPr lang="ru-RU" sz="2800" b="1" dirty="0" smtClean="0">
                <a:ln w="11430"/>
                <a:effectLst>
                  <a:outerShdw blurRad="50800" dist="39000" dir="5460000" algn="tl">
                    <a:srgbClr val="000000">
                      <a:alpha val="38000"/>
                    </a:srgbClr>
                  </a:outerShdw>
                </a:effectLst>
                <a:latin typeface="Arial" pitchFamily="34" charset="0"/>
                <a:cs typeface="Arial" pitchFamily="34" charset="0"/>
              </a:rPr>
              <a:t>Дистилляция</a:t>
            </a:r>
          </a:p>
          <a:p>
            <a:pPr marL="342900" indent="-342900">
              <a:lnSpc>
                <a:spcPct val="85000"/>
              </a:lnSpc>
              <a:buFontTx/>
              <a:buAutoNum type="arabicPeriod"/>
            </a:pPr>
            <a:r>
              <a:rPr lang="ru-RU" sz="2800" b="1" dirty="0" smtClean="0">
                <a:ln w="11430"/>
                <a:effectLst>
                  <a:outerShdw blurRad="50800" dist="39000" dir="5460000" algn="tl">
                    <a:srgbClr val="000000">
                      <a:alpha val="38000"/>
                    </a:srgbClr>
                  </a:outerShdw>
                </a:effectLst>
                <a:latin typeface="Arial" pitchFamily="34" charset="0"/>
                <a:cs typeface="Arial" pitchFamily="34" charset="0"/>
              </a:rPr>
              <a:t>Применение ионитов</a:t>
            </a:r>
            <a:endParaRPr lang="ru-RU" sz="2800" b="1" dirty="0">
              <a:ln w="11430"/>
              <a:effectLst>
                <a:outerShdw blurRad="50800" dist="39000" dir="5460000" algn="tl">
                  <a:srgbClr val="000000">
                    <a:alpha val="38000"/>
                  </a:srgbClr>
                </a:outerShdw>
              </a:effectLst>
              <a:latin typeface="Arial" pitchFamily="34" charset="0"/>
              <a:cs typeface="Arial" pitchFamily="34" charset="0"/>
            </a:endParaRPr>
          </a:p>
        </p:txBody>
      </p:sp>
      <p:sp>
        <p:nvSpPr>
          <p:cNvPr id="10" name="Прямоугольник 9"/>
          <p:cNvSpPr/>
          <p:nvPr/>
        </p:nvSpPr>
        <p:spPr>
          <a:xfrm>
            <a:off x="1423759" y="714356"/>
            <a:ext cx="6434389" cy="839974"/>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3000" b="1" dirty="0" smtClean="0">
                <a:ln w="11430">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rPr>
              <a:t>Способы снижения общей жесткости воды</a:t>
            </a:r>
            <a:endParaRPr lang="ru-RU" sz="3000" b="1" dirty="0">
              <a:ln w="11430">
                <a:solidFill>
                  <a:sysClr val="windowText" lastClr="000000"/>
                </a:solidFill>
              </a:ln>
              <a:solidFill>
                <a:srgbClr val="0000FF"/>
              </a:solidFill>
              <a:effectLst>
                <a:outerShdw blurRad="50800" dist="39000" dir="5460000" algn="tl">
                  <a:srgbClr val="000000">
                    <a:alpha val="38000"/>
                  </a:srgbClr>
                </a:outerShdw>
              </a:effectLst>
              <a:latin typeface="Arial Black" pitchFamily="34" charset="0"/>
            </a:endParaRPr>
          </a:p>
        </p:txBody>
      </p:sp>
      <p:sp>
        <p:nvSpPr>
          <p:cNvPr id="11" name="Скругленный прямоугольник 10"/>
          <p:cNvSpPr/>
          <p:nvPr/>
        </p:nvSpPr>
        <p:spPr>
          <a:xfrm>
            <a:off x="1643042" y="642918"/>
            <a:ext cx="6000792" cy="928694"/>
          </a:xfrm>
          <a:prstGeom prst="roundRect">
            <a:avLst/>
          </a:prstGeom>
          <a:noFill/>
          <a:ln w="57150">
            <a:solidFill>
              <a:srgbClr val="C0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Line 4"/>
          <p:cNvSpPr>
            <a:spLocks noChangeShapeType="1"/>
          </p:cNvSpPr>
          <p:nvPr/>
        </p:nvSpPr>
        <p:spPr bwMode="auto">
          <a:xfrm>
            <a:off x="4429124" y="1571612"/>
            <a:ext cx="1785950" cy="928694"/>
          </a:xfrm>
          <a:prstGeom prst="line">
            <a:avLst/>
          </a:prstGeom>
          <a:noFill/>
          <a:ln w="57150">
            <a:solidFill>
              <a:srgbClr val="C00000"/>
            </a:solidFill>
            <a:round/>
            <a:headEnd/>
            <a:tailEnd type="triangle" w="med" len="med"/>
          </a:ln>
          <a:scene3d>
            <a:camera prst="orthographicFront"/>
            <a:lightRig rig="threePt" dir="t"/>
          </a:scene3d>
          <a:sp3d>
            <a:bevelT prst="angle"/>
          </a:sp3d>
        </p:spPr>
        <p:txBody>
          <a:bodyPr/>
          <a:lstStyle/>
          <a:p>
            <a:endParaRPr lang="ru-RU"/>
          </a:p>
        </p:txBody>
      </p:sp>
      <p:pic>
        <p:nvPicPr>
          <p:cNvPr id="17"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02048141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01380"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1381" name="Rectangle 5"/>
          <p:cNvSpPr>
            <a:spLocks noChangeArrowheads="1"/>
          </p:cNvSpPr>
          <p:nvPr/>
        </p:nvSpPr>
        <p:spPr bwMode="auto">
          <a:xfrm>
            <a:off x="0" y="18669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1382" name="Rectangle 6"/>
          <p:cNvSpPr>
            <a:spLocks noChangeArrowheads="1"/>
          </p:cNvSpPr>
          <p:nvPr/>
        </p:nvSpPr>
        <p:spPr bwMode="auto">
          <a:xfrm>
            <a:off x="0" y="32766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en-US" sz="14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Прямоугольник 9"/>
          <p:cNvSpPr/>
          <p:nvPr/>
        </p:nvSpPr>
        <p:spPr>
          <a:xfrm>
            <a:off x="142844" y="298940"/>
            <a:ext cx="8858312" cy="2419124"/>
          </a:xfrm>
          <a:prstGeom prst="rect">
            <a:avLst/>
          </a:prstGeom>
        </p:spPr>
        <p:txBody>
          <a:bodyPr wrap="square">
            <a:spAutoFit/>
          </a:bodyPr>
          <a:lstStyle/>
          <a:p>
            <a:pPr lvl="0" indent="450000" algn="just" eaLnBrk="0" fontAlgn="base" hangingPunct="0">
              <a:lnSpc>
                <a:spcPct val="90000"/>
              </a:lnSpc>
              <a:spcBef>
                <a:spcPct val="0"/>
              </a:spcBef>
              <a:spcAft>
                <a:spcPct val="0"/>
              </a:spcAft>
            </a:pP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Жесткость воды </a:t>
            </a:r>
            <a:r>
              <a:rPr lang="ru-RU" sz="2800" b="1" u="sng" dirty="0" smtClean="0">
                <a:latin typeface="Arial" pitchFamily="34" charset="0"/>
                <a:ea typeface="Times New Roman" pitchFamily="18" charset="0"/>
                <a:cs typeface="Arial" pitchFamily="34" charset="0"/>
              </a:rPr>
              <a:t>устраняют</a:t>
            </a:r>
            <a:r>
              <a:rPr lang="ru-RU" sz="2800" b="1" dirty="0" smtClean="0">
                <a:latin typeface="Arial" pitchFamily="34" charset="0"/>
                <a:ea typeface="Times New Roman" pitchFamily="18" charset="0"/>
                <a:cs typeface="Arial" pitchFamily="34" charset="0"/>
              </a:rPr>
              <a:t> физическими и химическими методами. </a:t>
            </a:r>
          </a:p>
          <a:p>
            <a:pPr lvl="0" indent="450000" algn="just" eaLnBrk="0" fontAlgn="base" hangingPunct="0">
              <a:lnSpc>
                <a:spcPct val="90000"/>
              </a:lnSpc>
              <a:spcBef>
                <a:spcPct val="0"/>
              </a:spcBef>
              <a:spcAft>
                <a:spcPct val="0"/>
              </a:spcAft>
            </a:pPr>
            <a:r>
              <a:rPr lang="ru-RU" sz="2800" b="1" dirty="0" smtClean="0">
                <a:solidFill>
                  <a:srgbClr val="9D2349"/>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Временная</a:t>
            </a:r>
            <a:r>
              <a:rPr lang="ru-RU" sz="2800" b="1" dirty="0" smtClean="0">
                <a:latin typeface="Arial" pitchFamily="34" charset="0"/>
                <a:ea typeface="Times New Roman" pitchFamily="18" charset="0"/>
                <a:cs typeface="Arial" pitchFamily="34" charset="0"/>
              </a:rPr>
              <a:t> </a:t>
            </a:r>
            <a:r>
              <a:rPr lang="ru-RU" sz="2800" b="1" dirty="0" smtClean="0">
                <a:solidFill>
                  <a:srgbClr val="0000FF"/>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жесткость </a:t>
            </a:r>
            <a:r>
              <a:rPr lang="ru-RU" sz="2800" b="1" u="sng" dirty="0" smtClean="0">
                <a:latin typeface="Arial" pitchFamily="34" charset="0"/>
                <a:ea typeface="Times New Roman" pitchFamily="18" charset="0"/>
                <a:cs typeface="Arial" pitchFamily="34" charset="0"/>
              </a:rPr>
              <a:t>устраняется</a:t>
            </a:r>
            <a:r>
              <a:rPr lang="ru-RU" sz="2800" b="1" dirty="0" smtClean="0">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кипячением</a:t>
            </a:r>
            <a:r>
              <a:rPr lang="ru-RU" sz="2800" b="1" dirty="0" smtClean="0">
                <a:latin typeface="Arial" pitchFamily="34" charset="0"/>
                <a:ea typeface="Times New Roman" pitchFamily="18" charset="0"/>
                <a:cs typeface="Arial" pitchFamily="34" charset="0"/>
              </a:rPr>
              <a:t> воды. При этом гидро­карбонаты переходят в нерастворимые карбонаты:</a:t>
            </a:r>
            <a:endParaRPr lang="ru-RU" sz="2800" b="1" dirty="0" smtClean="0">
              <a:latin typeface="Arial" pitchFamily="34" charset="0"/>
              <a:cs typeface="Arial" pitchFamily="34" charset="0"/>
            </a:endParaRPr>
          </a:p>
          <a:p>
            <a:pPr lvl="0" algn="ctr" eaLnBrk="0" fontAlgn="base" hangingPunct="0">
              <a:lnSpc>
                <a:spcPct val="90000"/>
              </a:lnSpc>
              <a:spcBef>
                <a:spcPct val="0"/>
              </a:spcBef>
              <a:spcAft>
                <a:spcPct val="0"/>
              </a:spcAft>
            </a:pPr>
            <a:r>
              <a:rPr lang="ru-RU" sz="2800" b="1" dirty="0" err="1"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Са</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(НСО</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СаСО</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3</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a:rPr>
              <a:t></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СО</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sym typeface="Symbol"/>
              </a:rPr>
              <a:t></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Н</a:t>
            </a:r>
            <a:r>
              <a:rPr lang="ru-RU" sz="2800" b="1" baseline="-30000"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a:t>
            </a:r>
            <a:r>
              <a:rPr lang="ru-RU" sz="2800" b="1" dirty="0" smtClean="0">
                <a:solidFill>
                  <a:srgbClr val="C0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О</a:t>
            </a:r>
            <a:endPar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endParaRPr>
          </a:p>
        </p:txBody>
      </p:sp>
      <p:sp>
        <p:nvSpPr>
          <p:cNvPr id="2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домой 22">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0160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IMGP5485"/>
          <p:cNvPicPr>
            <a:picLocks noChangeAspect="1" noChangeArrowheads="1"/>
          </p:cNvPicPr>
          <p:nvPr/>
        </p:nvPicPr>
        <p:blipFill>
          <a:blip r:embed="rId2" cstate="print"/>
          <a:srcRect/>
          <a:stretch>
            <a:fillRect/>
          </a:stretch>
        </p:blipFill>
        <p:spPr bwMode="auto">
          <a:xfrm>
            <a:off x="7143768" y="2714620"/>
            <a:ext cx="1622502" cy="2162173"/>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descr="IMGP5516"/>
          <p:cNvPicPr>
            <a:picLocks noChangeAspect="1" noChangeArrowheads="1"/>
          </p:cNvPicPr>
          <p:nvPr/>
        </p:nvPicPr>
        <p:blipFill>
          <a:blip r:embed="rId3" cstate="print"/>
          <a:srcRect l="1860" t="4961" b="3252"/>
          <a:stretch>
            <a:fillRect/>
          </a:stretch>
        </p:blipFill>
        <p:spPr bwMode="auto">
          <a:xfrm>
            <a:off x="3781095" y="4786322"/>
            <a:ext cx="2648293" cy="185738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8" name="Прямоугольник 7"/>
          <p:cNvSpPr/>
          <p:nvPr/>
        </p:nvSpPr>
        <p:spPr>
          <a:xfrm>
            <a:off x="214282" y="275046"/>
            <a:ext cx="8715436" cy="2289858"/>
          </a:xfrm>
          <a:prstGeom prst="rect">
            <a:avLst/>
          </a:prstGeom>
        </p:spPr>
        <p:txBody>
          <a:bodyPr wrap="square">
            <a:spAutoFit/>
          </a:bodyPr>
          <a:lstStyle/>
          <a:p>
            <a:pPr indent="450000" algn="just">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Кипячение</a:t>
            </a:r>
            <a:r>
              <a:rPr lang="ru-RU" sz="2800" b="1" dirty="0" smtClean="0">
                <a:latin typeface="Arial" pitchFamily="34" charset="0"/>
                <a:cs typeface="Arial" pitchFamily="34" charset="0"/>
              </a:rPr>
              <a:t> снижает жесткость воды примерно на 30–40 %.</a:t>
            </a:r>
          </a:p>
          <a:p>
            <a:pPr indent="450000" algn="just">
              <a:lnSpc>
                <a:spcPct val="85000"/>
              </a:lnSpc>
            </a:pPr>
            <a:r>
              <a:rPr lang="ru-RU" sz="2800" b="1" dirty="0" smtClean="0">
                <a:solidFill>
                  <a:srgbClr val="0000FF"/>
                </a:solidFill>
                <a:effectLst>
                  <a:outerShdw blurRad="38100" dist="38100" dir="2700000" algn="tl">
                    <a:srgbClr val="000000">
                      <a:alpha val="43137"/>
                    </a:srgbClr>
                  </a:outerShdw>
                </a:effectLst>
                <a:latin typeface="Arial" pitchFamily="34" charset="0"/>
                <a:cs typeface="Arial" pitchFamily="34" charset="0"/>
              </a:rPr>
              <a:t>Вымораживание</a:t>
            </a:r>
            <a:r>
              <a:rPr lang="ru-RU" sz="2800" b="1" dirty="0" smtClean="0">
                <a:latin typeface="Arial" pitchFamily="34" charset="0"/>
                <a:cs typeface="Arial" pitchFamily="34" charset="0"/>
              </a:rPr>
              <a:t> снижает общую жесткость на 70 – 80 %.</a:t>
            </a:r>
          </a:p>
          <a:p>
            <a:pPr indent="450000" algn="just">
              <a:lnSpc>
                <a:spcPct val="85000"/>
              </a:lnSpc>
            </a:pP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Фильтрование</a:t>
            </a:r>
            <a:r>
              <a:rPr lang="ru-RU" sz="2800" b="1" dirty="0" smtClean="0">
                <a:latin typeface="Arial" pitchFamily="34" charset="0"/>
                <a:cs typeface="Arial" pitchFamily="34" charset="0"/>
              </a:rPr>
              <a:t> воды бытовым фильтром «Барьер-6» снижает общую жесткость до 80 %. </a:t>
            </a:r>
          </a:p>
        </p:txBody>
      </p:sp>
      <p:pic>
        <p:nvPicPr>
          <p:cNvPr id="9" name="Picture 5" descr="IMGP5474"/>
          <p:cNvPicPr>
            <a:picLocks noChangeAspect="1" noChangeArrowheads="1"/>
          </p:cNvPicPr>
          <p:nvPr/>
        </p:nvPicPr>
        <p:blipFill>
          <a:blip r:embed="rId4" cstate="print"/>
          <a:srcRect/>
          <a:stretch>
            <a:fillRect/>
          </a:stretch>
        </p:blipFill>
        <p:spPr bwMode="auto">
          <a:xfrm>
            <a:off x="357158" y="2643182"/>
            <a:ext cx="3052250" cy="2289188"/>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0" name="Picture 4" descr="IMGP5472"/>
          <p:cNvPicPr>
            <a:picLocks noChangeAspect="1" noChangeArrowheads="1"/>
          </p:cNvPicPr>
          <p:nvPr/>
        </p:nvPicPr>
        <p:blipFill>
          <a:blip r:embed="rId5" cstate="print"/>
          <a:srcRect b="5739"/>
          <a:stretch>
            <a:fillRect/>
          </a:stretch>
        </p:blipFill>
        <p:spPr bwMode="auto">
          <a:xfrm>
            <a:off x="4572000" y="2643182"/>
            <a:ext cx="1377270" cy="1730372"/>
          </a:xfrm>
          <a:prstGeom prst="round2DiagRect">
            <a:avLst/>
          </a:prstGeom>
          <a:no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14"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5"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643632726"/>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5796411</TotalTime>
  <Words>6304</Words>
  <Application>Microsoft Office PowerPoint</Application>
  <PresentationFormat>Экран (4:3)</PresentationFormat>
  <Paragraphs>541</Paragraphs>
  <Slides>123</Slides>
  <Notes>5</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123</vt:i4>
      </vt:variant>
    </vt:vector>
  </HeadingPairs>
  <TitlesOfParts>
    <vt:vector size="125" baseType="lpstr">
      <vt:lpstr>Трек</vt:lpstr>
      <vt:lpstr>Формула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Жёсткость воды определяется содержанием в ней растворенных солей: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Ира</dc:creator>
  <cp:lastModifiedBy>user</cp:lastModifiedBy>
  <cp:revision>1094</cp:revision>
  <dcterms:created xsi:type="dcterms:W3CDTF">2015-12-13T09:17:19Z</dcterms:created>
  <dcterms:modified xsi:type="dcterms:W3CDTF">2021-04-19T15:49:45Z</dcterms:modified>
</cp:coreProperties>
</file>