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1" r:id="rId3"/>
    <p:sldId id="268" r:id="rId4"/>
    <p:sldId id="269" r:id="rId5"/>
    <p:sldId id="270" r:id="rId6"/>
    <p:sldId id="271" r:id="rId7"/>
    <p:sldId id="272" r:id="rId8"/>
    <p:sldId id="273" r:id="rId9"/>
    <p:sldId id="276" r:id="rId10"/>
    <p:sldId id="274" r:id="rId11"/>
    <p:sldId id="277" r:id="rId12"/>
    <p:sldId id="278" r:id="rId13"/>
    <p:sldId id="279" r:id="rId14"/>
    <p:sldId id="282" r:id="rId15"/>
    <p:sldId id="283" r:id="rId16"/>
    <p:sldId id="285" r:id="rId17"/>
    <p:sldId id="286" r:id="rId18"/>
    <p:sldId id="290" r:id="rId19"/>
    <p:sldId id="291" r:id="rId20"/>
    <p:sldId id="292" r:id="rId21"/>
    <p:sldId id="300" r:id="rId22"/>
    <p:sldId id="294" r:id="rId23"/>
    <p:sldId id="297" r:id="rId24"/>
    <p:sldId id="301" r:id="rId25"/>
    <p:sldId id="295" r:id="rId26"/>
    <p:sldId id="257" r:id="rId27"/>
    <p:sldId id="298" r:id="rId28"/>
    <p:sldId id="299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7" r:id="rId38"/>
    <p:sldId id="316" r:id="rId39"/>
    <p:sldId id="310" r:id="rId40"/>
    <p:sldId id="318" r:id="rId41"/>
    <p:sldId id="311" r:id="rId42"/>
    <p:sldId id="315" r:id="rId43"/>
    <p:sldId id="314" r:id="rId44"/>
    <p:sldId id="319" r:id="rId45"/>
    <p:sldId id="32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B66D-2357-42DF-B21F-FBBA45CB73FF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721B71-53F4-49B4-B9C9-4E870865E5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B66D-2357-42DF-B21F-FBBA45CB73FF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1B71-53F4-49B4-B9C9-4E870865E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721B71-53F4-49B4-B9C9-4E870865E5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B66D-2357-42DF-B21F-FBBA45CB73FF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B66D-2357-42DF-B21F-FBBA45CB73FF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721B71-53F4-49B4-B9C9-4E870865E5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B66D-2357-42DF-B21F-FBBA45CB73FF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721B71-53F4-49B4-B9C9-4E870865E5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6A7B66D-2357-42DF-B21F-FBBA45CB73FF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1B71-53F4-49B4-B9C9-4E870865E5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B66D-2357-42DF-B21F-FBBA45CB73FF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721B71-53F4-49B4-B9C9-4E870865E5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B66D-2357-42DF-B21F-FBBA45CB73FF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721B71-53F4-49B4-B9C9-4E870865E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B66D-2357-42DF-B21F-FBBA45CB73FF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721B71-53F4-49B4-B9C9-4E870865E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721B71-53F4-49B4-B9C9-4E870865E5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B66D-2357-42DF-B21F-FBBA45CB73FF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721B71-53F4-49B4-B9C9-4E870865E5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6A7B66D-2357-42DF-B21F-FBBA45CB73FF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6A7B66D-2357-42DF-B21F-FBBA45CB73FF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721B71-53F4-49B4-B9C9-4E870865E5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4744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Технология монтажа строительных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конструкций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62478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68363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Транспортные процессы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состоят из транспортирования конструкций на центральные и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приобъектные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склады, погрузки и разгрузки конструкций,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сор-тировки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укладки их на складах, подачи конструкций с укрупнительной сборки или складов на монтаж, транспортирование материалов,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полуфабрика-тов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деталей и приспособлений в зону монтажа. При складировании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конструк-ций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особо контролируют их качество, размеры, маркировку и комплектность. При монтаже зданий с транспортных средств исключаются процессы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разгруз-ки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сортировки, так как конструкции сразу подаются на монтаж.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68363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Подготовительные процессы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включают: проверку состояния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конструк-ций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укрупнительную сборку, временное (монтажное) усиление конструкций, подготовку к монтажу и обустройство, подачу конструкций в виде монтажной единицы непосредственно к месту установки. Дополнительно входят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процес-сы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оснастке конструкций приспособлениями для временного их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закрепле-ния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безопасного выполнения работ, нанесение установочных рисок на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мон-тируемые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элементы, навеска подмостей и лестниц, если это требуется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выпол-нить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подъёма конструкций.</a:t>
            </a: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68363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Вспомогательные процессы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включают подготовку опорных поверхностей фундаментов, выверку конструкций, если её выполняют после их установки, устройство подмостей, переходных площадок, лестниц и ограждений,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выпол-няемых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период установки конструкций.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269875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монтажные процессы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установка конструкций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проект-ное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положение, т. е. собственно монтаж.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071538" y="4857760"/>
            <a:ext cx="27146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84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заделка стыков и швов.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142984"/>
            <a:ext cx="564360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884238" algn="l"/>
              </a:tabLst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 СОСТАВ  МОНТАЖНЫХ  ПРЦЕССОВ  ВХОДЯТ: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714488"/>
            <a:ext cx="550072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8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подготовка мест установки сборных конструкций;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285992"/>
            <a:ext cx="750099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8" algn="l"/>
              </a:tabLst>
            </a:pP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строповка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и подъём с необходимым перемещением в пространстве, ориентировании и установке с временным закреплением;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3143248"/>
            <a:ext cx="170937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8" algn="l"/>
              </a:tabLst>
            </a:pP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расстроповка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3714752"/>
            <a:ext cx="442717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8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окончательная выверка и закрепление;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4286256"/>
            <a:ext cx="344357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8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снятие временных креплений;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-1321635" y="3107529"/>
            <a:ext cx="3929090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право 10"/>
          <p:cNvSpPr/>
          <p:nvPr/>
        </p:nvSpPr>
        <p:spPr>
          <a:xfrm>
            <a:off x="642910" y="1785926"/>
            <a:ext cx="357190" cy="21431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14282" y="5373845"/>
            <a:ext cx="8715436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987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Приведенная структура процесса монтажа строительных конструкций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яв-ляется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обобщающей и в каждом конкретном случае может быть уточнена в сторону увеличения или уменьшения подлежащих выполнению отдельных операций и процессов.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642910" y="2500306"/>
            <a:ext cx="357190" cy="21431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642910" y="3214686"/>
            <a:ext cx="357190" cy="21431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42910" y="3786190"/>
            <a:ext cx="357190" cy="21431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642910" y="4357694"/>
            <a:ext cx="357190" cy="21431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42910" y="4929198"/>
            <a:ext cx="357190" cy="21431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Монтаж строительных конструкций (с точки зрения его организации)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мо-жет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быть осуществлён по двум схемам: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монтаж со склада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монтаж с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тран-спортных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средств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(рис. 2).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85918" y="1357299"/>
            <a:ext cx="5651800" cy="265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4071942"/>
            <a:ext cx="9144000" cy="14773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2. Принципиальные схемы монтажа со склада и с транспортных средств: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монтаж со склада;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 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то же, с транспортных средств;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 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возводимое здание;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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кран;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склад конструкций;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дорога;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тягач с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полуприцепом под разгрузкой;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полуприцеп после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монтажа с него конструкций;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7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постановка полуприцепа с конструкциями под кран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14282" y="5643578"/>
            <a:ext cx="871543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осуществлении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монтажа со склада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технологические операции, рассмотренные ранее, выполняют непосредственно на строительной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площад-ке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35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Монтаж «с колёс»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предполагает выполнение на строительной площадке в основном только собственно монтажных процессов. Полностью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изготовлен-ные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подготовленные к монтажу конструкции поставляют на строительную площадку с заводов-изготовителей в точно назначенное время и эти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конструк-ции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непосредственно с транспортных средств подают к месту их установки в проектное положение. Такая организация строительного процесса должна обеспечивать комплектную и ритмичную доставку только тех конструкций, которые должны быть смонтированы в данный конкретный момент. Этот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ме-тод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прогрессивен, при нём практически отпадает потребность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приобъект-ном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складе, исключается промежуточная перегрузка сборных элементов,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соз-даются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благоприятные условия для производства работ на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стеснённых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строи-тельных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площадках, организация труда на строительной площадке начинает напоминать заводскую технологию сборочного процесса, обеспечивается ритмичность, непрерывность строительного процесса.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14351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1.3. Способы и средства транспортирования конструкций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14282" y="5572140"/>
            <a:ext cx="871543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61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Доставка конструкций на строительную площадку может осуществляться всеми видами транспорта, а именно, наземным - автомобильным,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железнодо-рожным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тракторным, водным и воздушным.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57158" y="214290"/>
            <a:ext cx="842968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461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факторы, влияющие на выбор строительного транспорта: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928670"/>
            <a:ext cx="450059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46138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месторасположение строительства;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500174"/>
            <a:ext cx="650085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46138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существующие вблизи транспортные коммуникации;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071678"/>
            <a:ext cx="735811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46138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расположение заводов, комплектующих стройку сборными конструкциями;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000372"/>
            <a:ext cx="407196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46138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временные и погодные условия;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571876"/>
            <a:ext cx="550072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масса, габариты конструкций, дальность их транспортирования.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-1321630" y="2321706"/>
            <a:ext cx="3357588" cy="12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/>
          <p:cNvSpPr/>
          <p:nvPr/>
        </p:nvSpPr>
        <p:spPr>
          <a:xfrm>
            <a:off x="357158" y="1000108"/>
            <a:ext cx="357190" cy="21431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57158" y="1643050"/>
            <a:ext cx="357190" cy="21431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57158" y="2357430"/>
            <a:ext cx="357190" cy="21431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57158" y="3071810"/>
            <a:ext cx="357190" cy="21431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57158" y="3857628"/>
            <a:ext cx="357190" cy="21431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14282" y="4643446"/>
            <a:ext cx="871543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9875" algn="just" fontAlgn="base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вид транспорта для перевозки сборного железобетона –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втомо-бильный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дальности транспортирования до 200 км.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Элементы длиной до 6 м транспортируют на бортовых автомашинах. Более длинные элементы - на автопоездах с прицепами и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безбортовых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полуприцепах при массе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элемен-тов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более 14 т; на прицепах-трайлерах - до 40 т; на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панеле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фермо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блоково-зах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до 35 т.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62865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транспортировании длинномерных конструкций на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фермовозах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ана-логичных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транспортных средствах боковые усилия от прохо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ждения кривых участков дороги воспринимаются рамой машины. Скорость движения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тран-спорта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назначают из соображения сохранности доставляемых конструкций.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транспортировании длинномерных конструкций на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фермовозах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ана-логичных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транспортных средствах боковые усилия от прохо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ждения кривых участков дороги воспринимаются рамой машины. Скорость движения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тран-спорта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назначают из соображения сохранности доставляемых конструкций.</a:t>
            </a:r>
          </a:p>
          <a:p>
            <a:pPr lvl="0" indent="269875" algn="just" fontAlgn="base">
              <a:spcBef>
                <a:spcPct val="0"/>
              </a:spcBef>
              <a:spcAft>
                <a:spcPct val="0"/>
              </a:spcAft>
              <a:tabLst>
                <a:tab pos="884238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Укладку сборных элементов на транспортные средства производят с учётом следующих требований: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9750" lvl="0" indent="-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84238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элементы должны находиться в положении, близком к проектному, за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ис-ключением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колонн, которые перевозят в горизонтальном положении;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9750" lvl="0" indent="-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84238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необходимо, чтобы элементы опирались на деревянные инвентарные прокладки и подкладки, располагаемые в местах, указанных в рабочих чертежах на изготовление этих элементов. Толщина прокладок и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подкла-док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должна быть не менее 25 мм и не менее высоты петель и других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вы-ступающих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частей элементов. Применение промежуточных прокладок не допускается;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9750" lvl="0" indent="-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84238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многоярусной погрузке подкладки и прокладки следует располагать строго по одной вертикали;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63579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539750" lvl="0" indent="-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84238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элементы необходимо тщательно укреплять с целью предохранения от опрокидывания, продольного и поперечного смещения, а также ударов друг о друга;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9750" lvl="0" indent="-2698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884238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офактуренные поверхности элементов должны быть защищены от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повре-ждений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6987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Горизонтально перевозят элементы, укладываемые в сооружение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работа-ющие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горизонтальном положении." балки, ригели, прогоны, плиты и панели перекрытий, балконные и кровельные плиты, высокие (более 1,5 м) стеновые блоки; а также длинномерные сборные конструкции - колонны и сваи.</a:t>
            </a:r>
          </a:p>
          <a:p>
            <a:pPr indent="26987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Вертикально и наклонно транспортируют стропильные и подстропильные фермы, стеновые панели, панели перегородок.</a:t>
            </a:r>
          </a:p>
          <a:p>
            <a:pPr indent="26987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Объёмные элементы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блок-комнаты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блок-квартиры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санитарно-техниче-ские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кабины перевозят в проектном положении.</a:t>
            </a:r>
          </a:p>
          <a:p>
            <a:pPr indent="26987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Транспортирование по железным дорогам допускается только на особо дальние расстояния. Длинномерные изделия перевозят на двух платформах с шарнирным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опиранием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исключающим возникновение изгибающих усилий в перевозимых конструкциях на кривых участках железнодорожного пути.</a:t>
            </a:r>
          </a:p>
          <a:p>
            <a:pPr indent="26987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Металлические конструкции часто доставляют по железной дороге на большие расстояния в виде отдельных составных узлов, мелкие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металличе-ские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элементы при этом транспортируют пакетами.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4093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26987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Деревянные конструкции из-за их малой жёсткости в готовом виде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перево-зят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редко, в основном - в разобранном виде по элементам пакетами.</a:t>
            </a:r>
          </a:p>
          <a:p>
            <a:pPr indent="26987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транспортировании автомобильным и железнодорожным транспортом размер грузов должен вписываться в габариты подвижного состава. Всякие отклонения от этих габаритов по высоте, ширине, длине требуют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специально-го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согласования и контролируемых условий перевозки.</a:t>
            </a:r>
          </a:p>
          <a:p>
            <a:pPr indent="26987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Необходимый запас конструкций на складе устанавливают проектом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произ-водства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работ с учётом календарного графика монтажа и площадей, которые могут быть отведены для раскладки конструкций в зоне действия кранов.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Раз-грузку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доставленных на строительную площадку сборных конструкций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обыч-но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производят специальным разгрузочным самоходным краном и реже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основ-ным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монтажным механизмом. Более экономичным и менее трудоёмким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явля-ется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«монтаж с колес».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4786322"/>
            <a:ext cx="3904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1.4.</a:t>
            </a: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Приёмка сборных конструкций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214950"/>
            <a:ext cx="8715436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26987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Монтирующая организация принимает поступающие на строительную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пло-щадку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конструкции. Приёмку сборных конструкций производят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паспор-там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эти изделия с учётом допускаемых отклонений в размерах 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ком-плектовочным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ведомостям.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14282" y="187360"/>
            <a:ext cx="8715436" cy="4539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4238" algn="l"/>
              </a:tabLst>
            </a:pPr>
            <a:r>
              <a:rPr kumimoji="0" lang="ru-RU" sz="23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приёмке доставленных изделий необходимо проверять:</a:t>
            </a:r>
            <a:endParaRPr kumimoji="0" lang="ru-RU" sz="23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5786454"/>
            <a:ext cx="707236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8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наличие необходимых борозд, ниш, четвертей, выпусков арматуры, защитных покрытий у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закладных деталей.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928670"/>
            <a:ext cx="370787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8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наличие штампа ОТК завода;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500174"/>
            <a:ext cx="735811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8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наличие осевых рисок и отметку положения центра тяжести конструкции;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357430"/>
            <a:ext cx="735811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8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наличие монтажных рисок для односторонне армированных элементов;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214686"/>
            <a:ext cx="7358114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8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отсутствие повреждений, правильность геометрических размеров, расположение и крепление закладных деталей, наличие и проходимость каналов, отверстий и т. д.;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357694"/>
            <a:ext cx="707236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8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соответствие лицевой поверхности изделия требованиям проекта;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5214950"/>
            <a:ext cx="707236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8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отсутствие деформаций, раковин, трещин, наплывов;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endCxn id="17" idx="1"/>
          </p:cNvCxnSpPr>
          <p:nvPr/>
        </p:nvCxnSpPr>
        <p:spPr>
          <a:xfrm rot="5400000">
            <a:off x="-2553934" y="3411134"/>
            <a:ext cx="5536445" cy="12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право 10"/>
          <p:cNvSpPr/>
          <p:nvPr/>
        </p:nvSpPr>
        <p:spPr>
          <a:xfrm>
            <a:off x="214282" y="1000108"/>
            <a:ext cx="357190" cy="21431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14282" y="1785926"/>
            <a:ext cx="357190" cy="21431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14282" y="2643182"/>
            <a:ext cx="357190" cy="21431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14282" y="3643314"/>
            <a:ext cx="357190" cy="21431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14282" y="4572008"/>
            <a:ext cx="357190" cy="21431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14282" y="5286388"/>
            <a:ext cx="357190" cy="21431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14282" y="6072206"/>
            <a:ext cx="357190" cy="21431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8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изделие оказалось некачественным, его бракуют, оформляют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соответ-ствующий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рекламационный акт при участии представителей генерального подрядчика, монтирующей организации и предприятия-изготовителя.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Изде-лие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подвергается ремонту, если это возможно, или отправляется назад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изгото-вителю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Взамен на строительную площадку поставляется новое, качественное изделие.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4288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1.5. Складирование сборных элементов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496"/>
            <a:ext cx="8715436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26987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Требования безопасности при складировании материалов и грузов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опреде-ляются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ПОТ РМ-007-98 "Межотраслевые правила по охране труда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погру-зочно-разгрузочных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работах и размещении грузов". Согласно этому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докумен-ту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места производства погрузочно-разгрузочных работ должны размещаться на специально отведённой территории с ровным твёрдым покрытием или твёрдым грунтом, способным воспринимать нагрузки от грузов и подъёмно-транспортных машин.</a:t>
            </a:r>
          </a:p>
          <a:p>
            <a:pPr indent="26987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Величина запаса сборных конструкций зависит от условий доставки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мо-жет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изменяться от полного объёма элементов на здание практически до нуля, когда монтаж здания осуществляют с транспортных средств. Обычный запас конструкций - на 3...7 дней работы монтажных кранов. В отдельных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экстре-мальных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случаях запас конструкций доводят до 1 месяца работы.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Общие положения;</a:t>
            </a:r>
          </a:p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1.1. Организационные принципы монтажа;</a:t>
            </a:r>
          </a:p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1. 2.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Технологическая структура монтажных процессов;</a:t>
            </a:r>
          </a:p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1.3. Способы и средства транспортирования конструкций;</a:t>
            </a:r>
          </a:p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1.4. </a:t>
            </a:r>
            <a:r>
              <a:rPr lang="ru-RU" b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Приёмка сборных конструкций;</a:t>
            </a:r>
          </a:p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1.5. Складирование сборных элементов;</a:t>
            </a:r>
          </a:p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Подготовка элементов конструкций к монтажу;</a:t>
            </a:r>
          </a:p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2.1. Укрупнительная сборка;</a:t>
            </a:r>
          </a:p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2.2. Временное усиление конструкций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2.3. Обустройство и подготовка конструкций к монтажу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4929198"/>
            <a:ext cx="7000924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92175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 элементы складируют на деревянных подкладках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при этом должны быть обеспечены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соосность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укладки элементов, исключены возможности образования трещин и перенапряжений в бетоне и металлических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конструкциях (рис. 3-8).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8715436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</a:pP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 хранении конструкций на </a:t>
            </a:r>
            <a:r>
              <a:rPr lang="ru-RU" sz="22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приобъектном</a:t>
            </a: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складе необходимо:</a:t>
            </a:r>
            <a:endParaRPr lang="ru-RU" sz="2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928670"/>
            <a:ext cx="700092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раскладывать сборные элементы и размещать штабеля в зоне действия монтажного крана с учётом последовательности монтажа;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143116"/>
            <a:ext cx="700092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конструкции, имеющие большую массу (или парусность), располагать вблизи монтажного крана;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071810"/>
            <a:ext cx="700092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хранить сборные элементы в условиях, исключающих их деформирование и загрязнение;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000504"/>
            <a:ext cx="700092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92175" algn="l"/>
              </a:tabLs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территории склада установить указатели проездов и проходов;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>
            <a:endCxn id="15" idx="1"/>
          </p:cNvCxnSpPr>
          <p:nvPr/>
        </p:nvCxnSpPr>
        <p:spPr>
          <a:xfrm rot="5400000">
            <a:off x="-2339620" y="3196820"/>
            <a:ext cx="5107818" cy="13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/>
          <p:cNvSpPr/>
          <p:nvPr/>
        </p:nvSpPr>
        <p:spPr>
          <a:xfrm>
            <a:off x="214282" y="1357298"/>
            <a:ext cx="357190" cy="21431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14282" y="2357430"/>
            <a:ext cx="357190" cy="21431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14282" y="3357562"/>
            <a:ext cx="357190" cy="21431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14282" y="4286256"/>
            <a:ext cx="357190" cy="21431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14282" y="5643578"/>
            <a:ext cx="357190" cy="21431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01"/>
          <p:cNvPicPr>
            <a:picLocks noChangeAspect="1" noChangeArrowheads="1"/>
          </p:cNvPicPr>
          <p:nvPr/>
        </p:nvPicPr>
        <p:blipFill>
          <a:blip r:embed="rId2" cstate="print"/>
          <a:srcRect l="44598"/>
          <a:stretch>
            <a:fillRect/>
          </a:stretch>
        </p:blipFill>
        <p:spPr bwMode="auto">
          <a:xfrm>
            <a:off x="500034" y="161223"/>
            <a:ext cx="8046267" cy="626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3. Склад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0" y="4941168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4. Схема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складирования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железобетонных блоков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кирпича на поддонах: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фундаментальные блоки: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подкладки 150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 мм,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прокладки 80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80 мм;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фундаментальные стеновые блоки: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подкладки 150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150 мм,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прокладки 80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80 мм;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стеновые панели: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пирамида;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плиты покрытий: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подкладки 150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 мм,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прокладки 80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80 мм;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стеновые панели в кассетах;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кирпич на поддонах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8160" name="Picture 3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14290"/>
            <a:ext cx="8715436" cy="465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14290"/>
            <a:ext cx="877471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5172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5. Схема складирования железобетонных блоков:</a:t>
            </a:r>
          </a:p>
          <a:p>
            <a:pPr algn="ctr"/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сваи;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плиты перекрытий;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фундаментные башмаки под колонны; </a:t>
            </a:r>
          </a:p>
          <a:p>
            <a:pPr algn="ctr"/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колонн с консолями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7207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6. Схема складирования железобетонных ферм </a:t>
            </a:r>
            <a:endParaRPr lang="ru-RU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857232"/>
            <a:ext cx="7786741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71" name="Picture 19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</a:blip>
          <a:srcRect t="3333"/>
          <a:stretch>
            <a:fillRect/>
          </a:stretch>
        </p:blipFill>
        <p:spPr bwMode="auto">
          <a:xfrm>
            <a:off x="571472" y="214290"/>
            <a:ext cx="52185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929322" y="2928934"/>
            <a:ext cx="4330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7. Складирование труб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14290"/>
            <a:ext cx="871544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929198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8. Складирование металлических конструкций </a:t>
            </a:r>
            <a:endParaRPr lang="ru-RU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14282" y="5572140"/>
            <a:ext cx="871543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97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3136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складе более тяжёлые конструкции располагают ближе к монтажному крану, а более легкие - дальше. С целью сокращения площади склада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конст-рукции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обычно хранят в штабелях.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62478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indent="239713" eaLnBrk="0" fontAlgn="base" hangingPunct="0">
              <a:spcBef>
                <a:spcPct val="0"/>
              </a:spcBef>
              <a:spcAft>
                <a:spcPct val="0"/>
              </a:spcAft>
              <a:tabLst>
                <a:tab pos="9631363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Проходы между штабелями необходимо устраивать в продольном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направле-нии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каждые два смежных штабеля, в поперечном - не реже чем через 25 м.</a:t>
            </a:r>
          </a:p>
          <a:p>
            <a:pPr lvl="0" indent="239713" eaLnBrk="0" fontAlgn="base" hangingPunct="0">
              <a:spcBef>
                <a:spcPct val="0"/>
              </a:spcBef>
              <a:spcAft>
                <a:spcPct val="0"/>
              </a:spcAft>
              <a:tabLst>
                <a:tab pos="9631363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Ширина поперечных проходов должна быть не менее 0,7 м, а разрывы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меж-ду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штабелями - не менее 0,2 м.</a:t>
            </a:r>
          </a:p>
          <a:p>
            <a:pPr lvl="0" indent="2397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631363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Складирование элементов необходимо организовать так, чтобы иметь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дос-туп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любой конструкции для возможности определения её маркировки и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под-готовки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монтажу.</a:t>
            </a:r>
          </a:p>
          <a:p>
            <a:pPr lvl="0" indent="2397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631363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Панели перекрытия, колонны, ригели,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надколонные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пролётные плиты должны находиться в штабелях в горизонтальном положении. Оптимальные размеры штабелей: для колонн - 4 ряда, для ригелей и прогонов - 3 ряда, для плит покрытий и перекрытий - до 10...12 рядов, но максимальная высота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шта-беля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должна превышать 2,5 м.</a:t>
            </a:r>
          </a:p>
          <a:p>
            <a:pPr indent="26987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складе стеновые панели устанавливают вертикально или наклонно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ме-таллических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пирамидах или кассетах, крупноразмерные перегородки также складируют в деревянных кассетах, в положении, близком к вертикальному.</a:t>
            </a:r>
          </a:p>
          <a:p>
            <a:pPr indent="269875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Железобетонные и металлические элементы каркаса одноэтажных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промы-шленных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зданий укладывают у мест установки: лёгкие колонны - вершинами к фундаменту, тяжёлые - нижним концом к фундаменту (рис. 9), подкрановые балки - параллельно ряду колонн на расстоянии от них 40...50 см.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14281" y="214290"/>
            <a:ext cx="6786611" cy="515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929454" y="2285992"/>
            <a:ext cx="22145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Раскладка колонн в зоне монтажа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643578"/>
            <a:ext cx="871543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Расположение сборных элементов на складе должно быть таким, чтобы при их подъёме для установки в проектное положение вылет стрелы крана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из-менялся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т. е. стрела крана при монтаже не поднималась и не опускалась.</a:t>
            </a:r>
            <a:endParaRPr lang="ru-RU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Подготовка элементов конструкций к монтажу</a:t>
            </a:r>
            <a:endParaRPr lang="ru-RU" b="1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9512" y="548680"/>
            <a:ext cx="8715436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55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элементов к монтажу предусматривает: укрупнительную сборку в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пло-ские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пространственные блоки, временное усиление элементов для обеспечения их устойчивости и неизменяемости при подъёме, обустройство подмостями, лестницами, ограждениями и другими временными приспособлениями для безопасного и удобного ведения работ, закрепление страховочных канатов, расчалок, оттяжек и др.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0024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2.1. Укрупнительная сборка</a:t>
            </a:r>
            <a:endParaRPr lang="ru-RU" b="1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14282" y="2428868"/>
            <a:ext cx="8715436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9875" algn="just"/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Укрупнительная сборка необходима в тех случаях, когда из-за габаритных размеров или массы элементов их невозможно доставлять на строительную площадку в готовом, собранном виде. Из доставленных сборных железобетонных элементов производят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ук-рупнительную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сборку ферм длиной 24 м и более, высоких колонн одноэтажных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про-мышленных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зданий тяжёлого типа. Иногда собирают плоскостные блоки –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железобе-тонные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колонны и ригели, создавая рамные системы, фермы по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крытий, доставляемые в виде двух половин, панели стен, опускных колодцев и других конструкций.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метал-лических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конструкциях сборку на строительной площадке выполняют для тех 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кон-струкций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также ферм покрытий с фермами световых и аэрационных фонарей. </a:t>
            </a:r>
          </a:p>
          <a:p>
            <a:pPr indent="26987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Укрупнительную сборку осуществляют преимущественно на складах конструкций или на специальных площадках с устройством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стационарных стеллажей.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Элементы, подлежащие укрупнению в длину, подают краном со склада и укладывают на опоры стенда или кассет таким образом, чтобы совпали их продольные оси. Затем производят подгонку торцов или выпусков арматуры для достижения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соосности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элементов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от-дельных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стержней.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785794"/>
            <a:ext cx="8715436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Монтаж - комплексный процесс сборки зданий и сооружений из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укрупнён-ных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конструкций, деталей и узлов заводского изготовления. Монтаж является ведущим технологическим процессом строительного производства. Этому способствует наличие развитой промышленности по производству сборных конструкций, разнообразных и эффективных средств механизации,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современ-ные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достижения в области технологии и организации строительного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произво-дства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возможность осуществлять монтаж поточными методами.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Изготовление и монтаж конструкций связаны между собой операциями транспортирования сборных элементов от мест изготовления к месту их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уста-новки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Перенесение значительной части строительных процессов в заводские условия позволяет облегчить и улучшить условия труда, сократить затраты, снизить стоимость продукции, механизировать на строительной площадке монтажные процессы.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Монтаж строительных конструкций осуществляют не только 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возведе-нии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полносборных, но и в других типах зданий. При строительстве здания с кирпичными стенами, например, монтируют сборные фундаментные блоки, элементы каркаса (колонны и ригели), плиты перекрытий и покрытия,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лестни-чные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марши и площадки и т. 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Технология монтажа строительных конструкций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Общие положения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61863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установки дополнительных хомутов и сварки стержней монтируют опалубку и производят бетонирование стыков. Класс бетона, которым бетонируют стык,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проч-ность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его после твердения устанавливается проектом. Обычно класс бетона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принима-ют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такой же, как у соединяемых элементов, либо на один класс выше.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последние годы широко применяют укрупнение конструкций в монтажные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мон-тажно-технологические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блоки. Такое укрупнение существенно сокращает сроки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стро-ительства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так как ведется параллельно и даже с опережением возведения здания.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Ук-рупнительную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сборку при значительных объемах работ по укрупнению конструкций производят на сборочных площадках, оборудованных стендами или кондукторами,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по-зволяющими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закреплять конструкции и осуществлять их выверку и рихтовку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про-цессе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сборки; иногда оборудуют конвейерные линии. Сборные площадки располагают в зоне действия монтажных кранов или вблизи монтируемых объектов, либо вблизи складов, а конвейерные линии - вблизи объектов.</a:t>
            </a: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Укрупнение в блоки наиболее часто встречается при монтаже покрытий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одноэтаж-ных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зданий по металлическим фермам и балкам. Блоки размером на ячейку здания укрупняют из ферм попарно с соединением их связями, прогонами, нередко также на земле укладывают штампованные металлические настилы или готовые щиты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лёг-ких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материалов. Зачастую такой пространственный блок включает в себя: две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подстро-пильные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фермы, три стропильные и фонарные фермы, прогоны по фермам и фонарям, стальной профилированный настил сверху, как элемент покрытия.</a:t>
            </a: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Железобетонные фермы и колонны укрупняют на складах строительных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конструк-ций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оттуда подают на монтаж в укрупненном виде.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5909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сложности или даже невозможности транспортировать такой собранный элемент, укрупнение конструкции осуществляют у места установки, т. е. в зоне действия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мон-тажного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крана. Однако работа по укрупнению конструкций в зоне монтажных кранов в большинстве случаев непроизводительна. Поэтому, если позволяют условия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транс-портирования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её необходимо выполнять на специальных площадках укрупнительной сборки, оснащённых грузоподъёмным оборудованием и сборочно-сварочными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приспо-соблениями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 целью уменьшения транспортных затрат эти площадки следует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распо-лагать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возможно ближе к монтируемым объектам.</a:t>
            </a:r>
          </a:p>
          <a:p>
            <a:pPr indent="44926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обслуживания сборочных площадок рациональнее использовать козловой кран, при котором значительно упрощается складирование, ибо конструкции можно распределить равномерно по всей площади независимо от их массы. Применение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коз-ловых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кранов для механизации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укрупнительно-сборочных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операций удешевляет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стои-мость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этих работ, уменьшает потребность в железнодорожных и гусеничных кранах большой грузоподъёмности, стоимость эксплуатации которых в 1,5...2 раза выше.</a:t>
            </a:r>
          </a:p>
          <a:p>
            <a:pPr indent="44926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Железобетонные фермы укрупняют в вертикальном положении в специальных стеллажах кассетного типа. Кассеты устанавливают под двумя узлами каждой полу-фермы (рис. 10). Под опорными узлами их делают глухими, без приспособлений для регулировки, а в пролете -с регулировочными приспособлениями. Положение стыка собираемых элементов регулируют с помощью механических или гидравлических домкратов. Укрупнение железобетонных колонн производят в горизонтальном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положе-нии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выверку стыкуемых элементов обеспечивают специальными кондукторами.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14282" y="4000504"/>
            <a:ext cx="8715436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укрупнительной сборки металлических конструкций устраивают стационарные стеллажи на специальных площадках возле строящихся объектов. Металлические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фер-мы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подкрановые балки, из-за их большой поперечной гибкости укрупняют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преиму-щественно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горизонтальном положении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Горизонтально иногда укрупняют фермы длиной 24 м и более. Уложенные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горизон-тально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части укрупняемых элементов совмещают на стеллаже сборочными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отверстия-ми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закрепляют болтами или пробками. При отсутствии сборочных отверстий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пра-вильность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совмещения стыкуемых элементов проверяют с помощью фиксаторов,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зак-репленных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прогонах стеллажа.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14290"/>
            <a:ext cx="6972059" cy="3571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43570" y="785794"/>
            <a:ext cx="35004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Рис.10. Стеллаж для укрупнения железобетонной фермы:</a:t>
            </a:r>
          </a:p>
          <a:p>
            <a:pPr indent="71913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1-одиночные кассеты; </a:t>
            </a:r>
          </a:p>
          <a:p>
            <a:pPr indent="71913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2-полуфермы; </a:t>
            </a:r>
          </a:p>
          <a:p>
            <a:pPr indent="71913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3-парные кассеты; </a:t>
            </a:r>
          </a:p>
          <a:p>
            <a:pPr indent="71913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4-горизонтальные винты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987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Укрупнение элементов в пространственные блоки размером на ячейку обычно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осу-ществляют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значительных объёмах работ и выполняют на конвейерных линиях. Эта линия размещается на рельсовых путях, по которым на специальных тележках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пе-ремещают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укрупняемые блоки. На каждом посту или стоянке конвейера выполняют определенные монтажные или сопутствующие и отделочные процессы. Блоки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укруп-няют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ферм, объединённых связями и прогонами, сверху устраивают кровлю в виде стального профилированного утеплённого настила с покраской металлоконструкций, иногда с устройством мягкой кровли. Каждый пост оснащают необходимыми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монтаж-ными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механизмами и приспособлениями.</a:t>
            </a:r>
          </a:p>
          <a:p>
            <a:pPr indent="26987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стоянок конвейера колеблется от 4 до 16, для удобства работы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отделоч-ные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посты оборудуют тепляками, что даёт возможность выполнять процессы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незави-симо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погодных условий.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8576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2.2. Временное усиление конструкций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286256"/>
            <a:ext cx="8643998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Временное усиление осуществляют для восприятия монтажных усилий.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Применя-ют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усиление конструкций, когда расчётная схема конструкции и возникающие при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по-дъёме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элемента усилия не совпадают, что может привести к потере устойчивости и прочности конструкции или её отдельных частей и узлов при подъёме. Потребность в таком усилении в большей степени относится к металлическим фермам, пояса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кото-рых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 большой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нераскреплённой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длине, могут оказаться недостаточно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устойчивы-ми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жёсткими при подъёме.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64633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монтажа многие конструкции находятся в условиях, отличающихся от условий их работы при эксплуатации, хотя действующие на них нагрузки обычно меньше эксплуатационных, но приложены они почти всегда в местах, 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соответству-ющих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расчётной схеме. Во избежание деформаций конструктивные элементы и блоки конструкций, не обладающие достаточной жёсткостью, в процессе транспортирования и подъёма усиливают, увеличивая их жёсткость, а при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необходимости и прочность.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Не-обходимость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усиления проверяют расчетом. В проектах производства работ должны быть конкретные рекомендации по усилению конструкций на период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транспортирова-ния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подъёма или до приобретения конструкцией необходимой прочности.</a:t>
            </a: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часто усиливают колонны большой высоты, нижние части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двухветвевых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колонн, стальные и деревянные фермы, арки и рамы больших пролётов, элементы сборных железобетонных оболочек, армоцементных сводов, стальные цилиндрические оболочки, элементы листовых конструкций. Усиление высоких колонн,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обладаю-щих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достаточной устойчивостью при изгибе от их массы, производят натяжением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па-ры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тросов, прикрепляемым к стальным временным упорам.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Натяжение создает изгибающий момент, противоположный моменту, возникающему от массы колонны.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Металлические фермы обычно поднимают за узлы верхнего пояса. В процессе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по-дъёма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узлы в средней части фермы, в нижнем поясе фермы возникают усилия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сжа-тия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 подъёме за узлы в торцах фермы появляются нерасчётные усилия в верхнем поясе; всё это может привести к потере устойчивости элементом. Если ферма не была рассчитана на монтажные усилия, то для обеспечения устойчивости поясов фермы производят их временное усиление на период подъёма и установки.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214290"/>
            <a:ext cx="864399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качестве усиления применяют металлический прокат, трубы, деревянные пластины, которые закрепляют болтами или хомутами к недостаточно прочным и жёстким узлам усиливаемой конструкции (рис.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5429264"/>
            <a:ext cx="864399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 приходится усиливать и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двухветвевые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металлические колонны, подъём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кото-рых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осуществляется поворотом с шарнирным закреплением одной из ветвей. В этом случае для предотвращения деформаций изгиба усиливают отдельные раскосы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решёт-ки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67" y="1285859"/>
            <a:ext cx="3295801" cy="397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00430" y="1785926"/>
            <a:ext cx="54292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11. Усиление поясов металлической двутавровой фермы перед подъемом: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712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ферма;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712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места закрепления монтажной траверсы; </a:t>
            </a:r>
          </a:p>
          <a:p>
            <a:pPr marR="0" lvl="0" indent="712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усиление стенки фермы;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7127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усиление полки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864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2.3. Обустройство и подготовка конструкций к монтажу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20688"/>
            <a:ext cx="8715436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269875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Обустройство подлежащих монтажу конструкций подразумевает их оснащение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на-весными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подмостями, приставными и навесными лестницами, навесными люльками (рис. 12). Такое обустройство устраивают с целью обеспечения безопасных условий труда монтажников на высоте. Инвентарные навесные подмости, площадки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лестни-цы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закрепляют к монтируемым элементам у мест их установки</a:t>
            </a:r>
            <a:r>
              <a:rPr lang="ru-RU" dirty="0" smtClean="0"/>
              <a:t>.</a:t>
            </a:r>
          </a:p>
        </p:txBody>
      </p:sp>
      <p:pic>
        <p:nvPicPr>
          <p:cNvPr id="11" name="Picture 2" descr="http://www.studfiles.ru/html/2706/674/html_iX2kVxljK5.fSgb/htmlconvd-F8ScUF_html_m3c7a95fd.png"/>
          <p:cNvPicPr>
            <a:picLocks noChangeAspect="1" noChangeArrowheads="1"/>
          </p:cNvPicPr>
          <p:nvPr/>
        </p:nvPicPr>
        <p:blipFill>
          <a:blip r:embed="rId2" cstate="print"/>
          <a:srcRect l="4511" t="2041" r="1313"/>
          <a:stretch>
            <a:fillRect/>
          </a:stretch>
        </p:blipFill>
        <p:spPr bwMode="auto">
          <a:xfrm>
            <a:off x="1000100" y="2276872"/>
            <a:ext cx="7215238" cy="273630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508518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Рис. 12. Обустройство конструкций каркаса при монтаже: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железобетонных;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стальных;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приставная лестница;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навесная лестница;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навесные подмости;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страховочный канат;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инвентарные распорки;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навесные люльки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Применяемые для монтажа конструкций подмости разделяют на сборочные и монтажные.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Сборочные подмости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служат временными, поддерживающими опорами для конструкций во время монтажа, а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монтажные подмости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явля-ются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рабочими. С них выполняют различные операции: наводку стыков,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свар-ку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монтажных соединений,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замоноличивание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др. Для работы у высоко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рас-положенных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монтажных узлов в покрытиях большепролетных зданий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приме-няют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башни - выдвижные или постоянной высоты,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передвигаемые по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рельсо-вым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путям. На башнях устраивают монтажные площадки для сборки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конст-рукций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Такие башни могут нести функции сборочных и монтажных.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Монтажные подмости бывают двух видов: наземные, устанавливаемые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не-посредственно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земле или иной опоре, используемые при выполнении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мон-тажных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 на сравнительно небольшой высоте; подвесные и навесные,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ко-торые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крепят к монтируемой конструкции до её подъёма и поднимают вместе с ней, либо навешивают на конструкцию после её установки. Обычно такие подмости применяют при монтаже на значительной высоте. В качестве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назем-ных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подмостей используют переставные подмости и стремянки (рис.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для работы на высоте до 3,2 м и приставные лестницы с площадками для работы на высоте до 14 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79715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Рис. 13. Средства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подмащивания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передвижные подмости;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площадка-стремянка;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приставная лестница с площадкой;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 навесная люлька с лестницей;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секции лестницы;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ограждение;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навесная площадка;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винтовой зажим;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колонна;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люлька;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лестница;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отверстия для крепления люльки;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ригель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207" y="214290"/>
            <a:ext cx="8532375" cy="429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14282" y="214290"/>
            <a:ext cx="8715436" cy="64633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41875" algn="l"/>
              </a:tabLst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Подвесные лестницы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подмости,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закрепляемые на колоннах с помощью хомутов и закладных деталей, располагают в местах примыкания подкрановых балок,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стро-пильных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подстропильных ферм, прогонов и др. Навесные люльки с лестницами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на-вешивают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балки и фермы.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418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Монтажные подмости, лестницы и другие приспособления для безопасной работы на высоте изготовляют из стали и алюминиевых сплавов. Они должны быть лёгкими, надежными, удобными для установки и снятия после окончания работ.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41875" algn="l"/>
              </a:tabLst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Приставные лестницы с площадками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являются основным элементом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обустрой-ства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колонн для крепления ферм и подкрановых балок к колоннам при небольшой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вы-соте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здания (рис. 14). Существуют два основных типа монтажных лестниц с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площад-ками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 несущей конструкцией в виде шпренгельной или решетчатой фермы. Первый тип предназначен для выполнения работ на высоте до 7,4 м, второй - до 14 м.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Верх-нюю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часть лестницы крепят к колонне прижимными болтами, нижнюю упирают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ост-рыми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упорами в землю или закрепляют тягами к колонне.</a:t>
            </a: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841875" algn="l"/>
              </a:tabLs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Навесные лестницы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разработаны высотой 3,7 и 2,8 м с предохранительной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корзи-ной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без неё; их навешивают на хомуты, специально закрепленные на колоннах на земле, или закладные детали колонн. Хомуты бывают двух видов - нормальные для крепления к колоннам у подкрановой консоли и облегченные для навески на колонны у мест закрепления ферм или балок покрытия. Основной способ навески - за верхние крючья лестниц. Хомуты можно навешивать на колонны различной ширины;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недоста-ток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конструкции хомутов в сложности их снятия после окончания монтажных работ.</a:t>
            </a: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84187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железобетонных колоннах значительно удобнее осуществлять навеску подмостей и лестниц за закладные детали.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291234"/>
            <a:ext cx="8715436" cy="62478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Удельный вес монтажных работ в строительстве постоянно увеличивается</a:t>
            </a:r>
            <a:r>
              <a:rPr lang="ru-RU" sz="2000" dirty="0" smtClean="0"/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Происходит с одной стороны снижение массы отдельных элементов за счёт применения более высоких марок цемента для их производства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использова-ния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качественных крупных и мелких наполнителей бетона, с другой стороны - укрупнение сборных конструкций, доведение их до максимальной заводской и технологической готовности. Получают распространение методы подъёма этажей и перекрытий, конвейерная сборка и блочный монтаж покрытий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про-мышленных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зданий, комплектно-блочный монтаж укрупнённых конструкций, включая уже смонтированное в них технологическое оборудование, монтаж полностью собранных мачт и башен,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надвижка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отдельных конструкций,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це-лых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зданий и сооружений.</a:t>
            </a:r>
          </a:p>
          <a:p>
            <a:pPr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Первые башенные краны имели грузоподъемность до 3 т, сейчас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мобиль-ные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краны для жилищного строительства выпускают грузоподъёмностью 8... 10 т, высота возводимых зданий не лимитируется, но в целом обычно 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пре-вышает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40 этажей. Для промышленного строительства производят краны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гру-зоподъёмностью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800... 1000 т.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Одновременно с этим применяют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бескрано-вые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методы монтажа, основанные на использовании домкратов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электроме-ханических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подъёмников. Всё шире применяют средства дистанционного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уп-равления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монтажным процессом на базе теле- и радиосвязи, вступает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про-мышленное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освоение роботизация монтажных операций.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www.studfiles.ru/html/2706/674/html_iX2kVxljK5.fSgb/htmlconvd-F8ScUF_html_m7cb5add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tudfiles.ru/html/2706/45/html_IOyvjDGapl.e3Mg/htmlconvd-4lTaXf_html_m7cb5add5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00166" y="285728"/>
            <a:ext cx="6072230" cy="5303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6612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Рис. 14. Лестницы свободностоящие: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секционная приставная с площадкой; б – секционная приставная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4282" y="214290"/>
            <a:ext cx="8715436" cy="64633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стальных колонн применяют те же элементы навески, что и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железобетон-ных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но эти элементы приваривают не к закладным деталям, а непосредственно 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ко-лонне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Монтажные люльки, навешиваемые на балки, предназначены для проектного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зак-репления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балок после предварительной установки на монтажные болты. Лестницы с люльками, навешиваемые на верхний пояс стропильной или подстропильной фермы (стальной или железобетонной), применяют для крепления связей, прогонов, распорок и монорельсов. Лестницы крепят к фермам за горизонтальные или наклонные пояса, а люльки навешивают на них с помощью крючьев за ступени в любом месте по высоте. Люльку можно подвешивать самостоятельно на ферме.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монтаже средних и тяжелых колонн на них перед подъёмом навешивают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мон-тажные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лестницы и площадки-подмости. Лестницы изготовляют отдельными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звенья-ми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длиной до 4 м.</a:t>
            </a: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монтажом первых двух ферм к ним присоединяют времен­ный поручень из арматурной стали, служащий опорой для монтажни­ков. Кроме этого для безопасной работы монтажников в средней по высоте части стропильных, подстропильных ферм и подкрановых балок натягивают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строповочные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канаты. При укладке крайних плит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по-крытия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их подъёма закрепляют струбцинами элементы временного ограждения.</a:t>
            </a: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подъёма рабочих на высоту (на подкрановые балки, элементы покрытия здания и др.) применяют инвентарные маршевые лестницы высотой до 42 м. Лестницы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уста-навливают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внешнему контуру и внутри здания. Лестница состоит из отдельных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сек-ций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длиной 6,9 м, размерами в плане 1,7x3 м с фланцевыми болтовыми соединениями по высоте. Лестницу крепят к каркасу здания через промежутки не более 9,2 м.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1863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26987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значительной высоте зданий и сооружений целесообразно использовать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инвен-тарные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грузопассажирские подъёмники, которые устанавливают в местах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необходимо-го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подъёма рабочих и подачи мелких грузов.</a:t>
            </a:r>
          </a:p>
          <a:p>
            <a:pPr indent="26987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последнее время на строительных площадках появляется все больше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рабочих платформ,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конструкция которых состоит из рабочей клети со сдвоенными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приводны-ми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электромоторами; конфигурация и размеры платформы легко заменяются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зависи-мости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условий и особенностей строительной площадки. Платформа размещается на самоходном, шасси, оснащена четырьмя телескопическими полноповоротными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вынос-ными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опорами.</a:t>
            </a:r>
          </a:p>
          <a:p>
            <a:pPr indent="26987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Разработано много вариантов платформ, предназначенных для самых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разнообраз-ных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строительных работ вне и внутри помещений, в качестве примера можно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привес-ти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платформу, которая поднимает для работы на высоту 15 м двух рабочих с грузом 650 кг (рис. 15). Управление автономное, пульт размещён на платформе. Для работы внутри помещений применяют платформу с шириной шасси 0,76 м и высотой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сло-женном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состоянии 1,64 м. Она легко проходит в дверные проёмы, оснащена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площад-кой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грузоподъёмностью 230 кг и её можно использовать на высоте до 5,8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Внутрен-ний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радиус разворота равен 0,3 м.</a:t>
            </a:r>
          </a:p>
          <a:p>
            <a:pPr indent="26987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Комплектация стыковых соединений (болтовых, заклёпочных и др.) заключается в креплении на монтируемой конструкции в наземном положении всего необходимого для возможности её соединения в проектном положении с основанием, на котором она устанавливается, и с соседними элементами каркаса, стыковка с которыми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предусмот-рена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проектом.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geda-lift.ru/articles/platfor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14289"/>
            <a:ext cx="5214975" cy="61436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6309320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Рис. 15. Платформа для работы на высоте до 15 м</a:t>
            </a:r>
            <a:endParaRPr lang="ru-RU" dirty="0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5500694" y="214290"/>
            <a:ext cx="3429024" cy="61863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Крепление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чалочных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канатов и других приспособлений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необ-ходимо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последующей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вывер-ки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временного закрепления конструкций. Канаты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прикрепля-ют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конструкциям большой массы и вертикальной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ориента-ции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поднимаемым на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значитель-ную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высоту. Элементы, свободно подвешенные на монтажных траверсах, могут в процессе подъёма начать вращаться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вок-руг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своей центральной оси. Для контроля за положением таких элементов при подъёме к ним, в частности к фермам, на земле у опор закрепляют с каждой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сто-роны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пеньковому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чалочному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канату, с помощью которых поддерживают при подъёме и наводят на опорные конструкции монтируемый элемент.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монтажных стыков заключается в устранении дефектов конструкции, очистке её от грязи или наплывов водой или сжатым воздухом под давлением,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ручны-ми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приводными металлическими (проволочными) щётками. Производят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подготов-ку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 сварки закладных деталей, проверку правильности проектных размеров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арма-турных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выпусков, металлических соединений и наличия защиты закладных деталей от коррозии.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стальных конструкциях проверяют правильность положения отверстий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мон-тажных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болтов, применяемых для временного и постоянного соединения элементов, зачищают места сварки, проверяют комплектность стыковых накладок и косынок.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51520" y="1628800"/>
            <a:ext cx="8715436" cy="1421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ru-RU" altLang="ru-RU" b="1" dirty="0" smtClean="0"/>
              <a:t>Литература: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b="1" dirty="0" smtClean="0"/>
              <a:t>1. Соколов, Г.К.</a:t>
            </a:r>
            <a:r>
              <a:rPr lang="ru-RU" altLang="ru-RU" dirty="0" smtClean="0"/>
              <a:t> Технология и организация строительства [Текст] -М.: Издательский Центр "Академия", 2019.  </a:t>
            </a:r>
            <a:endParaRPr lang="ru-RU" altLang="ru-RU" b="1" u="sng" dirty="0" smtClean="0"/>
          </a:p>
          <a:p>
            <a:pPr marL="609600" indent="-609600">
              <a:lnSpc>
                <a:spcPct val="80000"/>
              </a:lnSpc>
            </a:pPr>
            <a:r>
              <a:rPr lang="ru-RU" altLang="ru-RU" b="1" dirty="0" smtClean="0"/>
              <a:t>2. </a:t>
            </a:r>
            <a:r>
              <a:rPr lang="ru-RU" altLang="ru-RU" dirty="0" smtClean="0"/>
              <a:t>Технология и организация строительного производства: Учеб. для техникумов/ </a:t>
            </a:r>
            <a:r>
              <a:rPr lang="ru-RU" altLang="ru-RU" b="1" dirty="0" smtClean="0"/>
              <a:t>Н.Н. Данилов</a:t>
            </a:r>
            <a:r>
              <a:rPr lang="ru-RU" altLang="ru-RU" dirty="0" smtClean="0"/>
              <a:t>, С.Н. Булгаков, М.П. Зимин; Под ред. Н.Н.Данилова. - М.: </a:t>
            </a:r>
            <a:r>
              <a:rPr lang="ru-RU" altLang="ru-RU" dirty="0" err="1" smtClean="0"/>
              <a:t>Стройиздат</a:t>
            </a:r>
            <a:r>
              <a:rPr lang="ru-RU" altLang="ru-RU" dirty="0" smtClean="0"/>
              <a:t>, 2020.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5940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начале 90-х годов в России крупнопанельные и крупноблочные дома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со-ставляли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около 45% вводимого жилого фонда, в некоторых городах такие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зда-ния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составляли до 90% всей жилой площади. В дальнейшем по мере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совер-шенствования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внедрения в строительное производство прогрессивных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тех-нологическо-организационных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факторов индустриализации будут возрастать объёмы и роль монтажа строительных конструкций, обеспечивая сокращение себестоимости и сроков возведения зданий и сооружений.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в жилищном строительстве растут объёмы применения монолитного железобетона при возведении зданий с кирпичными наружными стенами и полностью монолитных зданий. Наряду с монолитными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конструк-циями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широкое применение получают облегчённые конструкции из дерева и пластмасс, различные системы тентовых и пневматических конструкций.</a:t>
            </a:r>
          </a:p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общей структуре применения бетона в России сборный железобетон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до-минирует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в ближайшей перспективе такое положение сохранится.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Сущест-вует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много объективных причин для расширения внедрения сборного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железо-бетона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Важным фактором   являются   климатические  условия,   стремление   перенести процесс изготовления конструкций в закрытые помещения.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усло-виях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стационарного производства намного легче обеспечить стабильное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каче-ство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продукции через организацию пооперационного контроля.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50167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Современные полимерные материалы, применяемые при изготовлении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опа-лубочных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форм, позволяют существенно разнообразить виды изделий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вари-анты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их архитектурной отделки.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Применение химических добавок при изготовлении сборного железобетона позволяет сократить продолжительность или совсем отказаться от таких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приё-мов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вибрирование бетонной смеси в целях её уплотнения. Подбор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соста-вов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бетона и конструкции форм позволяют в настоящее время получать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высо-коточные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изделия с допусками в мм.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Важным фактором является в настоящее время внедрение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энергосберегаю-щих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технологий производства сборного железобетона, которое базируется на применении нового поколения цементов и химизации бетона - расширение применения добавок многофункционального назначения.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Одним из побудительных факторов может служить и высокая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сейсмостой-кость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железобетонных панельных зданий. Сейчас, когда повышена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сейсмиче-ская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бальность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ряда регионов России, ориентация на строительство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панель-ных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зданий может стать определяющей.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85786" y="6000768"/>
            <a:ext cx="814393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64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выбор методов монтажа и механизмов на основе технико-экономического сравнения вариантов.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1.1. Организационные принципы монтажа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00042"/>
            <a:ext cx="542892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Организационные принципы монтажа включают: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142984"/>
            <a:ext cx="785818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первостепенное выполнение работ нулевого цикла, включая прокладку коммуникаций к зданию;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000240"/>
            <a:ext cx="707236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поточный метод монтажа при увязанном по производительности комплекте подъёмно-транспортных машин;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857496"/>
            <a:ext cx="628654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монтаж конструкций с транспортных средств («с колёс»);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429000"/>
            <a:ext cx="757242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предварительное укрупнение на земле конструкций в неизменяемые блоки;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286256"/>
            <a:ext cx="785818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разбивка здания на монтажные участки или захватки с закреплёнными на них комплексными бригадами рабочих и монтажными механизмами;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5143512"/>
            <a:ext cx="757242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обеспечение ритмичной сдачи отдельных смонтированных участков возводимого сооружения для выполнения последующих работ;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85720" y="1500174"/>
            <a:ext cx="428628" cy="158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2643238" y="3429000"/>
            <a:ext cx="5857916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85720" y="2357430"/>
            <a:ext cx="428628" cy="158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85720" y="3000372"/>
            <a:ext cx="428628" cy="158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85720" y="3786190"/>
            <a:ext cx="428628" cy="158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85720" y="4643446"/>
            <a:ext cx="428628" cy="158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85720" y="5500702"/>
            <a:ext cx="428628" cy="158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85720" y="6357958"/>
            <a:ext cx="428628" cy="1588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  <a:tabLst>
                <a:tab pos="868363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1.2.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Технологическая структура монтажных процессов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571612"/>
            <a:ext cx="778674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8363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минимальное количество типоразмеров монтируемых элементов, т. е. степень типизации конструкций;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00042"/>
            <a:ext cx="871543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868363" algn="l"/>
              </a:tabLst>
            </a:pP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Важным фактором для строителей является технологичность возводимого здания в целом, включая технологичность используемых монтажных элементов, которые подразумевают:</a:t>
            </a:r>
            <a:endParaRPr lang="ru-RU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285992"/>
            <a:ext cx="778674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8363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максимальная строительная готовность поставляемых конструкций - степень точности геометрических размеров и положения закладных деталей;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000372"/>
            <a:ext cx="671517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8363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удобство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строповки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подъёма, установки и выверки всех элементов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500438"/>
            <a:ext cx="578647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8363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простота и удобство заделки всех стыков и заливки швов;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000504"/>
            <a:ext cx="778674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8363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близкий к 1 показатель монтажной массы, выражающий отношение среднего веса конструкций к максимальному, т. е. их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укрупнённость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равновесность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удобство заделки всех стыков и заливки швов.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-1393073" y="2893215"/>
            <a:ext cx="321471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14282" y="5072074"/>
            <a:ext cx="8715436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2698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868363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Комплексный технологический процесс монтажа сборных строительных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конструк-ций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совокупность процессов и операций, в результате выполнения которых получают каркас, часть здания или сооружения, полностью возведённое сооружение. Вся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сово-купность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процессов, позволяющая получить готовую смонтированную продукцию,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со-стоит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транспортных, подготовительных, основных и вспомогательных процессов (рис. 1).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14282" y="1714488"/>
            <a:ext cx="357190" cy="28575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14282" y="2428868"/>
            <a:ext cx="357190" cy="28575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14282" y="3071810"/>
            <a:ext cx="357190" cy="28575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14282" y="3500438"/>
            <a:ext cx="357190" cy="28575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214282" y="4286256"/>
            <a:ext cx="357190" cy="28575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1. Схема технологического процесса монтажа строительных конструкций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099" y="0"/>
            <a:ext cx="7158293" cy="654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3513</TotalTime>
  <Words>5552</Words>
  <Application>Microsoft Office PowerPoint</Application>
  <PresentationFormat>Экран (4:3)</PresentationFormat>
  <Paragraphs>200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Официальная</vt:lpstr>
      <vt:lpstr>Слайд 1</vt:lpstr>
      <vt:lpstr>Содержание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</dc:creator>
  <cp:lastModifiedBy>avanesyan</cp:lastModifiedBy>
  <cp:revision>347</cp:revision>
  <dcterms:created xsi:type="dcterms:W3CDTF">2016-02-21T14:19:26Z</dcterms:created>
  <dcterms:modified xsi:type="dcterms:W3CDTF">2022-04-12T07:13:21Z</dcterms:modified>
</cp:coreProperties>
</file>