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60" r:id="rId7"/>
    <p:sldId id="262" r:id="rId8"/>
    <p:sldId id="263" r:id="rId9"/>
    <p:sldId id="264" r:id="rId10"/>
    <p:sldId id="265" r:id="rId11"/>
    <p:sldId id="266" r:id="rId12"/>
    <p:sldId id="267" r:id="rId13"/>
    <p:sldId id="270" r:id="rId14"/>
    <p:sldId id="268" r:id="rId15"/>
    <p:sldId id="269" r:id="rId16"/>
    <p:sldId id="26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12.04.2022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357430"/>
            <a:ext cx="8229600" cy="1143000"/>
          </a:xfrm>
        </p:spPr>
        <p:txBody>
          <a:bodyPr>
            <a:normAutofit fontScale="90000"/>
          </a:bodyPr>
          <a:lstStyle/>
          <a:p>
            <a:pPr algn="ctr"/>
            <a:r>
              <a:rPr lang="ru-RU" b="1" dirty="0" smtClean="0">
                <a:solidFill>
                  <a:srgbClr val="FF0000"/>
                </a:solidFill>
              </a:rPr>
              <a:t>Новые виды услуг и прогрессивные формы обслуживания населения</a:t>
            </a:r>
            <a:endParaRPr lang="ru-RU" b="1" dirty="0">
              <a:solidFill>
                <a:srgbClr val="FF0000"/>
              </a:solidFill>
            </a:endParaRPr>
          </a:p>
        </p:txBody>
      </p:sp>
      <p:sp>
        <p:nvSpPr>
          <p:cNvPr id="3" name="Содержимое 2"/>
          <p:cNvSpPr>
            <a:spLocks noGrp="1"/>
          </p:cNvSpPr>
          <p:nvPr>
            <p:ph idx="1"/>
          </p:nvPr>
        </p:nvSpPr>
        <p:spPr>
          <a:xfrm>
            <a:off x="500034" y="4500570"/>
            <a:ext cx="8229600" cy="1614486"/>
          </a:xfrm>
        </p:spPr>
        <p:txBody>
          <a:bodyPr>
            <a:normAutofit fontScale="70000" lnSpcReduction="20000"/>
          </a:bodyPr>
          <a:lstStyle/>
          <a:p>
            <a:pPr>
              <a:buNone/>
            </a:pPr>
            <a:r>
              <a:rPr lang="ru-RU" dirty="0" smtClean="0">
                <a:solidFill>
                  <a:srgbClr val="FF0000"/>
                </a:solidFill>
              </a:rPr>
              <a:t>Материал по дисциплине «Сервисная деятельность»</a:t>
            </a:r>
          </a:p>
          <a:p>
            <a:pPr>
              <a:buNone/>
            </a:pPr>
            <a:r>
              <a:rPr lang="ru-RU" dirty="0" smtClean="0">
                <a:solidFill>
                  <a:srgbClr val="FF0000"/>
                </a:solidFill>
              </a:rPr>
              <a:t>для специальностей:</a:t>
            </a:r>
          </a:p>
          <a:p>
            <a:pPr>
              <a:buNone/>
            </a:pPr>
            <a:r>
              <a:rPr lang="ru-RU" dirty="0" smtClean="0"/>
              <a:t>43.02.11 «Гостиничный сервис»</a:t>
            </a:r>
          </a:p>
          <a:p>
            <a:pPr>
              <a:buNone/>
            </a:pPr>
            <a:r>
              <a:rPr lang="ru-RU" dirty="0" smtClean="0"/>
              <a:t>42.02.01 «Реклама»</a:t>
            </a:r>
          </a:p>
          <a:p>
            <a:pPr>
              <a:buNone/>
            </a:pPr>
            <a:r>
              <a:rPr lang="ru-RU" dirty="0" smtClean="0"/>
              <a:t>43.02.02 «Парикмахерское искусство»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83880" cy="748652"/>
          </a:xfrm>
        </p:spPr>
        <p:txBody>
          <a:bodyPr/>
          <a:lstStyle/>
          <a:p>
            <a:pPr algn="ctr"/>
            <a:r>
              <a:rPr lang="ru-RU" i="1" dirty="0" smtClean="0">
                <a:solidFill>
                  <a:srgbClr val="FF0000"/>
                </a:solidFill>
              </a:rPr>
              <a:t>Обслуживание на дому</a:t>
            </a:r>
            <a:r>
              <a:rPr lang="ru-RU" dirty="0" smtClean="0">
                <a:solidFill>
                  <a:srgbClr val="FF0000"/>
                </a:solidFill>
              </a:rPr>
              <a:t> </a:t>
            </a:r>
            <a:endParaRPr lang="ru-RU" dirty="0">
              <a:solidFill>
                <a:srgbClr val="FF0000"/>
              </a:solidFill>
            </a:endParaRPr>
          </a:p>
        </p:txBody>
      </p:sp>
      <p:sp>
        <p:nvSpPr>
          <p:cNvPr id="3" name="Содержимое 2"/>
          <p:cNvSpPr>
            <a:spLocks noGrp="1"/>
          </p:cNvSpPr>
          <p:nvPr>
            <p:ph idx="1"/>
          </p:nvPr>
        </p:nvSpPr>
        <p:spPr>
          <a:xfrm>
            <a:off x="428596" y="4030766"/>
            <a:ext cx="8429684" cy="2827234"/>
          </a:xfrm>
        </p:spPr>
        <p:txBody>
          <a:bodyPr>
            <a:normAutofit/>
          </a:bodyPr>
          <a:lstStyle/>
          <a:p>
            <a:pPr marL="0" indent="0" algn="just"/>
            <a:r>
              <a:rPr lang="ru-RU" sz="2400" dirty="0" smtClean="0"/>
              <a:t>широко применяется при ремонте крупногабаритной техники (холодильников, стиральных машин, телевизоров, </a:t>
            </a:r>
            <a:r>
              <a:rPr lang="ru-RU" sz="2400" dirty="0" err="1" smtClean="0"/>
              <a:t>электро</a:t>
            </a:r>
            <a:r>
              <a:rPr lang="ru-RU" sz="2400" dirty="0" smtClean="0"/>
              <a:t>- и </a:t>
            </a:r>
            <a:r>
              <a:rPr lang="ru-RU" sz="2400" dirty="0" err="1" smtClean="0"/>
              <a:t>СВЧ-плит</a:t>
            </a:r>
            <a:r>
              <a:rPr lang="ru-RU" sz="2400" dirty="0" smtClean="0"/>
              <a:t>). Владелец неисправной бытовой техники по телефону или почте делает мастерской заказ на выполнение ремонтных работ. В согласованное с заказчиком время к нему приходит мастер.</a:t>
            </a:r>
            <a:endParaRPr lang="ru-RU" sz="24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5984" y="1285860"/>
            <a:ext cx="4143404" cy="2752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51560"/>
          </a:xfrm>
        </p:spPr>
        <p:txBody>
          <a:bodyPr>
            <a:normAutofit fontScale="90000"/>
          </a:bodyPr>
          <a:lstStyle/>
          <a:p>
            <a:pPr algn="ctr"/>
            <a:r>
              <a:rPr lang="ru-RU" dirty="0" smtClean="0">
                <a:solidFill>
                  <a:srgbClr val="FF0000"/>
                </a:solidFill>
              </a:rPr>
              <a:t>Прокат бытовой техники на время ремонта</a:t>
            </a:r>
            <a:endParaRPr lang="ru-RU" dirty="0">
              <a:solidFill>
                <a:srgbClr val="FF0000"/>
              </a:solidFill>
            </a:endParaRPr>
          </a:p>
        </p:txBody>
      </p:sp>
      <p:sp>
        <p:nvSpPr>
          <p:cNvPr id="3" name="Содержимое 2"/>
          <p:cNvSpPr>
            <a:spLocks noGrp="1"/>
          </p:cNvSpPr>
          <p:nvPr>
            <p:ph idx="1"/>
          </p:nvPr>
        </p:nvSpPr>
        <p:spPr>
          <a:xfrm>
            <a:off x="500034" y="4286256"/>
            <a:ext cx="8183880" cy="1969954"/>
          </a:xfrm>
        </p:spPr>
        <p:txBody>
          <a:bodyPr>
            <a:normAutofit fontScale="92500"/>
          </a:bodyPr>
          <a:lstStyle/>
          <a:p>
            <a:pPr marL="0" indent="0" algn="just"/>
            <a:r>
              <a:rPr lang="ru-RU" sz="2400" dirty="0" smtClean="0"/>
              <a:t>Клиент оплачивает прокат аналогичной бытовой  техники только за установленный правилами срок ремонта. При нарушении предприятием этого срока заказчик пользуется прокатной техникой бесплатно до получения из ремонта своей. </a:t>
            </a:r>
            <a:endParaRPr lang="ru-RU" sz="2400" dirty="0"/>
          </a:p>
        </p:txBody>
      </p:sp>
      <p:pic>
        <p:nvPicPr>
          <p:cNvPr id="4098" name="Picture 2" descr="C:\Users\USER\Desktop\i (3).jpg"/>
          <p:cNvPicPr>
            <a:picLocks noChangeAspect="1" noChangeArrowheads="1"/>
          </p:cNvPicPr>
          <p:nvPr/>
        </p:nvPicPr>
        <p:blipFill>
          <a:blip r:embed="rId2" cstate="print"/>
          <a:srcRect/>
          <a:stretch>
            <a:fillRect/>
          </a:stretch>
        </p:blipFill>
        <p:spPr bwMode="auto">
          <a:xfrm>
            <a:off x="1071538" y="1643049"/>
            <a:ext cx="6643734" cy="2707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8183880" cy="1051560"/>
          </a:xfrm>
        </p:spPr>
        <p:txBody>
          <a:bodyPr>
            <a:normAutofit/>
          </a:bodyPr>
          <a:lstStyle/>
          <a:p>
            <a:pPr algn="ctr"/>
            <a:r>
              <a:rPr lang="ru-RU" sz="2800" i="1" dirty="0" smtClean="0">
                <a:solidFill>
                  <a:srgbClr val="FF0000"/>
                </a:solidFill>
              </a:rPr>
              <a:t>Служба </a:t>
            </a:r>
            <a:r>
              <a:rPr lang="ru-RU" sz="2800" i="1" dirty="0" err="1" smtClean="0">
                <a:solidFill>
                  <a:srgbClr val="FF0000"/>
                </a:solidFill>
              </a:rPr>
              <a:t>экспресс-ремонта</a:t>
            </a:r>
            <a:r>
              <a:rPr lang="ru-RU" sz="2800" i="1" dirty="0" smtClean="0">
                <a:solidFill>
                  <a:srgbClr val="FF0000"/>
                </a:solidFill>
              </a:rPr>
              <a:t/>
            </a:r>
            <a:br>
              <a:rPr lang="ru-RU" sz="2800" i="1" dirty="0" smtClean="0">
                <a:solidFill>
                  <a:srgbClr val="FF0000"/>
                </a:solidFill>
              </a:rPr>
            </a:br>
            <a:r>
              <a:rPr lang="ru-RU" sz="2800" i="1" dirty="0" smtClean="0">
                <a:solidFill>
                  <a:srgbClr val="FF0000"/>
                </a:solidFill>
              </a:rPr>
              <a:t> </a:t>
            </a:r>
            <a:r>
              <a:rPr lang="ru-RU" sz="2800" dirty="0" smtClean="0">
                <a:solidFill>
                  <a:srgbClr val="FF0000"/>
                </a:solidFill>
              </a:rPr>
              <a:t>(ремонт «сегодня – на сегодня»). </a:t>
            </a:r>
            <a:endParaRPr lang="ru-RU" sz="2800" dirty="0">
              <a:solidFill>
                <a:srgbClr val="FF0000"/>
              </a:solidFill>
            </a:endParaRPr>
          </a:p>
        </p:txBody>
      </p:sp>
      <p:sp>
        <p:nvSpPr>
          <p:cNvPr id="3" name="Содержимое 2"/>
          <p:cNvSpPr>
            <a:spLocks noGrp="1"/>
          </p:cNvSpPr>
          <p:nvPr>
            <p:ph idx="1"/>
          </p:nvPr>
        </p:nvSpPr>
        <p:spPr>
          <a:xfrm>
            <a:off x="571472" y="4286256"/>
            <a:ext cx="8183880" cy="2286016"/>
          </a:xfrm>
        </p:spPr>
        <p:txBody>
          <a:bodyPr>
            <a:normAutofit/>
          </a:bodyPr>
          <a:lstStyle/>
          <a:p>
            <a:pPr marL="0" indent="0" algn="just"/>
            <a:r>
              <a:rPr lang="ru-RU" sz="2000" dirty="0" smtClean="0"/>
              <a:t>По телефону заказчик связывается с диспетчером службы. Затем машина с механиком, имеющим в запасе практически все необходимое для ремонта современного оборудования, отправляется по адресу заказчика. Чтобы добраться до места, механику отводится не более двух часов. Если он задерживается, клиент имеет право на скидку. Конечно, за скорость заказчик платит дороже</a:t>
            </a:r>
            <a:endParaRPr lang="ru-RU" sz="2000" dirty="0"/>
          </a:p>
        </p:txBody>
      </p:sp>
      <p:pic>
        <p:nvPicPr>
          <p:cNvPr id="5122" name="Picture 2" descr="C:\Users\USER\Desktop\scale_1200.jpg"/>
          <p:cNvPicPr>
            <a:picLocks noChangeAspect="1" noChangeArrowheads="1"/>
          </p:cNvPicPr>
          <p:nvPr/>
        </p:nvPicPr>
        <p:blipFill>
          <a:blip r:embed="rId2" cstate="print"/>
          <a:srcRect/>
          <a:stretch>
            <a:fillRect/>
          </a:stretch>
        </p:blipFill>
        <p:spPr bwMode="auto">
          <a:xfrm>
            <a:off x="2285984" y="1500174"/>
            <a:ext cx="4929222" cy="2720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83880" cy="748652"/>
          </a:xfrm>
        </p:spPr>
        <p:txBody>
          <a:bodyPr>
            <a:normAutofit fontScale="90000"/>
          </a:bodyPr>
          <a:lstStyle/>
          <a:p>
            <a:pPr algn="ctr"/>
            <a:r>
              <a:rPr lang="ru-RU" i="1" dirty="0" smtClean="0">
                <a:solidFill>
                  <a:srgbClr val="FF0000"/>
                </a:solidFill>
              </a:rPr>
              <a:t>Прием заказов по месту работы</a:t>
            </a:r>
            <a:r>
              <a:rPr lang="ru-RU" dirty="0" smtClean="0">
                <a:solidFill>
                  <a:srgbClr val="FF0000"/>
                </a:solidFill>
              </a:rPr>
              <a:t> </a:t>
            </a:r>
            <a:endParaRPr lang="ru-RU" dirty="0">
              <a:solidFill>
                <a:srgbClr val="FF0000"/>
              </a:solidFill>
            </a:endParaRPr>
          </a:p>
        </p:txBody>
      </p:sp>
      <p:sp>
        <p:nvSpPr>
          <p:cNvPr id="3" name="Содержимое 2"/>
          <p:cNvSpPr>
            <a:spLocks noGrp="1"/>
          </p:cNvSpPr>
          <p:nvPr>
            <p:ph idx="1"/>
          </p:nvPr>
        </p:nvSpPr>
        <p:spPr>
          <a:xfrm>
            <a:off x="571472" y="4500570"/>
            <a:ext cx="8183880" cy="2112830"/>
          </a:xfrm>
        </p:spPr>
        <p:txBody>
          <a:bodyPr>
            <a:normAutofit/>
          </a:bodyPr>
          <a:lstStyle/>
          <a:p>
            <a:pPr algn="just"/>
            <a:r>
              <a:rPr lang="ru-RU" sz="2400" dirty="0" smtClean="0"/>
              <a:t>осуществляется в комплексном приемном пункте, оборудованном у проходной или на территории предприятия (завода, фабрики). Туда же в заранее обусловленное время привозят выполненные заказы.</a:t>
            </a:r>
            <a:endParaRPr lang="ru-RU" sz="2400" dirty="0"/>
          </a:p>
        </p:txBody>
      </p:sp>
      <p:pic>
        <p:nvPicPr>
          <p:cNvPr id="6147" name="Picture 3" descr="C:\Users\USER\Desktop\pasted image 0.png"/>
          <p:cNvPicPr>
            <a:picLocks noChangeAspect="1" noChangeArrowheads="1"/>
          </p:cNvPicPr>
          <p:nvPr/>
        </p:nvPicPr>
        <p:blipFill>
          <a:blip r:embed="rId2" cstate="print"/>
          <a:srcRect/>
          <a:stretch>
            <a:fillRect/>
          </a:stretch>
        </p:blipFill>
        <p:spPr bwMode="auto">
          <a:xfrm>
            <a:off x="2571736" y="1214422"/>
            <a:ext cx="4786346" cy="328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183880" cy="677214"/>
          </a:xfrm>
        </p:spPr>
        <p:txBody>
          <a:bodyPr/>
          <a:lstStyle/>
          <a:p>
            <a:pPr algn="ctr"/>
            <a:r>
              <a:rPr lang="ru-RU" i="1" dirty="0" smtClean="0">
                <a:solidFill>
                  <a:srgbClr val="FF0000"/>
                </a:solidFill>
              </a:rPr>
              <a:t>Самообслуживание</a:t>
            </a:r>
            <a:r>
              <a:rPr lang="ru-RU" dirty="0" smtClean="0">
                <a:solidFill>
                  <a:srgbClr val="FF0000"/>
                </a:solidFill>
              </a:rPr>
              <a:t> </a:t>
            </a:r>
            <a:endParaRPr lang="ru-RU" dirty="0">
              <a:solidFill>
                <a:srgbClr val="FF0000"/>
              </a:solidFill>
            </a:endParaRPr>
          </a:p>
        </p:txBody>
      </p:sp>
      <p:sp>
        <p:nvSpPr>
          <p:cNvPr id="3" name="Содержимое 2"/>
          <p:cNvSpPr>
            <a:spLocks noGrp="1"/>
          </p:cNvSpPr>
          <p:nvPr>
            <p:ph idx="1"/>
          </p:nvPr>
        </p:nvSpPr>
        <p:spPr>
          <a:xfrm>
            <a:off x="428596" y="4143380"/>
            <a:ext cx="8286808" cy="2470020"/>
          </a:xfrm>
        </p:spPr>
        <p:txBody>
          <a:bodyPr>
            <a:normAutofit/>
          </a:bodyPr>
          <a:lstStyle/>
          <a:p>
            <a:pPr marL="0" indent="0" algn="just">
              <a:buNone/>
            </a:pPr>
            <a:r>
              <a:rPr lang="ru-RU" sz="2400" dirty="0" smtClean="0"/>
              <a:t>На фабриках-химчистках и в прачечных за определенную плату клиенты получают в пользование машины для самостоятельной стирки белья или чистки одежды. В гостиницах проживающим дают возможность самим приготовить себе чай или кофе.</a:t>
            </a:r>
            <a:endParaRPr lang="ru-RU" sz="2400" dirty="0"/>
          </a:p>
        </p:txBody>
      </p:sp>
      <p:pic>
        <p:nvPicPr>
          <p:cNvPr id="7170" name="Picture 2" descr="C:\Users\USER\Desktop\samoobslujivanie-oborudovanie-lavanda.jpg"/>
          <p:cNvPicPr>
            <a:picLocks noChangeAspect="1" noChangeArrowheads="1"/>
          </p:cNvPicPr>
          <p:nvPr/>
        </p:nvPicPr>
        <p:blipFill>
          <a:blip r:embed="rId2" cstate="print"/>
          <a:srcRect/>
          <a:stretch>
            <a:fillRect/>
          </a:stretch>
        </p:blipFill>
        <p:spPr bwMode="auto">
          <a:xfrm>
            <a:off x="2285984" y="1285860"/>
            <a:ext cx="4071966" cy="2781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571504"/>
          </a:xfrm>
        </p:spPr>
        <p:txBody>
          <a:bodyPr>
            <a:normAutofit fontScale="90000"/>
          </a:bodyPr>
          <a:lstStyle/>
          <a:p>
            <a:pPr algn="ctr"/>
            <a:r>
              <a:rPr lang="ru-RU" i="1" dirty="0" smtClean="0">
                <a:solidFill>
                  <a:srgbClr val="FF0000"/>
                </a:solidFill>
              </a:rPr>
              <a:t>Выездное обслуживание</a:t>
            </a:r>
            <a:r>
              <a:rPr lang="ru-RU" dirty="0" smtClean="0">
                <a:solidFill>
                  <a:srgbClr val="FF0000"/>
                </a:solidFill>
              </a:rPr>
              <a:t> </a:t>
            </a:r>
            <a:endParaRPr lang="ru-RU" dirty="0">
              <a:solidFill>
                <a:srgbClr val="FF0000"/>
              </a:solidFill>
            </a:endParaRPr>
          </a:p>
        </p:txBody>
      </p:sp>
      <p:sp>
        <p:nvSpPr>
          <p:cNvPr id="3" name="Содержимое 2"/>
          <p:cNvSpPr>
            <a:spLocks noGrp="1"/>
          </p:cNvSpPr>
          <p:nvPr>
            <p:ph idx="1"/>
          </p:nvPr>
        </p:nvSpPr>
        <p:spPr>
          <a:xfrm>
            <a:off x="357158" y="3286124"/>
            <a:ext cx="8429684" cy="3184400"/>
          </a:xfrm>
        </p:spPr>
        <p:txBody>
          <a:bodyPr>
            <a:normAutofit/>
          </a:bodyPr>
          <a:lstStyle/>
          <a:p>
            <a:pPr marL="0" indent="0" algn="just"/>
            <a:r>
              <a:rPr lang="ru-RU" sz="2400" dirty="0" smtClean="0"/>
              <a:t>Предоставление населению услуг по месту работы или месту жительства специальной бригадой предприятия сервиса. </a:t>
            </a:r>
          </a:p>
          <a:p>
            <a:pPr marL="0" indent="0" algn="just"/>
            <a:r>
              <a:rPr lang="ru-RU" sz="2400" dirty="0" smtClean="0"/>
              <a:t>Больше всего пользуются спросом парикмахерские услуги, раскрой тканей, мелкий ремонт одежды и обуви, фотографирование, ремонт </a:t>
            </a:r>
            <a:r>
              <a:rPr lang="ru-RU" sz="2400" dirty="0" err="1" smtClean="0"/>
              <a:t>теле-радиоаппаратуры</a:t>
            </a:r>
            <a:r>
              <a:rPr lang="ru-RU" sz="2400" dirty="0" smtClean="0"/>
              <a:t>, бытовых машин и приборов.</a:t>
            </a:r>
          </a:p>
          <a:p>
            <a:endParaRPr lang="ru-RU" dirty="0"/>
          </a:p>
        </p:txBody>
      </p:sp>
      <p:pic>
        <p:nvPicPr>
          <p:cNvPr id="8194" name="Picture 2" descr="C:\Users\USER\Desktop\d6f4b612ab6a0bbe6e2d9b5d327f1099.jpg"/>
          <p:cNvPicPr>
            <a:picLocks noChangeAspect="1" noChangeArrowheads="1"/>
          </p:cNvPicPr>
          <p:nvPr/>
        </p:nvPicPr>
        <p:blipFill>
          <a:blip r:embed="rId2" cstate="print"/>
          <a:srcRect/>
          <a:stretch>
            <a:fillRect/>
          </a:stretch>
        </p:blipFill>
        <p:spPr bwMode="auto">
          <a:xfrm>
            <a:off x="2143108" y="1142984"/>
            <a:ext cx="4429156" cy="2233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3755904"/>
          </a:xfrm>
        </p:spPr>
        <p:txBody>
          <a:bodyPr>
            <a:normAutofit fontScale="70000" lnSpcReduction="20000"/>
          </a:bodyPr>
          <a:lstStyle/>
          <a:p>
            <a:pPr algn="just"/>
            <a:r>
              <a:rPr lang="ru-RU" dirty="0" smtClean="0"/>
              <a:t>Помимо широкой рекламы новых видов услуг и прогрессивных форм обслуживания на предприятиях целесообразно</a:t>
            </a:r>
            <a:r>
              <a:rPr lang="ru-RU" b="1" i="1" dirty="0" smtClean="0"/>
              <a:t> создать маркетинговый отдел по изучению спроса на те или иные виды изделий (услуг)</a:t>
            </a:r>
            <a:r>
              <a:rPr lang="ru-RU" dirty="0" smtClean="0"/>
              <a:t>. Не менее двух раз в год должно проводиться анкетирование населения.</a:t>
            </a:r>
          </a:p>
          <a:p>
            <a:pPr algn="just"/>
            <a:endParaRPr lang="ru-RU" dirty="0" smtClean="0"/>
          </a:p>
          <a:p>
            <a:pPr algn="just"/>
            <a:r>
              <a:rPr lang="ru-RU" b="1" dirty="0" smtClean="0"/>
              <a:t>Маркетинговый отдел</a:t>
            </a:r>
            <a:r>
              <a:rPr lang="ru-RU" dirty="0" smtClean="0"/>
              <a:t> также изучает передовой опыт родственных предприятий, проводит дни открытых дверей, конференции заказчиков и т. д. В функции отдела входит работа по формированию разумных бытовых потребностей населения, повышению культуры потребления бытовых услуг.</a:t>
            </a:r>
          </a:p>
          <a:p>
            <a:endParaRPr lang="ru-RU" dirty="0"/>
          </a:p>
        </p:txBody>
      </p:sp>
      <p:pic>
        <p:nvPicPr>
          <p:cNvPr id="9218" name="Picture 2" descr="C:\Users\USER\Desktop\kak-organizovat-marketing-dlya-internet-magazina-2.jpg"/>
          <p:cNvPicPr>
            <a:picLocks noChangeAspect="1" noChangeArrowheads="1"/>
          </p:cNvPicPr>
          <p:nvPr/>
        </p:nvPicPr>
        <p:blipFill>
          <a:blip r:embed="rId2" cstate="print"/>
          <a:srcRect/>
          <a:stretch>
            <a:fillRect/>
          </a:stretch>
        </p:blipFill>
        <p:spPr bwMode="auto">
          <a:xfrm>
            <a:off x="2285984" y="3929066"/>
            <a:ext cx="4643470" cy="2282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80728"/>
            <a:ext cx="8229600" cy="1224136"/>
          </a:xfrm>
        </p:spPr>
        <p:txBody>
          <a:bodyPr>
            <a:normAutofit fontScale="90000"/>
          </a:bodyPr>
          <a:lstStyle/>
          <a:p>
            <a:pPr algn="ctr"/>
            <a:r>
              <a:rPr lang="ru-RU" b="1" dirty="0" smtClean="0">
                <a:solidFill>
                  <a:srgbClr val="FF0000"/>
                </a:solidFill>
              </a:rPr>
              <a:t>Домашнее задание: </a:t>
            </a:r>
            <a:br>
              <a:rPr lang="ru-RU" b="1" dirty="0" smtClean="0">
                <a:solidFill>
                  <a:srgbClr val="FF0000"/>
                </a:solidFill>
              </a:rPr>
            </a:br>
            <a:r>
              <a:rPr lang="ru-RU" sz="3600" b="0" dirty="0" smtClean="0">
                <a:solidFill>
                  <a:srgbClr val="FF0000"/>
                </a:solidFill>
              </a:rPr>
              <a:t>изучить лекционный материал, заполнить таблицу</a:t>
            </a:r>
            <a:endParaRPr lang="ru-RU" sz="3600" b="0" dirty="0">
              <a:solidFill>
                <a:srgbClr val="FF0000"/>
              </a:solidFill>
            </a:endParaRPr>
          </a:p>
        </p:txBody>
      </p:sp>
      <p:sp>
        <p:nvSpPr>
          <p:cNvPr id="3" name="Содержимое 2"/>
          <p:cNvSpPr>
            <a:spLocks noGrp="1"/>
          </p:cNvSpPr>
          <p:nvPr>
            <p:ph idx="1"/>
          </p:nvPr>
        </p:nvSpPr>
        <p:spPr>
          <a:xfrm>
            <a:off x="467544" y="4941168"/>
            <a:ext cx="8229600" cy="1165238"/>
          </a:xfrm>
        </p:spPr>
        <p:txBody>
          <a:bodyPr>
            <a:normAutofit fontScale="77500" lnSpcReduction="20000"/>
          </a:bodyPr>
          <a:lstStyle/>
          <a:p>
            <a:pPr marL="0" indent="0" algn="just">
              <a:buNone/>
            </a:pPr>
            <a:r>
              <a:rPr lang="ru-RU" sz="2800" dirty="0" smtClean="0"/>
              <a:t>Руденко, Л. Л. </a:t>
            </a:r>
            <a:r>
              <a:rPr lang="ru-RU" sz="2800" b="1" dirty="0" smtClean="0"/>
              <a:t>Сервисная деятельность : </a:t>
            </a:r>
            <a:r>
              <a:rPr lang="ru-RU" sz="2800" dirty="0" smtClean="0"/>
              <a:t>учебное пособие / Л. Л. Руденко. — 2-е изд. — Москва : Дашков и К, Ай Пи Эр </a:t>
            </a:r>
            <a:r>
              <a:rPr lang="ru-RU" sz="2800" dirty="0" err="1" smtClean="0"/>
              <a:t>Медиа</a:t>
            </a:r>
            <a:r>
              <a:rPr lang="ru-RU" sz="2800" dirty="0" smtClean="0"/>
              <a:t>, 2019. , стр. 60-80</a:t>
            </a:r>
            <a:endParaRPr lang="ru-RU" sz="2800" dirty="0"/>
          </a:p>
        </p:txBody>
      </p:sp>
      <p:graphicFrame>
        <p:nvGraphicFramePr>
          <p:cNvPr id="4" name="Таблица 3"/>
          <p:cNvGraphicFramePr>
            <a:graphicFrameLocks noGrp="1"/>
          </p:cNvGraphicFramePr>
          <p:nvPr/>
        </p:nvGraphicFramePr>
        <p:xfrm>
          <a:off x="714348" y="2285992"/>
          <a:ext cx="7786740" cy="2633771"/>
        </p:xfrm>
        <a:graphic>
          <a:graphicData uri="http://schemas.openxmlformats.org/drawingml/2006/table">
            <a:tbl>
              <a:tblPr/>
              <a:tblGrid>
                <a:gridCol w="635652"/>
                <a:gridCol w="4694868"/>
                <a:gridCol w="2456220"/>
              </a:tblGrid>
              <a:tr h="452703">
                <a:tc gridSpan="2">
                  <a:txBody>
                    <a:bodyPr/>
                    <a:lstStyle/>
                    <a:p>
                      <a:pPr algn="ctr"/>
                      <a:r>
                        <a:rPr lang="ru-RU" sz="2400" b="1" dirty="0" smtClean="0"/>
                        <a:t>Прогрессивная форма обслуживания</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smtClean="0"/>
                        <a:t>Пример</a:t>
                      </a:r>
                      <a:endParaRPr lang="ru-RU"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703">
                <a:tc>
                  <a:txBody>
                    <a:bodyPr/>
                    <a:lstStyle/>
                    <a:p>
                      <a:pPr algn="ctr"/>
                      <a:r>
                        <a:rPr lang="ru-RU" dirty="0" smtClean="0"/>
                        <a:t>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702">
                <a:tc>
                  <a:txBody>
                    <a:bodyPr/>
                    <a:lstStyle/>
                    <a:p>
                      <a:pPr algn="ctr"/>
                      <a:r>
                        <a:rPr lang="ru-RU" dirty="0" smtClean="0"/>
                        <a:t>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703">
                <a:tc>
                  <a:txBody>
                    <a:bodyPr/>
                    <a:lstStyle/>
                    <a:p>
                      <a:pPr algn="ctr"/>
                      <a:r>
                        <a:rPr lang="ru-RU" dirty="0" smtClean="0"/>
                        <a:t>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703">
                <a:tc>
                  <a:txBody>
                    <a:bodyPr/>
                    <a:lstStyle/>
                    <a:p>
                      <a:pPr algn="ctr"/>
                      <a:r>
                        <a:rPr lang="ru-RU" dirty="0" smtClean="0"/>
                        <a: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357298"/>
            <a:ext cx="8183880" cy="1051560"/>
          </a:xfrm>
        </p:spPr>
        <p:txBody>
          <a:bodyPr/>
          <a:lstStyle/>
          <a:p>
            <a:pPr algn="ctr"/>
            <a:r>
              <a:rPr lang="ru-RU" dirty="0" smtClean="0">
                <a:solidFill>
                  <a:srgbClr val="FF0000"/>
                </a:solidFill>
              </a:rPr>
              <a:t>Цель занятия:</a:t>
            </a:r>
            <a:endParaRPr lang="ru-RU" dirty="0">
              <a:solidFill>
                <a:srgbClr val="FF0000"/>
              </a:solidFill>
            </a:endParaRPr>
          </a:p>
        </p:txBody>
      </p:sp>
      <p:sp>
        <p:nvSpPr>
          <p:cNvPr id="3" name="Содержимое 2"/>
          <p:cNvSpPr>
            <a:spLocks noGrp="1"/>
          </p:cNvSpPr>
          <p:nvPr>
            <p:ph idx="1"/>
          </p:nvPr>
        </p:nvSpPr>
        <p:spPr>
          <a:xfrm>
            <a:off x="428596" y="3071810"/>
            <a:ext cx="8183880" cy="2541458"/>
          </a:xfrm>
        </p:spPr>
        <p:txBody>
          <a:bodyPr/>
          <a:lstStyle/>
          <a:p>
            <a:pPr algn="just"/>
            <a:r>
              <a:rPr lang="ru-RU" dirty="0" smtClean="0"/>
              <a:t>Изучить прогрессивные формы обслуживания населения в рамках сервисной деятельности и определить их особенности их внедрения на рынке сервиса</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184664"/>
          </a:xfrm>
        </p:spPr>
        <p:txBody>
          <a:bodyPr>
            <a:normAutofit fontScale="85000" lnSpcReduction="20000"/>
          </a:bodyPr>
          <a:lstStyle/>
          <a:p>
            <a:endParaRPr lang="ru-RU" b="1" dirty="0" smtClean="0"/>
          </a:p>
          <a:p>
            <a:endParaRPr lang="ru-RU" b="1" dirty="0" smtClean="0"/>
          </a:p>
          <a:p>
            <a:endParaRPr lang="ru-RU" b="1" dirty="0" smtClean="0"/>
          </a:p>
          <a:p>
            <a:pPr marL="0" indent="630238" algn="just"/>
            <a:endParaRPr lang="ru-RU" b="1" dirty="0" smtClean="0"/>
          </a:p>
          <a:p>
            <a:pPr marL="0" indent="630238" algn="just"/>
            <a:r>
              <a:rPr lang="ru-RU" b="1" dirty="0" smtClean="0">
                <a:solidFill>
                  <a:srgbClr val="FF0000"/>
                </a:solidFill>
              </a:rPr>
              <a:t>Под формой обслуживания следует понимать определенный способ предоставления услуг, состоящий из набора конкретных сервисных операций и благ для потребителя.</a:t>
            </a:r>
            <a:r>
              <a:rPr lang="ru-RU" dirty="0" smtClean="0">
                <a:solidFill>
                  <a:srgbClr val="FF0000"/>
                </a:solidFill>
              </a:rPr>
              <a:t> </a:t>
            </a:r>
          </a:p>
          <a:p>
            <a:pPr marL="0" indent="630238" algn="just"/>
            <a:endParaRPr lang="ru-RU" dirty="0" smtClean="0"/>
          </a:p>
          <a:p>
            <a:pPr marL="0" indent="630238" algn="just"/>
            <a:endParaRPr lang="ru-RU" dirty="0" smtClean="0"/>
          </a:p>
          <a:p>
            <a:pPr marL="0" indent="630238" algn="just"/>
            <a:r>
              <a:rPr lang="ru-RU" dirty="0" smtClean="0"/>
              <a:t>В рамках одной и той же разновидности услуг могут быть задействованы разные формы обслуживания, которые вырабатываются для удобства клиентов, для сближения процесса обслуживания с запросами потребителей.</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15370" cy="3000396"/>
          </a:xfrm>
        </p:spPr>
        <p:txBody>
          <a:bodyPr/>
          <a:lstStyle/>
          <a:p>
            <a:pPr marL="0" indent="539750" algn="ctr">
              <a:buNone/>
            </a:pPr>
            <a:r>
              <a:rPr lang="ru-RU" b="1" dirty="0" smtClean="0"/>
              <a:t>Прогрессивные формы обслуживания призваны приближать услугу к потребителю, сокращать тем самым время на ее получение и создавать максимальные удобства для него.</a:t>
            </a:r>
            <a:endParaRPr lang="ru-RU" dirty="0"/>
          </a:p>
        </p:txBody>
      </p:sp>
      <p:pic>
        <p:nvPicPr>
          <p:cNvPr id="4" name="Объект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3504" y="3286124"/>
            <a:ext cx="3167066" cy="3167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000108"/>
            <a:ext cx="8183880" cy="3929090"/>
          </a:xfrm>
        </p:spPr>
        <p:txBody>
          <a:bodyPr>
            <a:normAutofit fontScale="85000" lnSpcReduction="20000"/>
          </a:bodyPr>
          <a:lstStyle/>
          <a:p>
            <a:pPr algn="just"/>
            <a:r>
              <a:rPr lang="ru-RU" b="1" dirty="0" smtClean="0">
                <a:solidFill>
                  <a:srgbClr val="FF0000"/>
                </a:solidFill>
              </a:rPr>
              <a:t>Внедрение новых видов услуг и прогрессивных форм обслуживания способствует повышению эффективности работы предприятий.</a:t>
            </a:r>
            <a:r>
              <a:rPr lang="ru-RU" dirty="0" smtClean="0">
                <a:solidFill>
                  <a:srgbClr val="FF0000"/>
                </a:solidFill>
              </a:rPr>
              <a:t> </a:t>
            </a:r>
          </a:p>
          <a:p>
            <a:pPr algn="just"/>
            <a:endParaRPr lang="ru-RU" dirty="0" smtClean="0"/>
          </a:p>
          <a:p>
            <a:pPr algn="just"/>
            <a:endParaRPr lang="ru-RU" dirty="0" smtClean="0"/>
          </a:p>
          <a:p>
            <a:pPr algn="just"/>
            <a:r>
              <a:rPr lang="ru-RU" dirty="0" smtClean="0"/>
              <a:t>Экономический эффект от внедрения выражается в увеличении прибыли за счет снижения себестоимости услуг (самообслуживание на фабриках химчистки одежды) или роста популярности новых услуг и спроса на них и т. д.)</a:t>
            </a:r>
          </a:p>
          <a:p>
            <a:pPr algn="just"/>
            <a:endParaRPr lang="ru-RU" dirty="0"/>
          </a:p>
        </p:txBody>
      </p:sp>
      <p:pic>
        <p:nvPicPr>
          <p:cNvPr id="10242" name="Picture 2" descr="C:\Users\USER\Desktop\kisspng-gold-coin-bullion-gold-as-an-investment-coin-stack-5ac27bce9cf8b6.593987981522695118643.jpg"/>
          <p:cNvPicPr>
            <a:picLocks noChangeAspect="1" noChangeArrowheads="1"/>
          </p:cNvPicPr>
          <p:nvPr/>
        </p:nvPicPr>
        <p:blipFill>
          <a:blip r:embed="rId2" cstate="print"/>
          <a:srcRect/>
          <a:stretch>
            <a:fillRect/>
          </a:stretch>
        </p:blipFill>
        <p:spPr bwMode="auto">
          <a:xfrm>
            <a:off x="5500694" y="4572008"/>
            <a:ext cx="2321705" cy="1857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256102"/>
          </a:xfrm>
        </p:spPr>
        <p:txBody>
          <a:bodyPr>
            <a:normAutofit fontScale="77500" lnSpcReduction="20000"/>
          </a:bodyPr>
          <a:lstStyle/>
          <a:p>
            <a:pPr algn="ctr">
              <a:buNone/>
            </a:pPr>
            <a:r>
              <a:rPr lang="ru-RU" b="1" i="1" dirty="0" smtClean="0">
                <a:solidFill>
                  <a:srgbClr val="FF0000"/>
                </a:solidFill>
              </a:rPr>
              <a:t>К прогрессивным  формам обслуживания относятся:</a:t>
            </a:r>
            <a:endParaRPr lang="ru-RU" dirty="0" smtClean="0">
              <a:solidFill>
                <a:srgbClr val="FF0000"/>
              </a:solidFill>
            </a:endParaRPr>
          </a:p>
          <a:p>
            <a:endParaRPr lang="ru-RU" dirty="0" smtClean="0"/>
          </a:p>
          <a:p>
            <a:endParaRPr lang="ru-RU" dirty="0" smtClean="0"/>
          </a:p>
          <a:p>
            <a:r>
              <a:rPr lang="ru-RU" dirty="0" smtClean="0"/>
              <a:t>абонементное обслуживание;</a:t>
            </a:r>
          </a:p>
          <a:p>
            <a:r>
              <a:rPr lang="ru-RU" dirty="0" smtClean="0"/>
              <a:t>бесконтактное обслуживание по месту жительства;</a:t>
            </a:r>
          </a:p>
          <a:p>
            <a:r>
              <a:rPr lang="ru-RU" dirty="0" smtClean="0"/>
              <a:t>срочное выполнение заказа в присутствии клиента;</a:t>
            </a:r>
          </a:p>
          <a:p>
            <a:r>
              <a:rPr lang="ru-RU" dirty="0" smtClean="0"/>
              <a:t>обслуживание с помощью обменного фонда машин и приборов;</a:t>
            </a:r>
          </a:p>
          <a:p>
            <a:r>
              <a:rPr lang="ru-RU" dirty="0" smtClean="0"/>
              <a:t>ремонт на дому сложной бытовой техники;</a:t>
            </a:r>
          </a:p>
          <a:p>
            <a:r>
              <a:rPr lang="ru-RU" dirty="0" smtClean="0"/>
              <a:t>служба </a:t>
            </a:r>
            <a:r>
              <a:rPr lang="ru-RU" dirty="0" err="1" smtClean="0"/>
              <a:t>экспресс-ремонта</a:t>
            </a:r>
            <a:r>
              <a:rPr lang="ru-RU" dirty="0" smtClean="0"/>
              <a:t>;</a:t>
            </a:r>
          </a:p>
          <a:p>
            <a:r>
              <a:rPr lang="ru-RU" dirty="0" smtClean="0"/>
              <a:t>прием заказов по месту работы, по телефону или по почте;</a:t>
            </a:r>
          </a:p>
          <a:p>
            <a:r>
              <a:rPr lang="ru-RU" dirty="0" smtClean="0"/>
              <a:t>самообслуживание;</a:t>
            </a:r>
          </a:p>
          <a:p>
            <a:r>
              <a:rPr lang="ru-RU" dirty="0" smtClean="0"/>
              <a:t>выездное обслуживание.</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1051560"/>
          </a:xfrm>
        </p:spPr>
        <p:txBody>
          <a:bodyPr/>
          <a:lstStyle/>
          <a:p>
            <a:r>
              <a:rPr lang="ru-RU" i="1" dirty="0" smtClean="0">
                <a:solidFill>
                  <a:srgbClr val="FF0000"/>
                </a:solidFill>
              </a:rPr>
              <a:t>Абонементное обслуживание</a:t>
            </a:r>
            <a:endParaRPr lang="ru-RU" dirty="0">
              <a:solidFill>
                <a:srgbClr val="FF0000"/>
              </a:solidFill>
            </a:endParaRPr>
          </a:p>
        </p:txBody>
      </p:sp>
      <p:sp>
        <p:nvSpPr>
          <p:cNvPr id="3" name="Содержимое 2"/>
          <p:cNvSpPr>
            <a:spLocks noGrp="1"/>
          </p:cNvSpPr>
          <p:nvPr>
            <p:ph idx="1"/>
          </p:nvPr>
        </p:nvSpPr>
        <p:spPr>
          <a:xfrm>
            <a:off x="357158" y="4357694"/>
            <a:ext cx="8469632" cy="2214578"/>
          </a:xfrm>
        </p:spPr>
        <p:txBody>
          <a:bodyPr>
            <a:normAutofit lnSpcReduction="10000"/>
          </a:bodyPr>
          <a:lstStyle/>
          <a:p>
            <a:pPr algn="just"/>
            <a:r>
              <a:rPr lang="ru-RU" dirty="0" smtClean="0"/>
              <a:t> </a:t>
            </a:r>
            <a:r>
              <a:rPr lang="ru-RU" sz="2000" b="1" dirty="0" smtClean="0"/>
              <a:t>состоит в том, что заказчик, заключив договор с предприятием сервиса, получает право на оперативное обслуживание, проведение плановых профилактических процедур в течение срока действия договора. Вводится абонементное обслуживание также на банно-прачечных предприятиях, в парикмахерских и др.</a:t>
            </a:r>
            <a:endParaRPr lang="ru-RU" sz="2000" b="1" dirty="0"/>
          </a:p>
        </p:txBody>
      </p:sp>
      <p:pic>
        <p:nvPicPr>
          <p:cNvPr id="1026" name="Picture 2" descr="C:\Users\USER\Desktop\IMG_20150924_142831.jpg"/>
          <p:cNvPicPr>
            <a:picLocks noChangeAspect="1" noChangeArrowheads="1"/>
          </p:cNvPicPr>
          <p:nvPr/>
        </p:nvPicPr>
        <p:blipFill>
          <a:blip r:embed="rId2" cstate="print"/>
          <a:srcRect/>
          <a:stretch>
            <a:fillRect/>
          </a:stretch>
        </p:blipFill>
        <p:spPr bwMode="auto">
          <a:xfrm>
            <a:off x="1214414" y="1428736"/>
            <a:ext cx="6786610" cy="2946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605776"/>
          </a:xfrm>
        </p:spPr>
        <p:txBody>
          <a:bodyPr>
            <a:normAutofit fontScale="90000"/>
          </a:bodyPr>
          <a:lstStyle/>
          <a:p>
            <a:pPr algn="ctr"/>
            <a:r>
              <a:rPr lang="ru-RU" i="1" dirty="0" smtClean="0">
                <a:solidFill>
                  <a:srgbClr val="FF0000"/>
                </a:solidFill>
              </a:rPr>
              <a:t>Бесконтактное обслуживание</a:t>
            </a:r>
            <a:endParaRPr lang="ru-RU" dirty="0">
              <a:solidFill>
                <a:srgbClr val="FF0000"/>
              </a:solidFill>
            </a:endParaRPr>
          </a:p>
        </p:txBody>
      </p:sp>
      <p:sp>
        <p:nvSpPr>
          <p:cNvPr id="3" name="Содержимое 2"/>
          <p:cNvSpPr>
            <a:spLocks noGrp="1"/>
          </p:cNvSpPr>
          <p:nvPr>
            <p:ph idx="1"/>
          </p:nvPr>
        </p:nvSpPr>
        <p:spPr>
          <a:xfrm>
            <a:off x="428596" y="3643290"/>
            <a:ext cx="8326756" cy="3214710"/>
          </a:xfrm>
        </p:spPr>
        <p:txBody>
          <a:bodyPr>
            <a:normAutofit/>
          </a:bodyPr>
          <a:lstStyle/>
          <a:p>
            <a:pPr marL="0" indent="0" algn="just"/>
            <a:r>
              <a:rPr lang="ru-RU" sz="2400" dirty="0" smtClean="0"/>
              <a:t>В подъездах жилых домов (общежитии) предприятие сервиса устанавливает контейнеры-накопители. Заказчик складывает в контейнер белье для стирки или одежду для химчистки вместе с заполненной квитанцией. Чистое белье или одежда доставляется на дом заказчику в заранее оговоренное время. Оплата производится при получении заказа.</a:t>
            </a:r>
          </a:p>
          <a:p>
            <a:endParaRPr lang="ru-RU" dirty="0"/>
          </a:p>
        </p:txBody>
      </p:sp>
      <p:pic>
        <p:nvPicPr>
          <p:cNvPr id="2050" name="Picture 2" descr="C:\Users\USER\Desktop\1-2.jpg"/>
          <p:cNvPicPr>
            <a:picLocks noChangeAspect="1" noChangeArrowheads="1"/>
          </p:cNvPicPr>
          <p:nvPr/>
        </p:nvPicPr>
        <p:blipFill>
          <a:blip r:embed="rId2" cstate="print"/>
          <a:srcRect/>
          <a:stretch>
            <a:fillRect/>
          </a:stretch>
        </p:blipFill>
        <p:spPr bwMode="auto">
          <a:xfrm>
            <a:off x="2214546" y="1000108"/>
            <a:ext cx="4572032" cy="2643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183880" cy="1051560"/>
          </a:xfrm>
        </p:spPr>
        <p:txBody>
          <a:bodyPr>
            <a:normAutofit/>
          </a:bodyPr>
          <a:lstStyle/>
          <a:p>
            <a:pPr algn="ctr"/>
            <a:r>
              <a:rPr lang="ru-RU" sz="2800" i="1" dirty="0" smtClean="0">
                <a:solidFill>
                  <a:srgbClr val="FF0000"/>
                </a:solidFill>
              </a:rPr>
              <a:t>Обслуживание с помощью обменных фондов машин и приборов</a:t>
            </a:r>
            <a:endParaRPr lang="ru-RU" sz="2800" dirty="0">
              <a:solidFill>
                <a:srgbClr val="FF0000"/>
              </a:solidFill>
            </a:endParaRPr>
          </a:p>
        </p:txBody>
      </p:sp>
      <p:sp>
        <p:nvSpPr>
          <p:cNvPr id="3" name="Содержимое 2"/>
          <p:cNvSpPr>
            <a:spLocks noGrp="1"/>
          </p:cNvSpPr>
          <p:nvPr>
            <p:ph idx="1"/>
          </p:nvPr>
        </p:nvSpPr>
        <p:spPr>
          <a:xfrm>
            <a:off x="428596" y="3643314"/>
            <a:ext cx="8326756" cy="2970086"/>
          </a:xfrm>
        </p:spPr>
        <p:txBody>
          <a:bodyPr>
            <a:normAutofit/>
          </a:bodyPr>
          <a:lstStyle/>
          <a:p>
            <a:pPr marL="0" indent="0" algn="just"/>
            <a:r>
              <a:rPr lang="ru-RU" dirty="0" smtClean="0"/>
              <a:t> </a:t>
            </a:r>
            <a:r>
              <a:rPr lang="ru-RU" sz="2400" dirty="0" smtClean="0"/>
              <a:t>состоит в том, что владелец неисправной бытовой техники (прибора) получает в обмен уже отремонтированную аналогичную технику (прибор). При этом клиент оплачивает только стоимость ремонта, необходимого для восстановления сдаваемой им техники (прибора). </a:t>
            </a:r>
            <a:endParaRPr lang="ru-RU" sz="2400" dirty="0"/>
          </a:p>
        </p:txBody>
      </p:sp>
      <p:pic>
        <p:nvPicPr>
          <p:cNvPr id="3074" name="Picture 2" descr="C:\Users\USER\Desktop\media_109258m1633770647.jpeg"/>
          <p:cNvPicPr>
            <a:picLocks noChangeAspect="1" noChangeArrowheads="1"/>
          </p:cNvPicPr>
          <p:nvPr/>
        </p:nvPicPr>
        <p:blipFill>
          <a:blip r:embed="rId2" cstate="print"/>
          <a:srcRect b="2913"/>
          <a:stretch>
            <a:fillRect/>
          </a:stretch>
        </p:blipFill>
        <p:spPr bwMode="auto">
          <a:xfrm>
            <a:off x="2571736" y="1500174"/>
            <a:ext cx="4071966"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56</TotalTime>
  <Words>543</Words>
  <Application>Microsoft Office PowerPoint</Application>
  <PresentationFormat>Экран (4:3)</PresentationFormat>
  <Paragraphs>63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Новые виды услуг и прогрессивные формы обслуживания населения</vt:lpstr>
      <vt:lpstr>Цель занятия:</vt:lpstr>
      <vt:lpstr>Слайд 3</vt:lpstr>
      <vt:lpstr>Слайд 4</vt:lpstr>
      <vt:lpstr>Слайд 5</vt:lpstr>
      <vt:lpstr>Слайд 6</vt:lpstr>
      <vt:lpstr>Абонементное обслуживание</vt:lpstr>
      <vt:lpstr>Бесконтактное обслуживание</vt:lpstr>
      <vt:lpstr>Обслуживание с помощью обменных фондов машин и приборов</vt:lpstr>
      <vt:lpstr>Обслуживание на дому </vt:lpstr>
      <vt:lpstr>Прокат бытовой техники на время ремонта</vt:lpstr>
      <vt:lpstr>Служба экспресс-ремонта  (ремонт «сегодня – на сегодня»). </vt:lpstr>
      <vt:lpstr>Прием заказов по месту работы </vt:lpstr>
      <vt:lpstr>Самообслуживание </vt:lpstr>
      <vt:lpstr>Выездное обслуживание </vt:lpstr>
      <vt:lpstr>Слайд 16</vt:lpstr>
      <vt:lpstr>Домашнее задание:  изучить лекционный материал, заполнить таблицу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Новые виды услуг и прогрессивные формы обслуживания населения</dc:title>
  <dc:creator>Людмила Будылдина</dc:creator>
  <cp:lastModifiedBy>avanesyan</cp:lastModifiedBy>
  <cp:revision>9</cp:revision>
  <dcterms:created xsi:type="dcterms:W3CDTF">2022-04-03T16:44:45Z</dcterms:created>
  <dcterms:modified xsi:type="dcterms:W3CDTF">2022-04-12T05:17:24Z</dcterms:modified>
</cp:coreProperties>
</file>