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3"/>
  </p:notesMasterIdLst>
  <p:sldIdLst>
    <p:sldId id="256" r:id="rId2"/>
    <p:sldId id="292" r:id="rId3"/>
    <p:sldId id="293" r:id="rId4"/>
    <p:sldId id="275" r:id="rId5"/>
    <p:sldId id="281" r:id="rId6"/>
    <p:sldId id="282" r:id="rId7"/>
    <p:sldId id="286" r:id="rId8"/>
    <p:sldId id="287" r:id="rId9"/>
    <p:sldId id="288" r:id="rId10"/>
    <p:sldId id="289" r:id="rId11"/>
    <p:sldId id="290" r:id="rId12"/>
    <p:sldId id="291" r:id="rId13"/>
    <p:sldId id="294" r:id="rId14"/>
    <p:sldId id="276" r:id="rId15"/>
    <p:sldId id="278" r:id="rId16"/>
    <p:sldId id="279" r:id="rId17"/>
    <p:sldId id="280" r:id="rId18"/>
    <p:sldId id="283" r:id="rId19"/>
    <p:sldId id="277" r:id="rId20"/>
    <p:sldId id="284" r:id="rId21"/>
    <p:sldId id="261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68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66682E-B2C4-4DE7-BD6A-FDB2FC764885}" type="datetimeFigureOut">
              <a:rPr lang="ru-RU" smtClean="0"/>
              <a:pPr/>
              <a:t>17.05.2022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BA0C6D-A2CE-4D78-8D65-7427BF1AED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978129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A0C6D-A2CE-4D78-8D65-7427BF1AED3E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4B51489-D12A-46D1-8896-69CC5BE1027A}" type="datetimeFigureOut">
              <a:rPr lang="ru-RU" smtClean="0"/>
              <a:pPr/>
              <a:t>17.05.2022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42E0F282-23B1-4210-BB74-91D23FE1EF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51489-D12A-46D1-8896-69CC5BE1027A}" type="datetimeFigureOut">
              <a:rPr lang="ru-RU" smtClean="0"/>
              <a:pPr/>
              <a:t>17.05.2022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0F282-23B1-4210-BB74-91D23FE1EF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51489-D12A-46D1-8896-69CC5BE1027A}" type="datetimeFigureOut">
              <a:rPr lang="ru-RU" smtClean="0"/>
              <a:pPr/>
              <a:t>17.05.2022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0F282-23B1-4210-BB74-91D23FE1EF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51489-D12A-46D1-8896-69CC5BE1027A}" type="datetimeFigureOut">
              <a:rPr lang="ru-RU" smtClean="0"/>
              <a:pPr/>
              <a:t>17.05.2022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0F282-23B1-4210-BB74-91D23FE1EFC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51489-D12A-46D1-8896-69CC5BE1027A}" type="datetimeFigureOut">
              <a:rPr lang="ru-RU" smtClean="0"/>
              <a:pPr/>
              <a:t>17.05.2022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0F282-23B1-4210-BB74-91D23FE1EFC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51489-D12A-46D1-8896-69CC5BE1027A}" type="datetimeFigureOut">
              <a:rPr lang="ru-RU" smtClean="0"/>
              <a:pPr/>
              <a:t>17.05.2022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0F282-23B1-4210-BB74-91D23FE1EFC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51489-D12A-46D1-8896-69CC5BE1027A}" type="datetimeFigureOut">
              <a:rPr lang="ru-RU" smtClean="0"/>
              <a:pPr/>
              <a:t>17.05.2022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0F282-23B1-4210-BB74-91D23FE1EF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51489-D12A-46D1-8896-69CC5BE1027A}" type="datetimeFigureOut">
              <a:rPr lang="ru-RU" smtClean="0"/>
              <a:pPr/>
              <a:t>17.05.2022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0F282-23B1-4210-BB74-91D23FE1EFC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51489-D12A-46D1-8896-69CC5BE1027A}" type="datetimeFigureOut">
              <a:rPr lang="ru-RU" smtClean="0"/>
              <a:pPr/>
              <a:t>17.05.2022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0F282-23B1-4210-BB74-91D23FE1EF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B4B51489-D12A-46D1-8896-69CC5BE1027A}" type="datetimeFigureOut">
              <a:rPr lang="ru-RU" smtClean="0"/>
              <a:pPr/>
              <a:t>17.05.2022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0F282-23B1-4210-BB74-91D23FE1EF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4B51489-D12A-46D1-8896-69CC5BE1027A}" type="datetimeFigureOut">
              <a:rPr lang="ru-RU" smtClean="0"/>
              <a:pPr/>
              <a:t>17.05.2022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42E0F282-23B1-4210-BB74-91D23FE1EFC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B4B51489-D12A-46D1-8896-69CC5BE1027A}" type="datetimeFigureOut">
              <a:rPr lang="ru-RU" smtClean="0"/>
              <a:pPr/>
              <a:t>17.05.2022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42E0F282-23B1-4210-BB74-91D23FE1EFC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hyperlink" Target="http://www.tadviser.ru/index.php/%D0%9F%D1%80%D0%BE%D0%B4%D1%83%D0%BA%D1%82:EMC_VNX" TargetMode="External"/><Relationship Id="rId18" Type="http://schemas.openxmlformats.org/officeDocument/2006/relationships/hyperlink" Target="http://www.tadviser.ru/index.php?title=Fujitsu_Quantum&amp;action=edit&amp;redlink=1" TargetMode="External"/><Relationship Id="rId26" Type="http://schemas.openxmlformats.org/officeDocument/2006/relationships/hyperlink" Target="http://www.tadviser.ru/index.php/HP" TargetMode="External"/><Relationship Id="rId39" Type="http://schemas.openxmlformats.org/officeDocument/2006/relationships/hyperlink" Target="http://www.tadviser.ru/index.php?title=NetApp_V&amp;action=edit&amp;redlink=1" TargetMode="External"/><Relationship Id="rId21" Type="http://schemas.openxmlformats.org/officeDocument/2006/relationships/hyperlink" Target="http://www.tadviser.ru/index.php?title=Hitachi_WMS&amp;action=edit&amp;redlink=1" TargetMode="External"/><Relationship Id="rId34" Type="http://schemas.openxmlformats.org/officeDocument/2006/relationships/hyperlink" Target="http://www.tadviser.ru/index.php/%D0%9F%D1%80%D0%BE%D0%B4%D1%83%D0%BA%D1%82:IBM_System_Storage_N_series" TargetMode="External"/><Relationship Id="rId42" Type="http://schemas.openxmlformats.org/officeDocument/2006/relationships/hyperlink" Target="http://www.tadviser.ru/index.php/%D0%9F%D1%80%D0%BE%D0%B4%D1%83%D0%BA%D1%82:Oracle_Sun_ZFS_Storage_Appliance" TargetMode="External"/><Relationship Id="rId47" Type="http://schemas.openxmlformats.org/officeDocument/2006/relationships/hyperlink" Target="http://www.tadviser.ru/index.php/Cisco" TargetMode="External"/><Relationship Id="rId50" Type="http://schemas.openxmlformats.org/officeDocument/2006/relationships/hyperlink" Target="http://www.tadviser.ru/index.php?title=Dot_Hill&amp;action=edit&amp;redlink=1" TargetMode="External"/><Relationship Id="rId55" Type="http://schemas.openxmlformats.org/officeDocument/2006/relationships/hyperlink" Target="http://www.tadviser.ru/index.php?title=Overland_Storage&amp;action=edit&amp;redlink=1" TargetMode="External"/><Relationship Id="rId7" Type="http://schemas.openxmlformats.org/officeDocument/2006/relationships/hyperlink" Target="http://www.tadviser.ru/index.php/%D0%9F%D1%80%D0%BE%D0%B4%D1%83%D0%BA%D1%82:EMC_Celerra" TargetMode="External"/><Relationship Id="rId12" Type="http://schemas.openxmlformats.org/officeDocument/2006/relationships/hyperlink" Target="http://www.tadviser.ru/index.php/%D0%9F%D1%80%D0%BE%D0%B4%D1%83%D0%BA%D1%82:EMC_Symmetrix_VMAXe" TargetMode="External"/><Relationship Id="rId17" Type="http://schemas.openxmlformats.org/officeDocument/2006/relationships/hyperlink" Target="http://www.tadviser.ru/index.php?title=Fujitsu_FibreCAT&amp;action=edit&amp;redlink=1" TargetMode="External"/><Relationship Id="rId25" Type="http://schemas.openxmlformats.org/officeDocument/2006/relationships/hyperlink" Target="http://www.tadviser.ru/index.php/%D0%9F%D1%80%D0%BE%D0%B4%D1%83%D0%BA%D1%82:Hitachi_Virtual_Storage_Platform_(VSP)" TargetMode="External"/><Relationship Id="rId33" Type="http://schemas.openxmlformats.org/officeDocument/2006/relationships/hyperlink" Target="http://www.tadviser.ru/index.php/%D0%9F%D1%80%D0%BE%D0%B4%D1%83%D0%BA%D1%82:IBM_System_Storage_TS_Tape_Library" TargetMode="External"/><Relationship Id="rId38" Type="http://schemas.openxmlformats.org/officeDocument/2006/relationships/hyperlink" Target="http://www.tadviser.ru/index.php?title=NetApp_VTL&amp;action=edit&amp;redlink=1" TargetMode="External"/><Relationship Id="rId46" Type="http://schemas.openxmlformats.org/officeDocument/2006/relationships/hyperlink" Target="http://www.tadviser.ru/index.php/%D0%9A%D0%BE%D0%BC%D0%BF%D0%B0%D0%BD%D0%B8%D1%8F:Buffalo" TargetMode="External"/><Relationship Id="rId59" Type="http://schemas.openxmlformats.org/officeDocument/2006/relationships/hyperlink" Target="http://www.tadviser.ru/index.php/%D0%9A%D0%BE%D0%BC%D0%BF%D0%B0%D0%BD%D0%B8%D1%8F:Thecus" TargetMode="External"/><Relationship Id="rId2" Type="http://schemas.openxmlformats.org/officeDocument/2006/relationships/hyperlink" Target="http://www.tadviser.ru/index.php/%D0%9A%D0%BE%D0%BC%D0%BF%D0%B0%D0%BD%D0%B8%D1%8F:Dell" TargetMode="External"/><Relationship Id="rId16" Type="http://schemas.openxmlformats.org/officeDocument/2006/relationships/hyperlink" Target="http://www.tadviser.ru/index.php/%D0%9F%D1%80%D0%BE%D0%B4%D1%83%D0%BA%D1%82:Fujitsu_Eternus_CS" TargetMode="External"/><Relationship Id="rId20" Type="http://schemas.openxmlformats.org/officeDocument/2006/relationships/hyperlink" Target="http://www.tadviser.ru/index.php?title=Hitachi_SMS&amp;action=edit&amp;redlink=1" TargetMode="External"/><Relationship Id="rId29" Type="http://schemas.openxmlformats.org/officeDocument/2006/relationships/hyperlink" Target="http://www.tadviser.ru/index.php/%D0%9A%D0%BE%D0%BC%D0%BF%D0%B0%D0%BD%D0%B8%D1%8F:3Par" TargetMode="External"/><Relationship Id="rId41" Type="http://schemas.openxmlformats.org/officeDocument/2006/relationships/hyperlink" Target="http://www.tadviser.ru/index.php/%D0%9A%D0%BE%D0%BC%D0%BF%D0%B0%D0%BD%D0%B8%D1%8F:Oracle" TargetMode="External"/><Relationship Id="rId54" Type="http://schemas.openxmlformats.org/officeDocument/2006/relationships/hyperlink" Target="http://www.tadviser.ru/index.php?title=Nexsan&amp;action=edit&amp;redlink=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tadviser.ru/index.php/%D0%95%D0%9C%D0%A1" TargetMode="External"/><Relationship Id="rId11" Type="http://schemas.openxmlformats.org/officeDocument/2006/relationships/hyperlink" Target="http://www.tadviser.ru/index.php/%D0%9F%D1%80%D0%BE%D0%B4%D1%83%D0%BA%D1%82:EMC_Symmetrix_VMAX" TargetMode="External"/><Relationship Id="rId24" Type="http://schemas.openxmlformats.org/officeDocument/2006/relationships/hyperlink" Target="http://www.tadviser.ru/index.php/%D0%9F%D1%80%D0%BE%D0%B4%D1%83%D0%BA%D1%82:Hitachi_Universal_Storage_Platform_V" TargetMode="External"/><Relationship Id="rId32" Type="http://schemas.openxmlformats.org/officeDocument/2006/relationships/hyperlink" Target="http://www.tadviser.ru/index.php/%D0%9F%D1%80%D0%BE%D0%B4%D1%83%D0%BA%D1%82:IBM_System_Storage_DS8800" TargetMode="External"/><Relationship Id="rId37" Type="http://schemas.openxmlformats.org/officeDocument/2006/relationships/hyperlink" Target="http://www.tadviser.ru/index.php/%D0%9F%D1%80%D0%BE%D0%B4%D1%83%D0%BA%D1%82:NetApp_FAS3140" TargetMode="External"/><Relationship Id="rId40" Type="http://schemas.openxmlformats.org/officeDocument/2006/relationships/hyperlink" Target="http://www.tadviser.ru/index.php?title=NetApp_E&amp;action=edit&amp;redlink=1" TargetMode="External"/><Relationship Id="rId45" Type="http://schemas.openxmlformats.org/officeDocument/2006/relationships/hyperlink" Target="http://www.tadviser.ru/index.php/%D0%9F%D1%80%D0%BE%D0%B4%D1%83%D0%BA%D1%82:Oracle_StorageTek_Virtual_Library_Extension_(VLE)" TargetMode="External"/><Relationship Id="rId53" Type="http://schemas.openxmlformats.org/officeDocument/2006/relationships/hyperlink" Target="http://www.tadviser.ru/index.php?title=Maxtronic&amp;action=edit&amp;redlink=1" TargetMode="External"/><Relationship Id="rId58" Type="http://schemas.openxmlformats.org/officeDocument/2006/relationships/hyperlink" Target="http://www.tadviser.ru/index.php/%D0%9A%D0%BE%D0%BC%D0%BF%D0%B0%D0%BD%D0%B8%D1%8F:SGI" TargetMode="External"/><Relationship Id="rId5" Type="http://schemas.openxmlformats.org/officeDocument/2006/relationships/hyperlink" Target="http://www.tadviser.ru/index.php/%D0%9F%D1%80%D0%BE%D0%B4%D1%83%D0%BA%D1%82:Dell_Compellent_Storage" TargetMode="External"/><Relationship Id="rId15" Type="http://schemas.openxmlformats.org/officeDocument/2006/relationships/hyperlink" Target="http://www.tadviser.ru/index.php/%D0%9A%D0%BE%D0%BC%D0%BF%D0%B0%D0%BD%D0%B8%D1%8F:Fujitsu" TargetMode="External"/><Relationship Id="rId23" Type="http://schemas.openxmlformats.org/officeDocument/2006/relationships/hyperlink" Target="http://www.tadviser.ru/index.php?title=Hitachi_CAP&amp;action=edit&amp;redlink=1" TargetMode="External"/><Relationship Id="rId28" Type="http://schemas.openxmlformats.org/officeDocument/2006/relationships/hyperlink" Target="http://www.tadviser.ru/index.php/%D0%9F%D1%80%D0%BE%D0%B4%D1%83%D0%BA%D1%82:HP_P6000_EVA" TargetMode="External"/><Relationship Id="rId36" Type="http://schemas.openxmlformats.org/officeDocument/2006/relationships/hyperlink" Target="http://www.tadviser.ru/index.php/%D0%9A%D0%BE%D0%BC%D0%BF%D0%B0%D0%BD%D0%B8%D1%8F:NetApp" TargetMode="External"/><Relationship Id="rId49" Type="http://schemas.openxmlformats.org/officeDocument/2006/relationships/hyperlink" Target="http://www.tadviser.ru/index.php/%D0%9A%D0%BE%D0%BC%D0%BF%D0%B0%D0%BD%D0%B8%D1%8F:D-Link" TargetMode="External"/><Relationship Id="rId57" Type="http://schemas.openxmlformats.org/officeDocument/2006/relationships/hyperlink" Target="http://www.tadviser.ru/index.php/%D0%9A%D0%BE%D0%BC%D0%BF%D0%B0%D0%BD%D0%B8%D1%8F:QNAP_Systems" TargetMode="External"/><Relationship Id="rId10" Type="http://schemas.openxmlformats.org/officeDocument/2006/relationships/hyperlink" Target="http://www.tadviser.ru/index.php/%D0%9A%D0%BE%D0%BC%D0%BF%D0%B0%D0%BD%D0%B8%D1%8F:LenovoEMC_(%D1%80%D0%B0%D0%BD%D0%B5%D0%B5_Iomega)" TargetMode="External"/><Relationship Id="rId19" Type="http://schemas.openxmlformats.org/officeDocument/2006/relationships/hyperlink" Target="http://www.tadviser.ru/index.php/%D0%9A%D0%BE%D0%BC%D0%BF%D0%B0%D0%BD%D0%B8%D1%8F:Hitachi" TargetMode="External"/><Relationship Id="rId31" Type="http://schemas.openxmlformats.org/officeDocument/2006/relationships/hyperlink" Target="http://www.tadviser.ru/index.php/%D0%9F%D1%80%D0%BE%D0%B4%D1%83%D0%BA%D1%82:IBM_Storwize_Unified" TargetMode="External"/><Relationship Id="rId44" Type="http://schemas.openxmlformats.org/officeDocument/2006/relationships/hyperlink" Target="http://www.tadviser.ru/index.php/%D0%9F%D1%80%D0%BE%D0%B4%D1%83%D0%BA%D1%82:Pillar_Axiom_Storage_System_Software" TargetMode="External"/><Relationship Id="rId52" Type="http://schemas.openxmlformats.org/officeDocument/2006/relationships/hyperlink" Target="http://www.tadviser.ru/index.php?title=Intransa&amp;action=edit&amp;redlink=1" TargetMode="External"/><Relationship Id="rId4" Type="http://schemas.openxmlformats.org/officeDocument/2006/relationships/hyperlink" Target="http://www.tadviser.ru/index.php/%D0%9A%D0%BE%D0%BC%D0%BF%D0%B0%D0%BD%D0%B8%D1%8F:EqualLogic" TargetMode="External"/><Relationship Id="rId9" Type="http://schemas.openxmlformats.org/officeDocument/2006/relationships/hyperlink" Target="http://www.tadviser.ru/index.php/%D0%9F%D1%80%D0%BE%D0%B4%D1%83%D0%BA%D1%82:EMC_Centera" TargetMode="External"/><Relationship Id="rId14" Type="http://schemas.openxmlformats.org/officeDocument/2006/relationships/hyperlink" Target="http://www.tadviser.ru/index.php/%D0%9F%D1%80%D0%BE%D0%B4%D1%83%D0%BA%D1%82:EMC_VPLEX_Geo" TargetMode="External"/><Relationship Id="rId22" Type="http://schemas.openxmlformats.org/officeDocument/2006/relationships/hyperlink" Target="http://www.tadviser.ru/index.php/%D0%9F%D1%80%D0%BE%D0%B4%D1%83%D0%BA%D1%82:Hitachi_Adaptable_Modular_Storage_(AMS)_2000" TargetMode="External"/><Relationship Id="rId27" Type="http://schemas.openxmlformats.org/officeDocument/2006/relationships/hyperlink" Target="http://www.tadviser.ru/index.php/%D0%9F%D1%80%D0%BE%D0%B4%D1%83%D0%BA%D1%82:HP_StorageWorks" TargetMode="External"/><Relationship Id="rId30" Type="http://schemas.openxmlformats.org/officeDocument/2006/relationships/hyperlink" Target="http://www.tadviser.ru/index.php/%D0%9A%D0%BE%D0%BC%D0%BF%D0%B0%D0%BD%D0%B8%D1%8F:IBM" TargetMode="External"/><Relationship Id="rId35" Type="http://schemas.openxmlformats.org/officeDocument/2006/relationships/hyperlink" Target="http://www.tadviser.ru/index.php/%D0%9F%D1%80%D0%BE%D0%B4%D1%83%D0%BA%D1%82:IBM_SONAS" TargetMode="External"/><Relationship Id="rId43" Type="http://schemas.openxmlformats.org/officeDocument/2006/relationships/hyperlink" Target="http://www.tadviser.ru/index.php?title=Oracle_Sun_Flash&amp;action=edit&amp;redlink=1" TargetMode="External"/><Relationship Id="rId48" Type="http://schemas.openxmlformats.org/officeDocument/2006/relationships/hyperlink" Target="http://www.tadviser.ru/index.php/%D0%9A%D0%BE%D0%BC%D0%BF%D0%B0%D0%BD%D0%B8%D1%8F:Linksys" TargetMode="External"/><Relationship Id="rId56" Type="http://schemas.openxmlformats.org/officeDocument/2006/relationships/hyperlink" Target="http://www.tadviser.ru/index.php?title=Plasmon&amp;action=edit&amp;redlink=1" TargetMode="External"/><Relationship Id="rId8" Type="http://schemas.openxmlformats.org/officeDocument/2006/relationships/hyperlink" Target="http://www.tadviser.ru/index.php/%D0%9F%D1%80%D0%BE%D0%B4%D1%83%D0%BA%D1%82:EMC_CLARiiON" TargetMode="External"/><Relationship Id="rId51" Type="http://schemas.openxmlformats.org/officeDocument/2006/relationships/hyperlink" Target="http://www.tadviser.ru/index.php/%D0%9A%D0%BE%D0%BC%D0%BF%D0%B0%D0%BD%D0%B8%D1%8F:Infortrend" TargetMode="External"/><Relationship Id="rId3" Type="http://schemas.openxmlformats.org/officeDocument/2006/relationships/hyperlink" Target="http://www.tadviser.ru/index.php/%D0%9A%D0%BE%D0%BC%D0%BF%D0%B0%D0%BD%D0%B8%D1%8F:PowerVault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596" y="1772816"/>
            <a:ext cx="8358246" cy="2160240"/>
          </a:xfrm>
        </p:spPr>
        <p:txBody>
          <a:bodyPr>
            <a:noAutofit/>
          </a:bodyPr>
          <a:lstStyle/>
          <a:p>
            <a:pPr algn="l"/>
            <a:endParaRPr lang="ru-RU" sz="3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оценка современных средств хранения и передачи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информации</a:t>
            </a:r>
            <a:endParaRPr lang="ru-RU" sz="3200" dirty="0"/>
          </a:p>
          <a:p>
            <a:pPr algn="ctr"/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971600" y="476672"/>
            <a:ext cx="7772400" cy="13681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МИНИСТЕРСТВО ОБРАЗОВАНИЯ, НАУКИ И МОЛОДЕЖНОЙ ПОЛИТИКИ КРАСНОДАРСКОГО КРАЯ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Государственное автономное профессиональное образовательное учреждение Краснодарского края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«Новороссийский колледж строительства и экономики»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(ГАПОУ КК «НКСЭ»)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899592" y="378904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ru-RU" sz="27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372422" y="6093296"/>
            <a:ext cx="21124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Новороссийск 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2022</a:t>
            </a:r>
            <a:endParaRPr lang="ru-RU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6525" y="188640"/>
            <a:ext cx="8870950" cy="563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32073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614636"/>
            <a:ext cx="8011631" cy="5208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31231" y="188640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Хранилища данных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778186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57220" y="764704"/>
            <a:ext cx="4666118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05594" y="3927814"/>
            <a:ext cx="4738406" cy="2930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588750"/>
            <a:ext cx="4392488" cy="2485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95736" y="188640"/>
            <a:ext cx="52336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Подходы к организации Хранилищ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данных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97949"/>
            <a:ext cx="4002202" cy="2660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322148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692696"/>
            <a:ext cx="7910393" cy="5275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03648" y="116632"/>
            <a:ext cx="6192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Сравнение Хранилищ данных и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OLTP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-систем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77376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180975" y="20193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285720" y="2132387"/>
            <a:ext cx="8572560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 мировом рынке наибольшее распространение получили три основных концепции хранения, каждая из которых имеет особенности организации, преимущества и недостатки, что, в конечном итоге, определяет оптимальные области их использования.</a:t>
            </a: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42910" y="214290"/>
            <a:ext cx="821537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Концепция SAN ориентирована на гетерогенные информационные системы со сложной инфраструктурой. Особенностью решений SAN является организация выделенной сети, которая обеспечивает взаимодействие различных аппаратных устройств хранения данных, систем и подсистем хранения, серверов.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4" name="Рисунок 1" descr="image0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2820" y="2714621"/>
            <a:ext cx="9186820" cy="414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00034" y="214290"/>
            <a:ext cx="835824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Концепция NAS является основным конкурентом SAN и представляет собой сетевую архитектуру, оптимизированную для обеспечения сетевого файлового сервиса. Как и SAN, решения NAS также предназначены для работы в гетерогенных средах и не зависят от платформ, используемых в архитектуре информационной системы. Особенностью NAS как концепции хранения данных является то, что хранилища данных не выделяются в специальную сеть хранения, а с помощью сетевого интерфейса интегрируются непосредственно в локальную сеть предприятия.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78" name="Рисунок 3" descr="image0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2571744"/>
            <a:ext cx="6991359" cy="4286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00034" y="0"/>
            <a:ext cx="821537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Концепция хранения данных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AS не может рассматриваться в качестве альтернативы NAS или SAN, так как является простым классическим способом хранения небольших массивов данных. В решениях SAS устройства хранения подключаются непосредственно к рабочему серверу через высокоскоростной канальный интерфейс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2" name="Рисунок 5" descr="image0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2191882"/>
            <a:ext cx="7048516" cy="4666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2844" y="0"/>
            <a:ext cx="90011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Многоуровневое хранение данных</a:t>
            </a: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357158" y="2357430"/>
            <a:ext cx="67839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7370" y="405297"/>
            <a:ext cx="813690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Компания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Infortrend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®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Technology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Inc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представила на международном рынке новое поколение систем унифицированного хранения данных —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EonStor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GS Gen2,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EonStor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GSa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Gen2, — а также сообщила о доступности функций сетевого взаимодействия 32G FC и 25GbE. Новое поколение СХД характеризуется превосходным соотношением цена/производительность, поддерживая передовую ЦП-платформу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Intel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обеспечивая повышенную пропускную способность, большую емкость памяти и высокую производительность из расчета на каждое ядро. По сравнению с устройствами первого поколения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EonStor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GS/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GSa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Gen2 способны повышать производительность на 80%, удовлетворяя высокие запросы современной корпоративной среды данных, включая ЦОД, высокопроизводительные вычисления и облачные системы. Появление хост-плат 32G FC и 25GbE предоставляет корпоративным клиентам возможность с легкостью переходить на новые сетевые стандарты, ускоряя тем самым доступ к информации.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371761"/>
            <a:ext cx="5220072" cy="3486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Рисунок 9" descr="Облачная архитектура хранения данных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6050" y="2367845"/>
            <a:ext cx="4098643" cy="4490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285720" y="214291"/>
            <a:ext cx="864399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Облачная система хранения данных - это абстрактное понятие, соответствующее системе хранения данных, которую можно администрировать по требованию через специальный интерфейс. Этот интерфейс абстрагирует и местоположение системы, так что локальная она или удаленная, или же гибридная - не имеет значения. С помощью облака удобно не только хранить резервные копии, но и обмениваться информацией с другими людьми</a:t>
            </a:r>
            <a:r>
              <a:rPr lang="ru-RU" dirty="0" smtClean="0"/>
              <a:t>. </a:t>
            </a:r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36" y="260648"/>
            <a:ext cx="9179060" cy="5900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617595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14282" y="0"/>
            <a:ext cx="8715436" cy="6986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Ведущие мировые разработчики СХД: 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2" tooltip="Dell"/>
              </a:rPr>
              <a:t>Dell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3" tooltip="PowerVault"/>
              </a:rPr>
              <a:t>PowerVault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4" tooltip="EqualLogic"/>
              </a:rPr>
              <a:t>EqualLogic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5" tooltip="Dell Compellent Storage"/>
              </a:rPr>
              <a:t>Compellent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 </a:t>
            </a:r>
            <a:endParaRPr kumimoji="0" lang="ru-RU" sz="16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6" tooltip="ЕМС"/>
              </a:rPr>
              <a:t>ЕМС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7" tooltip="EMC Celerra"/>
              </a:rPr>
              <a:t>Celerra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8" tooltip="EMC CLARiiON"/>
              </a:rPr>
              <a:t>CLARiiON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9" tooltip="EMC Centera"/>
              </a:rPr>
              <a:t>Centera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10" tooltip="LenovoEMC (ранее Iomega)"/>
              </a:rPr>
              <a:t>Iomega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11" tooltip="EMC Symmetrix VMAX"/>
              </a:rPr>
              <a:t>Symmetrix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11" tooltip="EMC Symmetrix VMAX"/>
              </a:rPr>
              <a:t> VMAX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/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12" tooltip="EMC Symmetrix VMAXe"/>
              </a:rPr>
              <a:t>VMAXe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13" tooltip="EMC VNX"/>
              </a:rPr>
              <a:t>VNX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14" tooltip="EMC VPLEX Geo"/>
              </a:rPr>
              <a:t>VPLEX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 </a:t>
            </a:r>
            <a:endParaRPr kumimoji="0" lang="ru-RU" sz="16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15" tooltip="Fujitsu"/>
              </a:rPr>
              <a:t>Fujitsu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16" tooltip="Fujitsu Eternus CS"/>
              </a:rPr>
              <a:t>ETERNUS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17" tooltip="Fujitsu FibreCAT (такой страницы не существует)"/>
              </a:rPr>
              <a:t>FibreCAT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18" tooltip="Fujitsu Quantum (такой страницы не существует)"/>
              </a:rPr>
              <a:t>Quantum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 </a:t>
            </a:r>
            <a:endParaRPr kumimoji="0" lang="ru-RU" sz="16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19" tooltip="Hitachi"/>
              </a:rPr>
              <a:t>Hitachi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20" tooltip="Hitachi SMS (такой страницы не существует)"/>
              </a:rPr>
              <a:t>SMS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21" tooltip="Hitachi WMS (такой страницы не существует)"/>
              </a:rPr>
              <a:t>WMS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22" tooltip="Hitachi Adaptable Modular Storage (AMS) 2000"/>
              </a:rPr>
              <a:t>AMS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23" tooltip="Hitachi CAP (такой страницы не существует)"/>
              </a:rPr>
              <a:t>CAP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24" tooltip="Hitachi Universal Storage Platform V"/>
              </a:rPr>
              <a:t>USP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25" tooltip="Hitachi Virtual Storage Platform (VSP)"/>
              </a:rPr>
              <a:t>VTL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 </a:t>
            </a:r>
            <a:endParaRPr kumimoji="0" lang="ru-RU" sz="16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26" tooltip="HP"/>
              </a:rPr>
              <a:t>HP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27" tooltip="HP StorageWorks"/>
              </a:rPr>
              <a:t>StorageWorks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28" tooltip="HP P6000 EVA"/>
              </a:rPr>
              <a:t>EVA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29" tooltip="3Par"/>
              </a:rPr>
              <a:t>3PAR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 </a:t>
            </a:r>
            <a:endParaRPr kumimoji="0" lang="ru-RU" sz="16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30" tooltip="IBM"/>
              </a:rPr>
              <a:t>IBM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31" tooltip="IBM Storwize Unified"/>
              </a:rPr>
              <a:t>Storwize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32" tooltip="IBM System Storage DS8800"/>
              </a:rPr>
              <a:t>System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32" tooltip="IBM System Storage DS880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32" tooltip="IBM System Storage DS8800"/>
              </a:rPr>
              <a:t>Storage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32" tooltip="IBM System Storage DS8800"/>
              </a:rPr>
              <a:t> D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33" tooltip="IBM System Storage TS Tape Library"/>
              </a:rPr>
              <a:t>System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33" tooltip="IBM System Storage TS Tape Library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33" tooltip="IBM System Storage TS Tape Library"/>
              </a:rPr>
              <a:t>Storage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33" tooltip="IBM System Storage TS Tape Library"/>
              </a:rPr>
              <a:t> T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34" tooltip="IBM System Storage N series"/>
              </a:rPr>
              <a:t>System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34" tooltip="IBM System Storage N series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34" tooltip="IBM System Storage N series"/>
              </a:rPr>
              <a:t>Storage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34" tooltip="IBM System Storage N series"/>
              </a:rPr>
              <a:t> N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35" tooltip="IBM SONAS"/>
              </a:rPr>
              <a:t>SONAS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 </a:t>
            </a:r>
            <a:endParaRPr kumimoji="0" lang="ru-RU" sz="16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36" tooltip="NetApp"/>
              </a:rPr>
              <a:t>NetApp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37" tooltip="NetApp FAS3140"/>
              </a:rPr>
              <a:t>FAS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38" tooltip="NetApp VTL (такой страницы не существует)"/>
              </a:rPr>
              <a:t>VTL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39" tooltip="NetApp V (такой страницы не существует)"/>
              </a:rPr>
              <a:t>V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40" tooltip="NetApp E (такой страницы не существует)"/>
              </a:rPr>
              <a:t>E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 </a:t>
            </a:r>
            <a:endParaRPr kumimoji="0" lang="ru-RU" sz="16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41" tooltip="Oracle"/>
              </a:rPr>
              <a:t>Oracle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42" tooltip="Oracle Sun ZFS Storage Appliance"/>
              </a:rPr>
              <a:t>Sun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42" tooltip="Oracle Sun ZFS Storage Appliance"/>
              </a:rPr>
              <a:t> ZFS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42" tooltip="Oracle Sun ZFS Storage Appliance"/>
              </a:rPr>
              <a:t>Storage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43" tooltip="Oracle Sun Flash (такой страницы не существует)"/>
              </a:rPr>
              <a:t>Sun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43" tooltip="Oracle Sun Flash (такой страницы не существует)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43" tooltip="Oracle Sun Flash (такой страницы не существует)"/>
              </a:rPr>
              <a:t>Flash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44" tooltip="Pillar Axiom Storage System Software"/>
              </a:rPr>
              <a:t>Pillar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44" tooltip="Pillar Axiom Storage System Software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44" tooltip="Pillar Axiom Storage System Software"/>
              </a:rPr>
              <a:t>Axiom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45" tooltip="Oracle StorageTek Virtual Library Extension (VLE)"/>
              </a:rPr>
              <a:t>StorageTek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 </a:t>
            </a:r>
            <a:endParaRPr kumimoji="0" lang="ru-RU" sz="16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Поскольку СХД неотделимы от вычислительных ресурсов, то многие крупнейшие мировые производители систем хранения являются одновременно и лидерами на серверном рынке. Из перечисленных выше производителей только три занимаются исключительно СХД — это </a:t>
            </a:r>
            <a:r>
              <a:rPr kumimoji="0" lang="ru-RU" sz="16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EMC, </a:t>
            </a:r>
            <a:r>
              <a:rPr kumimoji="0" lang="ru-RU" sz="16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Hitachi</a:t>
            </a:r>
            <a:r>
              <a:rPr kumimoji="0" lang="ru-RU" sz="16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</a:t>
            </a:r>
            <a:r>
              <a:rPr kumimoji="0" lang="ru-RU" sz="16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NetApp</a:t>
            </a:r>
            <a:r>
              <a:rPr kumimoji="0" lang="ru-RU" sz="16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endParaRPr kumimoji="0" lang="ru-RU" sz="1600" b="0" i="0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Из производителей СХД, представленных в нашей стране, отметим компании:</a:t>
            </a:r>
          </a:p>
          <a:p>
            <a:pPr marL="0"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AXUS </a:t>
            </a:r>
            <a:endParaRPr kumimoji="0" lang="ru-RU" sz="16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46" tooltip="Buffalo"/>
              </a:rPr>
              <a:t>Buffalo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16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47" tooltip="Cisco"/>
              </a:rPr>
              <a:t>Cisco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48" tooltip="Linksys"/>
              </a:rPr>
              <a:t>Linksys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 </a:t>
            </a:r>
            <a:endParaRPr kumimoji="0" lang="ru-RU" sz="16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49" tooltip="D-Link"/>
              </a:rPr>
              <a:t>D-Link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16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50" tooltip="Dot Hill (такой страницы не существует)"/>
              </a:rPr>
              <a:t>Dot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50" tooltip="Dot Hill (такой страницы не существует)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50" tooltip="Dot Hill (такой страницы не существует)"/>
              </a:rPr>
              <a:t>Hill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16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51" tooltip="Infortrend"/>
              </a:rPr>
              <a:t>Infortrend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16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52" tooltip="Intransa (такой страницы не существует)"/>
              </a:rPr>
              <a:t>Intransa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16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53" tooltip="Maxtronic (такой страницы не существует)"/>
              </a:rPr>
              <a:t>Maxtronic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16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54" tooltip="Nexsan (такой страницы не существует)"/>
              </a:rPr>
              <a:t>Nexsan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16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55" tooltip="Overland Storage (такой страницы не существует)"/>
              </a:rPr>
              <a:t>Overland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55" tooltip="Overland Storage (такой страницы не существует)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55" tooltip="Overland Storage (такой страницы не существует)"/>
              </a:rPr>
              <a:t>Storage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16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56" tooltip="Plasmon (такой страницы не существует)"/>
              </a:rPr>
              <a:t>Plasmon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16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57" tooltip="QNAP Systems"/>
              </a:rPr>
              <a:t>QNAP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57" tooltip="QNAP Systems"/>
              </a:rPr>
              <a:t>Systems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16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58" tooltip="SGI"/>
              </a:rPr>
              <a:t>SGI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16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59" tooltip="Thecus"/>
              </a:rPr>
              <a:t>Thecus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Выводы:</a:t>
            </a:r>
            <a:br>
              <a:rPr lang="ru-RU" sz="44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</a:b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214282" y="714356"/>
            <a:ext cx="8929718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Несмотря на то, что уже несколько лет многие предсказывают спад популярности HDD-накопителей, на апрель 2022 года адекватной замены корпоративным НЖМД просто нет, ведь они не только как и раньше удовлетворяют потребности, связанные с ростом объема данных, но и показывают экономическую эффективность с точки зрения общей стоимости владения при масштабировании для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гипермасштабируемых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ЦОД. </a:t>
            </a:r>
          </a:p>
          <a:p>
            <a:pPr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Корпоративные HDD-накопители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пользуются стабильно высоким спросом: на рынок для корпоративных нужд будет выведен экзабайт устройств, а ежегодный рост за пять календарных лет с 2018 по 2023 составит 36%. Более того за 2023 год будет сгенерировано 103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Збайта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данных, 12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Збайт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будут сохранены, из которых 60% отправятся в основные/периферийные ЦОД. Подгоняемая ростом объема данных, создаваемых и людьми, и машинами, эта фундаментальная технология столкнется с другими приемами размещения данных, более высокой плотностью записи, инновациями в механике, умным хранением данных и изобретениями материалов. Все это в обозримом будущем приведет к увеличению емкости и оптимизации общей стоимости владения при масштабировании. 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Принимая во внимание их основополагающую роль в складировании и управлении данными, имеющими для компаний критическое значение, HDD 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флеш-технологии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останутся одним из фундаментальный столпов успешных и безопасных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бизнес-операций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независимо от размера организации, ее типа или отрасли, в которой она работает.</a:t>
            </a:r>
            <a:endParaRPr lang="ru-RU" i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Прямоугольник 43"/>
          <p:cNvSpPr/>
          <p:nvPr/>
        </p:nvSpPr>
        <p:spPr>
          <a:xfrm>
            <a:off x="285720" y="0"/>
            <a:ext cx="85011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Схема одного из основных информационных процессов  - процесса накопления данных представлена на рисунке.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27265"/>
            <a:ext cx="8078473" cy="5009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29219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467686"/>
            <a:ext cx="8162002" cy="5526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571472" y="6560"/>
            <a:ext cx="8072494" cy="6463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Устройства хранения информации делятся на два вида: 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внешние (периферийные) устройства; 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внутренние устройства.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 внешним устройствам относятся магнитные диски, CD, DVD, BD,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cтримеры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жесткий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диск,а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также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флэш-карта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 внутренним устройствам относятся оперативная память, кэш-память, CMOS-память, BIOS. Главным достоинством является скорость обработки информации. </a:t>
            </a:r>
          </a:p>
          <a:p>
            <a:pPr indent="45085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Накопитель на жестких магнитных дисках или винчестер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это наиболее массовое запоминающее устройство большой емкости. Используется для постоянного хранения информации - программ и данных. </a:t>
            </a:r>
          </a:p>
          <a:p>
            <a:pPr lvl="0" indent="45085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Принцип работы ЖД - запись и считывание данных магнитными головками на поверхности пакета магнитных дисков. Исполнение - внутреннее. Подключение - IDE или SCSI. Типовой винчестер состоит из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гермоблока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и платы электроники. В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гермоблоке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размещены все механические части, на плате - вся управляющая электроника, за исключением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предусилителя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размещенного внутри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гермоблока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в непосредственной близости от головок. Под дисками расположен двигатель - плоский, как во floppy-дисководах, или встроенный в шпиндель дискового пакета. </a:t>
            </a:r>
          </a:p>
          <a:p>
            <a:pPr indent="45085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Внешние жесткие диски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подключаются к компьютеру через интерфейсы USB,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eSATA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или IEEE-1394. Они сочетают в себе достоинства обычных жестких дисков и сменных накопителей.</a:t>
            </a:r>
          </a:p>
          <a:p>
            <a:pPr lvl="0" indent="45085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kumimoji="0" lang="ru-RU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500034" y="214290"/>
            <a:ext cx="5643570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Характеристики НЖМД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Характеристики жесткого диска очень важны для оценки быстродействия системы в целом. Основные параметры жесткого диска: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173038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емкость;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173038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скорость чтения данных;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173038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среднее время доступа;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173038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скорость вращения диска;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173038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размер кэш-памяти;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173038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фирма-производитель.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92D05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173038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173038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Внешний вид жесткого </a:t>
            </a:r>
          </a:p>
          <a:p>
            <a:pPr marL="0" marR="0" lvl="0" indent="173038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диска представлен на </a:t>
            </a:r>
          </a:p>
          <a:p>
            <a:pPr marL="0" marR="0" lvl="0" indent="173038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рисунке</a:t>
            </a: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1" name="Picture 3" descr="&amp;Tcy;&amp;icy;&amp;pcy; HD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2762250"/>
            <a:ext cx="5715000" cy="4095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488" y="1008063"/>
            <a:ext cx="8199437" cy="484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07704" y="332656"/>
            <a:ext cx="49998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Базы данных как способ организации данных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910098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163" y="1066800"/>
            <a:ext cx="8575675" cy="4729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59632" y="188640"/>
            <a:ext cx="64807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Файловые системы как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 организации данных</a:t>
            </a:r>
          </a:p>
        </p:txBody>
      </p:sp>
    </p:spTree>
    <p:extLst>
      <p:ext uri="{BB962C8B-B14F-4D97-AF65-F5344CB8AC3E}">
        <p14:creationId xmlns:p14="http://schemas.microsoft.com/office/powerpoint/2010/main" xmlns="" val="28520592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3027" y="593923"/>
            <a:ext cx="8315325" cy="543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99592" y="188640"/>
            <a:ext cx="7200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Хранилища данных как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 организации данных</a:t>
            </a:r>
          </a:p>
        </p:txBody>
      </p:sp>
    </p:spTree>
    <p:extLst>
      <p:ext uri="{BB962C8B-B14F-4D97-AF65-F5344CB8AC3E}">
        <p14:creationId xmlns:p14="http://schemas.microsoft.com/office/powerpoint/2010/main" xmlns="" val="285301478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715</TotalTime>
  <Words>1061</Words>
  <Application>Microsoft Office PowerPoint</Application>
  <PresentationFormat>Экран (4:3)</PresentationFormat>
  <Paragraphs>77</Paragraphs>
  <Slides>21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Открытая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Выводы: </vt:lpstr>
    </vt:vector>
  </TitlesOfParts>
  <Company>NKSE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balabanova</dc:creator>
  <cp:lastModifiedBy>avanesyan</cp:lastModifiedBy>
  <cp:revision>126</cp:revision>
  <dcterms:created xsi:type="dcterms:W3CDTF">2012-03-29T06:21:25Z</dcterms:created>
  <dcterms:modified xsi:type="dcterms:W3CDTF">2022-05-17T11:56:48Z</dcterms:modified>
</cp:coreProperties>
</file>