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71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9" r:id="rId16"/>
    <p:sldId id="279" r:id="rId17"/>
    <p:sldId id="278" r:id="rId18"/>
    <p:sldId id="277" r:id="rId19"/>
    <p:sldId id="276" r:id="rId20"/>
    <p:sldId id="275" r:id="rId21"/>
    <p:sldId id="274" r:id="rId22"/>
    <p:sldId id="273" r:id="rId23"/>
    <p:sldId id="272" r:id="rId24"/>
    <p:sldId id="282" r:id="rId25"/>
    <p:sldId id="281" r:id="rId26"/>
    <p:sldId id="280" r:id="rId27"/>
    <p:sldId id="285" r:id="rId28"/>
    <p:sldId id="284" r:id="rId29"/>
    <p:sldId id="283" r:id="rId30"/>
    <p:sldId id="258" r:id="rId31"/>
    <p:sldId id="288" r:id="rId32"/>
    <p:sldId id="287" r:id="rId33"/>
    <p:sldId id="286" r:id="rId34"/>
    <p:sldId id="292" r:id="rId35"/>
    <p:sldId id="291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6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52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39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28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0992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38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44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432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98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9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9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3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7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4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06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31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3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4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879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ngblog.ru/tag-question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gblog.ru/modal-verb-can" TargetMode="External"/><Relationship Id="rId2" Type="http://schemas.openxmlformats.org/officeDocument/2006/relationships/hyperlink" Target="http://engblog.ru/modal-verb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gblog.ru/indirect-speech" TargetMode="External"/><Relationship Id="rId4" Type="http://schemas.openxmlformats.org/officeDocument/2006/relationships/hyperlink" Target="http://engblog.ru/modal-verb-ma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ngblog.ru/infinitiv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engblog.ru/modal-verb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engblog.ru/infinitiv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gblog.ru/past-tense" TargetMode="External"/><Relationship Id="rId2" Type="http://schemas.openxmlformats.org/officeDocument/2006/relationships/hyperlink" Target="http://engblog.ru/present-ten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gblog.ru/modal-verb-have-to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gblog.ru/present-tense" TargetMode="External"/><Relationship Id="rId2" Type="http://schemas.openxmlformats.org/officeDocument/2006/relationships/hyperlink" Target="http://engblog.ru/modal-verb-mus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gblog.ru/future-tense" TargetMode="External"/><Relationship Id="rId4" Type="http://schemas.openxmlformats.org/officeDocument/2006/relationships/hyperlink" Target="http://engblog.ru/past-tense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gblog.ru/past-tense" TargetMode="External"/><Relationship Id="rId2" Type="http://schemas.openxmlformats.org/officeDocument/2006/relationships/hyperlink" Target="http://engblog.ru/present-ten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gblog.ru/infinitive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6E5CEE78-7DFE-5120-1AD6-165EB706C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426" y="3455126"/>
            <a:ext cx="4234638" cy="405922"/>
          </a:xfrm>
        </p:spPr>
        <p:txBody>
          <a:bodyPr/>
          <a:lstStyle/>
          <a:p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Голубовский Максим Олегович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45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980728"/>
            <a:ext cx="9144000" cy="6309321"/>
          </a:xfrm>
        </p:spPr>
        <p:txBody>
          <a:bodyPr>
            <a:normAutofit/>
          </a:bodyPr>
          <a:lstStyle/>
          <a:p>
            <a:pPr fontAlgn="base"/>
            <a:r>
              <a:rPr lang="ru-RU" b="1" dirty="0"/>
              <a:t>Модальные глаголы </a:t>
            </a:r>
            <a:r>
              <a:rPr lang="ru-RU" b="1" dirty="0" err="1"/>
              <a:t>may</a:t>
            </a:r>
            <a:r>
              <a:rPr lang="ru-RU" b="1" dirty="0"/>
              <a:t> и </a:t>
            </a:r>
            <a:r>
              <a:rPr lang="ru-RU" b="1" dirty="0" err="1"/>
              <a:t>might</a:t>
            </a:r>
            <a:r>
              <a:rPr lang="ru-RU" b="1" dirty="0"/>
              <a:t> </a:t>
            </a:r>
            <a:r>
              <a:rPr lang="ru-RU" dirty="0"/>
              <a:t>служат для выражения возможности или вероятности какого-либо действия или события. На русский язык они чаще всего переводятся словом </a:t>
            </a:r>
            <a:r>
              <a:rPr lang="ru-RU" i="1" dirty="0"/>
              <a:t>«мочь». </a:t>
            </a:r>
            <a:r>
              <a:rPr lang="ru-RU" dirty="0"/>
              <a:t>Однако это не то значение, которое несет модальный глагол </a:t>
            </a:r>
            <a:r>
              <a:rPr lang="ru-RU" dirty="0" err="1"/>
              <a:t>can</a:t>
            </a:r>
            <a:r>
              <a:rPr lang="ru-RU" dirty="0"/>
              <a:t>. В то время как </a:t>
            </a:r>
            <a:r>
              <a:rPr lang="ru-RU" dirty="0" err="1"/>
              <a:t>can</a:t>
            </a:r>
            <a:r>
              <a:rPr lang="ru-RU" dirty="0"/>
              <a:t> выражает знание чего-либо или физическую способность что-либо делать и переводится словом «уметь», </a:t>
            </a:r>
            <a:r>
              <a:rPr lang="ru-RU" i="1" dirty="0">
                <a:solidFill>
                  <a:srgbClr val="FF0000"/>
                </a:solidFill>
              </a:rPr>
              <a:t>модальный глагол </a:t>
            </a:r>
            <a:r>
              <a:rPr lang="ru-RU" i="1" dirty="0" err="1">
                <a:solidFill>
                  <a:srgbClr val="FF0000"/>
                </a:solidFill>
              </a:rPr>
              <a:t>may</a:t>
            </a:r>
            <a:r>
              <a:rPr lang="ru-RU" i="1" dirty="0">
                <a:solidFill>
                  <a:srgbClr val="FF0000"/>
                </a:solidFill>
              </a:rPr>
              <a:t> (</a:t>
            </a:r>
            <a:r>
              <a:rPr lang="ru-RU" i="1" dirty="0" err="1">
                <a:solidFill>
                  <a:srgbClr val="FF0000"/>
                </a:solidFill>
              </a:rPr>
              <a:t>might</a:t>
            </a:r>
            <a:r>
              <a:rPr lang="ru-RU" i="1" dirty="0">
                <a:solidFill>
                  <a:srgbClr val="FF0000"/>
                </a:solidFill>
              </a:rPr>
              <a:t>) передает возможность, зависящую от обстоятельств или чьего-либо позволения сделать что-то</a:t>
            </a:r>
            <a:r>
              <a:rPr lang="ru-RU" i="1" dirty="0"/>
              <a:t>. </a:t>
            </a:r>
            <a:r>
              <a:rPr lang="ru-RU" dirty="0"/>
              <a:t>Поэтому, помимо глагола «мочь», </a:t>
            </a:r>
            <a:r>
              <a:rPr lang="ru-RU" dirty="0" err="1"/>
              <a:t>may</a:t>
            </a:r>
            <a:r>
              <a:rPr lang="ru-RU" dirty="0"/>
              <a:t> и </a:t>
            </a:r>
            <a:r>
              <a:rPr lang="ru-RU" dirty="0" err="1"/>
              <a:t>might</a:t>
            </a:r>
            <a:r>
              <a:rPr lang="ru-RU" dirty="0"/>
              <a:t> могут переводиться словами </a:t>
            </a:r>
            <a:r>
              <a:rPr lang="ru-RU" i="1" dirty="0"/>
              <a:t>«вероятно», «возможно», «может быть».</a:t>
            </a:r>
          </a:p>
          <a:p>
            <a:pPr fontAlgn="base"/>
            <a:r>
              <a:rPr lang="ru-RU" i="1" dirty="0" err="1"/>
              <a:t>I’m</a:t>
            </a:r>
            <a:r>
              <a:rPr lang="ru-RU" i="1" dirty="0"/>
              <a:t> </a:t>
            </a:r>
            <a:r>
              <a:rPr lang="ru-RU" i="1" dirty="0" err="1"/>
              <a:t>not</a:t>
            </a:r>
            <a:r>
              <a:rPr lang="ru-RU" i="1" dirty="0"/>
              <a:t> </a:t>
            </a:r>
            <a:r>
              <a:rPr lang="ru-RU" i="1" dirty="0" err="1"/>
              <a:t>worried</a:t>
            </a:r>
            <a:r>
              <a:rPr lang="ru-RU" i="1" dirty="0"/>
              <a:t>, </a:t>
            </a:r>
            <a:r>
              <a:rPr lang="ru-RU" i="1" dirty="0" err="1"/>
              <a:t>she</a:t>
            </a:r>
            <a:r>
              <a:rPr lang="ru-RU" i="1" dirty="0"/>
              <a:t> </a:t>
            </a:r>
            <a:r>
              <a:rPr lang="ru-RU" i="1" dirty="0" err="1"/>
              <a:t>can</a:t>
            </a:r>
            <a:r>
              <a:rPr lang="ru-RU" i="1" dirty="0"/>
              <a:t> </a:t>
            </a:r>
            <a:r>
              <a:rPr lang="ru-RU" i="1" dirty="0" err="1"/>
              <a:t>swim</a:t>
            </a:r>
            <a:r>
              <a:rPr lang="ru-RU" i="1" dirty="0"/>
              <a:t>. – Я не переживаю, она умеет плавать. (речь идет о физической способности)</a:t>
            </a:r>
          </a:p>
          <a:p>
            <a:pPr fontAlgn="base"/>
            <a:r>
              <a:rPr lang="ru-RU" i="1" dirty="0"/>
              <a:t>I </a:t>
            </a:r>
            <a:r>
              <a:rPr lang="ru-RU" i="1" dirty="0" err="1"/>
              <a:t>don’t</a:t>
            </a:r>
            <a:r>
              <a:rPr lang="ru-RU" i="1" dirty="0"/>
              <a:t> </a:t>
            </a:r>
            <a:r>
              <a:rPr lang="ru-RU" i="1" dirty="0" err="1"/>
              <a:t>know</a:t>
            </a:r>
            <a:r>
              <a:rPr lang="ru-RU" i="1" dirty="0"/>
              <a:t> </a:t>
            </a:r>
            <a:r>
              <a:rPr lang="ru-RU" i="1" dirty="0" err="1"/>
              <a:t>will</a:t>
            </a:r>
            <a:r>
              <a:rPr lang="ru-RU" i="1" dirty="0"/>
              <a:t> I </a:t>
            </a:r>
            <a:r>
              <a:rPr lang="ru-RU" i="1" dirty="0" err="1"/>
              <a:t>stop</a:t>
            </a:r>
            <a:r>
              <a:rPr lang="ru-RU" i="1" dirty="0"/>
              <a:t> </a:t>
            </a:r>
            <a:r>
              <a:rPr lang="ru-RU" i="1" dirty="0" err="1"/>
              <a:t>by</a:t>
            </a:r>
            <a:r>
              <a:rPr lang="ru-RU" i="1" dirty="0"/>
              <a:t> </a:t>
            </a:r>
            <a:r>
              <a:rPr lang="ru-RU" i="1" dirty="0" err="1"/>
              <a:t>or</a:t>
            </a:r>
            <a:r>
              <a:rPr lang="ru-RU" i="1" dirty="0"/>
              <a:t> </a:t>
            </a:r>
            <a:r>
              <a:rPr lang="ru-RU" i="1" dirty="0" err="1"/>
              <a:t>not</a:t>
            </a:r>
            <a:r>
              <a:rPr lang="ru-RU" i="1" dirty="0"/>
              <a:t>. I </a:t>
            </a:r>
            <a:r>
              <a:rPr lang="ru-RU" i="1" dirty="0" err="1"/>
              <a:t>may</a:t>
            </a:r>
            <a:r>
              <a:rPr lang="ru-RU" i="1" dirty="0"/>
              <a:t> </a:t>
            </a:r>
            <a:r>
              <a:rPr lang="ru-RU" i="1" dirty="0" err="1"/>
              <a:t>not</a:t>
            </a:r>
            <a:r>
              <a:rPr lang="ru-RU" i="1" dirty="0"/>
              <a:t> </a:t>
            </a:r>
            <a:r>
              <a:rPr lang="ru-RU" i="1" dirty="0" err="1"/>
              <a:t>be</a:t>
            </a:r>
            <a:r>
              <a:rPr lang="ru-RU" i="1" dirty="0"/>
              <a:t> </a:t>
            </a:r>
            <a:r>
              <a:rPr lang="ru-RU" i="1" dirty="0" err="1"/>
              <a:t>at</a:t>
            </a:r>
            <a:r>
              <a:rPr lang="ru-RU" i="1" dirty="0"/>
              <a:t> </a:t>
            </a:r>
            <a:r>
              <a:rPr lang="ru-RU" i="1" dirty="0" err="1"/>
              <a:t>your</a:t>
            </a:r>
            <a:r>
              <a:rPr lang="ru-RU" i="1" dirty="0"/>
              <a:t> </a:t>
            </a:r>
            <a:r>
              <a:rPr lang="ru-RU" i="1" dirty="0" err="1"/>
              <a:t>part</a:t>
            </a:r>
            <a:r>
              <a:rPr lang="ru-RU" i="1" dirty="0"/>
              <a:t> </a:t>
            </a:r>
            <a:r>
              <a:rPr lang="ru-RU" i="1" dirty="0" err="1"/>
              <a:t>of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town</a:t>
            </a:r>
            <a:r>
              <a:rPr lang="ru-RU" i="1" dirty="0"/>
              <a:t>. – Я не знаю, заеду ли к тебе. Возможно, я не буду в твоей части города. (это зависит от того, как сложатся обстоятельства)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90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8384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6237312"/>
          </a:xfrm>
        </p:spPr>
        <p:txBody>
          <a:bodyPr>
            <a:normAutofit/>
          </a:bodyPr>
          <a:lstStyle/>
          <a:p>
            <a:pPr fontAlgn="base"/>
            <a:r>
              <a:rPr lang="ru-RU" b="1" dirty="0"/>
              <a:t>Обратите внимание</a:t>
            </a:r>
            <a:r>
              <a:rPr lang="ru-RU" dirty="0"/>
              <a:t>: от того, какую именно форму вы употребите </a:t>
            </a:r>
            <a:r>
              <a:rPr lang="ru-RU" dirty="0">
                <a:solidFill>
                  <a:srgbClr val="FF0000"/>
                </a:solidFill>
              </a:rPr>
              <a:t>(</a:t>
            </a:r>
            <a:r>
              <a:rPr lang="ru-RU" dirty="0" err="1">
                <a:solidFill>
                  <a:srgbClr val="FF0000"/>
                </a:solidFill>
              </a:rPr>
              <a:t>may</a:t>
            </a:r>
            <a:r>
              <a:rPr lang="ru-RU" dirty="0">
                <a:solidFill>
                  <a:srgbClr val="FF0000"/>
                </a:solidFill>
              </a:rPr>
              <a:t> или </a:t>
            </a:r>
            <a:r>
              <a:rPr lang="ru-RU" dirty="0" err="1">
                <a:solidFill>
                  <a:srgbClr val="FF0000"/>
                </a:solidFill>
              </a:rPr>
              <a:t>might</a:t>
            </a:r>
            <a:r>
              <a:rPr lang="ru-RU" dirty="0">
                <a:solidFill>
                  <a:srgbClr val="FF0000"/>
                </a:solidFill>
              </a:rPr>
              <a:t>), </a:t>
            </a:r>
            <a:r>
              <a:rPr lang="ru-RU" dirty="0"/>
              <a:t>зависит степень уверенности в сказанном. </a:t>
            </a:r>
            <a:r>
              <a:rPr lang="ru-RU" i="1" dirty="0" err="1"/>
              <a:t>May</a:t>
            </a:r>
            <a:r>
              <a:rPr lang="ru-RU" i="1" dirty="0"/>
              <a:t> примерно соответствует 75%, а </a:t>
            </a:r>
            <a:r>
              <a:rPr lang="ru-RU" i="1" dirty="0" err="1"/>
              <a:t>might</a:t>
            </a:r>
            <a:r>
              <a:rPr lang="ru-RU" i="1" dirty="0"/>
              <a:t> – 50 %.</a:t>
            </a:r>
          </a:p>
          <a:p>
            <a:pPr fontAlgn="base"/>
            <a:r>
              <a:rPr lang="ru-RU" dirty="0"/>
              <a:t>Так как сами по себе модальные глаголы </a:t>
            </a:r>
            <a:r>
              <a:rPr lang="ru-RU" dirty="0" err="1"/>
              <a:t>may</a:t>
            </a:r>
            <a:r>
              <a:rPr lang="ru-RU" dirty="0"/>
              <a:t> и </a:t>
            </a:r>
            <a:r>
              <a:rPr lang="ru-RU" dirty="0" err="1"/>
              <a:t>might</a:t>
            </a:r>
            <a:r>
              <a:rPr lang="ru-RU" dirty="0"/>
              <a:t> не выражают действия, за ними всегда должен следовать глагол, который обозначает действие.</a:t>
            </a:r>
          </a:p>
          <a:p>
            <a:pPr fontAlgn="base"/>
            <a:r>
              <a:rPr lang="ru-RU" i="1" dirty="0"/>
              <a:t>I </a:t>
            </a:r>
            <a:r>
              <a:rPr lang="ru-RU" i="1" dirty="0" err="1"/>
              <a:t>may</a:t>
            </a:r>
            <a:r>
              <a:rPr lang="ru-RU" i="1" dirty="0"/>
              <a:t> </a:t>
            </a:r>
            <a:r>
              <a:rPr lang="ru-RU" i="1" dirty="0" err="1"/>
              <a:t>go</a:t>
            </a:r>
            <a:r>
              <a:rPr lang="ru-RU" i="1" dirty="0"/>
              <a:t>. – Я могу пойти.</a:t>
            </a:r>
          </a:p>
          <a:p>
            <a:pPr fontAlgn="base"/>
            <a:r>
              <a:rPr lang="ru-RU" i="1" dirty="0" err="1"/>
              <a:t>You</a:t>
            </a:r>
            <a:r>
              <a:rPr lang="ru-RU" i="1" dirty="0"/>
              <a:t> </a:t>
            </a:r>
            <a:r>
              <a:rPr lang="ru-RU" i="1" dirty="0" err="1"/>
              <a:t>may</a:t>
            </a:r>
            <a:r>
              <a:rPr lang="ru-RU" i="1" dirty="0"/>
              <a:t> </a:t>
            </a:r>
            <a:r>
              <a:rPr lang="ru-RU" i="1" dirty="0" err="1"/>
              <a:t>look</a:t>
            </a:r>
            <a:r>
              <a:rPr lang="ru-RU" i="1" dirty="0"/>
              <a:t>. – Ты можешь посмотреть.</a:t>
            </a:r>
          </a:p>
          <a:p>
            <a:pPr fontAlgn="base"/>
            <a:r>
              <a:rPr lang="ru-RU" b="1" dirty="0"/>
              <a:t>Для образования отрицательной  формы + </a:t>
            </a:r>
            <a:r>
              <a:rPr lang="ru-RU" b="1" dirty="0" err="1"/>
              <a:t>not</a:t>
            </a:r>
            <a:r>
              <a:rPr lang="ru-RU" b="1" dirty="0"/>
              <a:t>.</a:t>
            </a:r>
          </a:p>
          <a:p>
            <a:pPr fontAlgn="base"/>
            <a:r>
              <a:rPr lang="ru-RU" i="1" dirty="0"/>
              <a:t>I </a:t>
            </a:r>
            <a:r>
              <a:rPr lang="ru-RU" i="1" dirty="0" err="1"/>
              <a:t>may</a:t>
            </a:r>
            <a:r>
              <a:rPr lang="ru-RU" i="1" dirty="0"/>
              <a:t> </a:t>
            </a:r>
            <a:r>
              <a:rPr lang="ru-RU" i="1" dirty="0" err="1"/>
              <a:t>not</a:t>
            </a:r>
            <a:r>
              <a:rPr lang="ru-RU" i="1" dirty="0"/>
              <a:t> </a:t>
            </a:r>
            <a:r>
              <a:rPr lang="ru-RU" i="1" dirty="0" err="1"/>
              <a:t>go</a:t>
            </a:r>
            <a:r>
              <a:rPr lang="ru-RU" i="1" dirty="0"/>
              <a:t>. – Я могу не пойти.</a:t>
            </a:r>
          </a:p>
          <a:p>
            <a:pPr fontAlgn="base"/>
            <a:r>
              <a:rPr lang="ru-RU" i="1" dirty="0" err="1"/>
              <a:t>You</a:t>
            </a:r>
            <a:r>
              <a:rPr lang="ru-RU" i="1" dirty="0"/>
              <a:t> </a:t>
            </a:r>
            <a:r>
              <a:rPr lang="ru-RU" i="1" dirty="0" err="1"/>
              <a:t>may</a:t>
            </a:r>
            <a:r>
              <a:rPr lang="ru-RU" i="1" dirty="0"/>
              <a:t> </a:t>
            </a:r>
            <a:r>
              <a:rPr lang="ru-RU" i="1" dirty="0" err="1"/>
              <a:t>not</a:t>
            </a:r>
            <a:r>
              <a:rPr lang="ru-RU" i="1" dirty="0"/>
              <a:t> </a:t>
            </a:r>
            <a:r>
              <a:rPr lang="ru-RU" i="1" dirty="0" err="1"/>
              <a:t>look</a:t>
            </a:r>
            <a:r>
              <a:rPr lang="ru-RU" i="1" dirty="0"/>
              <a:t>. – Ты можешь не смотреть.</a:t>
            </a:r>
          </a:p>
          <a:p>
            <a:pPr fontAlgn="base"/>
            <a:r>
              <a:rPr lang="ru-RU" b="1" dirty="0"/>
              <a:t>Для образования вопросительной формы </a:t>
            </a:r>
            <a:r>
              <a:rPr lang="ru-RU" dirty="0"/>
              <a:t>модальные глаголы </a:t>
            </a:r>
            <a:r>
              <a:rPr lang="ru-RU" dirty="0" err="1"/>
              <a:t>may</a:t>
            </a:r>
            <a:r>
              <a:rPr lang="ru-RU" dirty="0"/>
              <a:t> и </a:t>
            </a:r>
            <a:r>
              <a:rPr lang="ru-RU" dirty="0" err="1"/>
              <a:t>might</a:t>
            </a:r>
            <a:r>
              <a:rPr lang="ru-RU" dirty="0"/>
              <a:t>  - на первое место</a:t>
            </a:r>
          </a:p>
          <a:p>
            <a:pPr fontAlgn="base"/>
            <a:r>
              <a:rPr lang="ru-RU" i="1" dirty="0" err="1"/>
              <a:t>May</a:t>
            </a:r>
            <a:r>
              <a:rPr lang="ru-RU" i="1" dirty="0"/>
              <a:t> I </a:t>
            </a:r>
            <a:r>
              <a:rPr lang="ru-RU" i="1" dirty="0" err="1"/>
              <a:t>go</a:t>
            </a:r>
            <a:r>
              <a:rPr lang="ru-RU" i="1" dirty="0"/>
              <a:t>? – Я могу пойти?</a:t>
            </a:r>
          </a:p>
          <a:p>
            <a:pPr fontAlgn="base"/>
            <a:r>
              <a:rPr lang="ru-RU" i="1" dirty="0" err="1"/>
              <a:t>May</a:t>
            </a:r>
            <a:r>
              <a:rPr lang="ru-RU" i="1" dirty="0"/>
              <a:t> </a:t>
            </a:r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look</a:t>
            </a:r>
            <a:r>
              <a:rPr lang="ru-RU" i="1" dirty="0"/>
              <a:t>? – Ты можешь посмотреть?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67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/>
          <a:lstStyle/>
          <a:p>
            <a:r>
              <a:rPr lang="ru-RU" b="1" dirty="0"/>
              <a:t>Случаи употребления модального глагола </a:t>
            </a:r>
            <a:r>
              <a:rPr lang="ru-RU" b="1" dirty="0" err="1"/>
              <a:t>may</a:t>
            </a:r>
            <a:endParaRPr lang="ru-RU" b="1" dirty="0"/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Если мы кому-то что-то разрешаем, позволяем.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en-US" i="1" dirty="0"/>
              <a:t>You may eat only one ice-cream at a time. – </a:t>
            </a:r>
            <a:r>
              <a:rPr lang="ru-RU" i="1" dirty="0"/>
              <a:t>Ты можешь съесть только одно мороженое за раз.</a:t>
            </a:r>
          </a:p>
          <a:p>
            <a:pPr fontAlgn="base"/>
            <a:r>
              <a:rPr lang="en-US" i="1" dirty="0"/>
              <a:t>Your friends may stay here as long as they want. – </a:t>
            </a:r>
            <a:r>
              <a:rPr lang="ru-RU" i="1" dirty="0"/>
              <a:t>Твои друзья могут оставаться здесь так долго, как они захотят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Или, напротив, </a:t>
            </a:r>
            <a:r>
              <a:rPr lang="ru-RU" dirty="0">
                <a:solidFill>
                  <a:srgbClr val="FF0000"/>
                </a:solidFill>
              </a:rPr>
              <a:t>запрещаем.</a:t>
            </a:r>
          </a:p>
          <a:p>
            <a:pPr fontAlgn="base"/>
            <a:r>
              <a:rPr lang="en-US" i="1" dirty="0"/>
              <a:t>You may not leave this room until I come back. – </a:t>
            </a:r>
            <a:r>
              <a:rPr lang="ru-RU" i="1" dirty="0"/>
              <a:t>Тебе нельзя покидать эту комнату до тех пор, пока я не вернусь.</a:t>
            </a:r>
          </a:p>
          <a:p>
            <a:pPr fontAlgn="base"/>
            <a:r>
              <a:rPr lang="en-US" i="1" dirty="0"/>
              <a:t>Your friends may not stay here. – </a:t>
            </a:r>
            <a:r>
              <a:rPr lang="ru-RU" i="1" dirty="0"/>
              <a:t>Твоим друзьям нельзя здесь оставаться.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134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>
            <a:normAutofit/>
          </a:bodyPr>
          <a:lstStyle/>
          <a:p>
            <a:pPr fontAlgn="base"/>
            <a:r>
              <a:rPr lang="ru-RU" dirty="0">
                <a:solidFill>
                  <a:srgbClr val="FF0000"/>
                </a:solidFill>
              </a:rPr>
              <a:t>Описываем какую-либо типичную ситуацию или </a:t>
            </a:r>
            <a:r>
              <a:rPr lang="ru-RU" dirty="0"/>
              <a:t>говорим об общеизвестном факте.</a:t>
            </a:r>
            <a:br>
              <a:rPr lang="ru-RU" dirty="0"/>
            </a:br>
            <a:r>
              <a:rPr lang="ru-RU" i="1" dirty="0" err="1"/>
              <a:t>Flowers</a:t>
            </a:r>
            <a:r>
              <a:rPr lang="ru-RU" i="1" dirty="0"/>
              <a:t> </a:t>
            </a:r>
            <a:r>
              <a:rPr lang="ru-RU" i="1" dirty="0" err="1"/>
              <a:t>may</a:t>
            </a:r>
            <a:r>
              <a:rPr lang="ru-RU" i="1" dirty="0"/>
              <a:t> </a:t>
            </a:r>
            <a:r>
              <a:rPr lang="ru-RU" i="1" dirty="0" err="1"/>
              <a:t>fade</a:t>
            </a:r>
            <a:r>
              <a:rPr lang="ru-RU" i="1" dirty="0"/>
              <a:t> </a:t>
            </a:r>
            <a:r>
              <a:rPr lang="ru-RU" i="1" dirty="0" err="1"/>
              <a:t>if</a:t>
            </a:r>
            <a:r>
              <a:rPr lang="ru-RU" i="1" dirty="0"/>
              <a:t> </a:t>
            </a:r>
            <a:r>
              <a:rPr lang="ru-RU" i="1" dirty="0" err="1"/>
              <a:t>they</a:t>
            </a:r>
            <a:r>
              <a:rPr lang="ru-RU" i="1" dirty="0"/>
              <a:t> </a:t>
            </a:r>
            <a:r>
              <a:rPr lang="ru-RU" i="1" dirty="0" err="1"/>
              <a:t>are</a:t>
            </a:r>
            <a:r>
              <a:rPr lang="ru-RU" i="1" dirty="0"/>
              <a:t> </a:t>
            </a:r>
            <a:r>
              <a:rPr lang="ru-RU" i="1" dirty="0" err="1"/>
              <a:t>not</a:t>
            </a:r>
            <a:r>
              <a:rPr lang="ru-RU" i="1" dirty="0"/>
              <a:t> </a:t>
            </a:r>
            <a:r>
              <a:rPr lang="ru-RU" i="1" dirty="0" err="1"/>
              <a:t>watered</a:t>
            </a:r>
            <a:r>
              <a:rPr lang="ru-RU" i="1" dirty="0"/>
              <a:t> </a:t>
            </a:r>
            <a:r>
              <a:rPr lang="ru-RU" i="1" dirty="0" err="1"/>
              <a:t>regularly</a:t>
            </a:r>
            <a:r>
              <a:rPr lang="ru-RU" i="1" dirty="0"/>
              <a:t>. – Цветы могут завянуть, если их не поливать регулярно.</a:t>
            </a:r>
          </a:p>
          <a:p>
            <a:pPr fontAlgn="base"/>
            <a:r>
              <a:rPr lang="ru-RU" i="1" dirty="0"/>
              <a:t>A </a:t>
            </a:r>
            <a:r>
              <a:rPr lang="ru-RU" i="1" dirty="0" err="1"/>
              <a:t>driver</a:t>
            </a:r>
            <a:r>
              <a:rPr lang="ru-RU" i="1" dirty="0"/>
              <a:t> </a:t>
            </a:r>
            <a:r>
              <a:rPr lang="ru-RU" i="1" dirty="0" err="1"/>
              <a:t>may</a:t>
            </a:r>
            <a:r>
              <a:rPr lang="ru-RU" i="1" dirty="0"/>
              <a:t> </a:t>
            </a:r>
            <a:r>
              <a:rPr lang="ru-RU" i="1" dirty="0" err="1"/>
              <a:t>fall</a:t>
            </a:r>
            <a:r>
              <a:rPr lang="ru-RU" i="1" dirty="0"/>
              <a:t> </a:t>
            </a:r>
            <a:r>
              <a:rPr lang="ru-RU" i="1" dirty="0" err="1"/>
              <a:t>asleep</a:t>
            </a:r>
            <a:r>
              <a:rPr lang="ru-RU" i="1" dirty="0"/>
              <a:t> </a:t>
            </a:r>
            <a:r>
              <a:rPr lang="ru-RU" i="1" dirty="0" err="1"/>
              <a:t>if</a:t>
            </a:r>
            <a:r>
              <a:rPr lang="ru-RU" i="1" dirty="0"/>
              <a:t> </a:t>
            </a:r>
            <a:r>
              <a:rPr lang="ru-RU" i="1" dirty="0" err="1"/>
              <a:t>he</a:t>
            </a:r>
            <a:r>
              <a:rPr lang="ru-RU" i="1" dirty="0"/>
              <a:t> </a:t>
            </a:r>
            <a:r>
              <a:rPr lang="ru-RU" i="1" dirty="0" err="1"/>
              <a:t>doesn’t</a:t>
            </a:r>
            <a:r>
              <a:rPr lang="ru-RU" i="1" dirty="0"/>
              <a:t> </a:t>
            </a:r>
            <a:r>
              <a:rPr lang="ru-RU" i="1" dirty="0" err="1"/>
              <a:t>stop</a:t>
            </a:r>
            <a:r>
              <a:rPr lang="ru-RU" i="1" dirty="0"/>
              <a:t> </a:t>
            </a:r>
            <a:r>
              <a:rPr lang="ru-RU" i="1" dirty="0" err="1"/>
              <a:t>every</a:t>
            </a:r>
            <a:r>
              <a:rPr lang="ru-RU" i="1" dirty="0"/>
              <a:t> </a:t>
            </a:r>
            <a:r>
              <a:rPr lang="ru-RU" i="1" dirty="0" err="1"/>
              <a:t>two</a:t>
            </a:r>
            <a:r>
              <a:rPr lang="ru-RU" i="1" dirty="0"/>
              <a:t> </a:t>
            </a:r>
            <a:r>
              <a:rPr lang="ru-RU" i="1" dirty="0" err="1"/>
              <a:t>hours</a:t>
            </a:r>
            <a:r>
              <a:rPr lang="ru-RU" i="1" dirty="0"/>
              <a:t>. – Водитель может заснуть, если не останавливается каждые 2 часа.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Высказываем пожелание</a:t>
            </a:r>
            <a:r>
              <a:rPr lang="ru-RU" dirty="0"/>
              <a:t>. В этом случае </a:t>
            </a:r>
            <a:r>
              <a:rPr lang="ru-RU" b="1" dirty="0" err="1"/>
              <a:t>may</a:t>
            </a:r>
            <a:r>
              <a:rPr lang="ru-RU" dirty="0"/>
              <a:t> меняется местами с подлежащим, </a:t>
            </a:r>
            <a:r>
              <a:rPr lang="ru-RU" b="1" dirty="0"/>
              <a:t>становясь на первое место, и переводится на русский словом «пусть».</a:t>
            </a:r>
            <a:br>
              <a:rPr lang="ru-RU" b="1" dirty="0"/>
            </a:br>
            <a:r>
              <a:rPr lang="ru-RU" i="1" dirty="0" err="1"/>
              <a:t>May</a:t>
            </a:r>
            <a:r>
              <a:rPr lang="ru-RU" i="1" dirty="0"/>
              <a:t> </a:t>
            </a:r>
            <a:r>
              <a:rPr lang="ru-RU" i="1" dirty="0" err="1"/>
              <a:t>this</a:t>
            </a:r>
            <a:r>
              <a:rPr lang="ru-RU" i="1" dirty="0"/>
              <a:t> </a:t>
            </a:r>
            <a:r>
              <a:rPr lang="ru-RU" i="1" dirty="0" err="1"/>
              <a:t>marriage</a:t>
            </a:r>
            <a:r>
              <a:rPr lang="ru-RU" i="1" dirty="0"/>
              <a:t> </a:t>
            </a:r>
            <a:r>
              <a:rPr lang="ru-RU" i="1" dirty="0" err="1"/>
              <a:t>bring</a:t>
            </a:r>
            <a:r>
              <a:rPr lang="ru-RU" i="1" dirty="0"/>
              <a:t> </a:t>
            </a:r>
            <a:r>
              <a:rPr lang="ru-RU" i="1" dirty="0" err="1"/>
              <a:t>you</a:t>
            </a:r>
            <a:r>
              <a:rPr lang="ru-RU" i="1" dirty="0"/>
              <a:t> a </a:t>
            </a:r>
            <a:r>
              <a:rPr lang="ru-RU" i="1" dirty="0" err="1"/>
              <a:t>lot</a:t>
            </a:r>
            <a:r>
              <a:rPr lang="ru-RU" i="1" dirty="0"/>
              <a:t> </a:t>
            </a:r>
            <a:r>
              <a:rPr lang="ru-RU" i="1" dirty="0" err="1"/>
              <a:t>of</a:t>
            </a:r>
            <a:r>
              <a:rPr lang="ru-RU" i="1" dirty="0"/>
              <a:t> </a:t>
            </a:r>
            <a:r>
              <a:rPr lang="ru-RU" i="1" dirty="0" err="1"/>
              <a:t>joy</a:t>
            </a:r>
            <a:r>
              <a:rPr lang="ru-RU" i="1" dirty="0"/>
              <a:t> </a:t>
            </a:r>
            <a:r>
              <a:rPr lang="ru-RU" i="1" dirty="0" err="1"/>
              <a:t>and</a:t>
            </a:r>
            <a:r>
              <a:rPr lang="ru-RU" i="1" dirty="0"/>
              <a:t> </a:t>
            </a:r>
            <a:r>
              <a:rPr lang="ru-RU" i="1" dirty="0" err="1"/>
              <a:t>happiness</a:t>
            </a:r>
            <a:r>
              <a:rPr lang="ru-RU" i="1" dirty="0"/>
              <a:t>. – Пусть этот брак принесет вам много радости и счастья.</a:t>
            </a:r>
          </a:p>
          <a:p>
            <a:pPr fontAlgn="base"/>
            <a:r>
              <a:rPr lang="ru-RU" i="1" dirty="0" err="1"/>
              <a:t>May</a:t>
            </a:r>
            <a:r>
              <a:rPr lang="ru-RU" i="1" dirty="0"/>
              <a:t> </a:t>
            </a:r>
            <a:r>
              <a:rPr lang="ru-RU" i="1" dirty="0" err="1"/>
              <a:t>all</a:t>
            </a:r>
            <a:r>
              <a:rPr lang="ru-RU" i="1" dirty="0"/>
              <a:t> </a:t>
            </a:r>
            <a:r>
              <a:rPr lang="ru-RU" i="1" dirty="0" err="1"/>
              <a:t>your</a:t>
            </a:r>
            <a:r>
              <a:rPr lang="ru-RU" i="1" dirty="0"/>
              <a:t> </a:t>
            </a:r>
            <a:r>
              <a:rPr lang="ru-RU" i="1" dirty="0" err="1"/>
              <a:t>wishes</a:t>
            </a:r>
            <a:r>
              <a:rPr lang="ru-RU" i="1" dirty="0"/>
              <a:t> </a:t>
            </a:r>
            <a:r>
              <a:rPr lang="ru-RU" i="1" dirty="0" err="1"/>
              <a:t>come</a:t>
            </a:r>
            <a:r>
              <a:rPr lang="ru-RU" i="1" dirty="0"/>
              <a:t> </a:t>
            </a:r>
            <a:r>
              <a:rPr lang="ru-RU" i="1" dirty="0" err="1"/>
              <a:t>true</a:t>
            </a:r>
            <a:r>
              <a:rPr lang="ru-RU" i="1" dirty="0"/>
              <a:t>. – Пусть сбудутся все твои желания.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31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>
            <a:normAutofit/>
          </a:bodyPr>
          <a:lstStyle/>
          <a:p>
            <a:pPr fontAlgn="base"/>
            <a:r>
              <a:rPr lang="ru-RU" dirty="0">
                <a:solidFill>
                  <a:srgbClr val="FF0000"/>
                </a:solidFill>
              </a:rPr>
              <a:t>Обращаемся к кому-то с просьбой.</a:t>
            </a:r>
            <a:br>
              <a:rPr lang="ru-RU" dirty="0"/>
            </a:br>
            <a:r>
              <a:rPr lang="ru-RU" i="1" dirty="0" err="1"/>
              <a:t>May</a:t>
            </a:r>
            <a:r>
              <a:rPr lang="ru-RU" i="1" dirty="0"/>
              <a:t> I </a:t>
            </a:r>
            <a:r>
              <a:rPr lang="ru-RU" i="1" dirty="0" err="1"/>
              <a:t>come</a:t>
            </a:r>
            <a:r>
              <a:rPr lang="ru-RU" i="1" dirty="0"/>
              <a:t> </a:t>
            </a:r>
            <a:r>
              <a:rPr lang="ru-RU" i="1" dirty="0" err="1"/>
              <a:t>with</a:t>
            </a:r>
            <a:r>
              <a:rPr lang="ru-RU" i="1" dirty="0"/>
              <a:t> </a:t>
            </a:r>
            <a:r>
              <a:rPr lang="ru-RU" i="1" dirty="0" err="1"/>
              <a:t>you</a:t>
            </a:r>
            <a:r>
              <a:rPr lang="ru-RU" i="1" dirty="0"/>
              <a:t>? – Можно я пойду с вами?</a:t>
            </a:r>
          </a:p>
          <a:p>
            <a:pPr fontAlgn="base"/>
            <a:r>
              <a:rPr lang="ru-RU" i="1" dirty="0" err="1"/>
              <a:t>May</a:t>
            </a:r>
            <a:r>
              <a:rPr lang="ru-RU" i="1" dirty="0"/>
              <a:t> I </a:t>
            </a:r>
            <a:r>
              <a:rPr lang="ru-RU" i="1" dirty="0" err="1"/>
              <a:t>use</a:t>
            </a:r>
            <a:r>
              <a:rPr lang="ru-RU" i="1" dirty="0"/>
              <a:t> </a:t>
            </a:r>
            <a:r>
              <a:rPr lang="ru-RU" i="1" dirty="0" err="1"/>
              <a:t>your</a:t>
            </a:r>
            <a:r>
              <a:rPr lang="ru-RU" i="1" dirty="0"/>
              <a:t> </a:t>
            </a:r>
            <a:r>
              <a:rPr lang="ru-RU" i="1" dirty="0" err="1"/>
              <a:t>rubber</a:t>
            </a:r>
            <a:r>
              <a:rPr lang="ru-RU" i="1" dirty="0"/>
              <a:t>? – Могу я воспользоваться твоим ластиком?</a:t>
            </a:r>
          </a:p>
          <a:p>
            <a:pPr fontAlgn="base"/>
            <a:r>
              <a:rPr lang="ru-RU" dirty="0"/>
              <a:t>В последнее время в разговорной речи </a:t>
            </a:r>
            <a:r>
              <a:rPr lang="ru-RU" dirty="0">
                <a:solidFill>
                  <a:srgbClr val="FF0000"/>
                </a:solidFill>
              </a:rPr>
              <a:t>вместо </a:t>
            </a:r>
            <a:r>
              <a:rPr lang="ru-RU" dirty="0" err="1">
                <a:solidFill>
                  <a:srgbClr val="FF0000"/>
                </a:solidFill>
              </a:rPr>
              <a:t>may</a:t>
            </a:r>
            <a:r>
              <a:rPr lang="ru-RU" dirty="0">
                <a:solidFill>
                  <a:srgbClr val="FF0000"/>
                </a:solidFill>
              </a:rPr>
              <a:t> часто используется </a:t>
            </a:r>
            <a:r>
              <a:rPr lang="ru-RU" dirty="0" err="1">
                <a:solidFill>
                  <a:srgbClr val="FF0000"/>
                </a:solidFill>
              </a:rPr>
              <a:t>can</a:t>
            </a:r>
            <a:r>
              <a:rPr lang="ru-RU" dirty="0">
                <a:solidFill>
                  <a:srgbClr val="FF0000"/>
                </a:solidFill>
              </a:rPr>
              <a:t>, однако это чуть менее формальный вариант.</a:t>
            </a:r>
          </a:p>
          <a:p>
            <a:pPr fontAlgn="base"/>
            <a:r>
              <a:rPr lang="ru-RU" i="1" dirty="0" err="1"/>
              <a:t>Can</a:t>
            </a:r>
            <a:r>
              <a:rPr lang="ru-RU" i="1" dirty="0"/>
              <a:t> I </a:t>
            </a:r>
            <a:r>
              <a:rPr lang="ru-RU" i="1" dirty="0" err="1"/>
              <a:t>call</a:t>
            </a:r>
            <a:r>
              <a:rPr lang="ru-RU" i="1" dirty="0"/>
              <a:t> </a:t>
            </a:r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later</a:t>
            </a:r>
            <a:r>
              <a:rPr lang="ru-RU" i="1" dirty="0"/>
              <a:t>? – Я могу позвонить тебе позже?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При объявлении каких-либо правил, инструкций.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i="1" dirty="0" err="1"/>
              <a:t>Laptops</a:t>
            </a:r>
            <a:r>
              <a:rPr lang="ru-RU" i="1" dirty="0"/>
              <a:t> </a:t>
            </a:r>
            <a:r>
              <a:rPr lang="ru-RU" i="1" dirty="0" err="1"/>
              <a:t>and</a:t>
            </a:r>
            <a:r>
              <a:rPr lang="ru-RU" i="1" dirty="0"/>
              <a:t> </a:t>
            </a:r>
            <a:r>
              <a:rPr lang="ru-RU" i="1" dirty="0" err="1"/>
              <a:t>tablets</a:t>
            </a:r>
            <a:r>
              <a:rPr lang="ru-RU" i="1" dirty="0"/>
              <a:t> </a:t>
            </a:r>
            <a:r>
              <a:rPr lang="ru-RU" i="1" dirty="0" err="1"/>
              <a:t>may</a:t>
            </a:r>
            <a:r>
              <a:rPr lang="ru-RU" i="1" dirty="0"/>
              <a:t> </a:t>
            </a:r>
            <a:r>
              <a:rPr lang="ru-RU" i="1" dirty="0" err="1"/>
              <a:t>not</a:t>
            </a:r>
            <a:r>
              <a:rPr lang="ru-RU" i="1" dirty="0"/>
              <a:t> </a:t>
            </a:r>
            <a:r>
              <a:rPr lang="ru-RU" i="1" dirty="0" err="1"/>
              <a:t>be</a:t>
            </a:r>
            <a:r>
              <a:rPr lang="ru-RU" i="1" dirty="0"/>
              <a:t> </a:t>
            </a:r>
            <a:r>
              <a:rPr lang="ru-RU" i="1" dirty="0" err="1"/>
              <a:t>used</a:t>
            </a:r>
            <a:r>
              <a:rPr lang="ru-RU" i="1" dirty="0"/>
              <a:t> </a:t>
            </a:r>
            <a:r>
              <a:rPr lang="ru-RU" i="1" dirty="0" err="1"/>
              <a:t>during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test</a:t>
            </a:r>
            <a:r>
              <a:rPr lang="ru-RU" i="1" dirty="0"/>
              <a:t>. – Во время теста нельзя пользоваться ноутбуками и планшетами.</a:t>
            </a:r>
          </a:p>
          <a:p>
            <a:pPr fontAlgn="base"/>
            <a:r>
              <a:rPr lang="ru-RU" i="1" dirty="0" err="1"/>
              <a:t>Only</a:t>
            </a:r>
            <a:r>
              <a:rPr lang="ru-RU" i="1" dirty="0"/>
              <a:t> </a:t>
            </a:r>
            <a:r>
              <a:rPr lang="ru-RU" i="1" dirty="0" err="1"/>
              <a:t>guests</a:t>
            </a:r>
            <a:r>
              <a:rPr lang="ru-RU" i="1" dirty="0"/>
              <a:t> </a:t>
            </a:r>
            <a:r>
              <a:rPr lang="ru-RU" i="1" dirty="0" err="1"/>
              <a:t>of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hotel</a:t>
            </a:r>
            <a:r>
              <a:rPr lang="ru-RU" i="1" dirty="0"/>
              <a:t> </a:t>
            </a:r>
            <a:r>
              <a:rPr lang="ru-RU" i="1" dirty="0" err="1"/>
              <a:t>may</a:t>
            </a:r>
            <a:r>
              <a:rPr lang="ru-RU" i="1" dirty="0"/>
              <a:t> </a:t>
            </a:r>
            <a:r>
              <a:rPr lang="ru-RU" i="1" dirty="0" err="1"/>
              <a:t>use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facilities</a:t>
            </a:r>
            <a:r>
              <a:rPr lang="ru-RU" i="1" dirty="0"/>
              <a:t>. – Только гости отеля могут пользоваться удобствами.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19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>
            <a:normAutofit/>
          </a:bodyPr>
          <a:lstStyle/>
          <a:p>
            <a:r>
              <a:rPr lang="ru-RU" b="1" dirty="0"/>
              <a:t>Случаи употребления модального глагола </a:t>
            </a:r>
            <a:r>
              <a:rPr lang="ru-RU" b="1" dirty="0" err="1"/>
              <a:t>might</a:t>
            </a:r>
            <a:endParaRPr lang="ru-RU" b="1" dirty="0"/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Для того чтобы в вежливой форме дать совет или высказать предположение о чем-то. </a:t>
            </a:r>
            <a:r>
              <a:rPr lang="ru-RU" dirty="0"/>
              <a:t>Чаще всего в таких случаях </a:t>
            </a:r>
            <a:r>
              <a:rPr lang="ru-RU" dirty="0" err="1"/>
              <a:t>might</a:t>
            </a:r>
            <a:r>
              <a:rPr lang="ru-RU" dirty="0"/>
              <a:t> идет в паре со словами: </a:t>
            </a:r>
            <a:r>
              <a:rPr lang="ru-RU" dirty="0" err="1"/>
              <a:t>like</a:t>
            </a:r>
            <a:r>
              <a:rPr lang="ru-RU" dirty="0"/>
              <a:t>, </a:t>
            </a:r>
            <a:r>
              <a:rPr lang="ru-RU" dirty="0" err="1"/>
              <a:t>prefer</a:t>
            </a:r>
            <a:r>
              <a:rPr lang="ru-RU" dirty="0"/>
              <a:t> или </a:t>
            </a:r>
            <a:r>
              <a:rPr lang="ru-RU" dirty="0" err="1"/>
              <a:t>want</a:t>
            </a:r>
            <a:r>
              <a:rPr lang="ru-RU" dirty="0"/>
              <a:t>.</a:t>
            </a:r>
            <a:br>
              <a:rPr lang="ru-RU" dirty="0"/>
            </a:br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might</a:t>
            </a:r>
            <a:r>
              <a:rPr lang="ru-RU" i="1" dirty="0"/>
              <a:t> </a:t>
            </a:r>
            <a:r>
              <a:rPr lang="ru-RU" i="1" dirty="0" err="1"/>
              <a:t>like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try</a:t>
            </a:r>
            <a:r>
              <a:rPr lang="ru-RU" i="1" dirty="0"/>
              <a:t> </a:t>
            </a:r>
            <a:r>
              <a:rPr lang="ru-RU" i="1" dirty="0" err="1"/>
              <a:t>one</a:t>
            </a:r>
            <a:r>
              <a:rPr lang="ru-RU" i="1" dirty="0"/>
              <a:t> </a:t>
            </a:r>
            <a:r>
              <a:rPr lang="ru-RU" i="1" dirty="0" err="1"/>
              <a:t>of</a:t>
            </a:r>
            <a:r>
              <a:rPr lang="ru-RU" i="1" dirty="0"/>
              <a:t> </a:t>
            </a:r>
            <a:r>
              <a:rPr lang="ru-RU" i="1" dirty="0" err="1"/>
              <a:t>our</a:t>
            </a:r>
            <a:r>
              <a:rPr lang="ru-RU" i="1" dirty="0"/>
              <a:t> </a:t>
            </a:r>
            <a:r>
              <a:rPr lang="ru-RU" i="1" dirty="0" err="1"/>
              <a:t>wonderful</a:t>
            </a:r>
            <a:r>
              <a:rPr lang="ru-RU" i="1" dirty="0"/>
              <a:t> </a:t>
            </a:r>
            <a:r>
              <a:rPr lang="ru-RU" i="1" dirty="0" err="1"/>
              <a:t>desserts</a:t>
            </a:r>
            <a:r>
              <a:rPr lang="ru-RU" i="1" dirty="0"/>
              <a:t>. – Вы, может быть, хотите попробовать один из наших замечательных десертов.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Для высказывания о том, что могло произойти, но не произошло. При этом за </a:t>
            </a:r>
            <a:r>
              <a:rPr lang="ru-RU" dirty="0" err="1">
                <a:solidFill>
                  <a:srgbClr val="FF0000"/>
                </a:solidFill>
              </a:rPr>
              <a:t>might</a:t>
            </a:r>
            <a:r>
              <a:rPr lang="ru-RU" dirty="0">
                <a:solidFill>
                  <a:srgbClr val="FF0000"/>
                </a:solidFill>
              </a:rPr>
              <a:t> следует </a:t>
            </a:r>
            <a:r>
              <a:rPr lang="ru-RU" dirty="0" err="1">
                <a:solidFill>
                  <a:srgbClr val="FF0000"/>
                </a:solidFill>
              </a:rPr>
              <a:t>have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done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/>
              <a:t>Переводится эта конструкция словами «мог бы», «могла бы», «могли бы».</a:t>
            </a:r>
            <a:br>
              <a:rPr lang="ru-RU" dirty="0"/>
            </a:br>
            <a:r>
              <a:rPr lang="ru-RU" i="1" dirty="0" err="1"/>
              <a:t>He</a:t>
            </a:r>
            <a:r>
              <a:rPr lang="ru-RU" i="1" dirty="0"/>
              <a:t> </a:t>
            </a:r>
            <a:r>
              <a:rPr lang="ru-RU" i="1" dirty="0" err="1"/>
              <a:t>might</a:t>
            </a:r>
            <a:r>
              <a:rPr lang="ru-RU" i="1" dirty="0"/>
              <a:t> </a:t>
            </a:r>
            <a:r>
              <a:rPr lang="ru-RU" i="1" dirty="0" err="1"/>
              <a:t>have</a:t>
            </a:r>
            <a:r>
              <a:rPr lang="ru-RU" i="1" dirty="0"/>
              <a:t> </a:t>
            </a:r>
            <a:r>
              <a:rPr lang="ru-RU" i="1" dirty="0" err="1"/>
              <a:t>eaten</a:t>
            </a:r>
            <a:r>
              <a:rPr lang="ru-RU" i="1" dirty="0"/>
              <a:t> </a:t>
            </a:r>
            <a:r>
              <a:rPr lang="ru-RU" i="1" dirty="0" err="1"/>
              <a:t>that</a:t>
            </a:r>
            <a:r>
              <a:rPr lang="ru-RU" i="1" dirty="0"/>
              <a:t> </a:t>
            </a:r>
            <a:r>
              <a:rPr lang="ru-RU" i="1" dirty="0" err="1"/>
              <a:t>jar</a:t>
            </a:r>
            <a:r>
              <a:rPr lang="ru-RU" i="1" dirty="0"/>
              <a:t> </a:t>
            </a:r>
            <a:r>
              <a:rPr lang="ru-RU" i="1" dirty="0" err="1"/>
              <a:t>of</a:t>
            </a:r>
            <a:r>
              <a:rPr lang="ru-RU" i="1" dirty="0"/>
              <a:t> </a:t>
            </a:r>
            <a:r>
              <a:rPr lang="ru-RU" i="1" dirty="0" err="1"/>
              <a:t>jam</a:t>
            </a:r>
            <a:r>
              <a:rPr lang="ru-RU" i="1" dirty="0"/>
              <a:t>. – Он мог бы съесть банку джема.</a:t>
            </a:r>
          </a:p>
          <a:p>
            <a:pPr fontAlgn="base"/>
            <a:r>
              <a:rPr lang="ru-RU" i="1" dirty="0" err="1"/>
              <a:t>He</a:t>
            </a:r>
            <a:r>
              <a:rPr lang="ru-RU" i="1" dirty="0"/>
              <a:t> </a:t>
            </a:r>
            <a:r>
              <a:rPr lang="ru-RU" i="1" dirty="0" err="1"/>
              <a:t>might</a:t>
            </a:r>
            <a:r>
              <a:rPr lang="ru-RU" i="1" dirty="0"/>
              <a:t> </a:t>
            </a:r>
            <a:r>
              <a:rPr lang="ru-RU" i="1" dirty="0" err="1"/>
              <a:t>have</a:t>
            </a:r>
            <a:r>
              <a:rPr lang="ru-RU" i="1" dirty="0"/>
              <a:t> </a:t>
            </a:r>
            <a:r>
              <a:rPr lang="ru-RU" i="1" dirty="0" err="1"/>
              <a:t>washed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dishes</a:t>
            </a:r>
            <a:r>
              <a:rPr lang="ru-RU" i="1" dirty="0"/>
              <a:t>. – Он мог бы помыть посуду</a:t>
            </a:r>
            <a:r>
              <a:rPr lang="ru-RU" dirty="0"/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В косвенной речи, согласовании времен…</a:t>
            </a:r>
          </a:p>
        </p:txBody>
      </p:sp>
    </p:spTree>
    <p:extLst>
      <p:ext uri="{BB962C8B-B14F-4D97-AF65-F5344CB8AC3E}">
        <p14:creationId xmlns:p14="http://schemas.microsoft.com/office/powerpoint/2010/main" val="24231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/>
          <a:lstStyle/>
          <a:p>
            <a:r>
              <a:rPr lang="ru-RU" b="1" dirty="0"/>
              <a:t>Что еще нужно знать о модальных глаголах </a:t>
            </a:r>
            <a:r>
              <a:rPr lang="ru-RU" b="1" dirty="0" err="1"/>
              <a:t>may</a:t>
            </a:r>
            <a:r>
              <a:rPr lang="ru-RU" b="1" dirty="0"/>
              <a:t> и </a:t>
            </a:r>
            <a:r>
              <a:rPr lang="ru-RU" b="1" dirty="0" err="1"/>
              <a:t>might</a:t>
            </a:r>
            <a:endParaRPr lang="ru-RU" b="1" dirty="0"/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Для того чтобы сделать акцент на длительности </a:t>
            </a:r>
            <a:r>
              <a:rPr lang="ru-RU" dirty="0"/>
              <a:t>какого-либо действия, после модальных глаголов </a:t>
            </a:r>
            <a:r>
              <a:rPr lang="en-US" dirty="0">
                <a:solidFill>
                  <a:srgbClr val="FF0000"/>
                </a:solidFill>
              </a:rPr>
              <a:t>may </a:t>
            </a:r>
            <a:r>
              <a:rPr lang="ru-RU" dirty="0">
                <a:solidFill>
                  <a:srgbClr val="FF0000"/>
                </a:solidFill>
              </a:rPr>
              <a:t>и </a:t>
            </a:r>
            <a:r>
              <a:rPr lang="en-US" dirty="0">
                <a:solidFill>
                  <a:srgbClr val="FF0000"/>
                </a:solidFill>
              </a:rPr>
              <a:t>might</a:t>
            </a:r>
            <a:r>
              <a:rPr lang="en-US" dirty="0"/>
              <a:t> </a:t>
            </a:r>
            <a:r>
              <a:rPr lang="ru-RU" dirty="0"/>
              <a:t>в предложениях может употребляться следующая конструкция: </a:t>
            </a:r>
            <a:r>
              <a:rPr lang="en-US" dirty="0">
                <a:solidFill>
                  <a:srgbClr val="FF0000"/>
                </a:solidFill>
              </a:rPr>
              <a:t>be + </a:t>
            </a:r>
            <a:r>
              <a:rPr lang="ru-RU" dirty="0">
                <a:solidFill>
                  <a:srgbClr val="FF0000"/>
                </a:solidFill>
              </a:rPr>
              <a:t>глагол с окончанием -</a:t>
            </a:r>
            <a:r>
              <a:rPr lang="en-US" dirty="0" err="1">
                <a:solidFill>
                  <a:srgbClr val="FF0000"/>
                </a:solidFill>
              </a:rPr>
              <a:t>ing</a:t>
            </a:r>
            <a:r>
              <a:rPr lang="en-US" dirty="0">
                <a:solidFill>
                  <a:srgbClr val="FF0000"/>
                </a:solidFill>
              </a:rPr>
              <a:t>.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i="1" dirty="0"/>
              <a:t>Don’t come tomorrow. I may be working all day long. – </a:t>
            </a:r>
            <a:r>
              <a:rPr lang="ru-RU" i="1" dirty="0"/>
              <a:t>Не приходи завтра. Я могу работать весь день.</a:t>
            </a:r>
          </a:p>
          <a:p>
            <a:pPr fontAlgn="base"/>
            <a:r>
              <a:rPr lang="en-US" i="1" dirty="0"/>
              <a:t>It’s autumn already. It might be raining all day long. – </a:t>
            </a:r>
            <a:r>
              <a:rPr lang="ru-RU" i="1" dirty="0"/>
              <a:t>Уже осень. Дождь может лить весь день.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Отрицание </a:t>
            </a:r>
            <a:r>
              <a:rPr lang="en-US" dirty="0">
                <a:solidFill>
                  <a:srgbClr val="FF0000"/>
                </a:solidFill>
              </a:rPr>
              <a:t>may not </a:t>
            </a:r>
            <a:r>
              <a:rPr lang="ru-RU" dirty="0">
                <a:solidFill>
                  <a:srgbClr val="FF0000"/>
                </a:solidFill>
              </a:rPr>
              <a:t>не имеет сокращенной формы.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en-US" i="1" dirty="0"/>
              <a:t>We may not be at home for dinner today. – </a:t>
            </a:r>
            <a:r>
              <a:rPr lang="ru-RU" i="1" dirty="0"/>
              <a:t>Нас может не быть сегодня дома во время ужина.</a:t>
            </a:r>
          </a:p>
          <a:p>
            <a:endParaRPr lang="ru-RU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743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>
            <a:normAutofit/>
          </a:bodyPr>
          <a:lstStyle/>
          <a:p>
            <a:pPr fontAlgn="base"/>
            <a:r>
              <a:rPr lang="ru-RU" dirty="0">
                <a:solidFill>
                  <a:srgbClr val="FF0000"/>
                </a:solidFill>
              </a:rPr>
              <a:t>Отрицание </a:t>
            </a:r>
            <a:r>
              <a:rPr lang="ru-RU" dirty="0" err="1">
                <a:solidFill>
                  <a:srgbClr val="FF0000"/>
                </a:solidFill>
              </a:rPr>
              <a:t>might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not</a:t>
            </a:r>
            <a:r>
              <a:rPr lang="ru-RU" dirty="0">
                <a:solidFill>
                  <a:srgbClr val="FF0000"/>
                </a:solidFill>
              </a:rPr>
              <a:t> может употребляться в сокращенной форме – </a:t>
            </a:r>
            <a:r>
              <a:rPr lang="ru-RU" dirty="0" err="1">
                <a:solidFill>
                  <a:srgbClr val="FF0000"/>
                </a:solidFill>
              </a:rPr>
              <a:t>mightn’t</a:t>
            </a:r>
            <a:r>
              <a:rPr lang="ru-RU" dirty="0">
                <a:solidFill>
                  <a:srgbClr val="FF0000"/>
                </a:solidFill>
              </a:rPr>
              <a:t>,</a:t>
            </a:r>
            <a:r>
              <a:rPr lang="ru-RU" dirty="0"/>
              <a:t> однако это встречается крайне редко в </a:t>
            </a:r>
            <a:r>
              <a:rPr lang="ru-RU" u="sng" dirty="0">
                <a:hlinkClick r:id="rId2"/>
              </a:rPr>
              <a:t>разделительных вопросах</a:t>
            </a:r>
            <a:r>
              <a:rPr lang="ru-RU" dirty="0"/>
              <a:t>.</a:t>
            </a:r>
          </a:p>
          <a:p>
            <a:pPr fontAlgn="base"/>
            <a:r>
              <a:rPr lang="ru-RU" i="1" dirty="0" err="1"/>
              <a:t>It</a:t>
            </a:r>
            <a:r>
              <a:rPr lang="ru-RU" i="1" dirty="0"/>
              <a:t> </a:t>
            </a:r>
            <a:r>
              <a:rPr lang="ru-RU" i="1" dirty="0" err="1"/>
              <a:t>might</a:t>
            </a:r>
            <a:r>
              <a:rPr lang="ru-RU" i="1" dirty="0"/>
              <a:t> </a:t>
            </a:r>
            <a:r>
              <a:rPr lang="ru-RU" i="1" dirty="0" err="1"/>
              <a:t>rain</a:t>
            </a:r>
            <a:r>
              <a:rPr lang="ru-RU" i="1" dirty="0"/>
              <a:t> </a:t>
            </a:r>
            <a:r>
              <a:rPr lang="ru-RU" i="1" dirty="0" err="1"/>
              <a:t>today</a:t>
            </a:r>
            <a:r>
              <a:rPr lang="ru-RU" i="1" dirty="0"/>
              <a:t>, </a:t>
            </a:r>
            <a:r>
              <a:rPr lang="ru-RU" i="1" dirty="0" err="1"/>
              <a:t>mightn’t</a:t>
            </a:r>
            <a:r>
              <a:rPr lang="ru-RU" i="1" dirty="0"/>
              <a:t> </a:t>
            </a:r>
            <a:r>
              <a:rPr lang="ru-RU" i="1" dirty="0" err="1"/>
              <a:t>it</a:t>
            </a:r>
            <a:r>
              <a:rPr lang="ru-RU" i="1" dirty="0"/>
              <a:t>? – Сегодня может пойти дождь, не так ли</a:t>
            </a:r>
            <a:r>
              <a:rPr lang="ru-RU" dirty="0"/>
              <a:t>?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Чтобы сказать, что что-то произойдет с большой долей вероятности</a:t>
            </a:r>
            <a:r>
              <a:rPr lang="ru-RU" dirty="0"/>
              <a:t>, к модальному глаголу </a:t>
            </a:r>
            <a:r>
              <a:rPr lang="ru-RU" dirty="0" err="1"/>
              <a:t>may</a:t>
            </a:r>
            <a:r>
              <a:rPr lang="ru-RU" dirty="0"/>
              <a:t> можно добавить </a:t>
            </a:r>
            <a:r>
              <a:rPr lang="ru-RU" dirty="0" err="1"/>
              <a:t>well</a:t>
            </a:r>
            <a:r>
              <a:rPr lang="ru-RU" dirty="0"/>
              <a:t>. На русский язык такое сочетание переводится словами «вероятно», «вполне может».</a:t>
            </a:r>
            <a:br>
              <a:rPr lang="ru-RU" dirty="0"/>
            </a:br>
            <a:r>
              <a:rPr lang="ru-RU" i="1" dirty="0" err="1"/>
              <a:t>Adam</a:t>
            </a:r>
            <a:r>
              <a:rPr lang="ru-RU" i="1" dirty="0"/>
              <a:t> </a:t>
            </a:r>
            <a:r>
              <a:rPr lang="ru-RU" i="1" dirty="0" err="1"/>
              <a:t>may</a:t>
            </a:r>
            <a:r>
              <a:rPr lang="ru-RU" i="1" dirty="0"/>
              <a:t> </a:t>
            </a:r>
            <a:r>
              <a:rPr lang="ru-RU" i="1" dirty="0" err="1"/>
              <a:t>well</a:t>
            </a:r>
            <a:r>
              <a:rPr lang="ru-RU" i="1" dirty="0"/>
              <a:t> </a:t>
            </a:r>
            <a:r>
              <a:rPr lang="ru-RU" i="1" dirty="0" err="1"/>
              <a:t>not</a:t>
            </a:r>
            <a:r>
              <a:rPr lang="ru-RU" i="1" dirty="0"/>
              <a:t> </a:t>
            </a:r>
            <a:r>
              <a:rPr lang="ru-RU" i="1" dirty="0" err="1"/>
              <a:t>want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go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hospital</a:t>
            </a:r>
            <a:r>
              <a:rPr lang="ru-RU" i="1" dirty="0"/>
              <a:t> </a:t>
            </a:r>
            <a:r>
              <a:rPr lang="ru-RU" i="1" dirty="0" err="1"/>
              <a:t>with</a:t>
            </a:r>
            <a:r>
              <a:rPr lang="ru-RU" i="1" dirty="0"/>
              <a:t> </a:t>
            </a:r>
            <a:r>
              <a:rPr lang="ru-RU" i="1" dirty="0" err="1"/>
              <a:t>us</a:t>
            </a:r>
            <a:r>
              <a:rPr lang="ru-RU" i="1" dirty="0"/>
              <a:t>. – Адам вполне может не захотеть отправиться с нами в госпиталь.</a:t>
            </a:r>
          </a:p>
          <a:p>
            <a:pPr fontAlgn="base"/>
            <a:r>
              <a:rPr lang="ru-RU" dirty="0"/>
              <a:t>Выражения </a:t>
            </a:r>
            <a:r>
              <a:rPr lang="ru-RU" dirty="0" err="1"/>
              <a:t>may</a:t>
            </a:r>
            <a:r>
              <a:rPr lang="ru-RU" dirty="0"/>
              <a:t> </a:t>
            </a:r>
            <a:r>
              <a:rPr lang="ru-RU" dirty="0" err="1"/>
              <a:t>as</a:t>
            </a:r>
            <a:r>
              <a:rPr lang="ru-RU" dirty="0"/>
              <a:t> </a:t>
            </a:r>
            <a:r>
              <a:rPr lang="ru-RU" dirty="0" err="1"/>
              <a:t>well</a:t>
            </a:r>
            <a:r>
              <a:rPr lang="ru-RU" dirty="0"/>
              <a:t> и </a:t>
            </a:r>
            <a:r>
              <a:rPr lang="ru-RU" dirty="0" err="1"/>
              <a:t>might</a:t>
            </a:r>
            <a:r>
              <a:rPr lang="ru-RU" dirty="0"/>
              <a:t> </a:t>
            </a:r>
            <a:r>
              <a:rPr lang="ru-RU" dirty="0" err="1"/>
              <a:t>as</a:t>
            </a:r>
            <a:r>
              <a:rPr lang="ru-RU" dirty="0"/>
              <a:t> </a:t>
            </a:r>
            <a:r>
              <a:rPr lang="ru-RU" dirty="0" err="1"/>
              <a:t>well</a:t>
            </a:r>
            <a:r>
              <a:rPr lang="ru-RU" dirty="0"/>
              <a:t> переводятся на русский как «вполне возможно» и часто употребляются, когда речь идет о планах на ближайшее будущее.</a:t>
            </a:r>
            <a:br>
              <a:rPr lang="ru-RU" dirty="0"/>
            </a:br>
            <a:r>
              <a:rPr lang="ru-RU" i="1" dirty="0" err="1"/>
              <a:t>There</a:t>
            </a:r>
            <a:r>
              <a:rPr lang="ru-RU" i="1" dirty="0"/>
              <a:t> </a:t>
            </a:r>
            <a:r>
              <a:rPr lang="ru-RU" i="1" dirty="0" err="1"/>
              <a:t>is</a:t>
            </a:r>
            <a:r>
              <a:rPr lang="ru-RU" i="1" dirty="0"/>
              <a:t> </a:t>
            </a:r>
            <a:r>
              <a:rPr lang="ru-RU" i="1" dirty="0" err="1"/>
              <a:t>nothing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do</a:t>
            </a:r>
            <a:r>
              <a:rPr lang="ru-RU" i="1" dirty="0"/>
              <a:t> </a:t>
            </a:r>
            <a:r>
              <a:rPr lang="ru-RU" i="1" dirty="0" err="1"/>
              <a:t>here</a:t>
            </a:r>
            <a:r>
              <a:rPr lang="ru-RU" i="1" dirty="0"/>
              <a:t>. I </a:t>
            </a:r>
            <a:r>
              <a:rPr lang="ru-RU" i="1" dirty="0" err="1"/>
              <a:t>might</a:t>
            </a:r>
            <a:r>
              <a:rPr lang="ru-RU" i="1" dirty="0"/>
              <a:t> </a:t>
            </a:r>
            <a:r>
              <a:rPr lang="ru-RU" i="1" dirty="0" err="1"/>
              <a:t>as</a:t>
            </a:r>
            <a:r>
              <a:rPr lang="ru-RU" i="1" dirty="0"/>
              <a:t> </a:t>
            </a:r>
            <a:r>
              <a:rPr lang="ru-RU" i="1" dirty="0" err="1"/>
              <a:t>well</a:t>
            </a:r>
            <a:r>
              <a:rPr lang="ru-RU" i="1" dirty="0"/>
              <a:t> </a:t>
            </a:r>
            <a:r>
              <a:rPr lang="ru-RU" i="1" dirty="0" err="1"/>
              <a:t>go</a:t>
            </a:r>
            <a:r>
              <a:rPr lang="ru-RU" i="1" dirty="0"/>
              <a:t> </a:t>
            </a:r>
            <a:r>
              <a:rPr lang="ru-RU" i="1" dirty="0" err="1"/>
              <a:t>somewhere</a:t>
            </a:r>
            <a:r>
              <a:rPr lang="ru-RU" i="1" dirty="0"/>
              <a:t> </a:t>
            </a:r>
            <a:r>
              <a:rPr lang="ru-RU" i="1" dirty="0" err="1"/>
              <a:t>else</a:t>
            </a:r>
            <a:r>
              <a:rPr lang="ru-RU" i="1" dirty="0"/>
              <a:t>. – Здесь нечего делать. Вполне возможно, я пойду куда-нибудь в другое место.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495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/>
          <a:lstStyle/>
          <a:p>
            <a:pPr fontAlgn="base"/>
            <a:r>
              <a:rPr lang="ru-RU" dirty="0">
                <a:solidFill>
                  <a:srgbClr val="FF0000"/>
                </a:solidFill>
              </a:rPr>
              <a:t>Ответ на вопрос со словом </a:t>
            </a:r>
            <a:r>
              <a:rPr lang="ru-RU" dirty="0" err="1">
                <a:solidFill>
                  <a:srgbClr val="FF0000"/>
                </a:solidFill>
              </a:rPr>
              <a:t>might</a:t>
            </a:r>
            <a:r>
              <a:rPr lang="ru-RU" dirty="0">
                <a:solidFill>
                  <a:srgbClr val="FF0000"/>
                </a:solidFill>
              </a:rPr>
              <a:t> никогда не содержит в себе это слово.</a:t>
            </a:r>
            <a:br>
              <a:rPr lang="ru-RU" dirty="0"/>
            </a:br>
            <a:r>
              <a:rPr lang="ru-RU" dirty="0"/>
              <a:t>– </a:t>
            </a:r>
            <a:r>
              <a:rPr lang="ru-RU" i="1" dirty="0" err="1"/>
              <a:t>Might</a:t>
            </a:r>
            <a:r>
              <a:rPr lang="ru-RU" i="1" dirty="0"/>
              <a:t> I </a:t>
            </a:r>
            <a:r>
              <a:rPr lang="ru-RU" i="1" dirty="0" err="1"/>
              <a:t>ask</a:t>
            </a:r>
            <a:r>
              <a:rPr lang="ru-RU" i="1" dirty="0"/>
              <a:t> </a:t>
            </a:r>
            <a:r>
              <a:rPr lang="ru-RU" i="1" dirty="0" err="1"/>
              <a:t>you</a:t>
            </a:r>
            <a:r>
              <a:rPr lang="ru-RU" i="1" dirty="0"/>
              <a:t> a </a:t>
            </a:r>
            <a:r>
              <a:rPr lang="ru-RU" i="1" dirty="0" err="1"/>
              <a:t>question</a:t>
            </a:r>
            <a:r>
              <a:rPr lang="ru-RU" i="1" dirty="0"/>
              <a:t>? – Могу я задать Вам вопрос?</a:t>
            </a:r>
            <a:br>
              <a:rPr lang="ru-RU" i="1" dirty="0"/>
            </a:br>
            <a:r>
              <a:rPr lang="ru-RU" i="1" dirty="0"/>
              <a:t>– </a:t>
            </a:r>
            <a:r>
              <a:rPr lang="ru-RU" i="1" dirty="0" err="1"/>
              <a:t>Yes</a:t>
            </a:r>
            <a:r>
              <a:rPr lang="ru-RU" i="1" dirty="0"/>
              <a:t>. </a:t>
            </a:r>
            <a:r>
              <a:rPr lang="ru-RU" i="1" dirty="0" err="1"/>
              <a:t>Of</a:t>
            </a:r>
            <a:r>
              <a:rPr lang="ru-RU" i="1" dirty="0"/>
              <a:t> </a:t>
            </a:r>
            <a:r>
              <a:rPr lang="ru-RU" i="1" dirty="0" err="1"/>
              <a:t>course</a:t>
            </a:r>
            <a:r>
              <a:rPr lang="ru-RU" i="1" dirty="0"/>
              <a:t>. – Да, конечно.</a:t>
            </a:r>
          </a:p>
          <a:p>
            <a:pPr fontAlgn="base"/>
            <a:r>
              <a:rPr lang="ru-RU" dirty="0"/>
              <a:t>Неправильно: </a:t>
            </a:r>
            <a:r>
              <a:rPr lang="ru-RU" strike="sngStrike" dirty="0" err="1"/>
              <a:t>Yes</a:t>
            </a:r>
            <a:r>
              <a:rPr lang="ru-RU" strike="sngStrike" dirty="0"/>
              <a:t>. </a:t>
            </a:r>
            <a:r>
              <a:rPr lang="ru-RU" strike="sngStrike" dirty="0" err="1"/>
              <a:t>You</a:t>
            </a:r>
            <a:r>
              <a:rPr lang="ru-RU" strike="sngStrike" dirty="0"/>
              <a:t> </a:t>
            </a:r>
            <a:r>
              <a:rPr lang="ru-RU" strike="sngStrike" dirty="0" err="1"/>
              <a:t>might</a:t>
            </a:r>
            <a:r>
              <a:rPr lang="ru-RU" strike="sngStrike" dirty="0"/>
              <a:t>.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Для выражения предположения о том, что произошло в прошлом, используется конструкция: </a:t>
            </a:r>
            <a:r>
              <a:rPr lang="ru-RU" dirty="0" err="1">
                <a:solidFill>
                  <a:srgbClr val="FF0000"/>
                </a:solidFill>
              </a:rPr>
              <a:t>may</a:t>
            </a:r>
            <a:r>
              <a:rPr lang="ru-RU" dirty="0">
                <a:solidFill>
                  <a:srgbClr val="FF0000"/>
                </a:solidFill>
              </a:rPr>
              <a:t>/</a:t>
            </a:r>
            <a:r>
              <a:rPr lang="ru-RU" dirty="0" err="1">
                <a:solidFill>
                  <a:srgbClr val="FF0000"/>
                </a:solidFill>
              </a:rPr>
              <a:t>might</a:t>
            </a:r>
            <a:r>
              <a:rPr lang="ru-RU" dirty="0">
                <a:solidFill>
                  <a:srgbClr val="FF0000"/>
                </a:solidFill>
              </a:rPr>
              <a:t> + </a:t>
            </a:r>
            <a:r>
              <a:rPr lang="ru-RU" dirty="0" err="1">
                <a:solidFill>
                  <a:srgbClr val="FF0000"/>
                </a:solidFill>
              </a:rPr>
              <a:t>have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done</a:t>
            </a:r>
            <a:r>
              <a:rPr lang="ru-RU" dirty="0">
                <a:solidFill>
                  <a:srgbClr val="FF0000"/>
                </a:solidFill>
              </a:rPr>
              <a:t>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may</a:t>
            </a:r>
            <a:r>
              <a:rPr lang="ru-RU" i="1" dirty="0"/>
              <a:t> </a:t>
            </a:r>
            <a:r>
              <a:rPr lang="ru-RU" i="1" dirty="0" err="1"/>
              <a:t>have</a:t>
            </a:r>
            <a:r>
              <a:rPr lang="ru-RU" i="1" dirty="0"/>
              <a:t> </a:t>
            </a:r>
            <a:r>
              <a:rPr lang="ru-RU" i="1" dirty="0" err="1"/>
              <a:t>left</a:t>
            </a:r>
            <a:r>
              <a:rPr lang="ru-RU" i="1" dirty="0"/>
              <a:t>. – Ты мог уйти.</a:t>
            </a:r>
          </a:p>
          <a:p>
            <a:pPr fontAlgn="base"/>
            <a:r>
              <a:rPr lang="ru-RU" i="1" dirty="0" err="1"/>
              <a:t>She</a:t>
            </a:r>
            <a:r>
              <a:rPr lang="ru-RU" i="1" dirty="0"/>
              <a:t> </a:t>
            </a:r>
            <a:r>
              <a:rPr lang="ru-RU" i="1" dirty="0" err="1"/>
              <a:t>might</a:t>
            </a:r>
            <a:r>
              <a:rPr lang="ru-RU" i="1" dirty="0"/>
              <a:t> </a:t>
            </a:r>
            <a:r>
              <a:rPr lang="ru-RU" i="1" dirty="0" err="1"/>
              <a:t>have</a:t>
            </a:r>
            <a:r>
              <a:rPr lang="ru-RU" i="1" dirty="0"/>
              <a:t> </a:t>
            </a:r>
            <a:r>
              <a:rPr lang="ru-RU" i="1" dirty="0" err="1"/>
              <a:t>talked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student</a:t>
            </a:r>
            <a:r>
              <a:rPr lang="ru-RU" i="1" dirty="0"/>
              <a:t>. – Она могла бы поговорить со студентом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365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/>
          <a:lstStyle/>
          <a:p>
            <a:pPr fontAlgn="base"/>
            <a:r>
              <a:rPr lang="ru-RU" dirty="0"/>
              <a:t>В отличие от таких </a:t>
            </a:r>
            <a:r>
              <a:rPr lang="ru-RU" u="sng" dirty="0">
                <a:hlinkClick r:id="rId2"/>
              </a:rPr>
              <a:t>модальных глаголов английского языка</a:t>
            </a:r>
            <a:r>
              <a:rPr lang="ru-RU" dirty="0"/>
              <a:t> как </a:t>
            </a:r>
            <a:r>
              <a:rPr lang="ru-RU" u="sng" dirty="0" err="1">
                <a:hlinkClick r:id="rId3"/>
              </a:rPr>
              <a:t>can</a:t>
            </a:r>
            <a:r>
              <a:rPr lang="ru-RU" dirty="0"/>
              <a:t> и </a:t>
            </a:r>
            <a:r>
              <a:rPr lang="ru-RU" u="sng" dirty="0" err="1">
                <a:hlinkClick r:id="rId4"/>
              </a:rPr>
              <a:t>may</a:t>
            </a:r>
            <a:r>
              <a:rPr lang="ru-RU" dirty="0"/>
              <a:t>, у </a:t>
            </a:r>
            <a:r>
              <a:rPr lang="ru-RU" b="1" dirty="0"/>
              <a:t>модального глагола </a:t>
            </a:r>
            <a:r>
              <a:rPr lang="ru-RU" b="1" dirty="0" err="1"/>
              <a:t>must</a:t>
            </a:r>
            <a:r>
              <a:rPr lang="ru-RU" dirty="0"/>
              <a:t> всего лишь одна форма – </a:t>
            </a:r>
            <a:r>
              <a:rPr lang="ru-RU" dirty="0" err="1"/>
              <a:t>must</a:t>
            </a:r>
            <a:r>
              <a:rPr lang="ru-RU" dirty="0"/>
              <a:t> в простом настоящем времени. И эта форма указывает на то, что действие относится к настоящему или будущему времени. Например:</a:t>
            </a:r>
          </a:p>
          <a:p>
            <a:pPr fontAlgn="base"/>
            <a:r>
              <a:rPr lang="ru-RU" i="1" dirty="0" err="1"/>
              <a:t>He</a:t>
            </a:r>
            <a:r>
              <a:rPr lang="ru-RU" i="1" dirty="0"/>
              <a:t> </a:t>
            </a:r>
            <a:r>
              <a:rPr lang="ru-RU" i="1" dirty="0" err="1"/>
              <a:t>must</a:t>
            </a:r>
            <a:r>
              <a:rPr lang="ru-RU" i="1" dirty="0"/>
              <a:t> </a:t>
            </a:r>
            <a:r>
              <a:rPr lang="ru-RU" i="1" dirty="0" err="1"/>
              <a:t>take</a:t>
            </a:r>
            <a:r>
              <a:rPr lang="ru-RU" i="1" dirty="0"/>
              <a:t> </a:t>
            </a:r>
            <a:r>
              <a:rPr lang="ru-RU" i="1" dirty="0" err="1"/>
              <a:t>better</a:t>
            </a:r>
            <a:r>
              <a:rPr lang="ru-RU" i="1" dirty="0"/>
              <a:t> </a:t>
            </a:r>
            <a:r>
              <a:rPr lang="ru-RU" i="1" dirty="0" err="1"/>
              <a:t>care</a:t>
            </a:r>
            <a:r>
              <a:rPr lang="ru-RU" i="1" dirty="0"/>
              <a:t> </a:t>
            </a:r>
            <a:r>
              <a:rPr lang="ru-RU" i="1" dirty="0" err="1"/>
              <a:t>of</a:t>
            </a:r>
            <a:r>
              <a:rPr lang="ru-RU" i="1" dirty="0"/>
              <a:t> </a:t>
            </a:r>
            <a:r>
              <a:rPr lang="ru-RU" i="1" dirty="0" err="1"/>
              <a:t>himself</a:t>
            </a:r>
            <a:r>
              <a:rPr lang="ru-RU" i="1" dirty="0"/>
              <a:t>. – Ему надо лучше следить за собой</a:t>
            </a:r>
            <a:r>
              <a:rPr lang="ru-RU" dirty="0"/>
              <a:t>.</a:t>
            </a:r>
          </a:p>
          <a:p>
            <a:pPr fontAlgn="base"/>
            <a:r>
              <a:rPr lang="ru-RU" i="1" dirty="0" err="1"/>
              <a:t>Must</a:t>
            </a:r>
            <a:r>
              <a:rPr lang="ru-RU" i="1" dirty="0"/>
              <a:t> </a:t>
            </a:r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leave</a:t>
            </a:r>
            <a:r>
              <a:rPr lang="ru-RU" i="1" dirty="0"/>
              <a:t> </a:t>
            </a:r>
            <a:r>
              <a:rPr lang="ru-RU" i="1" dirty="0" err="1"/>
              <a:t>tomorrow</a:t>
            </a:r>
            <a:r>
              <a:rPr lang="ru-RU" i="1" dirty="0"/>
              <a:t>? – Тебе нужно завтра уезжать?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В </a:t>
            </a:r>
            <a:r>
              <a:rPr lang="ru-RU" u="sng" dirty="0">
                <a:solidFill>
                  <a:srgbClr val="FF0000"/>
                </a:solidFill>
                <a:hlinkClick r:id="rId5"/>
              </a:rPr>
              <a:t>косвенной речи в английском языке</a:t>
            </a:r>
            <a:r>
              <a:rPr lang="ru-RU" dirty="0">
                <a:solidFill>
                  <a:srgbClr val="FF0000"/>
                </a:solidFill>
              </a:rPr>
              <a:t> модальный глагол </a:t>
            </a:r>
            <a:r>
              <a:rPr lang="ru-RU" dirty="0" err="1">
                <a:solidFill>
                  <a:srgbClr val="FF0000"/>
                </a:solidFill>
              </a:rPr>
              <a:t>must</a:t>
            </a:r>
            <a:r>
              <a:rPr lang="ru-RU" dirty="0"/>
              <a:t> не претерпевает никаких изменений, да и согласование времен в данном случае не работает:</a:t>
            </a:r>
          </a:p>
          <a:p>
            <a:pPr fontAlgn="base"/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boss</a:t>
            </a:r>
            <a:r>
              <a:rPr lang="ru-RU" i="1" dirty="0"/>
              <a:t> </a:t>
            </a:r>
            <a:r>
              <a:rPr lang="ru-RU" i="1" dirty="0" err="1"/>
              <a:t>said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secretary</a:t>
            </a:r>
            <a:r>
              <a:rPr lang="ru-RU" i="1" dirty="0"/>
              <a:t> </a:t>
            </a:r>
            <a:r>
              <a:rPr lang="ru-RU" i="1" dirty="0" err="1"/>
              <a:t>that</a:t>
            </a:r>
            <a:r>
              <a:rPr lang="ru-RU" i="1" dirty="0"/>
              <a:t> </a:t>
            </a:r>
            <a:r>
              <a:rPr lang="ru-RU" i="1" dirty="0" err="1"/>
              <a:t>she</a:t>
            </a:r>
            <a:r>
              <a:rPr lang="ru-RU" i="1" dirty="0"/>
              <a:t> </a:t>
            </a:r>
            <a:r>
              <a:rPr lang="ru-RU" i="1" dirty="0" err="1"/>
              <a:t>must</a:t>
            </a:r>
            <a:r>
              <a:rPr lang="ru-RU" i="1" dirty="0"/>
              <a:t> </a:t>
            </a:r>
            <a:r>
              <a:rPr lang="ru-RU" i="1" dirty="0" err="1"/>
              <a:t>leave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office</a:t>
            </a:r>
            <a:r>
              <a:rPr lang="ru-RU" i="1" dirty="0"/>
              <a:t> </a:t>
            </a:r>
            <a:r>
              <a:rPr lang="ru-RU" i="1" dirty="0" err="1"/>
              <a:t>at</a:t>
            </a:r>
            <a:r>
              <a:rPr lang="ru-RU" i="1" dirty="0"/>
              <a:t> 5 </a:t>
            </a:r>
            <a:r>
              <a:rPr lang="ru-RU" i="1" dirty="0" err="1"/>
              <a:t>p.m</a:t>
            </a:r>
            <a:r>
              <a:rPr lang="ru-RU" i="1" dirty="0"/>
              <a:t>. – Начальник сказал секретарю, что она должна уходить с работы в пять часов вечера.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94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>
            <a:normAutofit/>
          </a:bodyPr>
          <a:lstStyle/>
          <a:p>
            <a:pPr fontAlgn="base"/>
            <a:r>
              <a:rPr lang="ru-RU" b="1" dirty="0"/>
              <a:t>Модальные глаголы в английском языке</a:t>
            </a:r>
            <a:r>
              <a:rPr lang="ru-RU" dirty="0"/>
              <a:t> относятся к </a:t>
            </a:r>
            <a:r>
              <a:rPr lang="ru-RU" i="1" dirty="0"/>
              <a:t>особой группе глаголов</a:t>
            </a:r>
            <a:r>
              <a:rPr lang="ru-RU" dirty="0"/>
              <a:t>. Они </a:t>
            </a:r>
            <a:r>
              <a:rPr lang="ru-RU" dirty="0">
                <a:solidFill>
                  <a:srgbClr val="FF0000"/>
                </a:solidFill>
              </a:rPr>
              <a:t>обозначают возможность, способность, необходимость и вероятность совершения действия.</a:t>
            </a:r>
          </a:p>
          <a:p>
            <a:pPr fontAlgn="base"/>
            <a:r>
              <a:rPr lang="ru-RU" b="1" dirty="0"/>
              <a:t>Значения, выражаемые модальными глаголами в английском языке</a:t>
            </a:r>
          </a:p>
          <a:p>
            <a:pPr fontAlgn="base"/>
            <a:r>
              <a:rPr lang="ru-RU" dirty="0"/>
              <a:t>Модальные глаголы в английском языке </a:t>
            </a:r>
            <a:r>
              <a:rPr lang="ru-RU" dirty="0">
                <a:solidFill>
                  <a:srgbClr val="FF0000"/>
                </a:solidFill>
              </a:rPr>
              <a:t>не употребляются самостоятельно,</a:t>
            </a:r>
            <a:r>
              <a:rPr lang="ru-RU" dirty="0"/>
              <a:t> а в сочетании с инфинитивом основного смыслового глагола, после них не ставится частица </a:t>
            </a:r>
            <a:r>
              <a:rPr lang="ru-RU" dirty="0" err="1"/>
              <a:t>to</a:t>
            </a:r>
            <a:r>
              <a:rPr lang="ru-RU" dirty="0"/>
              <a:t> </a:t>
            </a:r>
            <a:r>
              <a:rPr lang="ru-RU" i="1" dirty="0"/>
              <a:t>(исключение составляет </a:t>
            </a:r>
            <a:r>
              <a:rPr lang="ru-RU" i="1" dirty="0" err="1"/>
              <a:t>ought</a:t>
            </a:r>
            <a:r>
              <a:rPr lang="ru-RU" dirty="0"/>
              <a:t>).</a:t>
            </a:r>
          </a:p>
          <a:p>
            <a:pPr fontAlgn="base"/>
            <a:r>
              <a:rPr lang="ru-RU" dirty="0"/>
              <a:t>I </a:t>
            </a:r>
            <a:r>
              <a:rPr lang="ru-RU" dirty="0" err="1"/>
              <a:t>can</a:t>
            </a:r>
            <a:r>
              <a:rPr lang="ru-RU" dirty="0"/>
              <a:t> </a:t>
            </a:r>
            <a:r>
              <a:rPr lang="ru-RU" dirty="0" err="1"/>
              <a:t>do</a:t>
            </a:r>
            <a:r>
              <a:rPr lang="ru-RU" dirty="0"/>
              <a:t> </a:t>
            </a:r>
            <a:r>
              <a:rPr lang="ru-RU" dirty="0" err="1"/>
              <a:t>it</a:t>
            </a:r>
            <a:r>
              <a:rPr lang="ru-RU" dirty="0"/>
              <a:t>. — Я могу сделать это.</a:t>
            </a:r>
          </a:p>
          <a:p>
            <a:pPr fontAlgn="base"/>
            <a:r>
              <a:rPr lang="ru-RU" dirty="0" err="1"/>
              <a:t>You</a:t>
            </a:r>
            <a:r>
              <a:rPr lang="ru-RU" dirty="0"/>
              <a:t> </a:t>
            </a:r>
            <a:r>
              <a:rPr lang="ru-RU" dirty="0" err="1"/>
              <a:t>ought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be</a:t>
            </a:r>
            <a:r>
              <a:rPr lang="ru-RU" dirty="0"/>
              <a:t> </a:t>
            </a:r>
            <a:r>
              <a:rPr lang="ru-RU" dirty="0" err="1"/>
              <a:t>there</a:t>
            </a:r>
            <a:r>
              <a:rPr lang="ru-RU" dirty="0"/>
              <a:t>. — Вам следует быть там.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177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/>
          <a:lstStyle/>
          <a:p>
            <a:r>
              <a:rPr lang="ru-RU" dirty="0"/>
              <a:t>Сам модальный глагол </a:t>
            </a:r>
            <a:r>
              <a:rPr lang="ru-RU" dirty="0" err="1">
                <a:solidFill>
                  <a:srgbClr val="FF0000"/>
                </a:solidFill>
              </a:rPr>
              <a:t>must</a:t>
            </a:r>
            <a:r>
              <a:rPr lang="ru-RU" dirty="0">
                <a:solidFill>
                  <a:srgbClr val="FF0000"/>
                </a:solidFill>
              </a:rPr>
              <a:t> отвечает за выражение долженствования в английском языке</a:t>
            </a:r>
            <a:r>
              <a:rPr lang="ru-RU" dirty="0"/>
              <a:t>. Но, как уже было сказано, у него всего лишь одна форма, которая является формой настоящего времени. Если мы хотим использовать в нашей речи именно функцию «</a:t>
            </a:r>
            <a:r>
              <a:rPr lang="ru-RU" dirty="0">
                <a:solidFill>
                  <a:srgbClr val="FF0000"/>
                </a:solidFill>
              </a:rPr>
              <a:t>долженствования», но говорим о прошедшем или будущем времени, к нашим услугам модальный глагол </a:t>
            </a:r>
            <a:r>
              <a:rPr lang="ru-RU" dirty="0" err="1">
                <a:solidFill>
                  <a:srgbClr val="FF0000"/>
                </a:solidFill>
              </a:rPr>
              <a:t>have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to</a:t>
            </a:r>
            <a:r>
              <a:rPr lang="ru-RU" dirty="0"/>
              <a:t>. Или эквивалент модального глагола </a:t>
            </a:r>
            <a:r>
              <a:rPr lang="ru-RU" dirty="0" err="1"/>
              <a:t>must</a:t>
            </a:r>
            <a:r>
              <a:rPr lang="ru-RU" dirty="0"/>
              <a:t> – 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be</a:t>
            </a:r>
            <a:r>
              <a:rPr lang="ru-RU" dirty="0"/>
              <a:t> </a:t>
            </a:r>
            <a:r>
              <a:rPr lang="ru-RU" dirty="0" err="1"/>
              <a:t>obliged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 (</a:t>
            </a:r>
            <a:r>
              <a:rPr lang="ru-RU" dirty="0" err="1"/>
              <a:t>They</a:t>
            </a:r>
            <a:r>
              <a:rPr lang="ru-RU" dirty="0"/>
              <a:t> </a:t>
            </a:r>
            <a:r>
              <a:rPr lang="ru-RU" dirty="0" err="1"/>
              <a:t>were</a:t>
            </a:r>
            <a:r>
              <a:rPr lang="ru-RU" dirty="0"/>
              <a:t> </a:t>
            </a:r>
            <a:r>
              <a:rPr lang="ru-RU" dirty="0" err="1"/>
              <a:t>obliged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fulfill</a:t>
            </a:r>
            <a:r>
              <a:rPr lang="ru-RU" dirty="0"/>
              <a:t> </a:t>
            </a:r>
            <a:r>
              <a:rPr lang="ru-RU" dirty="0" err="1"/>
              <a:t>his</a:t>
            </a:r>
            <a:r>
              <a:rPr lang="ru-RU" dirty="0"/>
              <a:t> </a:t>
            </a:r>
            <a:r>
              <a:rPr lang="ru-RU" dirty="0" err="1"/>
              <a:t>order</a:t>
            </a:r>
            <a:r>
              <a:rPr lang="ru-RU" dirty="0"/>
              <a:t>. – Мы должны были выполнить его приказ)</a:t>
            </a:r>
          </a:p>
        </p:txBody>
      </p:sp>
    </p:spTree>
    <p:extLst>
      <p:ext uri="{BB962C8B-B14F-4D97-AF65-F5344CB8AC3E}">
        <p14:creationId xmlns:p14="http://schemas.microsoft.com/office/powerpoint/2010/main" val="4074453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>
            <a:normAutofit/>
          </a:bodyPr>
          <a:lstStyle/>
          <a:p>
            <a:r>
              <a:rPr lang="ru-RU" b="1" dirty="0"/>
              <a:t>Когда мы используем модальный глагол «</a:t>
            </a:r>
            <a:r>
              <a:rPr lang="ru-RU" b="1" dirty="0" err="1"/>
              <a:t>must</a:t>
            </a:r>
            <a:r>
              <a:rPr lang="ru-RU" b="1" dirty="0"/>
              <a:t>»?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Обязанность, необходимость или долг. </a:t>
            </a:r>
            <a:r>
              <a:rPr lang="ru-RU" dirty="0"/>
              <a:t>Вот какой будет перевод у алгоритма использования модального глагола </a:t>
            </a:r>
            <a:r>
              <a:rPr lang="ru-RU" dirty="0" err="1"/>
              <a:t>must</a:t>
            </a:r>
            <a:r>
              <a:rPr lang="ru-RU" dirty="0"/>
              <a:t>:</a:t>
            </a:r>
          </a:p>
          <a:p>
            <a:pPr fontAlgn="base"/>
            <a:r>
              <a:rPr lang="ru-RU" i="1" dirty="0" err="1"/>
              <a:t>Smb</a:t>
            </a:r>
            <a:r>
              <a:rPr lang="ru-RU" i="1" dirty="0"/>
              <a:t> </a:t>
            </a:r>
            <a:r>
              <a:rPr lang="ru-RU" i="1" dirty="0" err="1"/>
              <a:t>must</a:t>
            </a:r>
            <a:r>
              <a:rPr lang="ru-RU" i="1" dirty="0"/>
              <a:t> (</a:t>
            </a:r>
            <a:r>
              <a:rPr lang="ru-RU" i="1" dirty="0" err="1"/>
              <a:t>has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) </a:t>
            </a:r>
            <a:r>
              <a:rPr lang="ru-RU" i="1" dirty="0" err="1"/>
              <a:t>do</a:t>
            </a:r>
            <a:r>
              <a:rPr lang="ru-RU" i="1" dirty="0"/>
              <a:t> </a:t>
            </a:r>
            <a:r>
              <a:rPr lang="ru-RU" i="1" dirty="0" err="1"/>
              <a:t>smth</a:t>
            </a:r>
            <a:r>
              <a:rPr lang="ru-RU" i="1" dirty="0"/>
              <a:t> – кому-то нужно, кто-то должен сделать что-либо.</a:t>
            </a:r>
          </a:p>
          <a:p>
            <a:pPr fontAlgn="base"/>
            <a:r>
              <a:rPr lang="ru-RU" i="1" dirty="0" err="1"/>
              <a:t>Smb</a:t>
            </a:r>
            <a:r>
              <a:rPr lang="ru-RU" i="1" dirty="0"/>
              <a:t> </a:t>
            </a:r>
            <a:r>
              <a:rPr lang="ru-RU" i="1" dirty="0" err="1"/>
              <a:t>had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do</a:t>
            </a:r>
            <a:r>
              <a:rPr lang="ru-RU" i="1" dirty="0"/>
              <a:t> </a:t>
            </a:r>
            <a:r>
              <a:rPr lang="ru-RU" i="1" dirty="0" err="1"/>
              <a:t>smth</a:t>
            </a:r>
            <a:r>
              <a:rPr lang="ru-RU" i="1" dirty="0"/>
              <a:t> – кому-то нужно было, пришлось, кто-то должен был сделать что-либо.</a:t>
            </a:r>
          </a:p>
          <a:p>
            <a:pPr fontAlgn="base"/>
            <a:r>
              <a:rPr lang="ru-RU" i="1" dirty="0" err="1"/>
              <a:t>Smb</a:t>
            </a:r>
            <a:r>
              <a:rPr lang="ru-RU" i="1" dirty="0"/>
              <a:t> </a:t>
            </a:r>
            <a:r>
              <a:rPr lang="ru-RU" i="1" dirty="0" err="1"/>
              <a:t>will</a:t>
            </a:r>
            <a:r>
              <a:rPr lang="ru-RU" i="1" dirty="0"/>
              <a:t> </a:t>
            </a:r>
            <a:r>
              <a:rPr lang="ru-RU" i="1" dirty="0" err="1"/>
              <a:t>have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do</a:t>
            </a:r>
            <a:r>
              <a:rPr lang="ru-RU" i="1" dirty="0"/>
              <a:t> </a:t>
            </a:r>
            <a:r>
              <a:rPr lang="ru-RU" i="1" dirty="0" err="1"/>
              <a:t>smth</a:t>
            </a:r>
            <a:r>
              <a:rPr lang="ru-RU" i="1" dirty="0"/>
              <a:t> – кому-то придется, нужно будет сделать что-либо.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88110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>
            <a:normAutofit/>
          </a:bodyPr>
          <a:lstStyle/>
          <a:p>
            <a:r>
              <a:rPr lang="ru-RU" dirty="0"/>
              <a:t>Когда речь идет об </a:t>
            </a:r>
            <a:r>
              <a:rPr lang="ru-RU" b="1" dirty="0"/>
              <a:t>употреблении модального глагола </a:t>
            </a:r>
            <a:r>
              <a:rPr lang="ru-RU" b="1" dirty="0" err="1"/>
              <a:t>must</a:t>
            </a:r>
            <a:r>
              <a:rPr lang="ru-RU" dirty="0"/>
              <a:t> с первым лицом единственным числом (а именно </a:t>
            </a:r>
            <a:r>
              <a:rPr lang="ru-RU" b="1" dirty="0"/>
              <a:t>с местоимением «я» – I</a:t>
            </a:r>
            <a:r>
              <a:rPr lang="ru-RU" dirty="0"/>
              <a:t>), подразумевается, что человек накладывает на себя легкое обязательство сделать что-то, по каким-либо </a:t>
            </a:r>
            <a:r>
              <a:rPr lang="ru-RU" dirty="0">
                <a:solidFill>
                  <a:srgbClr val="FF0000"/>
                </a:solidFill>
              </a:rPr>
              <a:t>своим внутренним принципам обязывает себя сделать что-либо. </a:t>
            </a:r>
            <a:r>
              <a:rPr lang="ru-RU" dirty="0"/>
              <a:t>Этот нюанс достаточно важен, так как он является различием между модальными глаголами </a:t>
            </a:r>
            <a:r>
              <a:rPr lang="ru-RU" dirty="0" err="1"/>
              <a:t>must</a:t>
            </a:r>
            <a:r>
              <a:rPr lang="ru-RU" dirty="0"/>
              <a:t> и </a:t>
            </a:r>
            <a:r>
              <a:rPr lang="ru-RU" dirty="0" err="1"/>
              <a:t>have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 в функции «долженствования».</a:t>
            </a:r>
          </a:p>
          <a:p>
            <a:pPr fontAlgn="base"/>
            <a:r>
              <a:rPr lang="en-US" i="1" dirty="0"/>
              <a:t>My matches have fallen out. I must go and buy them. – </a:t>
            </a:r>
            <a:r>
              <a:rPr lang="ru-RU" i="1" dirty="0"/>
              <a:t>У меня выпали все спички. Нужно пойти купить другие.</a:t>
            </a:r>
          </a:p>
          <a:p>
            <a:pPr fontAlgn="base"/>
            <a:r>
              <a:rPr lang="en-US" i="1" dirty="0"/>
              <a:t>He realized he must do it. – </a:t>
            </a:r>
            <a:r>
              <a:rPr lang="ru-RU" i="1" dirty="0"/>
              <a:t>Он осознал, что он должен сделать это.</a:t>
            </a:r>
          </a:p>
          <a:p>
            <a:pPr fontAlgn="base"/>
            <a:r>
              <a:rPr lang="en-US" i="1" dirty="0"/>
              <a:t>I must study English. – </a:t>
            </a:r>
            <a:r>
              <a:rPr lang="ru-RU" i="1" dirty="0"/>
              <a:t>Мне нужно изучать английский язык.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67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>
                <a:solidFill>
                  <a:srgbClr val="FF0000"/>
                </a:solidFill>
              </a:rPr>
              <a:t>Запрет в отрицательных предложениях.</a:t>
            </a:r>
            <a:br>
              <a:rPr lang="ru-RU" dirty="0"/>
            </a:br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must</a:t>
            </a:r>
            <a:r>
              <a:rPr lang="ru-RU" i="1" dirty="0"/>
              <a:t> </a:t>
            </a:r>
            <a:r>
              <a:rPr lang="ru-RU" i="1" dirty="0" err="1"/>
              <a:t>follow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instructions</a:t>
            </a:r>
            <a:r>
              <a:rPr lang="ru-RU" i="1" dirty="0"/>
              <a:t> </a:t>
            </a:r>
            <a:r>
              <a:rPr lang="ru-RU" i="1" dirty="0" err="1"/>
              <a:t>and</a:t>
            </a:r>
            <a:r>
              <a:rPr lang="ru-RU" i="1" dirty="0"/>
              <a:t> </a:t>
            </a:r>
            <a:r>
              <a:rPr lang="ru-RU" i="1" dirty="0" err="1"/>
              <a:t>mustn’t</a:t>
            </a:r>
            <a:r>
              <a:rPr lang="ru-RU" i="1" dirty="0"/>
              <a:t> </a:t>
            </a:r>
            <a:r>
              <a:rPr lang="ru-RU" i="1" dirty="0" err="1"/>
              <a:t>press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button</a:t>
            </a:r>
            <a:r>
              <a:rPr lang="ru-RU" i="1" dirty="0"/>
              <a:t>. – Ты должен следовать инструкции, тебе нельзя нажимать на эту кнопку.</a:t>
            </a:r>
          </a:p>
          <a:p>
            <a:pPr fontAlgn="base"/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mustn’t</a:t>
            </a:r>
            <a:r>
              <a:rPr lang="ru-RU" i="1" dirty="0"/>
              <a:t> </a:t>
            </a:r>
            <a:r>
              <a:rPr lang="ru-RU" i="1" dirty="0" err="1"/>
              <a:t>come</a:t>
            </a:r>
            <a:r>
              <a:rPr lang="ru-RU" i="1" dirty="0"/>
              <a:t> </a:t>
            </a:r>
            <a:r>
              <a:rPr lang="ru-RU" i="1" dirty="0" err="1"/>
              <a:t>home</a:t>
            </a:r>
            <a:r>
              <a:rPr lang="ru-RU" i="1" dirty="0"/>
              <a:t> </a:t>
            </a:r>
            <a:r>
              <a:rPr lang="ru-RU" i="1" dirty="0" err="1"/>
              <a:t>late</a:t>
            </a:r>
            <a:r>
              <a:rPr lang="ru-RU" i="1" dirty="0"/>
              <a:t>. – Тебе нельзя приходить домой поздно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Обратите внимание, что модальный глагол </a:t>
            </a:r>
            <a:r>
              <a:rPr lang="ru-RU" b="1" dirty="0" err="1"/>
              <a:t>must</a:t>
            </a:r>
            <a:r>
              <a:rPr lang="ru-RU" b="1" dirty="0"/>
              <a:t> означает именно строгий запрет </a:t>
            </a:r>
            <a:r>
              <a:rPr lang="ru-RU" dirty="0"/>
              <a:t>не делать что-либо, который передается словом </a:t>
            </a:r>
            <a:r>
              <a:rPr lang="ru-RU" b="1" dirty="0"/>
              <a:t>«нельзя». </a:t>
            </a:r>
            <a:r>
              <a:rPr lang="ru-RU" dirty="0"/>
              <a:t>Если же </a:t>
            </a:r>
            <a:r>
              <a:rPr lang="ru-RU" i="1" dirty="0"/>
              <a:t>мы хотим просто объяснить, что не стоит делать что-либо</a:t>
            </a:r>
            <a:r>
              <a:rPr lang="ru-RU" dirty="0"/>
              <a:t>, </a:t>
            </a:r>
            <a:r>
              <a:rPr lang="ru-RU" i="1" dirty="0"/>
              <a:t>мы обращаемся за помощью к модальным глаголам </a:t>
            </a:r>
            <a:r>
              <a:rPr lang="ru-RU" i="1" dirty="0" err="1"/>
              <a:t>have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 и </a:t>
            </a:r>
            <a:r>
              <a:rPr lang="ru-RU" i="1" dirty="0" err="1"/>
              <a:t>need</a:t>
            </a:r>
            <a:endParaRPr lang="ru-RU" i="1" dirty="0"/>
          </a:p>
          <a:p>
            <a:pPr fontAlgn="base"/>
            <a:r>
              <a:rPr lang="en-US" i="1" dirty="0"/>
              <a:t>Must I send the fax and sign the contract today? – </a:t>
            </a:r>
            <a:r>
              <a:rPr lang="ru-RU" i="1" dirty="0"/>
              <a:t>Мне отправить факс и подписать контракт сегодня?</a:t>
            </a:r>
            <a:br>
              <a:rPr lang="ru-RU" dirty="0"/>
            </a:br>
            <a:r>
              <a:rPr lang="ru-RU" i="1" dirty="0"/>
              <a:t>– </a:t>
            </a:r>
            <a:r>
              <a:rPr lang="en-US" i="1" dirty="0"/>
              <a:t>You needn’t send the fax, but you certainly must sign the contract. – </a:t>
            </a:r>
            <a:r>
              <a:rPr lang="ru-RU" i="1" dirty="0"/>
              <a:t>Факс можешь не отправлять, а вот подписать контракт нужно обязательно.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Настойчивый совет, приказ.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mustn’t</a:t>
            </a:r>
            <a:r>
              <a:rPr lang="ru-RU" i="1" dirty="0"/>
              <a:t> </a:t>
            </a:r>
            <a:r>
              <a:rPr lang="ru-RU" i="1" dirty="0" err="1"/>
              <a:t>cry</a:t>
            </a:r>
            <a:r>
              <a:rPr lang="ru-RU" i="1" dirty="0"/>
              <a:t>. – Не нужно плакать. Не плачь!</a:t>
            </a:r>
          </a:p>
          <a:p>
            <a:pPr fontAlgn="base"/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must</a:t>
            </a:r>
            <a:r>
              <a:rPr lang="ru-RU" i="1" dirty="0"/>
              <a:t> </a:t>
            </a:r>
            <a:r>
              <a:rPr lang="ru-RU" i="1" dirty="0" err="1"/>
              <a:t>stay</a:t>
            </a:r>
            <a:r>
              <a:rPr lang="ru-RU" i="1" dirty="0"/>
              <a:t> </a:t>
            </a:r>
            <a:r>
              <a:rPr lang="ru-RU" i="1" dirty="0" err="1"/>
              <a:t>here</a:t>
            </a:r>
            <a:r>
              <a:rPr lang="ru-RU" i="1" dirty="0"/>
              <a:t>. – Ты должен остаться здесь</a:t>
            </a:r>
            <a:r>
              <a:rPr lang="ru-RU" dirty="0"/>
              <a:t>!</a:t>
            </a:r>
          </a:p>
          <a:p>
            <a:pPr fontAlgn="base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872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/>
          <a:lstStyle/>
          <a:p>
            <a:r>
              <a:rPr lang="ru-RU" b="1" dirty="0" err="1"/>
              <a:t>Оught</a:t>
            </a:r>
            <a:r>
              <a:rPr lang="ru-RU" b="1" dirty="0"/>
              <a:t> </a:t>
            </a:r>
            <a:r>
              <a:rPr lang="ru-RU" b="1" dirty="0" err="1"/>
              <a:t>to</a:t>
            </a:r>
            <a:r>
              <a:rPr lang="ru-RU" b="1" dirty="0"/>
              <a:t> </a:t>
            </a:r>
            <a:r>
              <a:rPr lang="ru-RU" dirty="0"/>
              <a:t>- этот модальный глагол обладает только формой настоящего времени – . И стоит помнить, что </a:t>
            </a:r>
            <a:r>
              <a:rPr lang="ru-RU" u="sng" dirty="0">
                <a:hlinkClick r:id="rId2"/>
              </a:rPr>
              <a:t>инфинитив</a:t>
            </a:r>
            <a:r>
              <a:rPr lang="ru-RU" dirty="0"/>
              <a:t>, используемый после этого модального глагола, обязательно употребляется с частицей </a:t>
            </a:r>
            <a:r>
              <a:rPr lang="ru-RU" dirty="0" err="1"/>
              <a:t>to</a:t>
            </a:r>
            <a:r>
              <a:rPr lang="ru-RU" dirty="0"/>
              <a:t>.</a:t>
            </a:r>
          </a:p>
          <a:p>
            <a:pPr fontAlgn="base"/>
            <a:r>
              <a:rPr lang="ru-RU" i="1" dirty="0"/>
              <a:t>I </a:t>
            </a:r>
            <a:r>
              <a:rPr lang="ru-RU" i="1" dirty="0" err="1"/>
              <a:t>ought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buy</a:t>
            </a:r>
            <a:r>
              <a:rPr lang="ru-RU" i="1" dirty="0"/>
              <a:t> </a:t>
            </a:r>
            <a:r>
              <a:rPr lang="ru-RU" i="1" dirty="0" err="1"/>
              <a:t>something</a:t>
            </a:r>
            <a:r>
              <a:rPr lang="ru-RU" i="1" dirty="0"/>
              <a:t> </a:t>
            </a:r>
            <a:r>
              <a:rPr lang="ru-RU" i="1" dirty="0" err="1"/>
              <a:t>for</a:t>
            </a:r>
            <a:r>
              <a:rPr lang="ru-RU" i="1" dirty="0"/>
              <a:t> </a:t>
            </a:r>
            <a:r>
              <a:rPr lang="ru-RU" i="1" dirty="0" err="1"/>
              <a:t>tea</a:t>
            </a:r>
            <a:r>
              <a:rPr lang="ru-RU" i="1" dirty="0"/>
              <a:t>, </a:t>
            </a:r>
            <a:r>
              <a:rPr lang="ru-RU" i="1" dirty="0" err="1"/>
              <a:t>biscuits</a:t>
            </a:r>
            <a:r>
              <a:rPr lang="ru-RU" i="1" dirty="0"/>
              <a:t> </a:t>
            </a:r>
            <a:r>
              <a:rPr lang="ru-RU" i="1" dirty="0" err="1"/>
              <a:t>or</a:t>
            </a:r>
            <a:r>
              <a:rPr lang="ru-RU" i="1" dirty="0"/>
              <a:t> </a:t>
            </a:r>
            <a:r>
              <a:rPr lang="ru-RU" i="1" dirty="0" err="1"/>
              <a:t>sweets</a:t>
            </a:r>
            <a:r>
              <a:rPr lang="ru-RU" i="1" dirty="0"/>
              <a:t>. – Мне нужно купить что-то к чаю, печенья или конфет. </a:t>
            </a:r>
          </a:p>
          <a:p>
            <a:pPr fontAlgn="base"/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ought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have</a:t>
            </a:r>
            <a:r>
              <a:rPr lang="ru-RU" i="1" dirty="0"/>
              <a:t> </a:t>
            </a:r>
            <a:r>
              <a:rPr lang="ru-RU" i="1" dirty="0" err="1"/>
              <a:t>decided</a:t>
            </a:r>
            <a:r>
              <a:rPr lang="ru-RU" i="1" dirty="0"/>
              <a:t> </a:t>
            </a:r>
            <a:r>
              <a:rPr lang="ru-RU" i="1" dirty="0" err="1"/>
              <a:t>that</a:t>
            </a:r>
            <a:r>
              <a:rPr lang="ru-RU" i="1" dirty="0"/>
              <a:t>. – Вам следовало решить это давно. </a:t>
            </a:r>
          </a:p>
          <a:p>
            <a:pPr fontAlgn="base"/>
            <a:r>
              <a:rPr lang="ru-RU" dirty="0"/>
              <a:t>Модальный глагол </a:t>
            </a:r>
            <a:r>
              <a:rPr lang="ru-RU" dirty="0" err="1"/>
              <a:t>ought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 необходимо передавать в предложении при помощи таких слов, как </a:t>
            </a:r>
            <a:r>
              <a:rPr lang="ru-RU" dirty="0">
                <a:solidFill>
                  <a:srgbClr val="FF0000"/>
                </a:solidFill>
              </a:rPr>
              <a:t>«надо (бы)», «следует», «следовало (бы)», «вы бы». </a:t>
            </a:r>
            <a:r>
              <a:rPr lang="ru-RU" dirty="0"/>
              <a:t>Если нам нужна отрицательная фраза, перед этими словами ставим отрицательную частицу «не».</a:t>
            </a:r>
          </a:p>
          <a:p>
            <a:pPr fontAlgn="base"/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32765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/>
          <a:lstStyle/>
          <a:p>
            <a:pPr fontAlgn="base"/>
            <a:r>
              <a:rPr lang="ru-RU" b="1" dirty="0"/>
              <a:t>Модальный глагол </a:t>
            </a:r>
            <a:r>
              <a:rPr lang="ru-RU" b="1" dirty="0" err="1"/>
              <a:t>ought</a:t>
            </a:r>
            <a:r>
              <a:rPr lang="ru-RU" b="1" dirty="0"/>
              <a:t> </a:t>
            </a:r>
            <a:r>
              <a:rPr lang="ru-RU" b="1" dirty="0" err="1"/>
              <a:t>to</a:t>
            </a:r>
            <a:r>
              <a:rPr lang="ru-RU" b="1" dirty="0"/>
              <a:t> служит нам для выражения</a:t>
            </a:r>
            <a:r>
              <a:rPr lang="ru-RU" dirty="0"/>
              <a:t>: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Совета, морального или социального долга.</a:t>
            </a:r>
            <a:br>
              <a:rPr lang="ru-RU" dirty="0"/>
            </a:br>
            <a:r>
              <a:rPr lang="ru-RU" i="1" dirty="0" err="1"/>
              <a:t>We</a:t>
            </a:r>
            <a:r>
              <a:rPr lang="ru-RU" i="1" dirty="0"/>
              <a:t> </a:t>
            </a:r>
            <a:r>
              <a:rPr lang="ru-RU" i="1" dirty="0" err="1"/>
              <a:t>ought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weigh</a:t>
            </a:r>
            <a:r>
              <a:rPr lang="ru-RU" i="1" dirty="0"/>
              <a:t> </a:t>
            </a:r>
            <a:r>
              <a:rPr lang="ru-RU" i="1" dirty="0" err="1"/>
              <a:t>well</a:t>
            </a:r>
            <a:r>
              <a:rPr lang="ru-RU" i="1" dirty="0"/>
              <a:t> </a:t>
            </a:r>
            <a:r>
              <a:rPr lang="ru-RU" i="1" dirty="0" err="1"/>
              <a:t>what</a:t>
            </a:r>
            <a:r>
              <a:rPr lang="ru-RU" i="1" dirty="0"/>
              <a:t> </a:t>
            </a:r>
            <a:r>
              <a:rPr lang="ru-RU" i="1" dirty="0" err="1"/>
              <a:t>we</a:t>
            </a:r>
            <a:r>
              <a:rPr lang="ru-RU" i="1" dirty="0"/>
              <a:t> </a:t>
            </a:r>
            <a:r>
              <a:rPr lang="ru-RU" i="1" dirty="0" err="1"/>
              <a:t>can</a:t>
            </a:r>
            <a:r>
              <a:rPr lang="ru-RU" i="1" dirty="0"/>
              <a:t> </a:t>
            </a:r>
            <a:r>
              <a:rPr lang="ru-RU" i="1" dirty="0" err="1"/>
              <a:t>decide</a:t>
            </a:r>
            <a:r>
              <a:rPr lang="ru-RU" i="1" dirty="0"/>
              <a:t>. – Нам следует хорошо подумать, перед тем как что-то решить.</a:t>
            </a:r>
          </a:p>
          <a:p>
            <a:pPr fontAlgn="base"/>
            <a:r>
              <a:rPr lang="ru-RU" i="1" dirty="0" err="1"/>
              <a:t>He</a:t>
            </a:r>
            <a:r>
              <a:rPr lang="ru-RU" i="1" dirty="0"/>
              <a:t> </a:t>
            </a:r>
            <a:r>
              <a:rPr lang="ru-RU" i="1" dirty="0" err="1"/>
              <a:t>ought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have</a:t>
            </a:r>
            <a:r>
              <a:rPr lang="ru-RU" i="1" dirty="0"/>
              <a:t> </a:t>
            </a:r>
            <a:r>
              <a:rPr lang="ru-RU" i="1" dirty="0" err="1"/>
              <a:t>been</a:t>
            </a:r>
            <a:r>
              <a:rPr lang="ru-RU" i="1" dirty="0"/>
              <a:t> </a:t>
            </a:r>
            <a:r>
              <a:rPr lang="ru-RU" i="1" dirty="0" err="1"/>
              <a:t>more</a:t>
            </a:r>
            <a:r>
              <a:rPr lang="ru-RU" i="1" dirty="0"/>
              <a:t> </a:t>
            </a:r>
            <a:r>
              <a:rPr lang="ru-RU" i="1" dirty="0" err="1"/>
              <a:t>tactful</a:t>
            </a:r>
            <a:r>
              <a:rPr lang="ru-RU" i="1" dirty="0"/>
              <a:t>. – Ему следовало быть более тактичным.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Твердой уверенности, которая передается словами «должно быть», «по-видимому».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i="1" dirty="0" err="1"/>
              <a:t>He</a:t>
            </a:r>
            <a:r>
              <a:rPr lang="ru-RU" i="1" dirty="0"/>
              <a:t> </a:t>
            </a:r>
            <a:r>
              <a:rPr lang="ru-RU" i="1" dirty="0" err="1"/>
              <a:t>ought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have</a:t>
            </a:r>
            <a:r>
              <a:rPr lang="ru-RU" i="1" dirty="0"/>
              <a:t> </a:t>
            </a:r>
            <a:r>
              <a:rPr lang="ru-RU" i="1" dirty="0" err="1"/>
              <a:t>done</a:t>
            </a:r>
            <a:r>
              <a:rPr lang="ru-RU" i="1" dirty="0"/>
              <a:t> </a:t>
            </a:r>
            <a:r>
              <a:rPr lang="ru-RU" i="1" dirty="0" err="1"/>
              <a:t>what</a:t>
            </a:r>
            <a:r>
              <a:rPr lang="ru-RU" i="1" dirty="0"/>
              <a:t> I </a:t>
            </a:r>
            <a:r>
              <a:rPr lang="ru-RU" i="1" dirty="0" err="1"/>
              <a:t>told</a:t>
            </a:r>
            <a:r>
              <a:rPr lang="ru-RU" i="1" dirty="0"/>
              <a:t> </a:t>
            </a:r>
            <a:r>
              <a:rPr lang="ru-RU" i="1" dirty="0" err="1"/>
              <a:t>him</a:t>
            </a:r>
            <a:r>
              <a:rPr lang="ru-RU" i="1" dirty="0"/>
              <a:t>. – Он, по-видимому, сделал то, о чем я ему говорил.</a:t>
            </a:r>
          </a:p>
          <a:p>
            <a:pPr fontAlgn="base"/>
            <a:r>
              <a:rPr lang="ru-RU" i="1" dirty="0" err="1"/>
              <a:t>They</a:t>
            </a:r>
            <a:r>
              <a:rPr lang="ru-RU" i="1" dirty="0"/>
              <a:t> </a:t>
            </a:r>
            <a:r>
              <a:rPr lang="ru-RU" i="1" dirty="0" err="1"/>
              <a:t>ought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have</a:t>
            </a:r>
            <a:r>
              <a:rPr lang="ru-RU" i="1" dirty="0"/>
              <a:t> </a:t>
            </a:r>
            <a:r>
              <a:rPr lang="ru-RU" i="1" dirty="0" err="1"/>
              <a:t>come</a:t>
            </a:r>
            <a:r>
              <a:rPr lang="ru-RU" i="1" dirty="0"/>
              <a:t> </a:t>
            </a:r>
            <a:r>
              <a:rPr lang="ru-RU" i="1" dirty="0" err="1"/>
              <a:t>earlier</a:t>
            </a:r>
            <a:r>
              <a:rPr lang="ru-RU" i="1" dirty="0"/>
              <a:t>. – Они, должно быть, пришли раньше.</a:t>
            </a:r>
          </a:p>
          <a:p>
            <a:pPr fontAlgn="base"/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080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>
            <a:normAutofit/>
          </a:bodyPr>
          <a:lstStyle/>
          <a:p>
            <a:pPr fontAlgn="base"/>
            <a:r>
              <a:rPr lang="ru-RU" b="1" dirty="0"/>
              <a:t>Глагол </a:t>
            </a:r>
            <a:r>
              <a:rPr lang="ru-RU" b="1" dirty="0" err="1"/>
              <a:t>need</a:t>
            </a:r>
            <a:r>
              <a:rPr lang="ru-RU" b="1" dirty="0"/>
              <a:t> </a:t>
            </a:r>
            <a:r>
              <a:rPr lang="ru-RU" dirty="0"/>
              <a:t>является «двуличным». </a:t>
            </a:r>
            <a:r>
              <a:rPr lang="ru-RU" dirty="0">
                <a:solidFill>
                  <a:srgbClr val="FF0000"/>
                </a:solidFill>
              </a:rPr>
              <a:t>Он может быть не только </a:t>
            </a:r>
            <a:r>
              <a:rPr lang="ru-RU" u="sng" dirty="0">
                <a:solidFill>
                  <a:srgbClr val="FF0000"/>
                </a:solidFill>
                <a:hlinkClick r:id="rId2"/>
              </a:rPr>
              <a:t>модальным</a:t>
            </a:r>
            <a:r>
              <a:rPr lang="ru-RU" dirty="0">
                <a:solidFill>
                  <a:srgbClr val="FF0000"/>
                </a:solidFill>
              </a:rPr>
              <a:t>, но и смысловым</a:t>
            </a:r>
            <a:r>
              <a:rPr lang="ru-RU" dirty="0"/>
              <a:t> со значением «нуждаться, иметь потребность, быть должным». Поэтому будьте внимательны, когда работаете с предложениями, содержащими </a:t>
            </a:r>
            <a:r>
              <a:rPr lang="ru-RU" b="1" dirty="0"/>
              <a:t>модальный глагол </a:t>
            </a:r>
            <a:r>
              <a:rPr lang="ru-RU" dirty="0" err="1"/>
              <a:t>need</a:t>
            </a:r>
            <a:r>
              <a:rPr lang="ru-RU" dirty="0"/>
              <a:t> (а может он там и не модальный вовсе).</a:t>
            </a:r>
          </a:p>
          <a:p>
            <a:pPr fontAlgn="base"/>
            <a:r>
              <a:rPr lang="ru-RU" i="1" dirty="0" err="1"/>
              <a:t>We</a:t>
            </a:r>
            <a:r>
              <a:rPr lang="ru-RU" i="1" dirty="0"/>
              <a:t> </a:t>
            </a:r>
            <a:r>
              <a:rPr lang="ru-RU" i="1" dirty="0" err="1"/>
              <a:t>need</a:t>
            </a:r>
            <a:r>
              <a:rPr lang="ru-RU" i="1" dirty="0"/>
              <a:t> </a:t>
            </a:r>
            <a:r>
              <a:rPr lang="ru-RU" i="1" dirty="0" err="1"/>
              <a:t>your</a:t>
            </a:r>
            <a:r>
              <a:rPr lang="ru-RU" i="1" dirty="0"/>
              <a:t> </a:t>
            </a:r>
            <a:r>
              <a:rPr lang="ru-RU" i="1" dirty="0" err="1"/>
              <a:t>help</a:t>
            </a:r>
            <a:r>
              <a:rPr lang="ru-RU" i="1" dirty="0"/>
              <a:t>. – Нам нужна ваша помощь. (смысловой глагол)</a:t>
            </a:r>
          </a:p>
          <a:p>
            <a:pPr fontAlgn="base"/>
            <a:r>
              <a:rPr lang="ru-RU" i="1" dirty="0" err="1"/>
              <a:t>We</a:t>
            </a:r>
            <a:r>
              <a:rPr lang="ru-RU" i="1" dirty="0"/>
              <a:t> </a:t>
            </a:r>
            <a:r>
              <a:rPr lang="ru-RU" i="1" dirty="0" err="1"/>
              <a:t>needn’t</a:t>
            </a:r>
            <a:r>
              <a:rPr lang="ru-RU" i="1" dirty="0"/>
              <a:t> </a:t>
            </a:r>
            <a:r>
              <a:rPr lang="ru-RU" i="1" dirty="0" err="1"/>
              <a:t>stay</a:t>
            </a:r>
            <a:r>
              <a:rPr lang="ru-RU" i="1" dirty="0"/>
              <a:t> </a:t>
            </a:r>
            <a:r>
              <a:rPr lang="ru-RU" i="1" dirty="0" err="1"/>
              <a:t>up</a:t>
            </a:r>
            <a:r>
              <a:rPr lang="ru-RU" i="1" dirty="0"/>
              <a:t> </a:t>
            </a:r>
            <a:r>
              <a:rPr lang="ru-RU" i="1" dirty="0" err="1"/>
              <a:t>late</a:t>
            </a:r>
            <a:r>
              <a:rPr lang="ru-RU" i="1" dirty="0"/>
              <a:t>. – Нам не нужно ложиться спать поздно. (модальный глагол)</a:t>
            </a:r>
          </a:p>
          <a:p>
            <a:pPr fontAlgn="base"/>
            <a:r>
              <a:rPr lang="ru-RU" b="1" dirty="0"/>
              <a:t>Значение модального глагола </a:t>
            </a:r>
            <a:r>
              <a:rPr lang="ru-RU" b="1" dirty="0" err="1"/>
              <a:t>need</a:t>
            </a:r>
            <a:r>
              <a:rPr lang="ru-RU" dirty="0"/>
              <a:t> не очень отличается от основного значения смыслового глагола. На русский язык этот модальный глагол, как правило, </a:t>
            </a:r>
            <a:r>
              <a:rPr lang="ru-RU" dirty="0">
                <a:solidFill>
                  <a:srgbClr val="FF0000"/>
                </a:solidFill>
              </a:rPr>
              <a:t>передается словами «нужно, надо, обязательно необходимо».</a:t>
            </a:r>
          </a:p>
          <a:p>
            <a:pPr fontAlgn="base"/>
            <a:r>
              <a:rPr lang="ru-RU" i="1" dirty="0" err="1"/>
              <a:t>Need</a:t>
            </a:r>
            <a:r>
              <a:rPr lang="ru-RU" i="1" dirty="0"/>
              <a:t> </a:t>
            </a:r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take</a:t>
            </a:r>
            <a:r>
              <a:rPr lang="ru-RU" i="1" dirty="0"/>
              <a:t> </a:t>
            </a:r>
            <a:r>
              <a:rPr lang="ru-RU" i="1" dirty="0" err="1"/>
              <a:t>more</a:t>
            </a:r>
            <a:r>
              <a:rPr lang="ru-RU" i="1" dirty="0"/>
              <a:t> </a:t>
            </a:r>
            <a:r>
              <a:rPr lang="ru-RU" i="1" dirty="0" err="1"/>
              <a:t>care</a:t>
            </a:r>
            <a:r>
              <a:rPr lang="ru-RU" i="1" dirty="0"/>
              <a:t> </a:t>
            </a:r>
            <a:r>
              <a:rPr lang="ru-RU" i="1" dirty="0" err="1"/>
              <a:t>of</a:t>
            </a:r>
            <a:r>
              <a:rPr lang="ru-RU" i="1" dirty="0"/>
              <a:t> </a:t>
            </a:r>
            <a:r>
              <a:rPr lang="ru-RU" i="1" dirty="0" err="1"/>
              <a:t>your</a:t>
            </a:r>
            <a:r>
              <a:rPr lang="ru-RU" i="1" dirty="0"/>
              <a:t> </a:t>
            </a:r>
            <a:r>
              <a:rPr lang="ru-RU" i="1" dirty="0" err="1"/>
              <a:t>kids</a:t>
            </a:r>
            <a:r>
              <a:rPr lang="ru-RU" i="1" dirty="0"/>
              <a:t>? – Тебе нужно уделять детям больше внимания?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322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Если мы встречаем </a:t>
            </a:r>
            <a:r>
              <a:rPr lang="ru-RU" dirty="0">
                <a:solidFill>
                  <a:srgbClr val="FF0000"/>
                </a:solidFill>
              </a:rPr>
              <a:t>отрицательное предложение с модальным глаголом </a:t>
            </a:r>
            <a:r>
              <a:rPr lang="ru-RU" dirty="0" err="1">
                <a:solidFill>
                  <a:srgbClr val="FF0000"/>
                </a:solidFill>
              </a:rPr>
              <a:t>need</a:t>
            </a:r>
            <a:r>
              <a:rPr lang="ru-RU" dirty="0"/>
              <a:t>, помним, что в этом случае он будет выражать отсутствие необходимости, разрешение не делать что-либо (можно не делать или не пришлось делать).</a:t>
            </a:r>
          </a:p>
          <a:p>
            <a:pPr fontAlgn="base"/>
            <a:r>
              <a:rPr lang="ru-RU" i="1" dirty="0" err="1"/>
              <a:t>We</a:t>
            </a:r>
            <a:r>
              <a:rPr lang="ru-RU" i="1" dirty="0"/>
              <a:t> </a:t>
            </a:r>
            <a:r>
              <a:rPr lang="ru-RU" i="1" dirty="0" err="1"/>
              <a:t>needn’t</a:t>
            </a:r>
            <a:r>
              <a:rPr lang="ru-RU" i="1" dirty="0"/>
              <a:t> </a:t>
            </a:r>
            <a:r>
              <a:rPr lang="ru-RU" i="1" dirty="0" err="1"/>
              <a:t>work</a:t>
            </a:r>
            <a:r>
              <a:rPr lang="ru-RU" i="1" dirty="0"/>
              <a:t> </a:t>
            </a:r>
            <a:r>
              <a:rPr lang="ru-RU" i="1" dirty="0" err="1"/>
              <a:t>so</a:t>
            </a:r>
            <a:r>
              <a:rPr lang="ru-RU" i="1" dirty="0"/>
              <a:t> </a:t>
            </a:r>
            <a:r>
              <a:rPr lang="ru-RU" i="1" dirty="0" err="1"/>
              <a:t>much</a:t>
            </a:r>
            <a:r>
              <a:rPr lang="ru-RU" i="1" dirty="0"/>
              <a:t>. – Нам не нужно работать так много.</a:t>
            </a:r>
          </a:p>
          <a:p>
            <a:pPr fontAlgn="base"/>
            <a:r>
              <a:rPr lang="ru-RU" dirty="0"/>
              <a:t>И еще один нюанс: </a:t>
            </a:r>
            <a:r>
              <a:rPr lang="ru-RU" dirty="0">
                <a:solidFill>
                  <a:srgbClr val="FF0000"/>
                </a:solidFill>
              </a:rPr>
              <a:t>модальный глагол </a:t>
            </a:r>
            <a:r>
              <a:rPr lang="ru-RU" dirty="0" err="1">
                <a:solidFill>
                  <a:srgbClr val="FF0000"/>
                </a:solidFill>
              </a:rPr>
              <a:t>need</a:t>
            </a:r>
            <a:r>
              <a:rPr lang="ru-RU" dirty="0">
                <a:solidFill>
                  <a:srgbClr val="FF0000"/>
                </a:solidFill>
              </a:rPr>
              <a:t> в отрицательной форме (</a:t>
            </a:r>
            <a:r>
              <a:rPr lang="ru-RU" dirty="0" err="1">
                <a:solidFill>
                  <a:srgbClr val="FF0000"/>
                </a:solidFill>
              </a:rPr>
              <a:t>needn’t</a:t>
            </a:r>
            <a:r>
              <a:rPr lang="ru-RU" dirty="0">
                <a:solidFill>
                  <a:srgbClr val="FF0000"/>
                </a:solidFill>
              </a:rPr>
              <a:t>) в сочетании с перфектным </a:t>
            </a:r>
            <a:r>
              <a:rPr lang="ru-RU" u="sng" dirty="0">
                <a:solidFill>
                  <a:srgbClr val="FF0000"/>
                </a:solidFill>
                <a:hlinkClick r:id="rId2"/>
              </a:rPr>
              <a:t>инфинитивом</a:t>
            </a:r>
            <a:r>
              <a:rPr lang="ru-RU" dirty="0"/>
              <a:t> демонстрирует нам действие, которое было совершено, но </a:t>
            </a:r>
            <a:r>
              <a:rPr lang="ru-RU" dirty="0">
                <a:solidFill>
                  <a:srgbClr val="FF0000"/>
                </a:solidFill>
              </a:rPr>
              <a:t>в котором не было никакой необходимости.</a:t>
            </a:r>
          </a:p>
          <a:p>
            <a:pPr fontAlgn="base"/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needn’t</a:t>
            </a:r>
            <a:r>
              <a:rPr lang="ru-RU" i="1" dirty="0"/>
              <a:t> </a:t>
            </a:r>
            <a:r>
              <a:rPr lang="ru-RU" i="1" dirty="0" err="1"/>
              <a:t>have</a:t>
            </a:r>
            <a:r>
              <a:rPr lang="ru-RU" i="1" dirty="0"/>
              <a:t> </a:t>
            </a:r>
            <a:r>
              <a:rPr lang="ru-RU" i="1" dirty="0" err="1"/>
              <a:t>taken</a:t>
            </a:r>
            <a:r>
              <a:rPr lang="ru-RU" i="1" dirty="0"/>
              <a:t> </a:t>
            </a:r>
            <a:r>
              <a:rPr lang="ru-RU" i="1" dirty="0" err="1"/>
              <a:t>your</a:t>
            </a:r>
            <a:r>
              <a:rPr lang="ru-RU" i="1" dirty="0"/>
              <a:t> </a:t>
            </a:r>
            <a:r>
              <a:rPr lang="ru-RU" i="1" dirty="0" err="1"/>
              <a:t>umbrella</a:t>
            </a:r>
            <a:r>
              <a:rPr lang="ru-RU" i="1" dirty="0"/>
              <a:t>. – Ты напрасно взяла зонт.</a:t>
            </a:r>
          </a:p>
          <a:p>
            <a:pPr fontAlgn="base"/>
            <a:r>
              <a:rPr lang="ru-RU" i="1" dirty="0"/>
              <a:t>I </a:t>
            </a:r>
            <a:r>
              <a:rPr lang="ru-RU" i="1" dirty="0" err="1"/>
              <a:t>needn’t</a:t>
            </a:r>
            <a:r>
              <a:rPr lang="ru-RU" i="1" dirty="0"/>
              <a:t> </a:t>
            </a:r>
            <a:r>
              <a:rPr lang="ru-RU" i="1" dirty="0" err="1"/>
              <a:t>have</a:t>
            </a:r>
            <a:r>
              <a:rPr lang="ru-RU" i="1" dirty="0"/>
              <a:t> </a:t>
            </a:r>
            <a:r>
              <a:rPr lang="ru-RU" i="1" dirty="0" err="1"/>
              <a:t>gone</a:t>
            </a:r>
            <a:r>
              <a:rPr lang="ru-RU" i="1" dirty="0"/>
              <a:t> </a:t>
            </a:r>
            <a:r>
              <a:rPr lang="ru-RU" i="1" dirty="0" err="1"/>
              <a:t>there</a:t>
            </a:r>
            <a:r>
              <a:rPr lang="ru-RU" i="1" dirty="0"/>
              <a:t>. – Зря я туда ходил.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473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>
            <a:normAutofit/>
          </a:bodyPr>
          <a:lstStyle/>
          <a:p>
            <a:pPr fontAlgn="base"/>
            <a:r>
              <a:rPr lang="ru-RU" b="1" dirty="0"/>
              <a:t>Модальный глагол </a:t>
            </a:r>
            <a:r>
              <a:rPr lang="ru-RU" b="1" dirty="0" err="1"/>
              <a:t>to</a:t>
            </a:r>
            <a:r>
              <a:rPr lang="ru-RU" b="1" dirty="0"/>
              <a:t> </a:t>
            </a:r>
            <a:r>
              <a:rPr lang="ru-RU" b="1" dirty="0" err="1"/>
              <a:t>be</a:t>
            </a:r>
            <a:r>
              <a:rPr lang="ru-RU" b="1" dirty="0"/>
              <a:t> </a:t>
            </a:r>
            <a:r>
              <a:rPr lang="ru-RU" b="1" dirty="0" err="1"/>
              <a:t>to</a:t>
            </a:r>
            <a:r>
              <a:rPr lang="ru-RU" dirty="0"/>
              <a:t> можно употреблять в двух временных плоскостях: в </a:t>
            </a:r>
            <a:r>
              <a:rPr lang="ru-RU" u="sng" dirty="0">
                <a:hlinkClick r:id="rId2"/>
              </a:rPr>
              <a:t>настоящем</a:t>
            </a:r>
            <a:r>
              <a:rPr lang="ru-RU" dirty="0"/>
              <a:t> и в </a:t>
            </a:r>
            <a:r>
              <a:rPr lang="ru-RU" u="sng" dirty="0">
                <a:hlinkClick r:id="rId3"/>
              </a:rPr>
              <a:t>прошедшем</a:t>
            </a:r>
            <a:r>
              <a:rPr lang="ru-RU" dirty="0"/>
              <a:t>. Соответственно и формы будут подходящие. Если это настоящее время, то мы выбираем среди – I </a:t>
            </a:r>
            <a:r>
              <a:rPr lang="ru-RU" dirty="0" err="1"/>
              <a:t>am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, </a:t>
            </a:r>
            <a:r>
              <a:rPr lang="ru-RU" dirty="0" err="1"/>
              <a:t>he</a:t>
            </a:r>
            <a:r>
              <a:rPr lang="ru-RU" dirty="0"/>
              <a:t> / </a:t>
            </a:r>
            <a:r>
              <a:rPr lang="ru-RU" dirty="0" err="1"/>
              <a:t>she</a:t>
            </a:r>
            <a:r>
              <a:rPr lang="ru-RU" dirty="0"/>
              <a:t> / </a:t>
            </a:r>
            <a:r>
              <a:rPr lang="ru-RU" dirty="0" err="1"/>
              <a:t>it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, </a:t>
            </a:r>
            <a:r>
              <a:rPr lang="ru-RU" dirty="0" err="1"/>
              <a:t>you</a:t>
            </a:r>
            <a:r>
              <a:rPr lang="ru-RU" dirty="0"/>
              <a:t> / </a:t>
            </a:r>
            <a:r>
              <a:rPr lang="ru-RU" dirty="0" err="1"/>
              <a:t>we</a:t>
            </a:r>
            <a:r>
              <a:rPr lang="ru-RU" dirty="0"/>
              <a:t> / </a:t>
            </a:r>
            <a:r>
              <a:rPr lang="ru-RU" dirty="0" err="1"/>
              <a:t>they</a:t>
            </a:r>
            <a:r>
              <a:rPr lang="ru-RU" dirty="0"/>
              <a:t> </a:t>
            </a:r>
            <a:r>
              <a:rPr lang="ru-RU" dirty="0" err="1"/>
              <a:t>are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. Когда нам нужно прошедшее время, воспользуемся двумя вариантами – </a:t>
            </a:r>
            <a:r>
              <a:rPr lang="ru-RU" dirty="0" err="1"/>
              <a:t>was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 (единственное число), </a:t>
            </a:r>
            <a:r>
              <a:rPr lang="ru-RU" dirty="0" err="1"/>
              <a:t>were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 (множественное число). А что делать, если нам необходимо выразить какие-то мысли в будущем времени? В этом случае нам на помощь приходит </a:t>
            </a:r>
            <a:r>
              <a:rPr lang="ru-RU" u="sng" dirty="0">
                <a:hlinkClick r:id="rId4"/>
              </a:rPr>
              <a:t>модальный глагол </a:t>
            </a:r>
            <a:r>
              <a:rPr lang="ru-RU" u="sng" dirty="0" err="1">
                <a:hlinkClick r:id="rId4"/>
              </a:rPr>
              <a:t>have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to</a:t>
            </a:r>
            <a:r>
              <a:rPr lang="ru-RU" dirty="0"/>
              <a:t>.</a:t>
            </a:r>
          </a:p>
          <a:p>
            <a:pPr fontAlgn="base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306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>
            <a:normAutofit/>
          </a:bodyPr>
          <a:lstStyle/>
          <a:p>
            <a:pPr fontAlgn="base"/>
            <a:r>
              <a:rPr lang="ru-RU" b="1" dirty="0"/>
              <a:t>Смысл модального глагола </a:t>
            </a:r>
            <a:r>
              <a:rPr lang="ru-RU" b="1" dirty="0" err="1"/>
              <a:t>to</a:t>
            </a:r>
            <a:r>
              <a:rPr lang="ru-RU" b="1" dirty="0"/>
              <a:t> </a:t>
            </a:r>
            <a:r>
              <a:rPr lang="ru-RU" b="1" dirty="0" err="1"/>
              <a:t>be</a:t>
            </a:r>
            <a:r>
              <a:rPr lang="ru-RU" b="1" dirty="0"/>
              <a:t> </a:t>
            </a:r>
            <a:r>
              <a:rPr lang="ru-RU" b="1" dirty="0" err="1"/>
              <a:t>to</a:t>
            </a:r>
            <a:r>
              <a:rPr lang="ru-RU" dirty="0"/>
              <a:t> </a:t>
            </a:r>
            <a:r>
              <a:rPr lang="ru-RU" u="sng" dirty="0"/>
              <a:t>состоит в том, что наличие этого глагола в предложении подразумевает предварительную взаимную договоренность о необходимости выполнения какого-либо действия</a:t>
            </a:r>
            <a:r>
              <a:rPr lang="ru-RU" dirty="0"/>
              <a:t>. Поэтому и </a:t>
            </a:r>
            <a:r>
              <a:rPr lang="ru-RU" dirty="0">
                <a:solidFill>
                  <a:srgbClr val="FF0000"/>
                </a:solidFill>
              </a:rPr>
              <a:t>перевод этого модального глагола будет опираться на такую лексику, как «условились», «договорились», «должен был, обязан», «суждено», «собирались» и т.д</a:t>
            </a:r>
            <a:r>
              <a:rPr lang="ru-RU" dirty="0"/>
              <a:t>. Это можно очень четко рассмотреть на представленных примерах:</a:t>
            </a:r>
          </a:p>
          <a:p>
            <a:pPr fontAlgn="base"/>
            <a:r>
              <a:rPr lang="ru-RU" i="1" dirty="0" err="1"/>
              <a:t>We</a:t>
            </a:r>
            <a:r>
              <a:rPr lang="ru-RU" i="1" dirty="0"/>
              <a:t> </a:t>
            </a:r>
            <a:r>
              <a:rPr lang="ru-RU" i="1" dirty="0" err="1"/>
              <a:t>are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decide</a:t>
            </a:r>
            <a:r>
              <a:rPr lang="ru-RU" i="1" dirty="0"/>
              <a:t> </a:t>
            </a:r>
            <a:r>
              <a:rPr lang="ru-RU" i="1" dirty="0" err="1"/>
              <a:t>it</a:t>
            </a:r>
            <a:r>
              <a:rPr lang="ru-RU" i="1" dirty="0"/>
              <a:t> </a:t>
            </a:r>
            <a:r>
              <a:rPr lang="ru-RU" i="1" dirty="0" err="1"/>
              <a:t>right</a:t>
            </a:r>
            <a:r>
              <a:rPr lang="ru-RU" i="1" dirty="0"/>
              <a:t> </a:t>
            </a:r>
            <a:r>
              <a:rPr lang="ru-RU" i="1" dirty="0" err="1"/>
              <a:t>now</a:t>
            </a:r>
            <a:r>
              <a:rPr lang="ru-RU" i="1" dirty="0"/>
              <a:t>. – Мы обязаны решить это прямо сейчас.</a:t>
            </a:r>
          </a:p>
          <a:p>
            <a:pPr fontAlgn="base"/>
            <a:r>
              <a:rPr lang="ru-RU" i="1" dirty="0" err="1"/>
              <a:t>Who</a:t>
            </a:r>
            <a:r>
              <a:rPr lang="ru-RU" i="1" dirty="0"/>
              <a:t> </a:t>
            </a:r>
            <a:r>
              <a:rPr lang="ru-RU" i="1" dirty="0" err="1"/>
              <a:t>is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do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talking</a:t>
            </a:r>
            <a:r>
              <a:rPr lang="ru-RU" i="1" dirty="0"/>
              <a:t> </a:t>
            </a:r>
            <a:r>
              <a:rPr lang="ru-RU" i="1" dirty="0" err="1"/>
              <a:t>today</a:t>
            </a:r>
            <a:r>
              <a:rPr lang="ru-RU" i="1" dirty="0"/>
              <a:t>? – Кому сегодня предстоит вести разговор?</a:t>
            </a:r>
          </a:p>
          <a:p>
            <a:pPr fontAlgn="base"/>
            <a:r>
              <a:rPr lang="ru-RU" i="1" dirty="0" err="1"/>
              <a:t>What</a:t>
            </a:r>
            <a:r>
              <a:rPr lang="ru-RU" i="1" dirty="0"/>
              <a:t> </a:t>
            </a:r>
            <a:r>
              <a:rPr lang="ru-RU" i="1" dirty="0" err="1"/>
              <a:t>am</a:t>
            </a:r>
            <a:r>
              <a:rPr lang="ru-RU" i="1" dirty="0"/>
              <a:t> I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tell</a:t>
            </a:r>
            <a:r>
              <a:rPr lang="ru-RU" i="1" dirty="0"/>
              <a:t> </a:t>
            </a:r>
            <a:r>
              <a:rPr lang="ru-RU" i="1" dirty="0" err="1"/>
              <a:t>my</a:t>
            </a:r>
            <a:r>
              <a:rPr lang="ru-RU" i="1" dirty="0"/>
              <a:t> </a:t>
            </a:r>
            <a:r>
              <a:rPr lang="ru-RU" i="1" dirty="0" err="1"/>
              <a:t>parents</a:t>
            </a:r>
            <a:r>
              <a:rPr lang="ru-RU" i="1" dirty="0"/>
              <a:t>? – Ну и что мне теперь говорить родителям?</a:t>
            </a:r>
          </a:p>
        </p:txBody>
      </p:sp>
    </p:spTree>
    <p:extLst>
      <p:ext uri="{BB962C8B-B14F-4D97-AF65-F5344CB8AC3E}">
        <p14:creationId xmlns:p14="http://schemas.microsoft.com/office/powerpoint/2010/main" val="214047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Глаголы </a:t>
            </a:r>
            <a:r>
              <a:rPr lang="ru-RU" b="1" dirty="0" err="1"/>
              <a:t>can</a:t>
            </a:r>
            <a:r>
              <a:rPr lang="ru-RU" b="1" dirty="0"/>
              <a:t> и </a:t>
            </a:r>
            <a:r>
              <a:rPr lang="ru-RU" b="1" dirty="0" err="1"/>
              <a:t>may</a:t>
            </a:r>
            <a:r>
              <a:rPr lang="ru-RU" dirty="0"/>
              <a:t> имеют форму настоящего времени и прошедшего </a:t>
            </a:r>
            <a:r>
              <a:rPr lang="ru-RU" b="1" dirty="0" err="1"/>
              <a:t>could</a:t>
            </a:r>
            <a:r>
              <a:rPr lang="ru-RU" b="1" dirty="0"/>
              <a:t>, </a:t>
            </a:r>
            <a:r>
              <a:rPr lang="ru-RU" b="1" dirty="0" err="1"/>
              <a:t>might</a:t>
            </a:r>
            <a:r>
              <a:rPr lang="ru-RU" dirty="0"/>
              <a:t>. Глаголы </a:t>
            </a:r>
            <a:r>
              <a:rPr lang="ru-RU" b="1" dirty="0" err="1"/>
              <a:t>must</a:t>
            </a:r>
            <a:r>
              <a:rPr lang="ru-RU" b="1" dirty="0"/>
              <a:t>, </a:t>
            </a:r>
            <a:r>
              <a:rPr lang="ru-RU" b="1" dirty="0" err="1"/>
              <a:t>ought</a:t>
            </a:r>
            <a:r>
              <a:rPr lang="ru-RU" b="1" dirty="0"/>
              <a:t> и </a:t>
            </a:r>
            <a:r>
              <a:rPr lang="ru-RU" b="1" dirty="0" err="1"/>
              <a:t>need</a:t>
            </a:r>
            <a:r>
              <a:rPr lang="ru-RU" dirty="0"/>
              <a:t> </a:t>
            </a:r>
            <a:r>
              <a:rPr lang="ru-RU" i="1" dirty="0"/>
              <a:t>имеют форму только настоящего времени.</a:t>
            </a:r>
            <a:endParaRPr lang="en-US" i="1" dirty="0"/>
          </a:p>
          <a:p>
            <a:pPr fontAlgn="base"/>
            <a:r>
              <a:rPr lang="ru-RU" b="1" dirty="0"/>
              <a:t>Модальные глаголы </a:t>
            </a:r>
            <a:r>
              <a:rPr lang="ru-RU" dirty="0"/>
              <a:t>в </a:t>
            </a:r>
            <a:r>
              <a:rPr lang="ru-RU" dirty="0">
                <a:solidFill>
                  <a:srgbClr val="FF0000"/>
                </a:solidFill>
              </a:rPr>
              <a:t>английском языке имеют одну форму для всех лиц и чисел. </a:t>
            </a:r>
            <a:endParaRPr lang="en-US" dirty="0">
              <a:solidFill>
                <a:srgbClr val="FF0000"/>
              </a:solidFill>
            </a:endParaRPr>
          </a:p>
          <a:p>
            <a:pPr fontAlgn="base"/>
            <a:r>
              <a:rPr lang="ru-RU" i="1" dirty="0"/>
              <a:t>Вопросительная форма </a:t>
            </a:r>
            <a:r>
              <a:rPr lang="ru-RU" dirty="0"/>
              <a:t>образуется без вспомогательных глаголов. </a:t>
            </a:r>
            <a:endParaRPr lang="en-US" dirty="0"/>
          </a:p>
          <a:p>
            <a:pPr fontAlgn="base"/>
            <a:r>
              <a:rPr lang="ru-RU" i="1" dirty="0"/>
              <a:t>Отрицательная форма </a:t>
            </a:r>
            <a:r>
              <a:rPr lang="ru-RU" dirty="0"/>
              <a:t>образуется при помощи частицы </a:t>
            </a:r>
            <a:r>
              <a:rPr lang="ru-RU" dirty="0" err="1"/>
              <a:t>not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I </a:t>
            </a:r>
            <a:r>
              <a:rPr lang="ru-RU" dirty="0" err="1"/>
              <a:t>can’t</a:t>
            </a:r>
            <a:r>
              <a:rPr lang="ru-RU" dirty="0"/>
              <a:t> </a:t>
            </a:r>
            <a:r>
              <a:rPr lang="ru-RU" dirty="0" err="1"/>
              <a:t>do</a:t>
            </a:r>
            <a:r>
              <a:rPr lang="ru-RU" dirty="0"/>
              <a:t> </a:t>
            </a:r>
            <a:r>
              <a:rPr lang="ru-RU" dirty="0" err="1"/>
              <a:t>it</a:t>
            </a:r>
            <a:r>
              <a:rPr lang="ru-RU" dirty="0"/>
              <a:t>. — Я не могу этого сделать.</a:t>
            </a:r>
          </a:p>
          <a:p>
            <a:pPr fontAlgn="base"/>
            <a:r>
              <a:rPr lang="ru-RU" dirty="0" err="1"/>
              <a:t>May</a:t>
            </a:r>
            <a:r>
              <a:rPr lang="ru-RU" dirty="0"/>
              <a:t> I </a:t>
            </a:r>
            <a:r>
              <a:rPr lang="ru-RU" dirty="0" err="1"/>
              <a:t>use</a:t>
            </a:r>
            <a:r>
              <a:rPr lang="ru-RU" dirty="0"/>
              <a:t> </a:t>
            </a:r>
            <a:r>
              <a:rPr lang="ru-RU" dirty="0" err="1"/>
              <a:t>your</a:t>
            </a:r>
            <a:r>
              <a:rPr lang="ru-RU" dirty="0"/>
              <a:t> </a:t>
            </a:r>
            <a:r>
              <a:rPr lang="ru-RU" dirty="0" err="1"/>
              <a:t>phone</a:t>
            </a:r>
            <a:r>
              <a:rPr lang="ru-RU" dirty="0"/>
              <a:t>? — Могу я воспользоваться вашим телефоном.</a:t>
            </a:r>
          </a:p>
          <a:p>
            <a:pPr fontAlgn="base"/>
            <a:r>
              <a:rPr lang="ru-RU" dirty="0"/>
              <a:t>Модальных глаголов в английском языке сравнительно немного и </a:t>
            </a:r>
            <a:r>
              <a:rPr lang="ru-RU" i="1" dirty="0"/>
              <a:t>каждый из них имеет свое значение.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72411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>
            <a:normAutofit/>
          </a:bodyPr>
          <a:lstStyle/>
          <a:p>
            <a:pPr fontAlgn="base"/>
            <a:r>
              <a:rPr lang="ru-RU" b="1" dirty="0"/>
              <a:t>Модальный глагол </a:t>
            </a:r>
            <a:r>
              <a:rPr lang="ru-RU" dirty="0" err="1"/>
              <a:t>have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 необходимо изучать в тесной связи с </a:t>
            </a:r>
            <a:r>
              <a:rPr lang="ru-RU" u="sng" dirty="0">
                <a:hlinkClick r:id="rId2"/>
              </a:rPr>
              <a:t>модальным глаголом </a:t>
            </a:r>
            <a:r>
              <a:rPr lang="ru-RU" u="sng" dirty="0" err="1">
                <a:hlinkClick r:id="rId2"/>
              </a:rPr>
              <a:t>must</a:t>
            </a:r>
            <a:r>
              <a:rPr lang="ru-RU" dirty="0"/>
              <a:t>. Они оба обладают значением обязанности или необходимости. Но, если модальный глагол </a:t>
            </a:r>
            <a:r>
              <a:rPr lang="ru-RU" dirty="0" err="1"/>
              <a:t>must</a:t>
            </a:r>
            <a:r>
              <a:rPr lang="ru-RU" dirty="0"/>
              <a:t> выражает потребность сделать что-то в силу каких-либо личных устремлений, то модальный глагол </a:t>
            </a:r>
            <a:r>
              <a:rPr lang="ru-RU" b="1" dirty="0" err="1"/>
              <a:t>have</a:t>
            </a:r>
            <a:r>
              <a:rPr lang="ru-RU" b="1" dirty="0"/>
              <a:t> </a:t>
            </a:r>
            <a:r>
              <a:rPr lang="ru-RU" b="1" dirty="0" err="1"/>
              <a:t>to</a:t>
            </a:r>
            <a:r>
              <a:rPr lang="ru-RU" b="1" dirty="0"/>
              <a:t> отвечает за необходимость выполнения действия из-за каких-либо обстоятельств. </a:t>
            </a:r>
            <a:r>
              <a:rPr lang="ru-RU" dirty="0"/>
              <a:t>Получается, что кто-то вынужден сделать что-то (или ему приходится) в связи со сложившейся ситуацией или под влиянием каких-либо обстоятельств.</a:t>
            </a:r>
          </a:p>
          <a:p>
            <a:pPr fontAlgn="base"/>
            <a:r>
              <a:rPr lang="ru-RU" dirty="0"/>
              <a:t>Модальный глагол</a:t>
            </a:r>
            <a:r>
              <a:rPr lang="ru-RU" b="1" dirty="0"/>
              <a:t> </a:t>
            </a:r>
            <a:r>
              <a:rPr lang="ru-RU" b="1" dirty="0" err="1"/>
              <a:t>have</a:t>
            </a:r>
            <a:r>
              <a:rPr lang="ru-RU" b="1" dirty="0"/>
              <a:t> </a:t>
            </a:r>
            <a:r>
              <a:rPr lang="ru-RU" b="1" dirty="0" err="1"/>
              <a:t>to</a:t>
            </a:r>
            <a:r>
              <a:rPr lang="ru-RU" b="1" dirty="0"/>
              <a:t> обладает формами во всех трех временных плоскостях: </a:t>
            </a:r>
            <a:r>
              <a:rPr lang="ru-RU" u="sng" dirty="0">
                <a:hlinkClick r:id="rId3"/>
              </a:rPr>
              <a:t>настоящем</a:t>
            </a:r>
            <a:r>
              <a:rPr lang="ru-RU" dirty="0"/>
              <a:t> (</a:t>
            </a:r>
            <a:r>
              <a:rPr lang="ru-RU" dirty="0" err="1"/>
              <a:t>have</a:t>
            </a:r>
            <a:r>
              <a:rPr lang="ru-RU" dirty="0"/>
              <a:t> / </a:t>
            </a:r>
            <a:r>
              <a:rPr lang="ru-RU" dirty="0" err="1"/>
              <a:t>has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), </a:t>
            </a:r>
            <a:r>
              <a:rPr lang="ru-RU" u="sng" dirty="0">
                <a:hlinkClick r:id="rId4"/>
              </a:rPr>
              <a:t>прошедшем</a:t>
            </a:r>
            <a:r>
              <a:rPr lang="ru-RU" dirty="0"/>
              <a:t> (</a:t>
            </a:r>
            <a:r>
              <a:rPr lang="ru-RU" dirty="0" err="1"/>
              <a:t>had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) и </a:t>
            </a:r>
            <a:r>
              <a:rPr lang="ru-RU" u="sng" dirty="0">
                <a:hlinkClick r:id="rId5"/>
              </a:rPr>
              <a:t>будущем</a:t>
            </a:r>
            <a:r>
              <a:rPr lang="ru-RU" dirty="0"/>
              <a:t> (</a:t>
            </a:r>
            <a:r>
              <a:rPr lang="ru-RU" dirty="0" err="1"/>
              <a:t>will</a:t>
            </a:r>
            <a:r>
              <a:rPr lang="ru-RU" dirty="0"/>
              <a:t> </a:t>
            </a:r>
            <a:r>
              <a:rPr lang="ru-RU" dirty="0" err="1"/>
              <a:t>have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). Вопросительные и отрицательные предложения в этом случае образуются при помощи вспомогательного глагола </a:t>
            </a:r>
            <a:r>
              <a:rPr lang="ru-RU" dirty="0" err="1"/>
              <a:t>do</a:t>
            </a:r>
            <a:r>
              <a:rPr lang="ru-RU" dirty="0"/>
              <a:t> в нужном времени (</a:t>
            </a:r>
            <a:r>
              <a:rPr lang="ru-RU" dirty="0" err="1"/>
              <a:t>don’t</a:t>
            </a:r>
            <a:r>
              <a:rPr lang="ru-RU" dirty="0"/>
              <a:t> </a:t>
            </a:r>
            <a:r>
              <a:rPr lang="ru-RU" dirty="0" err="1"/>
              <a:t>have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, </a:t>
            </a:r>
            <a:r>
              <a:rPr lang="ru-RU" dirty="0" err="1"/>
              <a:t>doesn’t</a:t>
            </a:r>
            <a:r>
              <a:rPr lang="ru-RU" dirty="0"/>
              <a:t> </a:t>
            </a:r>
            <a:r>
              <a:rPr lang="ru-RU" dirty="0" err="1"/>
              <a:t>have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 / </a:t>
            </a:r>
            <a:r>
              <a:rPr lang="ru-RU" dirty="0" err="1"/>
              <a:t>didn’t</a:t>
            </a:r>
            <a:r>
              <a:rPr lang="ru-RU" dirty="0"/>
              <a:t> </a:t>
            </a:r>
            <a:r>
              <a:rPr lang="ru-RU" dirty="0" err="1"/>
              <a:t>have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 / </a:t>
            </a:r>
            <a:r>
              <a:rPr lang="ru-RU" dirty="0" err="1"/>
              <a:t>won’t</a:t>
            </a:r>
            <a:r>
              <a:rPr lang="ru-RU" dirty="0"/>
              <a:t> </a:t>
            </a:r>
            <a:r>
              <a:rPr lang="ru-RU" dirty="0" err="1"/>
              <a:t>have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380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/>
          <a:lstStyle/>
          <a:p>
            <a:pPr fontAlgn="base"/>
            <a:r>
              <a:rPr lang="en-US" i="1" dirty="0"/>
              <a:t>I have to make a call before we leave. – </a:t>
            </a:r>
            <a:r>
              <a:rPr lang="ru-RU" i="1" dirty="0"/>
              <a:t>Мне нужно позвонить перед уходом.</a:t>
            </a:r>
          </a:p>
          <a:p>
            <a:pPr fontAlgn="base"/>
            <a:r>
              <a:rPr lang="en-US" i="1" dirty="0"/>
              <a:t>When will you actually have to report? – </a:t>
            </a:r>
            <a:r>
              <a:rPr lang="ru-RU" i="1" dirty="0"/>
              <a:t>Когда именно тебе нужно выступить с сообщением?</a:t>
            </a:r>
          </a:p>
          <a:p>
            <a:pPr fontAlgn="base"/>
            <a:r>
              <a:rPr lang="en-US" i="1" dirty="0"/>
              <a:t>Do I have to have another check-up, doctor? – </a:t>
            </a:r>
            <a:r>
              <a:rPr lang="ru-RU" i="1" dirty="0"/>
              <a:t>Доктор, мне нужно еще раз пройти обследование?</a:t>
            </a:r>
          </a:p>
          <a:p>
            <a:pPr fontAlgn="base"/>
            <a:r>
              <a:rPr lang="en-US" i="1" dirty="0"/>
              <a:t>He had to raise his voice to be heard by the audience. – </a:t>
            </a:r>
            <a:r>
              <a:rPr lang="ru-RU" i="1" dirty="0"/>
              <a:t>Чтобы публика его услышала, ему пришлось говорить громче.</a:t>
            </a:r>
          </a:p>
          <a:p>
            <a:pPr fontAlgn="base"/>
            <a:r>
              <a:rPr lang="en-US" i="1" dirty="0"/>
              <a:t>Just think of the arrangements that have to be made. – </a:t>
            </a:r>
            <a:r>
              <a:rPr lang="ru-RU" i="1" dirty="0"/>
              <a:t>Только подумай о всех тех приготовлениях, который нам нужно сделать.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649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>
            <a:normAutofit/>
          </a:bodyPr>
          <a:lstStyle/>
          <a:p>
            <a:pPr fontAlgn="base"/>
            <a:r>
              <a:rPr lang="ru-RU" b="1" dirty="0"/>
              <a:t>Модальный глагол </a:t>
            </a:r>
            <a:r>
              <a:rPr lang="ru-RU" b="1" dirty="0" err="1"/>
              <a:t>shall</a:t>
            </a:r>
            <a:r>
              <a:rPr lang="ru-RU" dirty="0"/>
              <a:t> имеет две формы – </a:t>
            </a:r>
            <a:r>
              <a:rPr lang="ru-RU" u="sng" dirty="0">
                <a:hlinkClick r:id="rId2"/>
              </a:rPr>
              <a:t>настоящего времени</a:t>
            </a:r>
            <a:r>
              <a:rPr lang="ru-RU" dirty="0"/>
              <a:t> (непосредственно </a:t>
            </a:r>
            <a:r>
              <a:rPr lang="ru-RU" dirty="0" err="1"/>
              <a:t>shall</a:t>
            </a:r>
            <a:r>
              <a:rPr lang="ru-RU" dirty="0"/>
              <a:t>) и </a:t>
            </a:r>
            <a:r>
              <a:rPr lang="ru-RU" u="sng" dirty="0">
                <a:hlinkClick r:id="rId3"/>
              </a:rPr>
              <a:t>прошедшего времени</a:t>
            </a:r>
            <a:r>
              <a:rPr lang="ru-RU" dirty="0"/>
              <a:t> (</a:t>
            </a:r>
            <a:r>
              <a:rPr lang="ru-RU" dirty="0" err="1"/>
              <a:t>should</a:t>
            </a:r>
            <a:r>
              <a:rPr lang="ru-RU" dirty="0"/>
              <a:t>). Несмотря на то, что это две формы одного глагола, каждая из них имеет свои особенности употребления, свои подходящие ситуации, поэтому мы рассмотрим </a:t>
            </a:r>
            <a:r>
              <a:rPr lang="ru-RU" dirty="0" err="1"/>
              <a:t>shall</a:t>
            </a:r>
            <a:r>
              <a:rPr lang="ru-RU" dirty="0"/>
              <a:t> и </a:t>
            </a:r>
            <a:r>
              <a:rPr lang="ru-RU" dirty="0" err="1"/>
              <a:t>should</a:t>
            </a:r>
            <a:r>
              <a:rPr lang="ru-RU" dirty="0"/>
              <a:t> по отдельности. Начнем с модального глагола </a:t>
            </a:r>
            <a:r>
              <a:rPr lang="ru-RU" dirty="0" err="1"/>
              <a:t>shall</a:t>
            </a:r>
            <a:r>
              <a:rPr lang="ru-RU" dirty="0"/>
              <a:t>.</a:t>
            </a:r>
          </a:p>
          <a:p>
            <a:pPr fontAlgn="base"/>
            <a:r>
              <a:rPr lang="ru-RU" b="1" dirty="0"/>
              <a:t>Модальный глагол SHALL</a:t>
            </a:r>
          </a:p>
          <a:p>
            <a:pPr fontAlgn="base"/>
            <a:r>
              <a:rPr lang="ru-RU" dirty="0"/>
              <a:t>Прежде чем говорить о модальности этого глагола, следует отметить, что этот глагол, как таковой, может быть еще и вспомогательным. В этом виде в компании с </a:t>
            </a:r>
            <a:r>
              <a:rPr lang="ru-RU" u="sng" dirty="0">
                <a:hlinkClick r:id="rId4"/>
              </a:rPr>
              <a:t>инфинитивом</a:t>
            </a:r>
            <a:r>
              <a:rPr lang="ru-RU" dirty="0"/>
              <a:t> он необходим для образования будущего времени в английском языке. Например:</a:t>
            </a:r>
          </a:p>
          <a:p>
            <a:pPr fontAlgn="base"/>
            <a:r>
              <a:rPr lang="ru-RU" i="1" dirty="0" err="1"/>
              <a:t>Wait</a:t>
            </a:r>
            <a:r>
              <a:rPr lang="ru-RU" i="1" dirty="0"/>
              <a:t> a </a:t>
            </a:r>
            <a:r>
              <a:rPr lang="ru-RU" i="1" dirty="0" err="1"/>
              <a:t>moment</a:t>
            </a:r>
            <a:r>
              <a:rPr lang="ru-RU" i="1" dirty="0"/>
              <a:t>! I </a:t>
            </a:r>
            <a:r>
              <a:rPr lang="ru-RU" i="1" dirty="0" err="1"/>
              <a:t>shall</a:t>
            </a:r>
            <a:r>
              <a:rPr lang="ru-RU" i="1" dirty="0"/>
              <a:t> </a:t>
            </a:r>
            <a:r>
              <a:rPr lang="ru-RU" i="1" dirty="0" err="1"/>
              <a:t>call</a:t>
            </a:r>
            <a:r>
              <a:rPr lang="ru-RU" i="1" dirty="0"/>
              <a:t> </a:t>
            </a:r>
            <a:r>
              <a:rPr lang="ru-RU" i="1" dirty="0" err="1"/>
              <a:t>my</a:t>
            </a:r>
            <a:r>
              <a:rPr lang="ru-RU" i="1" dirty="0"/>
              <a:t> </a:t>
            </a:r>
            <a:r>
              <a:rPr lang="ru-RU" i="1" dirty="0" err="1"/>
              <a:t>boss</a:t>
            </a:r>
            <a:r>
              <a:rPr lang="ru-RU" i="1" dirty="0"/>
              <a:t>. – Подожди минутку! Я позвоню начальнику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352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Итак, </a:t>
            </a:r>
            <a:r>
              <a:rPr lang="ru-RU" b="1" dirty="0"/>
              <a:t>модальный глагол </a:t>
            </a:r>
            <a:r>
              <a:rPr lang="ru-RU" b="1" dirty="0" err="1"/>
              <a:t>shall</a:t>
            </a:r>
            <a:r>
              <a:rPr lang="ru-RU" b="1" dirty="0"/>
              <a:t> нам необходим для того, чтобы выразить: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Распоряжение, указание, выяснение инструкции. </a:t>
            </a:r>
            <a:r>
              <a:rPr lang="ru-RU" dirty="0"/>
              <a:t>В этом варианте модальный глагол </a:t>
            </a:r>
            <a:r>
              <a:rPr lang="ru-RU" dirty="0" err="1"/>
              <a:t>shall</a:t>
            </a:r>
            <a:r>
              <a:rPr lang="ru-RU" dirty="0"/>
              <a:t> используется в вопросительных предложениях с первым лицом.</a:t>
            </a:r>
            <a:br>
              <a:rPr lang="ru-RU" dirty="0"/>
            </a:br>
            <a:r>
              <a:rPr lang="ru-RU" i="1" dirty="0" err="1"/>
              <a:t>Shall</a:t>
            </a:r>
            <a:r>
              <a:rPr lang="ru-RU" i="1" dirty="0"/>
              <a:t> I </a:t>
            </a:r>
            <a:r>
              <a:rPr lang="ru-RU" i="1" dirty="0" err="1"/>
              <a:t>shut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door</a:t>
            </a:r>
            <a:r>
              <a:rPr lang="ru-RU" i="1" dirty="0"/>
              <a:t>? – Мне закрыть дверь?</a:t>
            </a:r>
          </a:p>
          <a:p>
            <a:pPr fontAlgn="base"/>
            <a:r>
              <a:rPr lang="ru-RU" i="1" dirty="0" err="1"/>
              <a:t>When</a:t>
            </a:r>
            <a:r>
              <a:rPr lang="ru-RU" i="1" dirty="0"/>
              <a:t> </a:t>
            </a:r>
            <a:r>
              <a:rPr lang="ru-RU" i="1" dirty="0" err="1"/>
              <a:t>shall</a:t>
            </a:r>
            <a:r>
              <a:rPr lang="ru-RU" i="1" dirty="0"/>
              <a:t> </a:t>
            </a:r>
            <a:r>
              <a:rPr lang="ru-RU" i="1" dirty="0" err="1"/>
              <a:t>we</a:t>
            </a:r>
            <a:r>
              <a:rPr lang="ru-RU" i="1" dirty="0"/>
              <a:t> </a:t>
            </a:r>
            <a:r>
              <a:rPr lang="ru-RU" i="1" dirty="0" err="1"/>
              <a:t>wait</a:t>
            </a:r>
            <a:r>
              <a:rPr lang="ru-RU" i="1" dirty="0"/>
              <a:t> </a:t>
            </a:r>
            <a:r>
              <a:rPr lang="ru-RU" i="1" dirty="0" err="1"/>
              <a:t>for</a:t>
            </a:r>
            <a:r>
              <a:rPr lang="ru-RU" i="1" dirty="0"/>
              <a:t> </a:t>
            </a:r>
            <a:r>
              <a:rPr lang="ru-RU" i="1" dirty="0" err="1"/>
              <a:t>you</a:t>
            </a:r>
            <a:r>
              <a:rPr lang="ru-RU" i="1" dirty="0"/>
              <a:t>? – Когда нам вас ждать?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Обещание, приказание, угрозу, предостережение со стороны говорящего.</a:t>
            </a:r>
            <a:br>
              <a:rPr lang="ru-RU" dirty="0"/>
            </a:br>
            <a:r>
              <a:rPr lang="ru-RU" i="1" dirty="0" err="1"/>
              <a:t>Warn</a:t>
            </a:r>
            <a:r>
              <a:rPr lang="ru-RU" i="1" dirty="0"/>
              <a:t> </a:t>
            </a:r>
            <a:r>
              <a:rPr lang="ru-RU" i="1" dirty="0" err="1"/>
              <a:t>her</a:t>
            </a:r>
            <a:r>
              <a:rPr lang="ru-RU" i="1" dirty="0"/>
              <a:t> </a:t>
            </a:r>
            <a:r>
              <a:rPr lang="ru-RU" i="1" dirty="0" err="1"/>
              <a:t>that</a:t>
            </a:r>
            <a:r>
              <a:rPr lang="ru-RU" i="1" dirty="0"/>
              <a:t> </a:t>
            </a:r>
            <a:r>
              <a:rPr lang="ru-RU" i="1" dirty="0" err="1"/>
              <a:t>she</a:t>
            </a:r>
            <a:r>
              <a:rPr lang="ru-RU" i="1" dirty="0"/>
              <a:t> </a:t>
            </a:r>
            <a:r>
              <a:rPr lang="ru-RU" i="1" dirty="0" err="1"/>
              <a:t>shall</a:t>
            </a:r>
            <a:r>
              <a:rPr lang="ru-RU" i="1" dirty="0"/>
              <a:t> </a:t>
            </a:r>
            <a:r>
              <a:rPr lang="ru-RU" i="1" dirty="0" err="1"/>
              <a:t>pass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exam</a:t>
            </a:r>
            <a:r>
              <a:rPr lang="ru-RU" i="1" dirty="0"/>
              <a:t> </a:t>
            </a:r>
            <a:r>
              <a:rPr lang="ru-RU" i="1" dirty="0" err="1"/>
              <a:t>tomorrow</a:t>
            </a:r>
            <a:r>
              <a:rPr lang="ru-RU" i="1" dirty="0"/>
              <a:t>. – Предупреди ее, что она будет сдавать экзамен завтра.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Уверенность. А словосочетание </a:t>
            </a:r>
            <a:r>
              <a:rPr lang="ru-RU" dirty="0" err="1">
                <a:solidFill>
                  <a:srgbClr val="FF0000"/>
                </a:solidFill>
              </a:rPr>
              <a:t>smb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shall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do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smth</a:t>
            </a:r>
            <a:r>
              <a:rPr lang="ru-RU" dirty="0">
                <a:solidFill>
                  <a:srgbClr val="FF0000"/>
                </a:solidFill>
              </a:rPr>
              <a:t> можно трактовать, как «кто-то сделает обязательно».</a:t>
            </a:r>
            <a:br>
              <a:rPr lang="ru-RU" dirty="0"/>
            </a:br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shall</a:t>
            </a:r>
            <a:r>
              <a:rPr lang="ru-RU" i="1" dirty="0"/>
              <a:t> </a:t>
            </a:r>
            <a:r>
              <a:rPr lang="ru-RU" i="1" dirty="0" err="1"/>
              <a:t>get</a:t>
            </a:r>
            <a:r>
              <a:rPr lang="ru-RU" i="1" dirty="0"/>
              <a:t> </a:t>
            </a:r>
            <a:r>
              <a:rPr lang="ru-RU" i="1" dirty="0" err="1"/>
              <a:t>your</a:t>
            </a:r>
            <a:r>
              <a:rPr lang="ru-RU" i="1" dirty="0"/>
              <a:t> </a:t>
            </a:r>
            <a:r>
              <a:rPr lang="ru-RU" i="1" dirty="0" err="1"/>
              <a:t>money</a:t>
            </a:r>
            <a:r>
              <a:rPr lang="ru-RU" i="1" dirty="0"/>
              <a:t> </a:t>
            </a:r>
            <a:r>
              <a:rPr lang="ru-RU" i="1" dirty="0" err="1"/>
              <a:t>back</a:t>
            </a:r>
            <a:r>
              <a:rPr lang="ru-RU" i="1" dirty="0"/>
              <a:t>. – Ты обязательно должен получить назад свои деньги</a:t>
            </a:r>
            <a:r>
              <a:rPr lang="ru-RU" dirty="0"/>
              <a:t>.</a:t>
            </a:r>
          </a:p>
          <a:p>
            <a:pPr fontAlgn="base"/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85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>
            <a:normAutofit/>
          </a:bodyPr>
          <a:lstStyle/>
          <a:p>
            <a:r>
              <a:rPr lang="ru-RU" b="1" dirty="0"/>
              <a:t>Модальный глагол </a:t>
            </a:r>
            <a:r>
              <a:rPr lang="en-US" b="1" dirty="0"/>
              <a:t>SHOULD</a:t>
            </a:r>
            <a:endParaRPr lang="ru-RU" b="1" dirty="0"/>
          </a:p>
          <a:p>
            <a:pPr fontAlgn="base"/>
            <a:r>
              <a:rPr lang="ru-RU" dirty="0"/>
              <a:t>С помощью этого глагола мы обычно выражаем: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Долг, обязанность (ослабленные до совета или упрека</a:t>
            </a:r>
            <a:r>
              <a:rPr lang="ru-RU" dirty="0"/>
              <a:t>). </a:t>
            </a:r>
          </a:p>
          <a:p>
            <a:pPr fontAlgn="base"/>
            <a:r>
              <a:rPr lang="ru-RU" i="1" dirty="0"/>
              <a:t>A </a:t>
            </a:r>
            <a:r>
              <a:rPr lang="ru-RU" i="1" dirty="0" err="1"/>
              <a:t>gentleman</a:t>
            </a:r>
            <a:r>
              <a:rPr lang="ru-RU" i="1" dirty="0"/>
              <a:t> </a:t>
            </a:r>
            <a:r>
              <a:rPr lang="ru-RU" i="1" dirty="0" err="1"/>
              <a:t>should</a:t>
            </a:r>
            <a:r>
              <a:rPr lang="ru-RU" i="1" dirty="0"/>
              <a:t> </a:t>
            </a:r>
            <a:r>
              <a:rPr lang="ru-RU" i="1" dirty="0" err="1"/>
              <a:t>be</a:t>
            </a:r>
            <a:r>
              <a:rPr lang="ru-RU" i="1" dirty="0"/>
              <a:t> </a:t>
            </a:r>
            <a:r>
              <a:rPr lang="ru-RU" i="1" dirty="0" err="1"/>
              <a:t>honest</a:t>
            </a:r>
            <a:r>
              <a:rPr lang="ru-RU" i="1" dirty="0"/>
              <a:t>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his</a:t>
            </a:r>
            <a:r>
              <a:rPr lang="ru-RU" i="1" dirty="0"/>
              <a:t> </a:t>
            </a:r>
            <a:r>
              <a:rPr lang="ru-RU" i="1" dirty="0" err="1"/>
              <a:t>action</a:t>
            </a:r>
            <a:r>
              <a:rPr lang="ru-RU" i="1" dirty="0"/>
              <a:t>. – Джентльмену следует быть честным в своих поступках (деяниях).</a:t>
            </a:r>
          </a:p>
          <a:p>
            <a:pPr fontAlgn="base"/>
            <a:r>
              <a:rPr lang="ru-RU" i="1" dirty="0" err="1"/>
              <a:t>If</a:t>
            </a:r>
            <a:r>
              <a:rPr lang="ru-RU" i="1" dirty="0"/>
              <a:t> </a:t>
            </a:r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want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succeed</a:t>
            </a:r>
            <a:r>
              <a:rPr lang="ru-RU" i="1" dirty="0"/>
              <a:t>, </a:t>
            </a:r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should</a:t>
            </a:r>
            <a:r>
              <a:rPr lang="ru-RU" i="1" dirty="0"/>
              <a:t> </a:t>
            </a:r>
            <a:r>
              <a:rPr lang="ru-RU" i="1" dirty="0" err="1"/>
              <a:t>have</a:t>
            </a:r>
            <a:r>
              <a:rPr lang="ru-RU" i="1" dirty="0"/>
              <a:t> </a:t>
            </a:r>
            <a:r>
              <a:rPr lang="ru-RU" i="1" dirty="0" err="1"/>
              <a:t>knowledge</a:t>
            </a:r>
            <a:r>
              <a:rPr lang="ru-RU" i="1" dirty="0"/>
              <a:t>, </a:t>
            </a:r>
            <a:r>
              <a:rPr lang="ru-RU" i="1" dirty="0" err="1"/>
              <a:t>experience</a:t>
            </a:r>
            <a:r>
              <a:rPr lang="ru-RU" i="1" dirty="0"/>
              <a:t> </a:t>
            </a:r>
            <a:r>
              <a:rPr lang="ru-RU" i="1" dirty="0" err="1"/>
              <a:t>and</a:t>
            </a:r>
            <a:r>
              <a:rPr lang="ru-RU" i="1" dirty="0"/>
              <a:t> </a:t>
            </a:r>
            <a:r>
              <a:rPr lang="ru-RU" i="1" dirty="0" err="1"/>
              <a:t>patience</a:t>
            </a:r>
            <a:r>
              <a:rPr lang="ru-RU" i="1" dirty="0"/>
              <a:t>. – Чтобы добиться успеха, нужно обладать знаниями, опытом и терпением</a:t>
            </a:r>
            <a:r>
              <a:rPr lang="ru-RU" dirty="0"/>
              <a:t>.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Удивление, недоразумение, возмущение в вопросительных предложениях (эмоциональная речь) после слов </a:t>
            </a:r>
            <a:r>
              <a:rPr lang="ru-RU" dirty="0" err="1">
                <a:solidFill>
                  <a:srgbClr val="FF0000"/>
                </a:solidFill>
              </a:rPr>
              <a:t>why</a:t>
            </a:r>
            <a:r>
              <a:rPr lang="ru-RU" dirty="0">
                <a:solidFill>
                  <a:srgbClr val="FF0000"/>
                </a:solidFill>
              </a:rPr>
              <a:t>/</a:t>
            </a:r>
            <a:r>
              <a:rPr lang="ru-RU" dirty="0" err="1">
                <a:solidFill>
                  <a:srgbClr val="FF0000"/>
                </a:solidFill>
              </a:rPr>
              <a:t>how</a:t>
            </a:r>
            <a:r>
              <a:rPr lang="ru-RU" dirty="0">
                <a:solidFill>
                  <a:srgbClr val="FF0000"/>
                </a:solidFill>
              </a:rPr>
              <a:t>.</a:t>
            </a:r>
            <a:br>
              <a:rPr lang="ru-RU" dirty="0"/>
            </a:br>
            <a:r>
              <a:rPr lang="ru-RU" i="1" dirty="0" err="1"/>
              <a:t>How</a:t>
            </a:r>
            <a:r>
              <a:rPr lang="ru-RU" i="1" dirty="0"/>
              <a:t> </a:t>
            </a:r>
            <a:r>
              <a:rPr lang="ru-RU" i="1" dirty="0" err="1"/>
              <a:t>should</a:t>
            </a:r>
            <a:r>
              <a:rPr lang="ru-RU" i="1" dirty="0"/>
              <a:t> I </a:t>
            </a:r>
            <a:r>
              <a:rPr lang="ru-RU" i="1" dirty="0" err="1"/>
              <a:t>know</a:t>
            </a:r>
            <a:r>
              <a:rPr lang="ru-RU" i="1" dirty="0"/>
              <a:t>? – А откуда мне знать?</a:t>
            </a:r>
          </a:p>
          <a:p>
            <a:pPr fontAlgn="base"/>
            <a:r>
              <a:rPr lang="ru-RU" i="1" dirty="0" err="1"/>
              <a:t>Why</a:t>
            </a:r>
            <a:r>
              <a:rPr lang="ru-RU" i="1" dirty="0"/>
              <a:t> </a:t>
            </a:r>
            <a:r>
              <a:rPr lang="ru-RU" i="1" dirty="0" err="1"/>
              <a:t>should</a:t>
            </a:r>
            <a:r>
              <a:rPr lang="ru-RU" i="1" dirty="0"/>
              <a:t> </a:t>
            </a:r>
            <a:r>
              <a:rPr lang="ru-RU" i="1" dirty="0" err="1"/>
              <a:t>she</a:t>
            </a:r>
            <a:r>
              <a:rPr lang="ru-RU" i="1" dirty="0"/>
              <a:t> </a:t>
            </a:r>
            <a:r>
              <a:rPr lang="ru-RU" i="1" dirty="0" err="1"/>
              <a:t>lie</a:t>
            </a:r>
            <a:r>
              <a:rPr lang="ru-RU" i="1" dirty="0"/>
              <a:t>? – Чего ради ей лгать?</a:t>
            </a:r>
          </a:p>
          <a:p>
            <a:endParaRPr lang="en-US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107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ru-RU" dirty="0"/>
              <a:t>10 неправильных глаголов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837653"/>
              </p:ext>
            </p:extLst>
          </p:nvPr>
        </p:nvGraphicFramePr>
        <p:xfrm>
          <a:off x="755574" y="1268762"/>
          <a:ext cx="7920884" cy="5223720"/>
        </p:xfrm>
        <a:graphic>
          <a:graphicData uri="http://schemas.openxmlformats.org/drawingml/2006/table">
            <a:tbl>
              <a:tblPr/>
              <a:tblGrid>
                <a:gridCol w="1980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604"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 dirty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Lie</a:t>
                      </a:r>
                      <a:endParaRPr lang="en-US" sz="1800" dirty="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Lay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Lain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</a:rPr>
                        <a:t>Лежать</a:t>
                      </a: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564"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Light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Lit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Lit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</a:rPr>
                        <a:t>Зажигать, освещать</a:t>
                      </a: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604"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Lose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Lost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 dirty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Lost</a:t>
                      </a:r>
                      <a:endParaRPr lang="en-US" sz="1800" dirty="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</a:rPr>
                        <a:t>Терять</a:t>
                      </a: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564"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Make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Made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 dirty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Made</a:t>
                      </a:r>
                      <a:endParaRPr lang="en-US" sz="1800" dirty="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</a:rPr>
                        <a:t>Делать, мастерить</a:t>
                      </a: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604"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Mean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Meant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 dirty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Meant</a:t>
                      </a:r>
                      <a:endParaRPr lang="en-US" sz="1800" dirty="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</a:rPr>
                        <a:t>Значить</a:t>
                      </a: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564"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Meet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Met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Met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</a:rPr>
                        <a:t>Встречать, знакомиться</a:t>
                      </a: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604"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Pay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Paid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Paid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</a:rPr>
                        <a:t>Платить</a:t>
                      </a: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8564"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Put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Put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Put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</a:rPr>
                        <a:t>Класть, ставить</a:t>
                      </a: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604"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Read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Read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Read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</a:rPr>
                        <a:t>Читать</a:t>
                      </a: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8564"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Ride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Rode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0" i="0">
                          <a:solidFill>
                            <a:srgbClr val="555555"/>
                          </a:solidFill>
                          <a:effectLst/>
                          <a:latin typeface="Courier New"/>
                        </a:rPr>
                        <a:t>Ridden</a:t>
                      </a:r>
                      <a:endParaRPr lang="en-US" sz="1800">
                        <a:effectLst/>
                      </a:endParaRP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</a:rPr>
                        <a:t>Ездить верхом</a:t>
                      </a:r>
                    </a:p>
                  </a:txBody>
                  <a:tcPr marL="59317" marR="59317" marT="59317" marB="593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314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50336"/>
          </a:xfrm>
        </p:spPr>
        <p:txBody>
          <a:bodyPr>
            <a:normAutofit/>
          </a:bodyPr>
          <a:lstStyle/>
          <a:p>
            <a:r>
              <a:rPr lang="ru-RU" dirty="0"/>
              <a:t>Типичные ошибки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425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705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07288" cy="650336"/>
          </a:xfrm>
        </p:spPr>
        <p:txBody>
          <a:bodyPr>
            <a:normAutofit/>
          </a:bodyPr>
          <a:lstStyle/>
          <a:p>
            <a:r>
              <a:rPr lang="ru-RU" dirty="0"/>
              <a:t>Типичные вопросы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6406" y="2193925"/>
            <a:ext cx="5071187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430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22344"/>
          </a:xfrm>
        </p:spPr>
        <p:txBody>
          <a:bodyPr>
            <a:normAutofit/>
          </a:bodyPr>
          <a:lstStyle/>
          <a:p>
            <a:r>
              <a:rPr lang="ru-RU" dirty="0"/>
              <a:t>Типичные вопросы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7241" y="2193925"/>
            <a:ext cx="4489518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038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2344"/>
          </a:xfrm>
        </p:spPr>
        <p:txBody>
          <a:bodyPr>
            <a:normAutofit/>
          </a:bodyPr>
          <a:lstStyle/>
          <a:p>
            <a:r>
              <a:rPr lang="ru-RU" dirty="0"/>
              <a:t>Типичные вопросы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6390" y="2193925"/>
            <a:ext cx="647122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6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/>
          <a:lstStyle/>
          <a:p>
            <a:r>
              <a:rPr lang="ru-RU" b="1" dirty="0"/>
              <a:t>Модальный глагол </a:t>
            </a:r>
            <a:r>
              <a:rPr lang="ru-RU" b="1" dirty="0" err="1"/>
              <a:t>can</a:t>
            </a:r>
            <a:r>
              <a:rPr lang="ru-RU" b="1" dirty="0"/>
              <a:t> </a:t>
            </a:r>
            <a:r>
              <a:rPr lang="ru-RU" dirty="0"/>
              <a:t>(могу) и его форма </a:t>
            </a:r>
            <a:r>
              <a:rPr lang="ru-RU" b="1" dirty="0" err="1"/>
              <a:t>could</a:t>
            </a:r>
            <a:r>
              <a:rPr lang="ru-RU" b="1" dirty="0"/>
              <a:t> </a:t>
            </a:r>
            <a:r>
              <a:rPr lang="ru-RU" dirty="0"/>
              <a:t>(мог) – самый часто встречаемый модальный глагол в английском. Мы используем его для того, чтобы показать, что мы можем, умеем, способны сделать что-то. </a:t>
            </a:r>
            <a:endParaRPr lang="en-US" dirty="0"/>
          </a:p>
          <a:p>
            <a:r>
              <a:rPr lang="en-US" dirty="0"/>
              <a:t> </a:t>
            </a:r>
            <a:r>
              <a:rPr lang="ru-RU" dirty="0" err="1"/>
              <a:t>П</a:t>
            </a:r>
            <a:r>
              <a:rPr lang="en-US" dirty="0" err="1"/>
              <a:t>осле</a:t>
            </a:r>
            <a:r>
              <a:rPr lang="en-US" dirty="0"/>
              <a:t> can </a:t>
            </a:r>
            <a:r>
              <a:rPr lang="en-US" dirty="0" err="1"/>
              <a:t>мы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не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ставим</a:t>
            </a:r>
            <a:r>
              <a:rPr lang="en-US" dirty="0">
                <a:solidFill>
                  <a:srgbClr val="FF0000"/>
                </a:solidFill>
              </a:rPr>
              <a:t> to</a:t>
            </a:r>
            <a:r>
              <a:rPr lang="en-US" dirty="0"/>
              <a:t>: can speak English</a:t>
            </a:r>
            <a:endParaRPr lang="ru-RU" dirty="0"/>
          </a:p>
          <a:p>
            <a:r>
              <a:rPr lang="ru-RU" dirty="0"/>
              <a:t>После </a:t>
            </a:r>
            <a:r>
              <a:rPr lang="ru-RU" dirty="0" err="1"/>
              <a:t>can</a:t>
            </a:r>
            <a:r>
              <a:rPr lang="ru-RU" dirty="0"/>
              <a:t> или </a:t>
            </a:r>
            <a:r>
              <a:rPr lang="ru-RU" dirty="0" err="1"/>
              <a:t>could</a:t>
            </a:r>
            <a:r>
              <a:rPr lang="ru-RU" dirty="0"/>
              <a:t> </a:t>
            </a:r>
            <a:r>
              <a:rPr lang="ru-RU" dirty="0">
                <a:solidFill>
                  <a:srgbClr val="FF0000"/>
                </a:solidFill>
              </a:rPr>
              <a:t>должен идти другой глагол</a:t>
            </a:r>
            <a:r>
              <a:rPr lang="ru-RU" dirty="0"/>
              <a:t>. После этого «могу» надо обязательно добавлять «могу что делать?»: </a:t>
            </a:r>
            <a:r>
              <a:rPr lang="ru-RU" dirty="0" err="1"/>
              <a:t>can</a:t>
            </a:r>
            <a:r>
              <a:rPr lang="ru-RU" dirty="0"/>
              <a:t> </a:t>
            </a:r>
            <a:r>
              <a:rPr lang="ru-RU" dirty="0" err="1"/>
              <a:t>dance</a:t>
            </a:r>
            <a:r>
              <a:rPr lang="ru-RU" dirty="0"/>
              <a:t> (могу танцевать), </a:t>
            </a:r>
            <a:r>
              <a:rPr lang="ru-RU" dirty="0" err="1"/>
              <a:t>can</a:t>
            </a:r>
            <a:r>
              <a:rPr lang="ru-RU" dirty="0"/>
              <a:t> </a:t>
            </a:r>
            <a:r>
              <a:rPr lang="ru-RU" dirty="0" err="1"/>
              <a:t>sing</a:t>
            </a:r>
            <a:r>
              <a:rPr lang="ru-RU" dirty="0"/>
              <a:t> (могу петь) и т. д.</a:t>
            </a:r>
          </a:p>
          <a:p>
            <a:pPr fontAlgn="base"/>
            <a:r>
              <a:rPr lang="en-US" i="1" dirty="0"/>
              <a:t>My friend can speak Japanese. – </a:t>
            </a:r>
            <a:r>
              <a:rPr lang="ru-RU" i="1" dirty="0"/>
              <a:t>Мой друг умеет говорить по-японски.</a:t>
            </a:r>
          </a:p>
          <a:p>
            <a:pPr fontAlgn="base"/>
            <a:r>
              <a:rPr lang="en-US" i="1" dirty="0"/>
              <a:t>My friends could dance salsa. – </a:t>
            </a:r>
            <a:r>
              <a:rPr lang="ru-RU" i="1" dirty="0"/>
              <a:t>Мои друзья могли танцевать </a:t>
            </a:r>
            <a:r>
              <a:rPr lang="ru-RU" i="1" dirty="0" err="1"/>
              <a:t>сальсу</a:t>
            </a:r>
            <a:r>
              <a:rPr lang="ru-RU" i="1" dirty="0"/>
              <a:t>.</a:t>
            </a:r>
          </a:p>
          <a:p>
            <a:endParaRPr lang="ru-RU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364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If / whether </a:t>
            </a:r>
            <a:r>
              <a:rPr lang="ru-RU" dirty="0"/>
              <a:t>предполагает общий вопрос.</a:t>
            </a:r>
          </a:p>
          <a:p>
            <a:pPr>
              <a:defRPr/>
            </a:pPr>
            <a:r>
              <a:rPr lang="ru-RU" dirty="0"/>
              <a:t>Вопросительные </a:t>
            </a:r>
            <a:r>
              <a:rPr lang="ru-RU" dirty="0">
                <a:solidFill>
                  <a:srgbClr val="C00000"/>
                </a:solidFill>
              </a:rPr>
              <a:t>слова </a:t>
            </a:r>
            <a:r>
              <a:rPr lang="en-US" dirty="0">
                <a:solidFill>
                  <a:srgbClr val="C00000"/>
                </a:solidFill>
              </a:rPr>
              <a:t>when/ where/why/how/how long/how much/how many/who/what </a:t>
            </a:r>
            <a:r>
              <a:rPr lang="ru-RU" dirty="0"/>
              <a:t>предполагают специальный вопрос. Если в формулировке есть слово </a:t>
            </a:r>
            <a:r>
              <a:rPr lang="en-US" dirty="0">
                <a:solidFill>
                  <a:srgbClr val="C00000"/>
                </a:solidFill>
              </a:rPr>
              <a:t>or</a:t>
            </a:r>
            <a:r>
              <a:rPr lang="ru-RU" dirty="0"/>
              <a:t> , то необходимо задать альтернативный вопрос.</a:t>
            </a:r>
          </a:p>
          <a:p>
            <a:pPr>
              <a:defRPr/>
            </a:pPr>
            <a:r>
              <a:rPr lang="ru-RU" dirty="0"/>
              <a:t>Обратите внимание на то, что многие формулировки не содержат непосредственно вопросительных слов.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5187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Помните, что слово </a:t>
            </a:r>
            <a:r>
              <a:rPr lang="en-US" dirty="0">
                <a:solidFill>
                  <a:srgbClr val="C00000"/>
                </a:solidFill>
              </a:rPr>
              <a:t>place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предполагает вопрос </a:t>
            </a:r>
            <a:r>
              <a:rPr lang="en-US" dirty="0">
                <a:solidFill>
                  <a:srgbClr val="C00000"/>
                </a:solidFill>
              </a:rPr>
              <a:t>Where…?</a:t>
            </a:r>
          </a:p>
          <a:p>
            <a:pPr>
              <a:defRPr/>
            </a:pPr>
            <a:r>
              <a:rPr lang="ru-RU" dirty="0"/>
              <a:t>Слово </a:t>
            </a:r>
            <a:r>
              <a:rPr lang="en-US" dirty="0">
                <a:solidFill>
                  <a:srgbClr val="C00000"/>
                </a:solidFill>
              </a:rPr>
              <a:t>time</a:t>
            </a:r>
            <a:r>
              <a:rPr lang="en-US" dirty="0"/>
              <a:t> </a:t>
            </a:r>
            <a:r>
              <a:rPr lang="ru-RU" dirty="0"/>
              <a:t>предполагает вопрос </a:t>
            </a:r>
            <a:r>
              <a:rPr lang="en-US" dirty="0">
                <a:solidFill>
                  <a:srgbClr val="C00000"/>
                </a:solidFill>
              </a:rPr>
              <a:t>When…?</a:t>
            </a:r>
          </a:p>
          <a:p>
            <a:pPr>
              <a:defRPr/>
            </a:pPr>
            <a:r>
              <a:rPr lang="ru-RU" dirty="0"/>
              <a:t>Слово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duration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предполагает</a:t>
            </a:r>
            <a:r>
              <a:rPr lang="ru-RU" dirty="0">
                <a:solidFill>
                  <a:srgbClr val="C00000"/>
                </a:solidFill>
              </a:rPr>
              <a:t>  </a:t>
            </a:r>
            <a:r>
              <a:rPr lang="ru-RU" dirty="0"/>
              <a:t>вопрос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How long…?</a:t>
            </a:r>
          </a:p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Слово </a:t>
            </a:r>
            <a:r>
              <a:rPr lang="en-US" dirty="0">
                <a:solidFill>
                  <a:srgbClr val="C00000"/>
                </a:solidFill>
              </a:rPr>
              <a:t>cost/price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предполагает вопрос </a:t>
            </a:r>
            <a:r>
              <a:rPr lang="en-US" dirty="0">
                <a:solidFill>
                  <a:srgbClr val="C00000"/>
                </a:solidFill>
              </a:rPr>
              <a:t>How much…?</a:t>
            </a:r>
          </a:p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Слово </a:t>
            </a:r>
            <a:r>
              <a:rPr lang="en-US" dirty="0">
                <a:solidFill>
                  <a:srgbClr val="C00000"/>
                </a:solidFill>
              </a:rPr>
              <a:t>availability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предполагает вопрос </a:t>
            </a:r>
            <a:r>
              <a:rPr lang="en-US" dirty="0">
                <a:solidFill>
                  <a:srgbClr val="C00000"/>
                </a:solidFill>
              </a:rPr>
              <a:t>Is there/Are there…?</a:t>
            </a:r>
          </a:p>
          <a:p>
            <a:r>
              <a:rPr lang="ru-RU" altLang="ru-RU" dirty="0"/>
              <a:t>Помните, что одну и ту же мысль можно выразить различными языковыми средствами. Например,</a:t>
            </a:r>
          </a:p>
          <a:p>
            <a:r>
              <a:rPr lang="en-US" altLang="ru-RU" dirty="0">
                <a:solidFill>
                  <a:srgbClr val="C00000"/>
                </a:solidFill>
              </a:rPr>
              <a:t>What is the price of the book? =How much does this book cost? = How much is this book?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0836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722344"/>
          </a:xfrm>
        </p:spPr>
        <p:txBody>
          <a:bodyPr>
            <a:normAutofit/>
          </a:bodyPr>
          <a:lstStyle/>
          <a:p>
            <a:r>
              <a:rPr lang="ru-RU" dirty="0"/>
              <a:t>Пример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r>
              <a:rPr lang="en-US" sz="2100" dirty="0"/>
              <a:t>You are considering visiting the tattoo shop and you'd like to get more information. In 1.5 minutes you are to ask five direct questions to find out the following:</a:t>
            </a:r>
          </a:p>
          <a:p>
            <a:r>
              <a:rPr lang="en-US" sz="2100" dirty="0"/>
              <a:t>1) working hours</a:t>
            </a:r>
          </a:p>
          <a:p>
            <a:r>
              <a:rPr lang="en-US" sz="2100" dirty="0"/>
              <a:t>2) if they have a website</a:t>
            </a:r>
          </a:p>
          <a:p>
            <a:r>
              <a:rPr lang="en-US" sz="2100" dirty="0"/>
              <a:t>3) if it hurts during the process</a:t>
            </a:r>
          </a:p>
          <a:p>
            <a:r>
              <a:rPr lang="en-US" sz="2100" dirty="0"/>
              <a:t>4) number of temporary tattoos</a:t>
            </a:r>
          </a:p>
          <a:p>
            <a:r>
              <a:rPr lang="en-US" sz="2100" dirty="0"/>
              <a:t>5) average price</a:t>
            </a:r>
          </a:p>
          <a:p>
            <a:r>
              <a:rPr lang="en-US" sz="2100" dirty="0"/>
              <a:t>You have 20 seconds to ask each question.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63" y="4268366"/>
            <a:ext cx="4188337" cy="258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551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722344"/>
          </a:xfrm>
        </p:spPr>
        <p:txBody>
          <a:bodyPr>
            <a:normAutofit/>
          </a:bodyPr>
          <a:lstStyle/>
          <a:p>
            <a:r>
              <a:rPr lang="ru-RU" dirty="0"/>
              <a:t>Пример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r>
              <a:rPr lang="en-US" dirty="0"/>
              <a:t>You could ask following questions: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1) What are the working hours?</a:t>
            </a:r>
          </a:p>
          <a:p>
            <a:r>
              <a:rPr lang="en-US" dirty="0"/>
              <a:t>2) What is your website?</a:t>
            </a:r>
          </a:p>
          <a:p>
            <a:r>
              <a:rPr lang="en-US" dirty="0"/>
              <a:t>3) Does it hurt during the process?</a:t>
            </a:r>
          </a:p>
          <a:p>
            <a:r>
              <a:rPr lang="en-US" dirty="0"/>
              <a:t>4) How many temporary tattoos do you have?</a:t>
            </a:r>
          </a:p>
          <a:p>
            <a:r>
              <a:rPr lang="en-US" dirty="0"/>
              <a:t>5) What is the average price?</a:t>
            </a:r>
          </a:p>
          <a:p>
            <a:r>
              <a:rPr lang="en-US" dirty="0"/>
              <a:t> 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63" y="4268366"/>
            <a:ext cx="4188337" cy="258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5807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578328"/>
          </a:xfrm>
        </p:spPr>
        <p:txBody>
          <a:bodyPr>
            <a:normAutofit fontScale="90000"/>
          </a:bodyPr>
          <a:lstStyle/>
          <a:p>
            <a:r>
              <a:rPr lang="ru-RU" dirty="0"/>
              <a:t>Ваши вопросы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3528392" cy="4968552"/>
          </a:xfrm>
        </p:spPr>
      </p:pic>
    </p:spTree>
    <p:extLst>
      <p:ext uri="{BB962C8B-B14F-4D97-AF65-F5344CB8AC3E}">
        <p14:creationId xmlns:p14="http://schemas.microsoft.com/office/powerpoint/2010/main" val="370303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28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9"/>
            <a:ext cx="9144000" cy="6237312"/>
          </a:xfrm>
        </p:spPr>
        <p:txBody>
          <a:bodyPr>
            <a:normAutofit/>
          </a:bodyPr>
          <a:lstStyle/>
          <a:p>
            <a:r>
              <a:rPr lang="ru-RU" b="1" dirty="0"/>
              <a:t>Чтобы задать вопросы, </a:t>
            </a:r>
            <a:r>
              <a:rPr lang="ru-RU" dirty="0"/>
              <a:t>мы просто перенесем </a:t>
            </a:r>
            <a:r>
              <a:rPr lang="ru-RU" dirty="0" err="1"/>
              <a:t>can</a:t>
            </a:r>
            <a:r>
              <a:rPr lang="ru-RU" dirty="0"/>
              <a:t> и </a:t>
            </a:r>
            <a:r>
              <a:rPr lang="ru-RU" dirty="0" err="1"/>
              <a:t>could</a:t>
            </a:r>
            <a:r>
              <a:rPr lang="ru-RU" dirty="0"/>
              <a:t> на первое место, ничего другого добавлять не надо.</a:t>
            </a:r>
          </a:p>
          <a:p>
            <a:r>
              <a:rPr lang="ru-RU" b="1" dirty="0"/>
              <a:t>В отрицании </a:t>
            </a:r>
            <a:r>
              <a:rPr lang="ru-RU" dirty="0"/>
              <a:t>частица </a:t>
            </a:r>
            <a:r>
              <a:rPr lang="ru-RU" dirty="0" err="1"/>
              <a:t>not</a:t>
            </a:r>
            <a:r>
              <a:rPr lang="ru-RU" dirty="0"/>
              <a:t> присоединяется к </a:t>
            </a:r>
            <a:r>
              <a:rPr lang="ru-RU" dirty="0" err="1"/>
              <a:t>can</a:t>
            </a:r>
            <a:r>
              <a:rPr lang="ru-RU" dirty="0"/>
              <a:t> (</a:t>
            </a:r>
            <a:r>
              <a:rPr lang="ru-RU" dirty="0" err="1"/>
              <a:t>could</a:t>
            </a:r>
            <a:r>
              <a:rPr lang="ru-RU" dirty="0"/>
              <a:t>), образуя форму </a:t>
            </a:r>
            <a:r>
              <a:rPr lang="ru-RU" dirty="0" err="1">
                <a:solidFill>
                  <a:srgbClr val="FF0000"/>
                </a:solidFill>
              </a:rPr>
              <a:t>cannot</a:t>
            </a:r>
            <a:r>
              <a:rPr lang="ru-RU" dirty="0">
                <a:solidFill>
                  <a:srgbClr val="FF0000"/>
                </a:solidFill>
              </a:rPr>
              <a:t> (</a:t>
            </a:r>
            <a:r>
              <a:rPr lang="ru-RU" dirty="0" err="1">
                <a:solidFill>
                  <a:srgbClr val="FF0000"/>
                </a:solidFill>
              </a:rPr>
              <a:t>could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not</a:t>
            </a:r>
            <a:r>
              <a:rPr lang="ru-RU" dirty="0">
                <a:solidFill>
                  <a:srgbClr val="FF0000"/>
                </a:solidFill>
              </a:rPr>
              <a:t>). </a:t>
            </a:r>
            <a:r>
              <a:rPr lang="ru-RU" dirty="0"/>
              <a:t>В разговорной речи мы обычно </a:t>
            </a:r>
            <a:r>
              <a:rPr lang="ru-RU" dirty="0" err="1"/>
              <a:t>cannot</a:t>
            </a:r>
            <a:r>
              <a:rPr lang="ru-RU" dirty="0"/>
              <a:t> сокращаем до </a:t>
            </a:r>
            <a:r>
              <a:rPr lang="ru-RU" dirty="0" err="1"/>
              <a:t>can’t</a:t>
            </a:r>
            <a:r>
              <a:rPr lang="ru-RU" dirty="0"/>
              <a:t> (</a:t>
            </a:r>
            <a:r>
              <a:rPr lang="ru-RU" dirty="0" err="1"/>
              <a:t>couldn’t</a:t>
            </a:r>
            <a:r>
              <a:rPr lang="ru-RU" dirty="0"/>
              <a:t>). </a:t>
            </a:r>
            <a:r>
              <a:rPr lang="ru-RU" i="1" dirty="0"/>
              <a:t>Кстати, </a:t>
            </a:r>
            <a:r>
              <a:rPr lang="ru-RU" i="1" dirty="0" err="1"/>
              <a:t>cannot</a:t>
            </a:r>
            <a:r>
              <a:rPr lang="ru-RU" i="1" dirty="0"/>
              <a:t> – это единственный модальный, который сливается с частицей </a:t>
            </a:r>
            <a:r>
              <a:rPr lang="ru-RU" i="1" dirty="0" err="1"/>
              <a:t>not</a:t>
            </a:r>
            <a:r>
              <a:rPr lang="ru-RU" i="1" dirty="0"/>
              <a:t> при написании.</a:t>
            </a:r>
          </a:p>
          <a:p>
            <a:r>
              <a:rPr lang="ru-RU" b="1" dirty="0"/>
              <a:t>Что обозначает модальный глагол </a:t>
            </a:r>
            <a:r>
              <a:rPr lang="ru-RU" b="1" dirty="0" err="1"/>
              <a:t>can</a:t>
            </a:r>
            <a:r>
              <a:rPr lang="ru-RU" b="1" dirty="0"/>
              <a:t> (</a:t>
            </a:r>
            <a:r>
              <a:rPr lang="ru-RU" b="1" dirty="0" err="1"/>
              <a:t>could</a:t>
            </a:r>
            <a:r>
              <a:rPr lang="ru-RU" b="1" dirty="0"/>
              <a:t>)</a:t>
            </a:r>
          </a:p>
          <a:p>
            <a:r>
              <a:rPr lang="ru-RU" dirty="0">
                <a:solidFill>
                  <a:srgbClr val="FF0000"/>
                </a:solidFill>
              </a:rPr>
              <a:t>Умственную или физическую способность что-то сделать.</a:t>
            </a:r>
          </a:p>
          <a:p>
            <a:pPr fontAlgn="base"/>
            <a:r>
              <a:rPr lang="ru-RU" dirty="0"/>
              <a:t>В таком случае </a:t>
            </a:r>
            <a:r>
              <a:rPr lang="ru-RU" dirty="0" err="1"/>
              <a:t>can</a:t>
            </a:r>
            <a:r>
              <a:rPr lang="ru-RU" dirty="0"/>
              <a:t> (</a:t>
            </a:r>
            <a:r>
              <a:rPr lang="ru-RU" dirty="0" err="1"/>
              <a:t>could</a:t>
            </a:r>
            <a:r>
              <a:rPr lang="ru-RU" dirty="0"/>
              <a:t>) обычно переводится как «мочь», «уметь».</a:t>
            </a:r>
          </a:p>
          <a:p>
            <a:pPr fontAlgn="base"/>
            <a:r>
              <a:rPr lang="ru-RU" i="1" dirty="0"/>
              <a:t>I </a:t>
            </a:r>
            <a:r>
              <a:rPr lang="ru-RU" i="1" dirty="0" err="1"/>
              <a:t>can’t</a:t>
            </a:r>
            <a:r>
              <a:rPr lang="ru-RU" i="1" dirty="0"/>
              <a:t> </a:t>
            </a:r>
            <a:r>
              <a:rPr lang="ru-RU" i="1" dirty="0" err="1"/>
              <a:t>speak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now</a:t>
            </a:r>
            <a:r>
              <a:rPr lang="ru-RU" i="1" dirty="0"/>
              <a:t> </a:t>
            </a:r>
            <a:r>
              <a:rPr lang="ru-RU" i="1" dirty="0" err="1"/>
              <a:t>but</a:t>
            </a:r>
            <a:r>
              <a:rPr lang="ru-RU" i="1" dirty="0"/>
              <a:t> I </a:t>
            </a:r>
            <a:r>
              <a:rPr lang="ru-RU" i="1" dirty="0" err="1"/>
              <a:t>can</a:t>
            </a:r>
            <a:r>
              <a:rPr lang="ru-RU" i="1" dirty="0"/>
              <a:t> </a:t>
            </a:r>
            <a:r>
              <a:rPr lang="ru-RU" i="1" dirty="0" err="1"/>
              <a:t>call</a:t>
            </a:r>
            <a:r>
              <a:rPr lang="ru-RU" i="1" dirty="0"/>
              <a:t> </a:t>
            </a:r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evening</a:t>
            </a:r>
            <a:r>
              <a:rPr lang="ru-RU" i="1" dirty="0"/>
              <a:t>. – Я не могу разговаривать с тобой сейчас, но я могу позвонить тебе вечером.</a:t>
            </a:r>
          </a:p>
          <a:p>
            <a:pPr fontAlgn="base"/>
            <a:r>
              <a:rPr lang="ru-RU" i="1" dirty="0" err="1"/>
              <a:t>He</a:t>
            </a:r>
            <a:r>
              <a:rPr lang="ru-RU" i="1" dirty="0"/>
              <a:t> </a:t>
            </a:r>
            <a:r>
              <a:rPr lang="ru-RU" i="1" dirty="0" err="1"/>
              <a:t>could</a:t>
            </a:r>
            <a:r>
              <a:rPr lang="ru-RU" i="1" dirty="0"/>
              <a:t> </a:t>
            </a:r>
            <a:r>
              <a:rPr lang="ru-RU" i="1" dirty="0" err="1"/>
              <a:t>speak</a:t>
            </a:r>
            <a:r>
              <a:rPr lang="ru-RU" i="1" dirty="0"/>
              <a:t> </a:t>
            </a:r>
            <a:r>
              <a:rPr lang="ru-RU" i="1" dirty="0" err="1"/>
              <a:t>French</a:t>
            </a:r>
            <a:r>
              <a:rPr lang="ru-RU" i="1" dirty="0"/>
              <a:t>. – Он мог говорить по-французски.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42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>
            <a:normAutofit/>
          </a:bodyPr>
          <a:lstStyle/>
          <a:p>
            <a:pPr fontAlgn="base"/>
            <a:r>
              <a:rPr lang="ru-RU" dirty="0">
                <a:solidFill>
                  <a:srgbClr val="FF0000"/>
                </a:solidFill>
              </a:rPr>
              <a:t>Общепринятые утверждения</a:t>
            </a:r>
          </a:p>
          <a:p>
            <a:pPr fontAlgn="base"/>
            <a:r>
              <a:rPr lang="ru-RU" dirty="0"/>
              <a:t>Мы используем </a:t>
            </a:r>
            <a:r>
              <a:rPr lang="ru-RU" dirty="0" err="1"/>
              <a:t>can</a:t>
            </a:r>
            <a:r>
              <a:rPr lang="ru-RU" dirty="0"/>
              <a:t>, когда хотим показать, что какое-то утверждение в большинстве случаев является верным. Здесь мы переводим </a:t>
            </a:r>
            <a:r>
              <a:rPr lang="ru-RU" dirty="0" err="1"/>
              <a:t>can</a:t>
            </a:r>
            <a:r>
              <a:rPr lang="ru-RU" dirty="0"/>
              <a:t> как «мочь».</a:t>
            </a:r>
          </a:p>
          <a:p>
            <a:pPr fontAlgn="base"/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vacuum</a:t>
            </a:r>
            <a:r>
              <a:rPr lang="ru-RU" i="1" dirty="0"/>
              <a:t> </a:t>
            </a:r>
            <a:r>
              <a:rPr lang="ru-RU" i="1" dirty="0" err="1"/>
              <a:t>can</a:t>
            </a:r>
            <a:r>
              <a:rPr lang="ru-RU" i="1" dirty="0"/>
              <a:t> </a:t>
            </a:r>
            <a:r>
              <a:rPr lang="ru-RU" i="1" dirty="0" err="1"/>
              <a:t>frighten</a:t>
            </a:r>
            <a:r>
              <a:rPr lang="ru-RU" i="1" dirty="0"/>
              <a:t> </a:t>
            </a:r>
            <a:r>
              <a:rPr lang="ru-RU" i="1" dirty="0" err="1"/>
              <a:t>your</a:t>
            </a:r>
            <a:r>
              <a:rPr lang="ru-RU" i="1" dirty="0"/>
              <a:t> </a:t>
            </a:r>
            <a:r>
              <a:rPr lang="ru-RU" i="1" dirty="0" err="1"/>
              <a:t>cat</a:t>
            </a:r>
            <a:r>
              <a:rPr lang="ru-RU" i="1" dirty="0"/>
              <a:t>. – Пылесос может напугать твоего кота. (как правило, коты пугаются пылесосов, но не все)</a:t>
            </a:r>
          </a:p>
          <a:p>
            <a:pPr fontAlgn="base"/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New</a:t>
            </a:r>
            <a:r>
              <a:rPr lang="ru-RU" i="1" dirty="0"/>
              <a:t> </a:t>
            </a:r>
            <a:r>
              <a:rPr lang="ru-RU" i="1" dirty="0" err="1"/>
              <a:t>York</a:t>
            </a:r>
            <a:r>
              <a:rPr lang="ru-RU" i="1" dirty="0"/>
              <a:t> </a:t>
            </a:r>
            <a:r>
              <a:rPr lang="ru-RU" i="1" dirty="0" err="1"/>
              <a:t>it</a:t>
            </a:r>
            <a:r>
              <a:rPr lang="ru-RU" i="1" dirty="0"/>
              <a:t> </a:t>
            </a:r>
            <a:r>
              <a:rPr lang="ru-RU" i="1" dirty="0" err="1"/>
              <a:t>can</a:t>
            </a:r>
            <a:r>
              <a:rPr lang="ru-RU" i="1" dirty="0"/>
              <a:t> </a:t>
            </a:r>
            <a:r>
              <a:rPr lang="ru-RU" i="1" dirty="0" err="1"/>
              <a:t>be</a:t>
            </a:r>
            <a:r>
              <a:rPr lang="ru-RU" i="1" dirty="0"/>
              <a:t> </a:t>
            </a:r>
            <a:r>
              <a:rPr lang="ru-RU" i="1" dirty="0" err="1"/>
              <a:t>difficult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rent</a:t>
            </a:r>
            <a:r>
              <a:rPr lang="ru-RU" i="1" dirty="0"/>
              <a:t> </a:t>
            </a:r>
            <a:r>
              <a:rPr lang="ru-RU" i="1" dirty="0" err="1"/>
              <a:t>an</a:t>
            </a:r>
            <a:r>
              <a:rPr lang="ru-RU" i="1" dirty="0"/>
              <a:t> </a:t>
            </a:r>
            <a:r>
              <a:rPr lang="ru-RU" i="1" dirty="0" err="1"/>
              <a:t>apartment</a:t>
            </a:r>
            <a:r>
              <a:rPr lang="ru-RU" i="1" dirty="0"/>
              <a:t>. – В Нью-Йорке может быть сложно снять квартиру.</a:t>
            </a:r>
          </a:p>
          <a:p>
            <a:pPr fontAlgn="base"/>
            <a:r>
              <a:rPr lang="ru-RU" u="sng" dirty="0"/>
              <a:t>Следует отметить, что мы не используем форму </a:t>
            </a:r>
            <a:r>
              <a:rPr lang="ru-RU" u="sng" dirty="0" err="1"/>
              <a:t>could</a:t>
            </a:r>
            <a:r>
              <a:rPr lang="ru-RU" u="sng" dirty="0"/>
              <a:t> для выражения этого значения.</a:t>
            </a:r>
            <a:endParaRPr lang="ru-RU" i="1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>
            <a:normAutofit/>
          </a:bodyPr>
          <a:lstStyle/>
          <a:p>
            <a:pPr fontAlgn="base"/>
            <a:r>
              <a:rPr lang="ru-RU" dirty="0">
                <a:solidFill>
                  <a:srgbClr val="FF0000"/>
                </a:solidFill>
              </a:rPr>
              <a:t>Разрешение, просьбу, запрет.</a:t>
            </a:r>
          </a:p>
          <a:p>
            <a:pPr fontAlgn="base"/>
            <a:r>
              <a:rPr lang="ru-RU" dirty="0"/>
              <a:t>– </a:t>
            </a:r>
            <a:r>
              <a:rPr lang="ru-RU" i="1" dirty="0" err="1"/>
              <a:t>Can</a:t>
            </a:r>
            <a:r>
              <a:rPr lang="ru-RU" i="1" dirty="0"/>
              <a:t> I </a:t>
            </a:r>
            <a:r>
              <a:rPr lang="ru-RU" i="1" dirty="0" err="1"/>
              <a:t>take</a:t>
            </a:r>
            <a:r>
              <a:rPr lang="ru-RU" i="1" dirty="0"/>
              <a:t> </a:t>
            </a:r>
            <a:r>
              <a:rPr lang="ru-RU" i="1" dirty="0" err="1"/>
              <a:t>your</a:t>
            </a:r>
            <a:r>
              <a:rPr lang="ru-RU" i="1" dirty="0"/>
              <a:t> </a:t>
            </a:r>
            <a:r>
              <a:rPr lang="ru-RU" i="1" dirty="0" err="1"/>
              <a:t>car</a:t>
            </a:r>
            <a:r>
              <a:rPr lang="ru-RU" i="1" dirty="0"/>
              <a:t> </a:t>
            </a:r>
            <a:r>
              <a:rPr lang="ru-RU" i="1" dirty="0" err="1"/>
              <a:t>for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weekend</a:t>
            </a:r>
            <a:r>
              <a:rPr lang="ru-RU" i="1" dirty="0"/>
              <a:t>? – Я могу взять твою машину на выходные? (просьба)</a:t>
            </a:r>
            <a:br>
              <a:rPr lang="ru-RU" i="1" dirty="0"/>
            </a:br>
            <a:r>
              <a:rPr lang="ru-RU" i="1" dirty="0"/>
              <a:t>– </a:t>
            </a:r>
            <a:r>
              <a:rPr lang="ru-RU" i="1" dirty="0" err="1"/>
              <a:t>Yes</a:t>
            </a:r>
            <a:r>
              <a:rPr lang="ru-RU" i="1" dirty="0"/>
              <a:t>, </a:t>
            </a:r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can</a:t>
            </a:r>
            <a:r>
              <a:rPr lang="ru-RU" i="1" dirty="0"/>
              <a:t>. – Да, можешь. (разрешение)</a:t>
            </a:r>
            <a:br>
              <a:rPr lang="ru-RU" i="1" dirty="0"/>
            </a:br>
            <a:r>
              <a:rPr lang="ru-RU" i="1" dirty="0"/>
              <a:t>– </a:t>
            </a:r>
            <a:r>
              <a:rPr lang="ru-RU" i="1" dirty="0" err="1"/>
              <a:t>But</a:t>
            </a:r>
            <a:r>
              <a:rPr lang="ru-RU" i="1" dirty="0"/>
              <a:t> </a:t>
            </a:r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can’t</a:t>
            </a:r>
            <a:r>
              <a:rPr lang="ru-RU" i="1" dirty="0"/>
              <a:t> </a:t>
            </a:r>
            <a:r>
              <a:rPr lang="ru-RU" i="1" dirty="0" err="1"/>
              <a:t>exceed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speed</a:t>
            </a:r>
            <a:r>
              <a:rPr lang="ru-RU" i="1" dirty="0"/>
              <a:t> </a:t>
            </a:r>
            <a:r>
              <a:rPr lang="ru-RU" i="1" dirty="0" err="1"/>
              <a:t>limit</a:t>
            </a:r>
            <a:r>
              <a:rPr lang="ru-RU" i="1" dirty="0"/>
              <a:t>. – Но нельзя превышать скорость. (запрет)</a:t>
            </a:r>
          </a:p>
          <a:p>
            <a:pPr fontAlgn="base"/>
            <a:r>
              <a:rPr lang="ru-RU" u="sng" dirty="0"/>
              <a:t>Просьбу мы можем выразить с помощью </a:t>
            </a:r>
            <a:r>
              <a:rPr lang="ru-RU" u="sng" dirty="0" err="1"/>
              <a:t>can</a:t>
            </a:r>
            <a:r>
              <a:rPr lang="ru-RU" u="sng" dirty="0"/>
              <a:t> и </a:t>
            </a:r>
            <a:r>
              <a:rPr lang="ru-RU" u="sng" dirty="0" err="1"/>
              <a:t>could</a:t>
            </a:r>
            <a:r>
              <a:rPr lang="ru-RU" u="sng" dirty="0"/>
              <a:t>. Такие просьбы разнятся по степени вежливости. </a:t>
            </a:r>
          </a:p>
          <a:p>
            <a:pPr fontAlgn="base"/>
            <a:r>
              <a:rPr lang="ru-RU" i="1" dirty="0" err="1"/>
              <a:t>Can</a:t>
            </a:r>
            <a:r>
              <a:rPr lang="ru-RU" i="1" dirty="0"/>
              <a:t> </a:t>
            </a:r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tell</a:t>
            </a:r>
            <a:r>
              <a:rPr lang="ru-RU" i="1" dirty="0"/>
              <a:t> </a:t>
            </a:r>
            <a:r>
              <a:rPr lang="ru-RU" i="1" dirty="0" err="1"/>
              <a:t>me</a:t>
            </a:r>
            <a:r>
              <a:rPr lang="ru-RU" i="1" dirty="0"/>
              <a:t> </a:t>
            </a:r>
            <a:r>
              <a:rPr lang="ru-RU" i="1" dirty="0" err="1"/>
              <a:t>where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nearest</a:t>
            </a:r>
            <a:r>
              <a:rPr lang="ru-RU" i="1" dirty="0"/>
              <a:t> </a:t>
            </a:r>
            <a:r>
              <a:rPr lang="ru-RU" i="1" dirty="0" err="1"/>
              <a:t>bus</a:t>
            </a:r>
            <a:r>
              <a:rPr lang="ru-RU" i="1" dirty="0"/>
              <a:t> </a:t>
            </a:r>
            <a:r>
              <a:rPr lang="ru-RU" i="1" dirty="0" err="1"/>
              <a:t>station</a:t>
            </a:r>
            <a:r>
              <a:rPr lang="ru-RU" i="1" dirty="0"/>
              <a:t> </a:t>
            </a:r>
            <a:r>
              <a:rPr lang="ru-RU" i="1" dirty="0" err="1"/>
              <a:t>is</a:t>
            </a:r>
            <a:r>
              <a:rPr lang="ru-RU" i="1" dirty="0"/>
              <a:t>? – Можешь сказать, где ближайшая остановка автобуса? (такое обращение скорее характерно, если вы общаетесь с человеком вашего же возраста)</a:t>
            </a:r>
          </a:p>
          <a:p>
            <a:pPr fontAlgn="base"/>
            <a:r>
              <a:rPr lang="ru-RU" i="1" dirty="0" err="1"/>
              <a:t>Could</a:t>
            </a:r>
            <a:r>
              <a:rPr lang="ru-RU" i="1" dirty="0"/>
              <a:t> </a:t>
            </a:r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tell</a:t>
            </a:r>
            <a:r>
              <a:rPr lang="ru-RU" i="1" dirty="0"/>
              <a:t> </a:t>
            </a:r>
            <a:r>
              <a:rPr lang="ru-RU" i="1" dirty="0" err="1"/>
              <a:t>me</a:t>
            </a:r>
            <a:r>
              <a:rPr lang="ru-RU" i="1" dirty="0"/>
              <a:t> </a:t>
            </a:r>
            <a:r>
              <a:rPr lang="ru-RU" i="1" dirty="0" err="1"/>
              <a:t>where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nearest</a:t>
            </a:r>
            <a:r>
              <a:rPr lang="ru-RU" i="1" dirty="0"/>
              <a:t> </a:t>
            </a:r>
            <a:r>
              <a:rPr lang="ru-RU" i="1" dirty="0" err="1"/>
              <a:t>bus</a:t>
            </a:r>
            <a:r>
              <a:rPr lang="ru-RU" i="1" dirty="0"/>
              <a:t> </a:t>
            </a:r>
            <a:r>
              <a:rPr lang="ru-RU" i="1" dirty="0" err="1"/>
              <a:t>stop</a:t>
            </a:r>
            <a:r>
              <a:rPr lang="ru-RU" i="1" dirty="0"/>
              <a:t> </a:t>
            </a:r>
            <a:r>
              <a:rPr lang="ru-RU" i="1" dirty="0" err="1"/>
              <a:t>is</a:t>
            </a:r>
            <a:r>
              <a:rPr lang="ru-RU" i="1" dirty="0"/>
              <a:t>? – Могли бы Вы сказать, где ближайшая остановка автобуса? (это более вежливый вопрос, чаще англичане воспользуются именно таким вариантом, чтобы быть максимально вежливыми и учтивыми в беседе)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53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C помощью </a:t>
            </a:r>
            <a:r>
              <a:rPr lang="ru-RU" dirty="0" err="1">
                <a:solidFill>
                  <a:srgbClr val="FF0000"/>
                </a:solidFill>
              </a:rPr>
              <a:t>can</a:t>
            </a:r>
            <a:r>
              <a:rPr lang="ru-RU" dirty="0">
                <a:solidFill>
                  <a:srgbClr val="FF0000"/>
                </a:solidFill>
              </a:rPr>
              <a:t> мы можем не только просить разрешение, но и сами что-то предлагать.</a:t>
            </a:r>
            <a:r>
              <a:rPr lang="ru-RU" dirty="0"/>
              <a:t> </a:t>
            </a:r>
          </a:p>
          <a:p>
            <a:pPr fontAlgn="base"/>
            <a:r>
              <a:rPr lang="ru-RU" i="1" dirty="0" err="1"/>
              <a:t>Can</a:t>
            </a:r>
            <a:r>
              <a:rPr lang="ru-RU" i="1" dirty="0"/>
              <a:t> I </a:t>
            </a:r>
            <a:r>
              <a:rPr lang="ru-RU" i="1" dirty="0" err="1"/>
              <a:t>offer</a:t>
            </a:r>
            <a:r>
              <a:rPr lang="ru-RU" i="1" dirty="0"/>
              <a:t> </a:t>
            </a:r>
            <a:r>
              <a:rPr lang="ru-RU" i="1" dirty="0" err="1"/>
              <a:t>you</a:t>
            </a:r>
            <a:r>
              <a:rPr lang="ru-RU" i="1" dirty="0"/>
              <a:t> a </a:t>
            </a:r>
            <a:r>
              <a:rPr lang="ru-RU" i="1" dirty="0" err="1"/>
              <a:t>cup</a:t>
            </a:r>
            <a:r>
              <a:rPr lang="ru-RU" i="1" dirty="0"/>
              <a:t> </a:t>
            </a:r>
            <a:r>
              <a:rPr lang="ru-RU" i="1" dirty="0" err="1"/>
              <a:t>of</a:t>
            </a:r>
            <a:r>
              <a:rPr lang="ru-RU" i="1" dirty="0"/>
              <a:t> </a:t>
            </a:r>
            <a:r>
              <a:rPr lang="ru-RU" i="1" dirty="0" err="1"/>
              <a:t>tea</a:t>
            </a:r>
            <a:r>
              <a:rPr lang="ru-RU" i="1" dirty="0"/>
              <a:t>? – Я могу предложить Вам чашечку чая?</a:t>
            </a:r>
          </a:p>
          <a:p>
            <a:pPr fontAlgn="base"/>
            <a:r>
              <a:rPr lang="ru-RU" i="1" dirty="0" err="1"/>
              <a:t>Can</a:t>
            </a:r>
            <a:r>
              <a:rPr lang="ru-RU" i="1" dirty="0"/>
              <a:t> I </a:t>
            </a:r>
            <a:r>
              <a:rPr lang="ru-RU" i="1" dirty="0" err="1"/>
              <a:t>help</a:t>
            </a:r>
            <a:r>
              <a:rPr lang="ru-RU" i="1" dirty="0"/>
              <a:t> </a:t>
            </a:r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choose</a:t>
            </a:r>
            <a:r>
              <a:rPr lang="ru-RU" i="1" dirty="0"/>
              <a:t> a </a:t>
            </a:r>
            <a:r>
              <a:rPr lang="ru-RU" i="1" dirty="0" err="1"/>
              <a:t>dress</a:t>
            </a:r>
            <a:r>
              <a:rPr lang="ru-RU" i="1" dirty="0"/>
              <a:t> </a:t>
            </a:r>
            <a:r>
              <a:rPr lang="ru-RU" i="1" dirty="0" err="1"/>
              <a:t>for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party</a:t>
            </a:r>
            <a:r>
              <a:rPr lang="ru-RU" i="1" dirty="0"/>
              <a:t>? – Я могу помочь тебе выбрать платье для вечеринки?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Удивление, сомнение, недоверие.</a:t>
            </a:r>
          </a:p>
          <a:p>
            <a:pPr fontAlgn="base"/>
            <a:r>
              <a:rPr lang="ru-RU" dirty="0"/>
              <a:t>Переводится глагол </a:t>
            </a:r>
            <a:r>
              <a:rPr lang="ru-RU" dirty="0" err="1"/>
              <a:t>can</a:t>
            </a:r>
            <a:r>
              <a:rPr lang="ru-RU" dirty="0"/>
              <a:t> (</a:t>
            </a:r>
            <a:r>
              <a:rPr lang="ru-RU" dirty="0" err="1"/>
              <a:t>could</a:t>
            </a:r>
            <a:r>
              <a:rPr lang="ru-RU" dirty="0"/>
              <a:t>) в таких случаях словами «неужели», «не может быть», «вряд ли», «не верится», «возможно», «вероятно».</a:t>
            </a:r>
          </a:p>
          <a:p>
            <a:pPr fontAlgn="base"/>
            <a:r>
              <a:rPr lang="ru-RU" i="1" dirty="0" err="1"/>
              <a:t>Can</a:t>
            </a:r>
            <a:r>
              <a:rPr lang="ru-RU" i="1" dirty="0"/>
              <a:t> </a:t>
            </a:r>
            <a:r>
              <a:rPr lang="ru-RU" i="1" dirty="0" err="1"/>
              <a:t>these</a:t>
            </a:r>
            <a:r>
              <a:rPr lang="ru-RU" i="1" dirty="0"/>
              <a:t> </a:t>
            </a:r>
            <a:r>
              <a:rPr lang="ru-RU" i="1" dirty="0" err="1"/>
              <a:t>shoes</a:t>
            </a:r>
            <a:r>
              <a:rPr lang="ru-RU" i="1" dirty="0"/>
              <a:t> </a:t>
            </a:r>
            <a:r>
              <a:rPr lang="ru-RU" i="1" dirty="0" err="1"/>
              <a:t>cost</a:t>
            </a:r>
            <a:r>
              <a:rPr lang="ru-RU" i="1" dirty="0"/>
              <a:t> </a:t>
            </a:r>
            <a:r>
              <a:rPr lang="ru-RU" i="1" dirty="0" err="1"/>
              <a:t>so</a:t>
            </a:r>
            <a:r>
              <a:rPr lang="ru-RU" i="1" dirty="0"/>
              <a:t> </a:t>
            </a:r>
            <a:r>
              <a:rPr lang="ru-RU" i="1" dirty="0" err="1"/>
              <a:t>much</a:t>
            </a:r>
            <a:r>
              <a:rPr lang="ru-RU" i="1" dirty="0"/>
              <a:t> </a:t>
            </a:r>
            <a:r>
              <a:rPr lang="ru-RU" i="1" dirty="0" err="1"/>
              <a:t>money</a:t>
            </a:r>
            <a:r>
              <a:rPr lang="ru-RU" i="1" dirty="0"/>
              <a:t>? – Неужели эти туфли столько стоят? (удивление)</a:t>
            </a:r>
          </a:p>
          <a:p>
            <a:pPr fontAlgn="base"/>
            <a:r>
              <a:rPr lang="ru-RU" i="1" dirty="0" err="1"/>
              <a:t>He</a:t>
            </a:r>
            <a:r>
              <a:rPr lang="ru-RU" i="1" dirty="0"/>
              <a:t> </a:t>
            </a:r>
            <a:r>
              <a:rPr lang="ru-RU" i="1" dirty="0" err="1"/>
              <a:t>can’t</a:t>
            </a:r>
            <a:r>
              <a:rPr lang="ru-RU" i="1" dirty="0"/>
              <a:t> </a:t>
            </a:r>
            <a:r>
              <a:rPr lang="ru-RU" i="1" dirty="0" err="1"/>
              <a:t>work</a:t>
            </a:r>
            <a:r>
              <a:rPr lang="ru-RU" i="1" dirty="0"/>
              <a:t> </a:t>
            </a:r>
            <a:r>
              <a:rPr lang="ru-RU" i="1" dirty="0" err="1"/>
              <a:t>all</a:t>
            </a:r>
            <a:r>
              <a:rPr lang="ru-RU" i="1" dirty="0"/>
              <a:t> </a:t>
            </a:r>
            <a:r>
              <a:rPr lang="ru-RU" i="1" dirty="0" err="1"/>
              <a:t>day</a:t>
            </a:r>
            <a:r>
              <a:rPr lang="ru-RU" i="1" dirty="0"/>
              <a:t> </a:t>
            </a:r>
            <a:r>
              <a:rPr lang="ru-RU" i="1" dirty="0" err="1"/>
              <a:t>round</a:t>
            </a:r>
            <a:r>
              <a:rPr lang="ru-RU" i="1" dirty="0"/>
              <a:t>. – Не может быть, чтобы он работал круглые сутки. (недоверие)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05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50336"/>
          </a:xfrm>
        </p:spPr>
        <p:txBody>
          <a:bodyPr>
            <a:normAutofit/>
          </a:bodyPr>
          <a:lstStyle/>
          <a:p>
            <a:r>
              <a:rPr lang="en-US" dirty="0"/>
              <a:t>Modal 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5739"/>
            <a:ext cx="9144000" cy="5962261"/>
          </a:xfrm>
        </p:spPr>
        <p:txBody>
          <a:bodyPr/>
          <a:lstStyle/>
          <a:p>
            <a:r>
              <a:rPr lang="ru-RU" b="1" dirty="0"/>
              <a:t>Устойчивые выражения с глаголом </a:t>
            </a:r>
            <a:r>
              <a:rPr lang="ru-RU" b="1" dirty="0" err="1"/>
              <a:t>can</a:t>
            </a:r>
            <a:r>
              <a:rPr lang="ru-RU" b="1" dirty="0"/>
              <a:t> (</a:t>
            </a:r>
            <a:r>
              <a:rPr lang="ru-RU" b="1" dirty="0" err="1"/>
              <a:t>could</a:t>
            </a:r>
            <a:r>
              <a:rPr lang="ru-RU" b="1" dirty="0"/>
              <a:t>)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en-US" dirty="0" err="1">
                <a:solidFill>
                  <a:srgbClr val="FF0000"/>
                </a:solidFill>
              </a:rPr>
              <a:t>an’t</a:t>
            </a:r>
            <a:r>
              <a:rPr lang="en-US" dirty="0">
                <a:solidFill>
                  <a:srgbClr val="FF0000"/>
                </a:solidFill>
              </a:rPr>
              <a:t> (couldn’t) but do something </a:t>
            </a:r>
            <a:r>
              <a:rPr lang="en-US" dirty="0"/>
              <a:t>– </a:t>
            </a:r>
            <a:r>
              <a:rPr lang="ru-RU" dirty="0"/>
              <a:t>ничего не оставалось, кроме как.</a:t>
            </a:r>
            <a:br>
              <a:rPr lang="ru-RU" dirty="0"/>
            </a:br>
            <a:r>
              <a:rPr lang="en-US" i="1" dirty="0"/>
              <a:t>I couldn’t but agree with him. – </a:t>
            </a:r>
            <a:r>
              <a:rPr lang="ru-RU" i="1" dirty="0"/>
              <a:t>Мне ничего не оставалось, кроме как согласиться с ним.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en-US" dirty="0" err="1">
                <a:solidFill>
                  <a:srgbClr val="FF0000"/>
                </a:solidFill>
              </a:rPr>
              <a:t>ouldn’t</a:t>
            </a:r>
            <a:r>
              <a:rPr lang="en-US" dirty="0">
                <a:solidFill>
                  <a:srgbClr val="FF0000"/>
                </a:solidFill>
              </a:rPr>
              <a:t> help doing something</a:t>
            </a:r>
            <a:r>
              <a:rPr lang="en-US" dirty="0"/>
              <a:t> – </a:t>
            </a:r>
            <a:r>
              <a:rPr lang="ru-RU" dirty="0"/>
              <a:t>не мог удержаться, чтобы; не мог не.</a:t>
            </a:r>
            <a:br>
              <a:rPr lang="ru-RU" dirty="0"/>
            </a:br>
            <a:r>
              <a:rPr lang="en-US" i="1" dirty="0"/>
              <a:t>I couldn’t help laughing. – </a:t>
            </a:r>
            <a:r>
              <a:rPr lang="ru-RU" i="1" dirty="0"/>
              <a:t>Я не мог не рассмеяться.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en-US" dirty="0" err="1">
                <a:solidFill>
                  <a:srgbClr val="FF0000"/>
                </a:solidFill>
              </a:rPr>
              <a:t>an’t</a:t>
            </a:r>
            <a:r>
              <a:rPr lang="en-US" dirty="0">
                <a:solidFill>
                  <a:srgbClr val="FF0000"/>
                </a:solidFill>
              </a:rPr>
              <a:t> stand something/somebody </a:t>
            </a:r>
            <a:r>
              <a:rPr lang="en-US" dirty="0"/>
              <a:t>– </a:t>
            </a:r>
            <a:r>
              <a:rPr lang="ru-RU" dirty="0"/>
              <a:t>терпеть не могу что-то/кого-то.</a:t>
            </a:r>
            <a:br>
              <a:rPr lang="ru-RU" dirty="0"/>
            </a:br>
            <a:r>
              <a:rPr lang="en-US" i="1" dirty="0"/>
              <a:t>I can’t stand him. – </a:t>
            </a:r>
            <a:r>
              <a:rPr lang="ru-RU" i="1" dirty="0"/>
              <a:t>Терпеть его не могу.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588213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110</TotalTime>
  <Words>4329</Words>
  <Application>Microsoft Office PowerPoint</Application>
  <PresentationFormat>Экран (4:3)</PresentationFormat>
  <Paragraphs>271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Arial</vt:lpstr>
      <vt:lpstr>Century Gothic</vt:lpstr>
      <vt:lpstr>Courier New</vt:lpstr>
      <vt:lpstr>След самолета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Modal verbs</vt:lpstr>
      <vt:lpstr>10 неправильных глаголов</vt:lpstr>
      <vt:lpstr>Типичные ошибки</vt:lpstr>
      <vt:lpstr>Типичные вопросы</vt:lpstr>
      <vt:lpstr>Типичные вопросы</vt:lpstr>
      <vt:lpstr>Типичные вопросы</vt:lpstr>
      <vt:lpstr>Вопросы</vt:lpstr>
      <vt:lpstr>Вопросы</vt:lpstr>
      <vt:lpstr>Пример задания</vt:lpstr>
      <vt:lpstr>Пример задания</vt:lpstr>
      <vt:lpstr>Ваши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 verbs</dc:title>
  <dc:creator>user</dc:creator>
  <cp:lastModifiedBy>МАКС ГОЛУБОВСКИЙ</cp:lastModifiedBy>
  <cp:revision>14</cp:revision>
  <dcterms:created xsi:type="dcterms:W3CDTF">2017-02-14T07:21:41Z</dcterms:created>
  <dcterms:modified xsi:type="dcterms:W3CDTF">2023-05-16T19:17:14Z</dcterms:modified>
</cp:coreProperties>
</file>