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A318C-E3FA-470A-9007-3F5F84374452}" v="1305" dt="2023-10-23T09:03:12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5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5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0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5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5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6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1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2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4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Верхняя часть настольного сотрудника с растеним, белая клавиатура, кофе в белой кружке, записную книжку и перо">
            <a:extLst>
              <a:ext uri="{FF2B5EF4-FFF2-40B4-BE49-F238E27FC236}">
                <a16:creationId xmlns:a16="http://schemas.microsoft.com/office/drawing/2014/main" id="{648D0F25-38BE-AE0C-3A93-1DFCA196C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" b="1677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87" y="3087031"/>
            <a:ext cx="6154388" cy="155998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Тема: </a:t>
            </a:r>
            <a:br>
              <a:rPr lang="ru-RU" sz="4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ru-RU" sz="4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Основы ценообразования в строительстве.</a:t>
            </a:r>
          </a:p>
        </p:txBody>
      </p:sp>
      <p:cxnSp>
        <p:nvCxnSpPr>
          <p:cNvPr id="107" name="!!Straight Connector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2CFAE58-BB6C-D0C8-6FF9-E85AD28DD39D}"/>
              </a:ext>
            </a:extLst>
          </p:cNvPr>
          <p:cNvCxnSpPr>
            <a:cxnSpLocks/>
          </p:cNvCxnSpPr>
          <p:nvPr/>
        </p:nvCxnSpPr>
        <p:spPr>
          <a:xfrm>
            <a:off x="218536" y="4639572"/>
            <a:ext cx="7111041" cy="8626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офисные принадлежности, калькулятор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FAC0B559-7F9A-95FF-3E82-987A6488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91" y="764397"/>
            <a:ext cx="5492149" cy="3647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4E9E24-77AA-8173-93CF-1C923D00651F}"/>
              </a:ext>
            </a:extLst>
          </p:cNvPr>
          <p:cNvSpPr txBox="1"/>
          <p:nvPr/>
        </p:nvSpPr>
        <p:spPr>
          <a:xfrm>
            <a:off x="1151192" y="65534"/>
            <a:ext cx="98909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Calibri"/>
                <a:ea typeface="Calibri"/>
                <a:cs typeface="Calibri"/>
              </a:rPr>
              <a:t>Что же такое ценообразование в строительстве?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5C818-C912-3EAF-D876-263DA88EDD38}"/>
              </a:ext>
            </a:extLst>
          </p:cNvPr>
          <p:cNvSpPr txBox="1"/>
          <p:nvPr/>
        </p:nvSpPr>
        <p:spPr>
          <a:xfrm>
            <a:off x="335026" y="1525337"/>
            <a:ext cx="6060893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i="1" dirty="0">
                <a:latin typeface="Calibri"/>
                <a:ea typeface="Calibri"/>
                <a:cs typeface="Arial"/>
              </a:rPr>
              <a:t>Ценообразование в строительстве</a:t>
            </a:r>
            <a:r>
              <a:rPr lang="ru-RU" sz="3200" dirty="0">
                <a:latin typeface="Calibri"/>
                <a:ea typeface="Calibri"/>
                <a:cs typeface="Arial"/>
              </a:rPr>
              <a:t> — механизм образования стоимости услуг и материалов на строительном рынке.</a:t>
            </a:r>
            <a:endParaRPr lang="ru-RU" sz="32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8775B-C48D-1E51-57B3-9163EA4AC983}"/>
              </a:ext>
            </a:extLst>
          </p:cNvPr>
          <p:cNvSpPr txBox="1"/>
          <p:nvPr/>
        </p:nvSpPr>
        <p:spPr>
          <a:xfrm>
            <a:off x="336698" y="4411508"/>
            <a:ext cx="11748976" cy="19138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>
                <a:latin typeface="Calibri"/>
                <a:ea typeface="Calibri"/>
                <a:cs typeface="Calibri"/>
              </a:rPr>
              <a:t>Политика ценообразования в строительстве является частью общей ценовой политики и базируется на общих для всех отраслей принципах ценообразования.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50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7DF02-6A83-1951-BF86-BF53FD6C65CF}"/>
              </a:ext>
            </a:extLst>
          </p:cNvPr>
          <p:cNvSpPr txBox="1"/>
          <p:nvPr/>
        </p:nvSpPr>
        <p:spPr>
          <a:xfrm>
            <a:off x="2770483" y="50822"/>
            <a:ext cx="65062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Calibri"/>
                <a:ea typeface="Calibri"/>
                <a:cs typeface="Calibri"/>
              </a:rPr>
              <a:t>Цели и этапы ценообразования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24C0C-E650-ED22-2E2A-CB5AE61D10F6}"/>
              </a:ext>
            </a:extLst>
          </p:cNvPr>
          <p:cNvSpPr txBox="1"/>
          <p:nvPr/>
        </p:nvSpPr>
        <p:spPr>
          <a:xfrm>
            <a:off x="4978577" y="680081"/>
            <a:ext cx="7135517" cy="40750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"/>
                <a:ea typeface="Calibri"/>
                <a:cs typeface="Calibri"/>
              </a:rPr>
              <a:t>Цели ценообразования:</a:t>
            </a:r>
          </a:p>
          <a:p>
            <a:pPr marL="457200" indent="-457200">
              <a:buFont typeface="Arial"/>
              <a:buChar char="•"/>
            </a:pPr>
            <a:r>
              <a:rPr lang="ru-RU" sz="3200" dirty="0">
                <a:latin typeface="Calibri"/>
                <a:ea typeface="+mn-lt"/>
                <a:cs typeface="+mn-lt"/>
              </a:rPr>
              <a:t>обеспечение определенного размера прибыли;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3200" dirty="0">
                <a:latin typeface="Calibri"/>
                <a:ea typeface="+mn-lt"/>
                <a:cs typeface="+mn-lt"/>
              </a:rPr>
              <a:t>обеспечение определенного объема продаж;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3200" dirty="0">
                <a:latin typeface="Calibri"/>
                <a:ea typeface="+mn-lt"/>
                <a:cs typeface="+mn-lt"/>
              </a:rPr>
              <a:t>сохранение существующего положения фирмы;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3200" dirty="0">
                <a:latin typeface="Calibri"/>
                <a:ea typeface="+mn-lt"/>
                <a:cs typeface="+mn-lt"/>
              </a:rPr>
              <a:t>вытеснение конкурентов;</a:t>
            </a:r>
            <a:endParaRPr lang="ru-RU" sz="3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8160E-9F4C-F89C-43EF-123603B3CE51}"/>
              </a:ext>
            </a:extLst>
          </p:cNvPr>
          <p:cNvSpPr txBox="1"/>
          <p:nvPr/>
        </p:nvSpPr>
        <p:spPr>
          <a:xfrm>
            <a:off x="4807720" y="4578019"/>
            <a:ext cx="74715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ru-RU" sz="3200" dirty="0">
                <a:latin typeface="Calibri"/>
                <a:ea typeface="Calibri"/>
                <a:cs typeface="Calibri"/>
              </a:rPr>
              <a:t>внедрение на рынке новой продукции;</a:t>
            </a:r>
          </a:p>
          <a:p>
            <a:pPr marL="457200" indent="-457200">
              <a:buFont typeface="Arial,Sans-Serif"/>
              <a:buChar char="•"/>
            </a:pPr>
            <a:r>
              <a:rPr lang="ru-RU" sz="3200" dirty="0">
                <a:latin typeface="Calibri"/>
                <a:ea typeface="Calibri"/>
                <a:cs typeface="Calibri"/>
              </a:rPr>
              <a:t>завоевание лидерства по показателям качества.</a:t>
            </a:r>
          </a:p>
        </p:txBody>
      </p:sp>
      <p:pic>
        <p:nvPicPr>
          <p:cNvPr id="5" name="Рисунок 4" descr="Изображение выглядит как человек, палец, гвоздь, рука&#10;&#10;Автоматически созданное описание">
            <a:extLst>
              <a:ext uri="{FF2B5EF4-FFF2-40B4-BE49-F238E27FC236}">
                <a16:creationId xmlns:a16="http://schemas.microsoft.com/office/drawing/2014/main" id="{3EEB4A5C-4237-4409-1024-1F03E1CE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" y="1757633"/>
            <a:ext cx="4917058" cy="27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0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8094C-5EB7-A7A1-EFEC-E99BD28424FB}"/>
              </a:ext>
            </a:extLst>
          </p:cNvPr>
          <p:cNvSpPr txBox="1"/>
          <p:nvPr/>
        </p:nvSpPr>
        <p:spPr>
          <a:xfrm>
            <a:off x="113347" y="449041"/>
            <a:ext cx="7023172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"/>
                <a:ea typeface="+mn-lt"/>
                <a:cs typeface="+mn-lt"/>
              </a:rPr>
              <a:t>Этапы ценообразования: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ru-RU" sz="3200" dirty="0">
                <a:latin typeface="Calibri"/>
                <a:ea typeface="+mn-lt"/>
                <a:cs typeface="+mn-lt"/>
              </a:rPr>
              <a:t>определение спроса;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ru-RU" sz="3200" dirty="0">
                <a:latin typeface="Calibri"/>
                <a:ea typeface="+mn-lt"/>
                <a:cs typeface="+mn-lt"/>
              </a:rPr>
              <a:t>оценка издержек и установление нижнего предела цены;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ru-RU" sz="3200" dirty="0">
                <a:latin typeface="Calibri"/>
                <a:ea typeface="+mn-lt"/>
                <a:cs typeface="+mn-lt"/>
              </a:rPr>
              <a:t>анализ цен и характеристик товаров конкурентов;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ru-RU" sz="3200" dirty="0">
                <a:latin typeface="Calibri"/>
                <a:ea typeface="+mn-lt"/>
                <a:cs typeface="+mn-lt"/>
              </a:rPr>
              <a:t>выбор методов ценообразования и оценка верхнего предела цены;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ru-RU" sz="3200" dirty="0">
                <a:latin typeface="Calibri"/>
                <a:ea typeface="+mn-lt"/>
                <a:cs typeface="+mn-lt"/>
              </a:rPr>
              <a:t>разработка ценовой политики;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ru-RU" sz="3200" dirty="0">
                <a:latin typeface="Calibri"/>
                <a:ea typeface="+mn-lt"/>
                <a:cs typeface="+mn-lt"/>
              </a:rPr>
              <a:t>установление цены на продукцию фирмы на конкретный период.</a:t>
            </a:r>
            <a:endParaRPr lang="ru-RU" sz="3200">
              <a:latin typeface="Calibri"/>
              <a:ea typeface="Calibri"/>
              <a:cs typeface="Calibri"/>
            </a:endParaRPr>
          </a:p>
        </p:txBody>
      </p:sp>
      <p:pic>
        <p:nvPicPr>
          <p:cNvPr id="3" name="Рисунок 2" descr="Изображение выглядит как текст, калькулятор, офисные принадлежности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7655AC91-5401-6EFD-2A07-0EDB5B3F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732" y="20703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815ED-461B-CAA0-0578-9B6BB5742551}"/>
              </a:ext>
            </a:extLst>
          </p:cNvPr>
          <p:cNvSpPr txBox="1"/>
          <p:nvPr/>
        </p:nvSpPr>
        <p:spPr>
          <a:xfrm>
            <a:off x="3051678" y="79577"/>
            <a:ext cx="60030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Calibri"/>
                <a:ea typeface="Calibri"/>
                <a:cs typeface="Calibri"/>
              </a:rPr>
              <a:t>Принципы ценообразования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7EC8A-EC90-9354-010F-8DC7672128E4}"/>
              </a:ext>
            </a:extLst>
          </p:cNvPr>
          <p:cNvSpPr txBox="1"/>
          <p:nvPr/>
        </p:nvSpPr>
        <p:spPr>
          <a:xfrm>
            <a:off x="88939" y="690782"/>
            <a:ext cx="1202381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"/>
                <a:ea typeface="+mn-lt"/>
                <a:cs typeface="+mn-lt"/>
              </a:rPr>
              <a:t>Основные принципы ценообразования: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r>
              <a:rPr lang="ru-RU" sz="3200" dirty="0">
                <a:latin typeface="Calibri"/>
                <a:ea typeface="+mn-lt"/>
                <a:cs typeface="+mn-lt"/>
              </a:rPr>
              <a:t>1) Цена на строительную продукцию обеспечивает подрядчику возврат в процессе строительного производства в полном объеме и притом в объеме норм. </a:t>
            </a:r>
            <a:endParaRPr lang="ru-RU" sz="3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16995-90B8-BF7F-4690-B8BDC38F0CC5}"/>
              </a:ext>
            </a:extLst>
          </p:cNvPr>
          <p:cNvSpPr txBox="1"/>
          <p:nvPr/>
        </p:nvSpPr>
        <p:spPr>
          <a:xfrm>
            <a:off x="87602" y="2747412"/>
            <a:ext cx="6700184" cy="3525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"/>
                <a:ea typeface="Calibri"/>
                <a:cs typeface="Calibri"/>
              </a:rPr>
              <a:t>2) Цена на строительную продукцию формируется с экономической конъюнктурой региона в периоде предпроектного обоснования, проектирования и строительства </a:t>
            </a:r>
            <a:endParaRPr lang="ru-RU">
              <a:latin typeface="Calibri"/>
              <a:ea typeface="Calibri"/>
              <a:cs typeface="Calibri"/>
            </a:endParaRPr>
          </a:p>
          <a:p>
            <a:r>
              <a:rPr lang="ru-RU" sz="3200" dirty="0">
                <a:latin typeface="Calibri"/>
                <a:ea typeface="Calibri"/>
                <a:cs typeface="Calibri"/>
              </a:rPr>
              <a:t>объекта, т.е. в уровне текущих цен на ресурсы и тарифы.</a:t>
            </a:r>
            <a:endParaRPr lang="ru-RU"/>
          </a:p>
        </p:txBody>
      </p:sp>
      <p:pic>
        <p:nvPicPr>
          <p:cNvPr id="5" name="Рисунок 4" descr="Изображение выглядит как текст, Имущество общего назначения&#10;&#10;Автоматически созданное описание">
            <a:extLst>
              <a:ext uri="{FF2B5EF4-FFF2-40B4-BE49-F238E27FC236}">
                <a16:creationId xmlns:a16="http://schemas.microsoft.com/office/drawing/2014/main" id="{85858386-564B-0937-8D57-FD5D341B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50" y="2496436"/>
            <a:ext cx="5405885" cy="36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89C350-0AB9-C73D-3526-81F9D198A7CE}"/>
              </a:ext>
            </a:extLst>
          </p:cNvPr>
          <p:cNvSpPr txBox="1"/>
          <p:nvPr/>
        </p:nvSpPr>
        <p:spPr>
          <a:xfrm>
            <a:off x="52494" y="60183"/>
            <a:ext cx="749896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"/>
                <a:ea typeface="Calibri"/>
                <a:cs typeface="Calibri"/>
              </a:rPr>
              <a:t>3) Метод и нормативно-информационная база формирования цен на </a:t>
            </a:r>
            <a:endParaRPr lang="ru-RU" dirty="0"/>
          </a:p>
          <a:p>
            <a:r>
              <a:rPr lang="ru-RU" sz="3200" dirty="0">
                <a:latin typeface="Calibri"/>
                <a:ea typeface="Calibri"/>
                <a:cs typeface="Calibri"/>
              </a:rPr>
              <a:t>строительную продукцию </a:t>
            </a:r>
            <a:endParaRPr lang="ru-RU">
              <a:latin typeface="Calibri"/>
              <a:ea typeface="Calibri"/>
              <a:cs typeface="Calibri"/>
            </a:endParaRPr>
          </a:p>
          <a:p>
            <a:r>
              <a:rPr lang="ru-RU" sz="3200" dirty="0">
                <a:latin typeface="Calibri"/>
                <a:ea typeface="Calibri"/>
                <a:cs typeface="Calibri"/>
              </a:rPr>
              <a:t>определяется инвестором и фиксируется в договоре.</a:t>
            </a:r>
            <a:endParaRPr lang="ru-RU" dirty="0"/>
          </a:p>
        </p:txBody>
      </p:sp>
      <p:pic>
        <p:nvPicPr>
          <p:cNvPr id="5" name="Рисунок 4" descr="Изображение выглядит как строительство, в помещении, до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2DF4014-7929-067B-C43A-057EACD5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73" y="2130389"/>
            <a:ext cx="6570452" cy="4106844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роительство, окно, дом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6F23F00A-1648-8D58-33AD-3AA11649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0" y="2822936"/>
            <a:ext cx="5190226" cy="27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3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48356-7130-45C9-D60A-6DA95CC0B107}"/>
              </a:ext>
            </a:extLst>
          </p:cNvPr>
          <p:cNvSpPr txBox="1"/>
          <p:nvPr/>
        </p:nvSpPr>
        <p:spPr>
          <a:xfrm>
            <a:off x="138024" y="454326"/>
            <a:ext cx="7387087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"/>
              </a:rPr>
              <a:t>4) Цена в строительстве, осуществляемая с привлечением средств </a:t>
            </a:r>
            <a:endParaRPr lang="ru-RU" dirty="0">
              <a:latin typeface="Calibri"/>
            </a:endParaRPr>
          </a:p>
          <a:p>
            <a:r>
              <a:rPr lang="ru-RU" sz="3200" dirty="0">
                <a:latin typeface="Calibri"/>
              </a:rPr>
              <a:t>государственных бюджетов всех уровней и целевых внебюджетных фондов, формируется на основании правил, рекомендованных </a:t>
            </a:r>
            <a:endParaRPr lang="ru-RU" dirty="0">
              <a:latin typeface="Calibri"/>
            </a:endParaRPr>
          </a:p>
          <a:p>
            <a:r>
              <a:rPr lang="ru-RU" sz="3200" dirty="0">
                <a:latin typeface="Calibri"/>
              </a:rPr>
              <a:t>системой ценообразования </a:t>
            </a:r>
            <a:endParaRPr lang="ru-RU" dirty="0">
              <a:latin typeface="Calibri"/>
            </a:endParaRPr>
          </a:p>
          <a:p>
            <a:r>
              <a:rPr lang="ru-RU" sz="3200" dirty="0">
                <a:latin typeface="Calibri"/>
              </a:rPr>
              <a:t>сметного нормирования, </a:t>
            </a:r>
            <a:endParaRPr lang="ru-RU" dirty="0">
              <a:latin typeface="Calibri"/>
            </a:endParaRPr>
          </a:p>
          <a:p>
            <a:r>
              <a:rPr lang="ru-RU" sz="3200" dirty="0">
                <a:latin typeface="Calibri"/>
              </a:rPr>
              <a:t>являющейся единой для участников </a:t>
            </a:r>
            <a:endParaRPr lang="ru-RU" dirty="0">
              <a:latin typeface="Calibri"/>
            </a:endParaRPr>
          </a:p>
          <a:p>
            <a:r>
              <a:rPr lang="ru-RU" sz="3200" dirty="0">
                <a:latin typeface="Calibri"/>
              </a:rPr>
              <a:t>строительного рынка независимо от форм собственности.​</a:t>
            </a:r>
            <a:endParaRPr lang="ru-RU"/>
          </a:p>
        </p:txBody>
      </p:sp>
      <p:pic>
        <p:nvPicPr>
          <p:cNvPr id="4" name="Рисунок 3" descr="Изображение выглядит как человек, в помещении, одежд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E51A2D1B-1EDA-6610-2820-E0393BFE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18" y="2029606"/>
            <a:ext cx="5391508" cy="36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80A4CE-16E2-FEED-07A5-779C8FB29171}"/>
              </a:ext>
            </a:extLst>
          </p:cNvPr>
          <p:cNvSpPr txBox="1"/>
          <p:nvPr/>
        </p:nvSpPr>
        <p:spPr>
          <a:xfrm>
            <a:off x="5209953" y="706831"/>
            <a:ext cx="6983718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Calibri"/>
                <a:ea typeface="Calibri"/>
                <a:cs typeface="Calibri"/>
              </a:rPr>
              <a:t>Факторы, влияющие на установленные цели:</a:t>
            </a:r>
          </a:p>
          <a:p>
            <a:pPr marL="457200" indent="-457200">
              <a:buFont typeface="Arial"/>
              <a:buChar char="•"/>
            </a:pPr>
            <a:r>
              <a:rPr lang="ru-RU" sz="3200" dirty="0">
                <a:latin typeface="Calibri"/>
                <a:ea typeface="+mn-lt"/>
                <a:cs typeface="+mn-lt"/>
              </a:rPr>
              <a:t>издержки на изготовление и сбыт продукции;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3200" dirty="0">
                <a:latin typeface="Calibri"/>
                <a:ea typeface="+mn-lt"/>
                <a:cs typeface="+mn-lt"/>
              </a:rPr>
              <a:t>конъюнктура целевого рынка и соотношение спроса и предложения на товар фирмы;</a:t>
            </a:r>
            <a:endParaRPr lang="ru-RU" sz="32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3200" dirty="0">
                <a:latin typeface="Calibri"/>
                <a:ea typeface="+mn-lt"/>
                <a:cs typeface="+mn-lt"/>
              </a:rPr>
              <a:t>ценовая политика фирмы.</a:t>
            </a:r>
            <a:endParaRPr lang="ru-RU" sz="32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40EC4-A9BA-7729-1AD1-77209B2B71BF}"/>
              </a:ext>
            </a:extLst>
          </p:cNvPr>
          <p:cNvSpPr txBox="1"/>
          <p:nvPr/>
        </p:nvSpPr>
        <p:spPr>
          <a:xfrm>
            <a:off x="3236577" y="63528"/>
            <a:ext cx="57058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Calibri"/>
                <a:ea typeface="Calibri"/>
                <a:cs typeface="Calibri"/>
              </a:rPr>
              <a:t>Факторы ценообразования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C5D73-DF32-069F-EB13-87ED4F01E27D}"/>
              </a:ext>
            </a:extLst>
          </p:cNvPr>
          <p:cNvSpPr txBox="1"/>
          <p:nvPr/>
        </p:nvSpPr>
        <p:spPr>
          <a:xfrm>
            <a:off x="-6352" y="4880945"/>
            <a:ext cx="1219132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Первые два фактора учитываются при ценообразовании. Третий фактор реализуется в зависимости от целей ценообразования фирмы (ценовой политики фирмы).</a:t>
            </a:r>
            <a:endParaRPr lang="ru-RU" sz="32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Рисунок 4" descr="Изображение выглядит как небо, цилиндр, строительств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57BF17-9B1F-B3BD-8C2B-375B0DFA0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6" y="1112808"/>
            <a:ext cx="5040702" cy="37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1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RetrospectVTI</vt:lpstr>
      <vt:lpstr>Тема:  Основы ценообразования в строительстве.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403</cp:revision>
  <dcterms:created xsi:type="dcterms:W3CDTF">2023-10-23T07:45:08Z</dcterms:created>
  <dcterms:modified xsi:type="dcterms:W3CDTF">2023-10-23T09:04:34Z</dcterms:modified>
</cp:coreProperties>
</file>