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8258" y="3599933"/>
            <a:ext cx="6815669" cy="832023"/>
          </a:xfrm>
        </p:spPr>
        <p:txBody>
          <a:bodyPr/>
          <a:lstStyle/>
          <a:p>
            <a:r>
              <a:rPr lang="ru-RU" sz="4800" dirty="0" smtClean="0"/>
              <a:t>Личность и Государство 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430162" y="1721708"/>
            <a:ext cx="6985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Государственное профессиональное автономное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Образовательное учреждение Краснодарского края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«Новороссийский колледж строительства и экономики»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Презентация на тему:</a:t>
            </a: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«Личность и государство»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Для специальностей  « Социально – экономических </a:t>
            </a:r>
            <a:r>
              <a:rPr lang="ru-RU" b="1" dirty="0" smtClean="0">
                <a:solidFill>
                  <a:srgbClr val="C00000"/>
                </a:solidFill>
              </a:rPr>
              <a:t>дисциплин»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91633" y="4802661"/>
            <a:ext cx="238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Андреева.Р.А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0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28034"/>
            <a:ext cx="9601195" cy="175796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Личность-</a:t>
            </a:r>
            <a:r>
              <a:rPr lang="ru-RU" sz="2800" dirty="0" smtClean="0"/>
              <a:t> </a:t>
            </a:r>
            <a:r>
              <a:rPr lang="ru-RU" sz="2800" dirty="0"/>
              <a:t>это результат социального становления индивида, путем преодоления трудностей и накопления жизненного опыта.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5182672" cy="3318936"/>
          </a:xfrm>
        </p:spPr>
        <p:txBody>
          <a:bodyPr/>
          <a:lstStyle/>
          <a:p>
            <a:r>
              <a:rPr lang="ru-RU" b="1" dirty="0"/>
              <a:t>Личность</a:t>
            </a:r>
            <a:r>
              <a:rPr lang="ru-RU" dirty="0"/>
              <a:t>, являющаяся гражданином государства, в свою очередь, не только реализует права, но и имеет обязанности перед государством и своими согражданами, несет ответственность за их невыполнение: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411" y="2459040"/>
            <a:ext cx="3296992" cy="358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7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977" y="785612"/>
            <a:ext cx="9724621" cy="15003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1977" y="2524259"/>
            <a:ext cx="9724620" cy="335160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• пользуется предоставленными ей правами в определенных рамках, установленных законом;</a:t>
            </a:r>
          </a:p>
          <a:p>
            <a:r>
              <a:rPr lang="ru-RU" dirty="0"/>
              <a:t>• каждой из ее свобод соответствует обязанность, ибо пользование свободой предполагает воздержание других лиц от препятствующих этому действий. С целью защиты интересов других граждан и общества некоторые ее действия ограничиваются законом;</a:t>
            </a:r>
          </a:p>
          <a:p>
            <a:r>
              <a:rPr lang="ru-RU" dirty="0"/>
              <a:t>• осуществляется ответственность любого гражданина, независимо от его должности и общественного положения, за нарушение конституции и законов и т.п.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2154" y="669702"/>
            <a:ext cx="6295292" cy="185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53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личности есть формы политического участия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1.Голосование на выборах </a:t>
            </a:r>
          </a:p>
          <a:p>
            <a:r>
              <a:rPr lang="ru-RU" dirty="0" smtClean="0"/>
              <a:t>2.Контакт с политиками</a:t>
            </a:r>
          </a:p>
          <a:p>
            <a:r>
              <a:rPr lang="ru-RU" dirty="0" smtClean="0"/>
              <a:t>3.Участие в митингах и демонстрациях </a:t>
            </a:r>
          </a:p>
          <a:p>
            <a:r>
              <a:rPr lang="ru-RU" dirty="0" smtClean="0"/>
              <a:t>4.Денежные взносы </a:t>
            </a:r>
          </a:p>
          <a:p>
            <a:r>
              <a:rPr lang="ru-RU" dirty="0" smtClean="0"/>
              <a:t>5.Членство в политических партиях</a:t>
            </a:r>
          </a:p>
          <a:p>
            <a:r>
              <a:rPr lang="ru-RU" dirty="0" smtClean="0"/>
              <a:t>6.Отправление писем политическим лицам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4895" y="2439115"/>
            <a:ext cx="4443211" cy="369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70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Уровни вовлеченности в политическую деятельность: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5195550" cy="3318936"/>
          </a:xfrm>
        </p:spPr>
        <p:txBody>
          <a:bodyPr/>
          <a:lstStyle/>
          <a:p>
            <a:r>
              <a:rPr lang="ru-RU" dirty="0" smtClean="0"/>
              <a:t>1.Слой политических лидеров </a:t>
            </a:r>
          </a:p>
          <a:p>
            <a:r>
              <a:rPr lang="ru-RU" dirty="0" smtClean="0"/>
              <a:t>2.Слой искателей политической карьеры </a:t>
            </a:r>
          </a:p>
          <a:p>
            <a:r>
              <a:rPr lang="ru-RU" dirty="0" smtClean="0"/>
              <a:t>3.Заинтересованный в политике слой </a:t>
            </a:r>
          </a:p>
          <a:p>
            <a:r>
              <a:rPr lang="ru-RU" dirty="0" smtClean="0"/>
              <a:t>4.Незаинтересованный слой населения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7415" y="2004646"/>
            <a:ext cx="6002216" cy="432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722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Отношения личности и государства строятся на установлении такого баланса, при котором: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6998593" cy="3318936"/>
          </a:xfrm>
        </p:spPr>
        <p:txBody>
          <a:bodyPr/>
          <a:lstStyle/>
          <a:p>
            <a:r>
              <a:rPr lang="ru-RU" dirty="0"/>
              <a:t>• личность имела бы возможность беспрепятственно развивать способности, удовлетворять права, свободы и законные интересы;</a:t>
            </a:r>
          </a:p>
          <a:p>
            <a:r>
              <a:rPr lang="ru-RU" dirty="0"/>
              <a:t>• государство получало бы признание и поддержку своей деятельности со стороны личности, выполняющей свои обязанности и несущей ответственность за их невыполнение.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3994" y="2556932"/>
            <a:ext cx="3103809" cy="319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35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Все обилие теорий и взглядов, существовавших в истории </a:t>
            </a:r>
            <a:r>
              <a:rPr lang="ru-RU" sz="2800" dirty="0" smtClean="0"/>
              <a:t>мысли касающихся </a:t>
            </a:r>
            <a:r>
              <a:rPr lang="ru-RU" sz="2800" dirty="0"/>
              <a:t>соотношения «государство — личность», можно свести к двум подходам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5891010" cy="3318936"/>
          </a:xfrm>
        </p:spPr>
        <p:txBody>
          <a:bodyPr/>
          <a:lstStyle/>
          <a:p>
            <a:r>
              <a:rPr lang="ru-RU" dirty="0"/>
              <a:t>1) </a:t>
            </a:r>
            <a:r>
              <a:rPr lang="ru-RU" b="1" dirty="0"/>
              <a:t>индивидуалистический, личностный, гуманистический</a:t>
            </a:r>
            <a:r>
              <a:rPr lang="ru-RU" dirty="0"/>
              <a:t> (</a:t>
            </a:r>
            <a:r>
              <a:rPr lang="ru-RU" i="1" dirty="0">
                <a:cs typeface="Aparajita" panose="020B0604020202020204" pitchFamily="34" charset="0"/>
              </a:rPr>
              <a:t>естественно-правовой подход</a:t>
            </a:r>
            <a:r>
              <a:rPr lang="ru-RU" dirty="0">
                <a:cs typeface="Aparajita" panose="020B0604020202020204" pitchFamily="34" charset="0"/>
              </a:rPr>
              <a:t>). </a:t>
            </a:r>
            <a:r>
              <a:rPr lang="ru-RU" dirty="0"/>
              <a:t>Этот подход исходит из понимания личности как цели, государства — как средства для достижения цели. Его содержание — права принадлежат человеку от природы.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9409" y="2556932"/>
            <a:ext cx="4494608" cy="366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05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310" y="592429"/>
            <a:ext cx="10380372" cy="1931830"/>
          </a:xfrm>
        </p:spPr>
        <p:txBody>
          <a:bodyPr/>
          <a:lstStyle/>
          <a:p>
            <a:r>
              <a:rPr lang="ru-RU" dirty="0"/>
              <a:t>Он владеет ими независимо от государства. Эти права неотъемлемы. Задача государства и общества состоит в том, чтобы соблюдать эти права, не допускать их нарушения; создавать условия для их реализации. Конкретное содержание и объем прав изменяются и расширяются по мере развития общества, сами же фундаментальные права остаются неизменными;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1138" y="2532186"/>
            <a:ext cx="6916616" cy="369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19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Следующий подход: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643" y="2556932"/>
            <a:ext cx="5331854" cy="3318936"/>
          </a:xfrm>
        </p:spPr>
        <p:txBody>
          <a:bodyPr>
            <a:normAutofit/>
          </a:bodyPr>
          <a:lstStyle/>
          <a:p>
            <a:r>
              <a:rPr lang="ru-RU" sz="2800" dirty="0"/>
              <a:t>2) </a:t>
            </a:r>
            <a:r>
              <a:rPr lang="ru-RU" sz="2800" b="1" dirty="0"/>
              <a:t>государственнический, </a:t>
            </a:r>
            <a:r>
              <a:rPr lang="ru-RU" sz="2800" b="1" dirty="0" err="1"/>
              <a:t>этатический</a:t>
            </a:r>
            <a:r>
              <a:rPr lang="ru-RU" sz="2800" dirty="0"/>
              <a:t> (</a:t>
            </a:r>
            <a:r>
              <a:rPr lang="ru-RU" sz="2800" i="1" dirty="0"/>
              <a:t>юридико-позитивистский</a:t>
            </a:r>
            <a:r>
              <a:rPr lang="ru-RU" sz="2800" dirty="0"/>
              <a:t>). Этот подход исходит из понимания государства как цели, а личности — средства для достижения цели.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0497" y="2556932"/>
            <a:ext cx="5033089" cy="358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3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59" y="1043189"/>
            <a:ext cx="10738833" cy="1410712"/>
          </a:xfrm>
        </p:spPr>
        <p:txBody>
          <a:bodyPr>
            <a:noAutofit/>
          </a:bodyPr>
          <a:lstStyle/>
          <a:p>
            <a:r>
              <a:rPr lang="ru-RU" sz="2400" dirty="0"/>
              <a:t>Его содержание — свои права человек получает от общества и государства, природа этих прав патерналистская; государство — источник и гарант прав человека благодаря закреплению их в законе; право и закон не имеют существенных различий; права личности изменяются в зависимости от государственной целесообразности и возможности.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5009" y="2640171"/>
            <a:ext cx="9697792" cy="3580326"/>
          </a:xfrm>
        </p:spPr>
      </p:pic>
    </p:spTree>
    <p:extLst>
      <p:ext uri="{BB962C8B-B14F-4D97-AF65-F5344CB8AC3E}">
        <p14:creationId xmlns:p14="http://schemas.microsoft.com/office/powerpoint/2010/main" xmlns="" val="3442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673" y="682580"/>
            <a:ext cx="9904925" cy="1603419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Государство</a:t>
            </a:r>
            <a:r>
              <a:rPr lang="ru-RU" sz="2700" dirty="0" smtClean="0"/>
              <a:t>- организация </a:t>
            </a:r>
            <a:r>
              <a:rPr lang="ru-RU" sz="2700" dirty="0"/>
              <a:t>общества, располагающая специальными механизмами управления и принуждения, устанавливающая правовой порядок на определённой территории, и обладающая суверенитетом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Один из основных признаков социального правового государства — связанность государства правом — следует понимать так, что права граждан не являются дарованными государством, а имеют собственное обоснование. Они объективно существуют от рождения человека и неотчуждаемы от него. Поэтому </a:t>
            </a:r>
            <a:r>
              <a:rPr lang="ru-RU" b="1" i="1" dirty="0"/>
              <a:t>отношения личности и государства должны строиться на основе их связанности взаимными правами, обязанностями и ответственностью</a:t>
            </a:r>
            <a:r>
              <a:rPr lang="ru-RU" dirty="0"/>
              <a:t>. Как гражданин ответствен перед государством, так и государство ответственно перед гражданином.</a:t>
            </a:r>
          </a:p>
        </p:txBody>
      </p:sp>
    </p:spTree>
    <p:extLst>
      <p:ext uri="{BB962C8B-B14F-4D97-AF65-F5344CB8AC3E}">
        <p14:creationId xmlns:p14="http://schemas.microsoft.com/office/powerpoint/2010/main" xmlns="" val="43683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Государство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459865"/>
            <a:ext cx="10153918" cy="3915177"/>
          </a:xfrm>
        </p:spPr>
        <p:txBody>
          <a:bodyPr>
            <a:normAutofit fontScale="40000" lnSpcReduction="20000"/>
          </a:bodyPr>
          <a:lstStyle/>
          <a:p>
            <a:r>
              <a:rPr lang="ru-RU" sz="5500" dirty="0"/>
              <a:t>1. Гарантирует каждому информацию о его правах и свободах;</a:t>
            </a:r>
          </a:p>
          <a:p>
            <a:r>
              <a:rPr lang="ru-RU" sz="5500" dirty="0"/>
              <a:t>2. Берет на себя обязанность обеспечить права своих граждан и обеспечивает их реальное осуществление;</a:t>
            </a:r>
          </a:p>
          <a:p>
            <a:r>
              <a:rPr lang="ru-RU" sz="5500" dirty="0"/>
              <a:t>3. Предоставляет гражданину свободу проявить себя во всех областях социально-политической жизни, за исключением сфер, прямо оговоренных в законе;</a:t>
            </a:r>
          </a:p>
          <a:p>
            <a:r>
              <a:rPr lang="ru-RU" sz="5500" dirty="0"/>
              <a:t>4. Не вправе ограничивать права и свободы гражданина, кроме случаев, прямо предусмотренных законом;</a:t>
            </a:r>
          </a:p>
          <a:p>
            <a:r>
              <a:rPr lang="ru-RU" sz="5500" dirty="0"/>
              <a:t>5. Не вправе привлекать к ответственности граждан за отказ давать показания или объяснения в отношении себя, членов семьи или близких родственников, круг которых определен законом;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59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6. Не вправе дважды привлекать гражданина к юридической ответственности одного вида за одно и то же правонарушение;</a:t>
            </a:r>
          </a:p>
          <a:p>
            <a:r>
              <a:rPr lang="ru-RU" dirty="0"/>
              <a:t>7. Гарантирует защиту судом прав и свобод человека и гражданина; |</a:t>
            </a:r>
          </a:p>
          <a:p>
            <a:r>
              <a:rPr lang="ru-RU" dirty="0"/>
              <a:t>8. Действует исключительно в рамках закона, имеет установленные конституцией четкие пределы своих полномочий;</a:t>
            </a:r>
          </a:p>
          <a:p>
            <a:r>
              <a:rPr lang="ru-RU" dirty="0"/>
              <a:t>9. Ответственно за неправомерные действия должностных лиц: превышение власти, злоупотребление служебным положением.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5877" y="734096"/>
            <a:ext cx="5556738" cy="162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5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579</Words>
  <Application>Microsoft Office PowerPoint</Application>
  <PresentationFormat>Произвольный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Личность и Государство </vt:lpstr>
      <vt:lpstr>Отношения личности и государства строятся на установлении такого баланса, при котором:</vt:lpstr>
      <vt:lpstr>Все обилие теорий и взглядов, существовавших в истории мысли касающихся соотношения «государство — личность», можно свести к двум подходам</vt:lpstr>
      <vt:lpstr>Слайд 4</vt:lpstr>
      <vt:lpstr>Следующий подход:</vt:lpstr>
      <vt:lpstr>Его содержание — свои права человек получает от общества и государства, природа этих прав патерналистская; государство — источник и гарант прав человека благодаря закреплению их в законе; право и закон не имеют существенных различий; права личности изменяются в зависимости от государственной целесообразности и возможности. </vt:lpstr>
      <vt:lpstr>Государство- организация общества, располагающая специальными механизмами управления и принуждения, устанавливающая правовой порядок на определённой территории, и обладающая суверенитетом.</vt:lpstr>
      <vt:lpstr>Государство :</vt:lpstr>
      <vt:lpstr>Слайд 9</vt:lpstr>
      <vt:lpstr>Личность- это результат социального становления индивида, путем преодоления трудностей и накопления жизненного опыта.</vt:lpstr>
      <vt:lpstr>Слайд 11</vt:lpstr>
      <vt:lpstr>У личности есть формы политического участия :</vt:lpstr>
      <vt:lpstr>Уровни вовлеченности в политическую деятельность: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Личность и Государство</dc:title>
  <dc:creator>Настя</dc:creator>
  <cp:lastModifiedBy>muratova</cp:lastModifiedBy>
  <cp:revision>10</cp:revision>
  <dcterms:created xsi:type="dcterms:W3CDTF">2017-03-20T13:48:07Z</dcterms:created>
  <dcterms:modified xsi:type="dcterms:W3CDTF">2017-04-01T07:48:13Z</dcterms:modified>
</cp:coreProperties>
</file>