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4" r:id="rId2"/>
    <p:sldId id="361" r:id="rId3"/>
    <p:sldId id="285" r:id="rId4"/>
    <p:sldId id="325" r:id="rId5"/>
    <p:sldId id="326" r:id="rId6"/>
    <p:sldId id="286" r:id="rId7"/>
    <p:sldId id="287" r:id="rId8"/>
    <p:sldId id="350" r:id="rId9"/>
    <p:sldId id="288" r:id="rId10"/>
    <p:sldId id="289" r:id="rId11"/>
    <p:sldId id="290" r:id="rId12"/>
    <p:sldId id="291" r:id="rId13"/>
    <p:sldId id="292" r:id="rId14"/>
    <p:sldId id="335" r:id="rId15"/>
    <p:sldId id="336" r:id="rId16"/>
    <p:sldId id="293" r:id="rId17"/>
    <p:sldId id="301" r:id="rId18"/>
    <p:sldId id="302" r:id="rId19"/>
    <p:sldId id="327" r:id="rId20"/>
    <p:sldId id="328" r:id="rId21"/>
    <p:sldId id="303" r:id="rId22"/>
    <p:sldId id="304" r:id="rId23"/>
    <p:sldId id="305" r:id="rId24"/>
    <p:sldId id="329" r:id="rId25"/>
    <p:sldId id="330" r:id="rId26"/>
    <p:sldId id="306" r:id="rId27"/>
    <p:sldId id="307" r:id="rId28"/>
    <p:sldId id="308" r:id="rId29"/>
    <p:sldId id="331" r:id="rId30"/>
    <p:sldId id="332" r:id="rId31"/>
    <p:sldId id="309" r:id="rId32"/>
    <p:sldId id="310" r:id="rId33"/>
    <p:sldId id="311" r:id="rId34"/>
    <p:sldId id="337" r:id="rId35"/>
    <p:sldId id="338" r:id="rId36"/>
    <p:sldId id="312" r:id="rId37"/>
    <p:sldId id="313" r:id="rId38"/>
    <p:sldId id="314" r:id="rId39"/>
    <p:sldId id="333" r:id="rId40"/>
    <p:sldId id="334" r:id="rId41"/>
    <p:sldId id="315" r:id="rId42"/>
    <p:sldId id="316" r:id="rId43"/>
    <p:sldId id="317" r:id="rId44"/>
    <p:sldId id="318" r:id="rId45"/>
    <p:sldId id="319" r:id="rId46"/>
    <p:sldId id="339" r:id="rId47"/>
    <p:sldId id="340" r:id="rId48"/>
    <p:sldId id="320" r:id="rId49"/>
    <p:sldId id="321" r:id="rId50"/>
    <p:sldId id="322" r:id="rId51"/>
    <p:sldId id="323" r:id="rId52"/>
    <p:sldId id="324" r:id="rId53"/>
    <p:sldId id="341" r:id="rId54"/>
    <p:sldId id="342" r:id="rId55"/>
    <p:sldId id="343" r:id="rId56"/>
    <p:sldId id="344" r:id="rId57"/>
    <p:sldId id="346" r:id="rId58"/>
    <p:sldId id="345" r:id="rId59"/>
    <p:sldId id="347" r:id="rId60"/>
    <p:sldId id="348" r:id="rId61"/>
    <p:sldId id="349" r:id="rId62"/>
    <p:sldId id="352" r:id="rId63"/>
    <p:sldId id="353" r:id="rId64"/>
    <p:sldId id="354" r:id="rId65"/>
    <p:sldId id="355" r:id="rId66"/>
    <p:sldId id="357" r:id="rId67"/>
    <p:sldId id="358" r:id="rId68"/>
    <p:sldId id="360" r:id="rId69"/>
    <p:sldId id="359" r:id="rId7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44" y="-10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A8A2-0962-4DA8-AA30-7CC60942D104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55BAA9-B2D9-47CC-AD46-FEE6FAC29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A8A2-0962-4DA8-AA30-7CC60942D104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BAA9-B2D9-47CC-AD46-FEE6FAC29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A8A2-0962-4DA8-AA30-7CC60942D104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BAA9-B2D9-47CC-AD46-FEE6FAC29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A8A2-0962-4DA8-AA30-7CC60942D104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55BAA9-B2D9-47CC-AD46-FEE6FAC29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A8A2-0962-4DA8-AA30-7CC60942D104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55BAA9-B2D9-47CC-AD46-FEE6FAC29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A8A2-0962-4DA8-AA30-7CC60942D104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55BAA9-B2D9-47CC-AD46-FEE6FAC29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A8A2-0962-4DA8-AA30-7CC60942D104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55BAA9-B2D9-47CC-AD46-FEE6FAC29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A8A2-0962-4DA8-AA30-7CC60942D104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55BAA9-B2D9-47CC-AD46-FEE6FAC29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A8A2-0962-4DA8-AA30-7CC60942D104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55BAA9-B2D9-47CC-AD46-FEE6FAC29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A8A2-0962-4DA8-AA30-7CC60942D104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55BAA9-B2D9-47CC-AD46-FEE6FAC29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A8A2-0962-4DA8-AA30-7CC60942D104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55BAA9-B2D9-47CC-AD46-FEE6FAC291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E0AA8A2-0962-4DA8-AA30-7CC60942D104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E55BAA9-B2D9-47CC-AD46-FEE6FAC291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179512" y="-302599"/>
            <a:ext cx="8784976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Данный презентационный материал является лекционным по дисциплинам: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* МДК 06.01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Разработка дизайна интерьеров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гр.Д-41;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*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Интерьеры гражданских зданий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гр. А-41. 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данной презентации представлен, как текстовый материал о стилях в интерьере, так и фотоматериал, что поможет студенту лучше усвоить данный материал и применить его в дальнейшем при выполнении практических работ , курсового и дипломного проектирования.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Преподаватель  спец.дисциплин 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МУХАНЕЕВА  В.В.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4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0648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   Разнообразные </a:t>
            </a:r>
            <a:r>
              <a:rPr lang="ru-RU" sz="2200" b="1" dirty="0"/>
              <a:t>ткани: шелк, атлас, хлопок, вискоза, парча однотонные или с классическими рисунками хорошо сочетаются с формой мягкой мебели и цветом древесины. Портьеры и драпировки окон сложной изящной формы с благородными складками и драпировкой, служат украшением окна и интерьера в целом. В отделке используются кисти или близкие по тону и фактуре ткани. </a:t>
            </a:r>
            <a:endParaRPr lang="ru-RU" sz="2200" dirty="0"/>
          </a:p>
          <a:p>
            <a:pPr algn="just"/>
            <a:r>
              <a:rPr lang="ru-RU" sz="2200" b="1" dirty="0" smtClean="0"/>
              <a:t>        Для </a:t>
            </a:r>
            <a:r>
              <a:rPr lang="ru-RU" sz="2200" b="1" dirty="0"/>
              <a:t>освещения чаще всего используются люстры из хрусталя, натурального прозрачного камня или дорогого стекла. Хорошо смотрятся в таком интерьере и бронзовые или позолоченные люстры с плафонами, имитирующими </a:t>
            </a:r>
            <a:r>
              <a:rPr lang="ru-RU" sz="2200" b="1" dirty="0" smtClean="0"/>
              <a:t>свечи. Современное </a:t>
            </a:r>
            <a:r>
              <a:rPr lang="ru-RU" sz="2200" b="1" dirty="0"/>
              <a:t>точечное освещение не является противоречием, а, скорее, органично вписывается в интерьер. </a:t>
            </a:r>
            <a:r>
              <a:rPr lang="ru-RU" sz="2200" b="1" dirty="0" smtClean="0"/>
              <a:t>  </a:t>
            </a:r>
          </a:p>
          <a:p>
            <a:pPr algn="just"/>
            <a:r>
              <a:rPr lang="ru-RU" sz="2200" b="1" dirty="0" smtClean="0"/>
              <a:t>       Каминные </a:t>
            </a:r>
            <a:r>
              <a:rPr lang="ru-RU" sz="2200" b="1" dirty="0"/>
              <a:t>залы с уютными невысокими креслами, с низкими чайными и кофейными столиками, чинные парадные гостиные с обилием света и мягкими светлыми коврами ручной работы, с паркетом из ценных пород дерева и светильниками, похожими на ювелирные украшения. </a:t>
            </a:r>
            <a:endParaRPr lang="ru-RU" sz="22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27616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0648"/>
            <a:ext cx="91440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   Столы </a:t>
            </a:r>
            <a:r>
              <a:rPr lang="ru-RU" sz="2200" b="1" dirty="0"/>
              <a:t>и стулья в столовой с резными изящными ножками и фарфоровой посудой, тонкой, почти прозрачной с неброским рисунком и позолотой. Все это гармоничные и комфортные интерьеры дома в классическом стиле. </a:t>
            </a:r>
            <a:endParaRPr lang="ru-RU" sz="2200" dirty="0"/>
          </a:p>
          <a:p>
            <a:pPr algn="just"/>
            <a:r>
              <a:rPr lang="ru-RU" sz="2200" b="1" dirty="0" smtClean="0"/>
              <a:t>        Пробыв </a:t>
            </a:r>
            <a:r>
              <a:rPr lang="ru-RU" sz="2200" b="1" dirty="0"/>
              <a:t>в таком доме несколько минут, хочется остаться на всю жизнь. Здесь роскошь комфортна и предназначена не для экспозиции, а для жизни в ней. Такие интерьеры не противоречат нашему перегруженному информацией и заботами времени, а служат скорее умиротворяющим фоном для отдыха, расслабляют и напоминают о вечных ценностях. </a:t>
            </a:r>
            <a:endParaRPr lang="ru-RU" sz="2200" dirty="0"/>
          </a:p>
          <a:p>
            <a:pPr algn="just"/>
            <a:r>
              <a:rPr lang="ru-RU" sz="2200" b="1" dirty="0" smtClean="0"/>
              <a:t>         В </a:t>
            </a:r>
            <a:r>
              <a:rPr lang="ru-RU" sz="2200" b="1" dirty="0"/>
              <a:t>окружении благородных вещей хочется жить, ощущая себя потомственным аристократом, имеющим осанистого дворецкого и садовника, подстригающего коллекционные розы в саду имения, принадлежащего вашей семье несколько веков. </a:t>
            </a:r>
            <a:endParaRPr lang="ru-RU" sz="2200" dirty="0"/>
          </a:p>
          <a:p>
            <a:pPr algn="just"/>
            <a:r>
              <a:rPr lang="ru-RU" sz="2200" b="1" dirty="0" smtClean="0"/>
              <a:t>         Современные </a:t>
            </a:r>
            <a:r>
              <a:rPr lang="ru-RU" sz="2200" b="1" dirty="0"/>
              <a:t>архитекторы и дизайнеры создают новые высокотехнологичные интерьеры, в которых сохраняются основные черты классического стиля, органично сочетаясь с новыми формами и материалами.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56096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5417"/>
            <a:ext cx="91440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   Натуральный </a:t>
            </a:r>
            <a:r>
              <a:rPr lang="ru-RU" sz="2200" b="1" dirty="0"/>
              <a:t>цвет благородного дерева, традиционного для классики, сочетается в таких интерьерах с блеском стекла и металла в его современных элементах. </a:t>
            </a:r>
            <a:endParaRPr lang="ru-RU" sz="2200" dirty="0"/>
          </a:p>
          <a:p>
            <a:pPr algn="just"/>
            <a:r>
              <a:rPr lang="ru-RU" sz="2200" b="1" dirty="0" smtClean="0"/>
              <a:t>        Пространство </a:t>
            </a:r>
            <a:r>
              <a:rPr lang="ru-RU" sz="2200" b="1" dirty="0"/>
              <a:t>такого жилого дома или квартиры ощущается как удивительно целостное, благодаря не только повтору классических форм и единой цветовой гамме, но и точно подобранным натуральным отделочным материалам. </a:t>
            </a:r>
            <a:r>
              <a:rPr lang="ru-RU" sz="2200" b="1" dirty="0" smtClean="0"/>
              <a:t> </a:t>
            </a:r>
          </a:p>
          <a:p>
            <a:pPr algn="just"/>
            <a:r>
              <a:rPr lang="ru-RU" sz="2200" b="1" dirty="0" smtClean="0"/>
              <a:t>        Здесь </a:t>
            </a:r>
            <a:r>
              <a:rPr lang="ru-RU" sz="2200" b="1" dirty="0"/>
              <a:t>органично совмещаются светлые стены, матовый отблеск паркета из африканского дерева, стеклянные столешницы, зеркала в тонких позолоченных рамах и пастельного цвета шелковые шторы. Это тоже классика, ее осовремененный вариант. Ведь в таких интерьерах сохраняются главные черты классического стиля: благородство и сдержанность, гармоничность и хороший </a:t>
            </a:r>
            <a:r>
              <a:rPr lang="ru-RU" sz="2200" b="1" dirty="0" smtClean="0"/>
              <a:t>вкус. При </a:t>
            </a:r>
            <a:r>
              <a:rPr lang="ru-RU" sz="2200" b="1" dirty="0"/>
              <a:t>всем их разнообразии, изящные и несколько парадные интерьеры в классическом стиле не выглядят как музейные экспонаты, а являются подтверждением высокого социального статуса владельца дома, его респектабельности и платежеспособности.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302331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756" y="134934"/>
            <a:ext cx="31379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Неоклассика</a:t>
            </a:r>
            <a:endParaRPr lang="ru-RU" sz="3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stili-interera-neoklassika-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6048672" cy="4104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79512" y="4653136"/>
            <a:ext cx="89644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    </a:t>
            </a:r>
          </a:p>
          <a:p>
            <a:pPr algn="just"/>
            <a:endParaRPr lang="ru-RU" sz="2000" b="1" dirty="0"/>
          </a:p>
          <a:p>
            <a:pPr algn="just"/>
            <a:r>
              <a:rPr lang="ru-RU" sz="2200" b="1" dirty="0" smtClean="0"/>
              <a:t>     Неоклассицизм </a:t>
            </a:r>
            <a:r>
              <a:rPr lang="ru-RU" sz="2200" b="1" dirty="0"/>
              <a:t>– ностальгический взгляд в сторону классических, античных форм в архитектуре и дизайне – ставший популярным в 20 веке архитектурный стиль, который не теряет своей актуальности и в 21 веке. </a:t>
            </a:r>
            <a:r>
              <a:rPr lang="ru-RU" sz="2200" b="1" dirty="0" smtClean="0"/>
              <a:t>             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331771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md-buro.ru/wp-content/uploads/2012/04/Neoklassika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5904656" cy="4392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07504" y="5085184"/>
            <a:ext cx="90364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Неоклассика удобно ложится на традиционные квартиры в «старом фонде» или новые, современные апартаменты, с высокими потолками, комнатами внушительных размеров и нередко широкими лестницами.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67485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md-buro.ru/wp-content/uploads/2012/04/Neoklassika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5832648" cy="4248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43000" y="5085184"/>
            <a:ext cx="900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Неоклассика в архитектуре и дизайне близка любителям минимализма и светлых пространств – чаще всего в оформлении используются белый и другие светлые тона и оттенки.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935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04664"/>
            <a:ext cx="91440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    В </a:t>
            </a:r>
            <a:r>
              <a:rPr lang="ru-RU" sz="2200" b="1" dirty="0"/>
              <a:t>такое пространство прекрасно вписываются интерьеры в стиле неоклассицизма с их стремлением подчеркнуть достоинства классической, античной архитектуры – чистые линии, симметрия, простые формы, сдержанная геометрия, благородный, но не чрезмерный декор</a:t>
            </a:r>
            <a:endParaRPr lang="ru-RU" sz="2200" dirty="0"/>
          </a:p>
          <a:p>
            <a:pPr algn="just"/>
            <a:r>
              <a:rPr lang="ru-RU" sz="2200" b="1" dirty="0" smtClean="0"/>
              <a:t>         В то же время, другая характерная черта неоклассики в интерьере – стремление использовать современные элементы и предметы интерьера, уход от пыльной консервативности классицизма. </a:t>
            </a:r>
            <a:endParaRPr lang="ru-RU" sz="2200" dirty="0" smtClean="0"/>
          </a:p>
          <a:p>
            <a:pPr algn="just"/>
            <a:r>
              <a:rPr lang="ru-RU" sz="2200" b="1" dirty="0"/>
              <a:t>    </a:t>
            </a:r>
            <a:r>
              <a:rPr lang="ru-RU" sz="2200" b="1" dirty="0" smtClean="0"/>
              <a:t>     Все </a:t>
            </a:r>
            <a:r>
              <a:rPr lang="ru-RU" sz="2200" b="1" dirty="0"/>
              <a:t>интерьеры проиллюстрированы профессиональными фотографиями и сопровождаются рецензиями ведущих обозревателей в области дизайна и архитектуры</a:t>
            </a:r>
            <a:r>
              <a:rPr lang="ru-RU" sz="2200" b="1" dirty="0" smtClean="0"/>
              <a:t>.   </a:t>
            </a:r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   Несмотря </a:t>
            </a:r>
            <a:r>
              <a:rPr lang="ru-RU" sz="2200" b="1" dirty="0"/>
              <a:t>на кажущуюся </a:t>
            </a:r>
            <a:r>
              <a:rPr lang="ru-RU" sz="2200" b="1" dirty="0" smtClean="0"/>
              <a:t>не оригинальность</a:t>
            </a:r>
            <a:r>
              <a:rPr lang="ru-RU" sz="2200" b="1" dirty="0"/>
              <a:t>, неоклассицизм в интерьере может быть многогранным и разнообразным. Чтобы убедиться в этом достаточно познакомиться с лучшими интерьерами в стиле </a:t>
            </a:r>
            <a:r>
              <a:rPr lang="ru-RU" sz="2200" b="1" dirty="0" smtClean="0"/>
              <a:t>неоклассицизм. </a:t>
            </a:r>
          </a:p>
        </p:txBody>
      </p:sp>
    </p:spTree>
    <p:extLst>
      <p:ext uri="{BB962C8B-B14F-4D97-AF65-F5344CB8AC3E}">
        <p14:creationId xmlns:p14="http://schemas.microsoft.com/office/powerpoint/2010/main" xmlns="" val="7967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  Регулярно </a:t>
            </a:r>
            <a:r>
              <a:rPr lang="ru-RU" sz="2200" b="1" dirty="0"/>
              <a:t>обновляемая коллекция формируется из наиболее интересных интерьеров, выполненных в стиле неоклассицизм, которые были реализованы ведущими дизайнерами, декораторами и архитекторами России и Европы. </a:t>
            </a:r>
            <a:endParaRPr lang="ru-RU" sz="2200" b="1" dirty="0" smtClean="0"/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  Подборка </a:t>
            </a:r>
            <a:r>
              <a:rPr lang="ru-RU" sz="2200" b="1" dirty="0"/>
              <a:t>неоклассических интерьеров состоит не только из частных интерьеров – квартир, апартаментов, домов, особняков. </a:t>
            </a:r>
            <a:endParaRPr lang="ru-RU" sz="2200" b="1" dirty="0" smtClean="0"/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   Внушительную </a:t>
            </a:r>
            <a:r>
              <a:rPr lang="ru-RU" sz="2200" b="1" dirty="0"/>
              <a:t>часть коллекции неоклассики в интерьере представляют примеры дизайна общественных пространств – офисов компаний, заведений сферы услуг и развлечений. </a:t>
            </a:r>
            <a:endParaRPr lang="ru-RU" sz="2200" b="1" dirty="0" smtClean="0"/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   В </a:t>
            </a:r>
            <a:r>
              <a:rPr lang="ru-RU" sz="2200" b="1" dirty="0"/>
              <a:t>эксклюзивной части коллекции представлены интерьеры закрытых для свободного посещения посольств (Дании, Японии, Австрии), домов и кабинетов видных бизнес-персон. </a:t>
            </a:r>
            <a:endParaRPr lang="ru-RU" sz="2200" b="1" dirty="0" smtClean="0"/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   Отдельный </a:t>
            </a:r>
            <a:r>
              <a:rPr lang="ru-RU" sz="2200" b="1" dirty="0"/>
              <a:t>интерес представляют образцы неоклассицизма в интерьере домашних кинотеатров и комнат отдыха, где высокие технологии совмещаются с классическими элементами и традиционным дизайном. </a:t>
            </a:r>
            <a:endParaRPr lang="ru-RU" sz="2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440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336" y="62516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Минимализм</a:t>
            </a:r>
            <a:endParaRPr lang="ru-RU" sz="3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stili-interera-minimalizm-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8720"/>
            <a:ext cx="6408712" cy="44610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50336" y="5589240"/>
            <a:ext cx="899366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/>
              <a:t>        В </a:t>
            </a:r>
            <a:r>
              <a:rPr lang="ru-RU" sz="2200" b="1" dirty="0"/>
              <a:t>конце 1980-х – начале 1990-х годов возникло стремление дизайнеров к простоте, которое проявилось как реакция на многословие постмодернизма.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365617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md-buro.ru/wp-content/uploads/2012/04/Minimalizm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6264696" cy="4032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4734342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Минимализм в современном дизайне конца ХХ века – направление, связанное с возвратом к простоте формы, побуждаемое эстетическими установками и предпочтениями, которые возникали в предыстории современного дизайна в противовес “архитектуре выбора” в конце XIX века, затем в начале и середине ХХ века.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00718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685801"/>
            <a:ext cx="8640960" cy="41113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914400"/>
          </a:xfrm>
        </p:spPr>
        <p:txBody>
          <a:bodyPr/>
          <a:lstStyle/>
          <a:p>
            <a:pPr algn="ctr"/>
            <a:r>
              <a:rPr lang="ru-RU" sz="2800" b="1" u="sng" dirty="0" smtClean="0">
                <a:solidFill>
                  <a:srgbClr val="92D050"/>
                </a:solidFill>
              </a:rPr>
              <a:t/>
            </a:r>
            <a:br>
              <a:rPr lang="ru-RU" sz="2800" b="1" u="sng" dirty="0" smtClean="0">
                <a:solidFill>
                  <a:srgbClr val="92D050"/>
                </a:solidFill>
              </a:rPr>
            </a:br>
            <a:r>
              <a:rPr lang="ru-RU" sz="2800" b="1" u="sng" dirty="0" smtClean="0">
                <a:solidFill>
                  <a:srgbClr val="92D050"/>
                </a:solidFill>
              </a:rPr>
              <a:t/>
            </a:r>
            <a:br>
              <a:rPr lang="ru-RU" sz="2800" b="1" u="sng" dirty="0" smtClean="0">
                <a:solidFill>
                  <a:srgbClr val="92D050"/>
                </a:solidFill>
              </a:rPr>
            </a:br>
            <a:r>
              <a:rPr lang="ru-RU" sz="5400" b="1" u="sng" dirty="0" smtClean="0">
                <a:solidFill>
                  <a:srgbClr val="92D050"/>
                </a:solidFill>
              </a:rPr>
              <a:t/>
            </a:r>
            <a:br>
              <a:rPr lang="ru-RU" sz="5400" b="1" u="sng" dirty="0" smtClean="0">
                <a:solidFill>
                  <a:srgbClr val="92D050"/>
                </a:solidFill>
              </a:rPr>
            </a:br>
            <a:r>
              <a:rPr lang="ru-RU" sz="5400" b="1" u="sng" dirty="0" smtClean="0">
                <a:solidFill>
                  <a:srgbClr val="92D050"/>
                </a:solidFill>
              </a:rPr>
              <a:t> </a:t>
            </a:r>
            <a:br>
              <a:rPr lang="ru-RU" sz="5400" b="1" u="sng" dirty="0" smtClean="0">
                <a:solidFill>
                  <a:srgbClr val="92D050"/>
                </a:solidFill>
              </a:rPr>
            </a:br>
            <a:r>
              <a:rPr lang="ru-RU" sz="5400" b="1" u="sng" dirty="0" smtClean="0">
                <a:solidFill>
                  <a:srgbClr val="92D050"/>
                </a:solidFill>
              </a:rPr>
              <a:t/>
            </a:r>
            <a:br>
              <a:rPr lang="ru-RU" sz="5400" b="1" u="sng" dirty="0" smtClean="0">
                <a:solidFill>
                  <a:srgbClr val="92D050"/>
                </a:solidFill>
              </a:rPr>
            </a:br>
            <a:r>
              <a:rPr lang="ru-RU" sz="5400" b="1" u="sng" dirty="0" smtClean="0">
                <a:solidFill>
                  <a:srgbClr val="92D050"/>
                </a:solidFill>
              </a:rPr>
              <a:t/>
            </a:r>
            <a:br>
              <a:rPr lang="ru-RU" sz="5400" b="1" u="sng" dirty="0" smtClean="0">
                <a:solidFill>
                  <a:srgbClr val="92D050"/>
                </a:solidFill>
              </a:rPr>
            </a:br>
            <a:r>
              <a:rPr lang="ru-RU" sz="2800" b="1" u="sng" dirty="0" smtClean="0">
                <a:solidFill>
                  <a:srgbClr val="FFC000"/>
                </a:solidFill>
              </a:rPr>
              <a:t>Выбор стилистического решения или попросту стиля или стилей, в которых будет выглядеть Ваш интерьер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318022"/>
            <a:ext cx="856895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u="sng" dirty="0" smtClean="0"/>
          </a:p>
          <a:p>
            <a:pPr indent="441325" algn="just"/>
            <a:r>
              <a:rPr lang="ru-RU" sz="2400" b="1" dirty="0" smtClean="0"/>
              <a:t> Жизнь в современных мегаполисах с ее темпом и динамикой зачастую накладывает свой отпечаток на характер и образ жизни современного человека.</a:t>
            </a:r>
            <a:endParaRPr lang="ru-RU" sz="2400" dirty="0" smtClean="0"/>
          </a:p>
          <a:p>
            <a:pPr indent="441325" algn="just"/>
            <a:r>
              <a:rPr lang="ru-RU" sz="2400" b="1" dirty="0" smtClean="0"/>
              <a:t>Кто-то это принимает, и свой динамичный темп жизни переносит в интерьер окружаемого пространства, а кто-то наоборот, предпочитает тишину и спокойствие, возможность отдохнуть от городской суеты и набраться сил для следующего дня.</a:t>
            </a:r>
            <a:endParaRPr lang="ru-RU" sz="2400" dirty="0" smtClean="0"/>
          </a:p>
          <a:p>
            <a:pPr indent="441325" algn="just"/>
            <a:r>
              <a:rPr lang="ru-RU" sz="2400" b="1" dirty="0" smtClean="0"/>
              <a:t>Все это не случайно и имеет свои законы, выраженные в стилях интерьера.</a:t>
            </a:r>
            <a:br>
              <a:rPr lang="ru-RU" sz="2400" b="1" dirty="0" smtClean="0"/>
            </a:br>
            <a:r>
              <a:rPr lang="ru-RU" sz="2400" b="1" dirty="0" smtClean="0"/>
              <a:t>      Стили интерьера бывают разными, но все они зависят от Вашего мировоззрения, характера и привычек.</a:t>
            </a:r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md-buro.ru/wp-content/uploads/2012/04/Minimalizm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6380072" cy="4752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81392" y="5373216"/>
            <a:ext cx="89626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  Детали </a:t>
            </a:r>
            <a:r>
              <a:rPr lang="ru-RU" sz="2200" b="1" dirty="0"/>
              <a:t>сводились к минимуму или исчезали совсем, элементарные геометрические формы определяли силуэт объема.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31888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Это </a:t>
            </a:r>
            <a:r>
              <a:rPr lang="ru-RU" sz="2200" b="1" dirty="0"/>
              <a:t>направление полярно усложненности и </a:t>
            </a:r>
            <a:r>
              <a:rPr lang="ru-RU" sz="2200" b="1" dirty="0" err="1"/>
              <a:t>декоративизму</a:t>
            </a:r>
            <a:r>
              <a:rPr lang="ru-RU" sz="2200" b="1" dirty="0"/>
              <a:t> постмодернизма, быстро сошедшему со сцены западного дизайнерского </a:t>
            </a:r>
            <a:r>
              <a:rPr lang="ru-RU" sz="2200" b="1" dirty="0" smtClean="0"/>
              <a:t>искусства.</a:t>
            </a:r>
            <a:r>
              <a:rPr lang="ru-RU" sz="2200" b="1" dirty="0"/>
              <a:t> На раннем этапе для модернистов тезис “меньше – есть больше” был программным заявлением, а для минималистов 1980 – 1990-х годов он стал основополагающим принципом нового международного направления в дизайне. </a:t>
            </a:r>
            <a:endParaRPr lang="ru-RU" sz="2200" b="1" dirty="0" smtClean="0"/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Их </a:t>
            </a:r>
            <a:r>
              <a:rPr lang="ru-RU" sz="2200" b="1" dirty="0"/>
              <a:t>поиски были устремлены на избавление от любых деталей. В минималистском интерьере могут использоваться аксессуары, но в умеренном количестве</a:t>
            </a:r>
            <a:r>
              <a:rPr lang="ru-RU" sz="2200" b="1" dirty="0" smtClean="0"/>
              <a:t>. Чтобы выдержать </a:t>
            </a:r>
            <a:r>
              <a:rPr lang="ru-RU" sz="2200" b="1" dirty="0"/>
              <a:t>стиль, эти предметы должны быть правильной геометрической формы, выполненные в духе </a:t>
            </a:r>
            <a:r>
              <a:rPr lang="ru-RU" sz="2200" b="1" dirty="0" err="1"/>
              <a:t>неопластицизма</a:t>
            </a:r>
            <a:r>
              <a:rPr lang="ru-RU" sz="2200" b="1" dirty="0"/>
              <a:t> или экспрессионизма. Наличие в минималистском интерьере картин в старинных резных рамах, комнатных фонтанчиков причудливых форм и других подобных элементов украшения интерьера исключены. Минималистский интерьер дополнят абстрактные картины в духе конструктивистской живописи,  в то время как работы мастеров традиционных художественных школ могут безжалостно испортить общее настроение помещения.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0829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Простота </a:t>
            </a:r>
            <a:r>
              <a:rPr lang="ru-RU" sz="2200" b="1" dirty="0"/>
              <a:t>форм относится и к оформлению рамок для картин, фот </a:t>
            </a:r>
            <a:r>
              <a:rPr lang="ru-RU" sz="2200" b="1" dirty="0" err="1" smtClean="0"/>
              <a:t>ографий</a:t>
            </a:r>
            <a:r>
              <a:rPr lang="ru-RU" sz="2200" b="1" dirty="0" smtClean="0"/>
              <a:t> </a:t>
            </a:r>
            <a:r>
              <a:rPr lang="ru-RU" sz="2200" b="1" dirty="0"/>
              <a:t>, а также зеркал. Минимализм  в интерьере – это в первую очередь свободное пространство, в связи с чем не допускается  перегружать помещение мебелью. Форма предметов должна быть простой (отсутствие многочисленных складок на диванах, прямая спинка у стульев, ровные ножки у стола и т. д). В качестве основных элементов идеально подходят стеллажи для книг строгой геометрической формы, столы с прямоугольными столешницами, низкие глубокие диваны, низкие журнальные столики и базы-комоды. Вся мебель в стиле минимализм достаточно невысокая. В минималистских интерьерах  чаще всего преобладают светлые оттенки земли, белый, серый и черный цвета. </a:t>
            </a:r>
            <a:endParaRPr lang="ru-RU" sz="2200" b="1" dirty="0" smtClean="0"/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Суть </a:t>
            </a:r>
            <a:r>
              <a:rPr lang="ru-RU" sz="2200" b="1" dirty="0"/>
              <a:t>минимализма в </a:t>
            </a:r>
            <a:r>
              <a:rPr lang="ru-RU" sz="2200" b="1" dirty="0" smtClean="0"/>
              <a:t>порядке </a:t>
            </a:r>
            <a:r>
              <a:rPr lang="ru-RU" sz="2200" b="1" dirty="0"/>
              <a:t>и простоте форм. В интерьере все предельно упрощено и сведено к минимуму. </a:t>
            </a:r>
            <a:r>
              <a:rPr lang="ru-RU" sz="2200" b="1" dirty="0" smtClean="0"/>
              <a:t>      Приверженцы </a:t>
            </a:r>
            <a:r>
              <a:rPr lang="ru-RU" sz="2200" b="1" dirty="0"/>
              <a:t>минимализма ищут индивидуальные пути в дизайне, ратуя за лаконичность, порядок и выступая против хаоса.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82392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0985"/>
            <a:ext cx="5036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Брутализм</a:t>
            </a:r>
            <a:endParaRPr lang="ru-RU" sz="3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http://www.md-buro.ru/wp-content/uploads/2012/04/Brutalizm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6461871" cy="4695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5589240"/>
            <a:ext cx="909473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В </a:t>
            </a:r>
            <a:r>
              <a:rPr lang="ru-RU" sz="2200" b="1" dirty="0"/>
              <a:t>50-х годах XX века в Англии зародилось еще одно направление современной архитектуры – брутализм (от англ. ‘</a:t>
            </a:r>
            <a:r>
              <a:rPr lang="ru-RU" sz="2200" b="1" dirty="0" err="1"/>
              <a:t>brutal</a:t>
            </a:r>
            <a:r>
              <a:rPr lang="ru-RU" sz="2200" b="1" dirty="0"/>
              <a:t>’ – грубый). </a:t>
            </a:r>
            <a:endParaRPr lang="ru-RU" sz="22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06583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tili-interera-brutalizm-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696744" cy="4392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68" y="5229200"/>
            <a:ext cx="91440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   В </a:t>
            </a:r>
            <a:r>
              <a:rPr lang="ru-RU" sz="2200" b="1" dirty="0"/>
              <a:t>своих произведениях </a:t>
            </a:r>
            <a:r>
              <a:rPr lang="ru-RU" sz="2200" b="1" dirty="0" err="1"/>
              <a:t>бруталисты</a:t>
            </a:r>
            <a:r>
              <a:rPr lang="ru-RU" sz="2200" b="1" dirty="0"/>
              <a:t> стремятся к обнажению конструкций, из которых построено здание, к максимальному выявлению умышленно простых, грубых архитектурных масс. Спорный, но модный стиль.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57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md-buro.ru/wp-content/uploads/2012/04/Brutalizm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6264696" cy="51125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2929" y="5733081"/>
            <a:ext cx="91110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dirty="0"/>
              <a:t> </a:t>
            </a:r>
            <a:r>
              <a:rPr lang="ru-RU" sz="2200" b="1" dirty="0"/>
              <a:t>Стиль нарочитой грубости и показного несовершенства, ему свойственны резкие формы, грубые фактуры.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75530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  Мебель </a:t>
            </a:r>
            <a:r>
              <a:rPr lang="ru-RU" sz="2200" b="1" dirty="0"/>
              <a:t>нарочито сделана безо всякой отделки, столешницы напоминают случайно положенные доски. Пример брутализма в архитектуре – здание театра на Таганке</a:t>
            </a:r>
            <a:r>
              <a:rPr lang="ru-RU" sz="2200" b="1" dirty="0" smtClean="0"/>
              <a:t>.</a:t>
            </a:r>
            <a:r>
              <a:rPr lang="ru-RU" sz="2200" b="1" dirty="0"/>
              <a:t> От главного редактора журнала “Лучшие интерьеры” </a:t>
            </a:r>
            <a:r>
              <a:rPr lang="ru-RU" sz="2200" b="1" dirty="0" smtClean="0"/>
              <a:t>Елены </a:t>
            </a:r>
            <a:r>
              <a:rPr lang="ru-RU" sz="2200" b="1" dirty="0" err="1" smtClean="0"/>
              <a:t>Рубан</a:t>
            </a:r>
            <a:r>
              <a:rPr lang="ru-RU" sz="2200" b="1" dirty="0"/>
              <a:t>:</a:t>
            </a:r>
            <a:br>
              <a:rPr lang="ru-RU" sz="2200" b="1" dirty="0"/>
            </a:br>
            <a:r>
              <a:rPr lang="ru-RU" sz="2200" b="1" dirty="0" smtClean="0"/>
              <a:t>       Слово </a:t>
            </a:r>
            <a:r>
              <a:rPr lang="ru-RU" sz="2200" b="1" dirty="0"/>
              <a:t>«брутальный» понимается по-разному и имеет множество трактовок, одна из которых </a:t>
            </a:r>
            <a:r>
              <a:rPr lang="ru-RU" sz="2200" b="1" dirty="0" err="1"/>
              <a:t>антинонимична</a:t>
            </a:r>
            <a:r>
              <a:rPr lang="ru-RU" sz="2200" b="1" dirty="0"/>
              <a:t> новомодному «гламурный», другая означает «правдивый».</a:t>
            </a:r>
            <a:br>
              <a:rPr lang="ru-RU" sz="2200" b="1" dirty="0"/>
            </a:br>
            <a:r>
              <a:rPr lang="ru-RU" sz="2200" b="1" dirty="0"/>
              <a:t>Брутализм и </a:t>
            </a:r>
            <a:r>
              <a:rPr lang="ru-RU" sz="2200" b="1" dirty="0" err="1"/>
              <a:t>необрутализм</a:t>
            </a:r>
            <a:r>
              <a:rPr lang="ru-RU" sz="2200" b="1" dirty="0"/>
              <a:t> — архитектурные течения прошлого, XX, века. Главным критерием такого типа архитектуры и дизайна интерьера была… правдивость, под которой понималось не только отражение в облике здания его внутренней структуры и конструктивных особенностей, но и использование в дизайне интерьера необработанных фактур и строительных материалов. </a:t>
            </a:r>
            <a:r>
              <a:rPr lang="ru-RU" sz="2200" b="1" dirty="0" smtClean="0"/>
              <a:t> </a:t>
            </a:r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 Стилистически </a:t>
            </a:r>
            <a:r>
              <a:rPr lang="ru-RU" sz="2200" b="1" dirty="0"/>
              <a:t>произошла канонизация отдельных композиционных приёмов, </a:t>
            </a:r>
            <a:r>
              <a:rPr lang="ru-RU" sz="2200" b="1" dirty="0" err="1"/>
              <a:t>эстетизация</a:t>
            </a:r>
            <a:r>
              <a:rPr lang="ru-RU" sz="2200" b="1" dirty="0"/>
              <a:t> строительных материалов, конструкций и оборудования.</a:t>
            </a:r>
            <a:br>
              <a:rPr lang="ru-RU" sz="2200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892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Брутализм и </a:t>
            </a:r>
            <a:r>
              <a:rPr lang="ru-RU" sz="2200" b="1" dirty="0" err="1"/>
              <a:t>необрутализм</a:t>
            </a:r>
            <a:r>
              <a:rPr lang="ru-RU" sz="2200" b="1" dirty="0"/>
              <a:t> объединил разных архитекторов — от </a:t>
            </a:r>
            <a:r>
              <a:rPr lang="ru-RU" sz="2200" b="1" dirty="0" err="1"/>
              <a:t>Элисон</a:t>
            </a:r>
            <a:r>
              <a:rPr lang="ru-RU" sz="2200" b="1" dirty="0"/>
              <a:t> и Питера </a:t>
            </a:r>
            <a:r>
              <a:rPr lang="ru-RU" sz="2200" b="1" dirty="0" err="1"/>
              <a:t>Смитсонов</a:t>
            </a:r>
            <a:r>
              <a:rPr lang="ru-RU" sz="2200" b="1" dirty="0"/>
              <a:t>, </a:t>
            </a:r>
            <a:r>
              <a:rPr lang="ru-RU" sz="2200" b="1" dirty="0" err="1"/>
              <a:t>Ле</a:t>
            </a:r>
            <a:r>
              <a:rPr lang="ru-RU" sz="2200" b="1" dirty="0"/>
              <a:t> Корбюзье, Мисс Ван дер </a:t>
            </a:r>
            <a:r>
              <a:rPr lang="ru-RU" sz="2200" b="1" dirty="0" err="1"/>
              <a:t>Роэ</a:t>
            </a:r>
            <a:r>
              <a:rPr lang="ru-RU" sz="2200" b="1" dirty="0"/>
              <a:t>, Луиса Канна до </a:t>
            </a:r>
            <a:r>
              <a:rPr lang="ru-RU" sz="2200" b="1" dirty="0" err="1"/>
              <a:t>Кендзо</a:t>
            </a:r>
            <a:r>
              <a:rPr lang="ru-RU" sz="2200" b="1" dirty="0"/>
              <a:t> Танге, Якоба </a:t>
            </a:r>
            <a:r>
              <a:rPr lang="ru-RU" sz="2200" b="1" dirty="0" err="1"/>
              <a:t>Бакемы</a:t>
            </a:r>
            <a:r>
              <a:rPr lang="ru-RU" sz="2200" b="1" dirty="0"/>
              <a:t> </a:t>
            </a:r>
            <a:r>
              <a:rPr lang="ru-RU" sz="2200" b="1" dirty="0" err="1"/>
              <a:t>etc</a:t>
            </a:r>
            <a:r>
              <a:rPr lang="ru-RU" sz="2200" b="1" dirty="0" smtClean="0"/>
              <a:t>.</a:t>
            </a:r>
          </a:p>
          <a:p>
            <a:pPr algn="just"/>
            <a:r>
              <a:rPr lang="ru-RU" sz="2200" b="1" dirty="0"/>
              <a:t>Корбюзье одним из первых стал использовать «</a:t>
            </a:r>
            <a:r>
              <a:rPr lang="ru-RU" sz="2200" b="1" dirty="0" err="1"/>
              <a:t>веюп</a:t>
            </a:r>
            <a:r>
              <a:rPr lang="ru-RU" sz="2200" b="1" dirty="0"/>
              <a:t> </a:t>
            </a:r>
            <a:r>
              <a:rPr lang="ru-RU" sz="2200" b="1" dirty="0" err="1"/>
              <a:t>brut</a:t>
            </a:r>
            <a:r>
              <a:rPr lang="ru-RU" sz="2200" b="1" dirty="0"/>
              <a:t>» (грубый необработанный бетон), Сааринен — «ржавый металл» (применяющийся для железнодорожных рельсов сплав </a:t>
            </a:r>
            <a:r>
              <a:rPr lang="ru-RU" sz="2200" b="1" dirty="0" err="1"/>
              <a:t>кортен</a:t>
            </a:r>
            <a:r>
              <a:rPr lang="ru-RU" sz="2200" b="1" dirty="0"/>
              <a:t>, покрытый специальным составом, напоминающим ржавчину), Анри </a:t>
            </a:r>
            <a:r>
              <a:rPr lang="ru-RU" sz="2200" b="1" dirty="0" err="1"/>
              <a:t>Соваж</a:t>
            </a:r>
            <a:r>
              <a:rPr lang="ru-RU" sz="2200" b="1" dirty="0"/>
              <a:t> сочетал кирпич и железобетон. </a:t>
            </a:r>
            <a:r>
              <a:rPr lang="ru-RU" sz="2200" b="1" dirty="0" smtClean="0"/>
              <a:t>И </a:t>
            </a:r>
            <a:r>
              <a:rPr lang="ru-RU" sz="2200" b="1" dirty="0"/>
              <a:t>все эти материалы использовались в их первозданном «</a:t>
            </a:r>
            <a:r>
              <a:rPr lang="ru-RU" sz="2200" b="1" dirty="0" err="1"/>
              <a:t>незагримированном</a:t>
            </a:r>
            <a:r>
              <a:rPr lang="ru-RU" sz="2200" b="1" dirty="0"/>
              <a:t>» виде, что позволило впоследствии противопоставить брутальный — гламурному.</a:t>
            </a:r>
            <a:br>
              <a:rPr lang="ru-RU" sz="2200" b="1" dirty="0"/>
            </a:br>
            <a:r>
              <a:rPr lang="ru-RU" sz="2200" b="1" dirty="0" err="1"/>
              <a:t>Брутальность</a:t>
            </a:r>
            <a:r>
              <a:rPr lang="ru-RU" sz="2200" b="1" dirty="0"/>
              <a:t> предполагает и чётко артикулированное объёмно-</a:t>
            </a:r>
            <a:r>
              <a:rPr lang="ru-RU" sz="2200" b="1" dirty="0" err="1"/>
              <a:t>планировочое</a:t>
            </a:r>
            <a:r>
              <a:rPr lang="ru-RU" sz="2200" b="1" dirty="0"/>
              <a:t> решение, осевые симметричные композиции, использование по максимуму естественного освещения интерьера, монументальность, метафоричность. Именно эти параметры являются основными средствами создания архитектурно-художественного образа. А принципы рациональности, ясности и лаконичности и дали основание называть такой тип архитектуры и дизайна — правдивым</a:t>
            </a:r>
            <a:endParaRPr lang="ru-RU" sz="2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6293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0"/>
            <a:ext cx="4776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Эклектика</a:t>
            </a:r>
            <a:endParaRPr lang="ru-RU" sz="3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http://www.md-buro.ru/wp-content/uploads/2012/04/Eklektika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2696"/>
            <a:ext cx="6120680" cy="3960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4611231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 smtClean="0"/>
          </a:p>
          <a:p>
            <a:pPr algn="just"/>
            <a:r>
              <a:rPr lang="ru-RU" sz="2000" b="1" dirty="0"/>
              <a:t> </a:t>
            </a:r>
            <a:r>
              <a:rPr lang="ru-RU" sz="2000" b="1" dirty="0" smtClean="0"/>
              <a:t>    Эклектика </a:t>
            </a:r>
            <a:r>
              <a:rPr lang="ru-RU" sz="2000" b="1" dirty="0"/>
              <a:t>( от греческого </a:t>
            </a:r>
            <a:r>
              <a:rPr lang="ru-RU" sz="2000" b="1" dirty="0" err="1"/>
              <a:t>eklektikos</a:t>
            </a:r>
            <a:r>
              <a:rPr lang="ru-RU" sz="2000" b="1" dirty="0"/>
              <a:t> – выбирающий ) в дизайне интерьеров – сочетание разнородных по стилю, происхождению, противоположных по художественному смыслу, “несовместимых” элементов архитектурного декора, вещей, произведений искусства, “выпадающих” из условного стилистического единства интерьера. </a:t>
            </a:r>
            <a:endParaRPr lang="ru-RU" sz="2000" b="1" dirty="0" smtClean="0"/>
          </a:p>
          <a:p>
            <a:r>
              <a:rPr lang="ru-RU" sz="2000" b="1" dirty="0"/>
              <a:t> </a:t>
            </a:r>
            <a:r>
              <a:rPr lang="ru-RU" sz="2000" b="1" dirty="0" smtClean="0"/>
              <a:t>   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03516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tili-interera-eklektika-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6223855" cy="4248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-16494" y="522920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200" b="1" dirty="0"/>
              <a:t>Эклектика – характерный признак перелома, когда эстетические нормы организации уходящего в прошлое образа жизни уже не удовлетворяют человека, а новые еще не сложились.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55783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Классицизм</a:t>
            </a:r>
            <a:endParaRPr lang="ru-RU" sz="32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stili-interera-klassitsizm-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617399" cy="42755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5517232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В </a:t>
            </a:r>
            <a:r>
              <a:rPr lang="ru-RU" sz="2200" b="1" dirty="0"/>
              <a:t>XVI веке в </a:t>
            </a:r>
            <a:r>
              <a:rPr lang="ru-RU" sz="2200" b="1" dirty="0" smtClean="0"/>
              <a:t>период </a:t>
            </a:r>
            <a:r>
              <a:rPr lang="ru-RU" sz="2200" b="1" dirty="0"/>
              <a:t>итальянского Возрождения в интерьерах дворцов появляется не свойственная до этого средневековым замкам роскошь внутреннего убранства.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381032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md-buro.ru/wp-content/uploads/2012/04/Eklektika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5040560" cy="4536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4826675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b="1" dirty="0" smtClean="0"/>
              <a:t>        Так </a:t>
            </a:r>
            <a:r>
              <a:rPr lang="ru-RU" sz="2100" b="1" dirty="0"/>
              <a:t>было на рубеже XIX и XX веков, когда чисто внешнее и часто поверхностное усвоение одних признаков художественных стилей и их нетворческое соединение в зданиях и домашней утвари выполнялось с пестротой, исключавшей органическое развитие стиля: слепое подражание историческим образцам вело к безликой имитации и потере здорового вкуса. 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xmlns="" val="301802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"/>
            <a:ext cx="91440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    Аналогичные </a:t>
            </a:r>
            <a:r>
              <a:rPr lang="ru-RU" sz="2200" b="1" dirty="0"/>
              <a:t>примеры можно видеть и в интерьерах наших дней – беспринципное перечисление случайных форм, бездумно копирующих и совмещающих образы </a:t>
            </a:r>
            <a:r>
              <a:rPr lang="ru-RU" sz="2200" b="1" dirty="0" err="1"/>
              <a:t>посмодерна</a:t>
            </a:r>
            <a:r>
              <a:rPr lang="ru-RU" sz="2200" b="1" dirty="0"/>
              <a:t>, хай-</a:t>
            </a:r>
            <a:r>
              <a:rPr lang="ru-RU" sz="2200" b="1" dirty="0" err="1"/>
              <a:t>тека</a:t>
            </a:r>
            <a:r>
              <a:rPr lang="ru-RU" sz="2200" b="1" dirty="0"/>
              <a:t> и других модных течений, порождает однообразие перебивающих, гасящих друг друга впечатлений. Однако считать эклектику явлением только отрицательным неправильно. </a:t>
            </a:r>
            <a:endParaRPr lang="ru-RU" sz="2200" b="1" dirty="0" smtClean="0"/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    Во-первых</a:t>
            </a:r>
            <a:r>
              <a:rPr lang="ru-RU" sz="2200" b="1" dirty="0"/>
              <a:t>, она почти неизбежна: даже задуманная в одном стилистическом ключе модель интерьера сплошь и рядом вступает в конфликт с обликом ее предметного наполнения – вещей, несущих на себе знак времени, условий производства или, наконец, индивидуального вкуса хозяина. </a:t>
            </a:r>
            <a:endParaRPr lang="ru-RU" sz="2200" b="1" dirty="0" smtClean="0"/>
          </a:p>
          <a:p>
            <a:pPr algn="just"/>
            <a:r>
              <a:rPr lang="ru-RU" sz="2200" b="1" dirty="0" smtClean="0"/>
              <a:t>         Так </a:t>
            </a:r>
            <a:r>
              <a:rPr lang="ru-RU" sz="2200" b="1" dirty="0"/>
              <a:t>современная электроника является непременной принадлежностью и концептуальных, и отделанных под ретро квартир, где картины под старину, стилизованная мебель должны органично сочетаться домашним кинотеатром, сплит системой и другими атрибутами любого современного жилья. 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21789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     Во-вторых</a:t>
            </a:r>
            <a:r>
              <a:rPr lang="ru-RU" sz="2200" b="1" dirty="0"/>
              <a:t>, желание и </a:t>
            </a:r>
            <a:r>
              <a:rPr lang="ru-RU" sz="2200" b="1" dirty="0" smtClean="0"/>
              <a:t>необходимость использовать </a:t>
            </a:r>
            <a:r>
              <a:rPr lang="ru-RU" sz="2200" b="1" dirty="0"/>
              <a:t>в одном интерьере компонентов декора и оборудования с противоречивыми визуальными характеристиками привело к повышению профессионального мастерства проектировщиков, разработке особых технологий эстетической совместимости разнородных смыслов и впечатлений. </a:t>
            </a:r>
            <a:endParaRPr lang="ru-RU" sz="2200" b="1" dirty="0" smtClean="0"/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   Среди </a:t>
            </a:r>
            <a:r>
              <a:rPr lang="ru-RU" sz="2200" b="1" dirty="0"/>
              <a:t>них – построение в пределах общей интерьерной концепции мини-композиций одного стиля внутри другого, где соединяются контрастные фрагменты и комбинации; сопоставление отрицающих друг друга деталей по отдельным признакам ( близость размеров, единство цвета, сходство членений и т. д. ). </a:t>
            </a:r>
            <a:endParaRPr lang="ru-RU" sz="2200" b="1" dirty="0" smtClean="0"/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   Таким </a:t>
            </a:r>
            <a:r>
              <a:rPr lang="ru-RU" sz="2200" b="1" dirty="0"/>
              <a:t>образом, в дизайне интерьеров эклектика перестает быть свидетельством неумелости или творческой ограниченности автора, но приобретает новое качество – осмысленного поиска средств художественного синтеза объектов и форм, внешне не подлежащих совместному эстетическому существованию.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339798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54618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Конструктивизм</a:t>
            </a:r>
            <a:endParaRPr lang="ru-RU" sz="3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http://www.md-buro.ru/wp-content/uploads/2012/04/Konstruktivizm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36712"/>
            <a:ext cx="5328592" cy="35540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4580453"/>
            <a:ext cx="91440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Официальной </a:t>
            </a:r>
            <a:r>
              <a:rPr lang="ru-RU" sz="2200" b="1" dirty="0"/>
              <a:t>датой рождения конструктивизма считается начало ХХ века. </a:t>
            </a:r>
            <a:r>
              <a:rPr lang="ru-RU" sz="2400" b="1" dirty="0"/>
              <a:t>Его развитие называют естественной реакцией на изощренные </a:t>
            </a:r>
            <a:r>
              <a:rPr lang="ru-RU" sz="2400" b="1" dirty="0" err="1"/>
              <a:t>флореальные</a:t>
            </a:r>
            <a:r>
              <a:rPr lang="ru-RU" sz="2400" b="1" dirty="0"/>
              <a:t>, то есть растительные мотивы, присущие модерну, которые довольно быстро утомили воображение современников и вызвали желание поисков нового.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61599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tili-interera-konstruktivizm-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6336704" cy="4824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5517232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200" b="1" dirty="0" smtClean="0"/>
              <a:t>Кризис </a:t>
            </a:r>
            <a:r>
              <a:rPr lang="ru-RU" sz="2200" b="1" dirty="0"/>
              <a:t>модерна наступил довольно быстро и уже в конце первого десятилетия века начинает вытесняться новым стилем: конструктивизмом 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0517861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md-buro.ru/wp-content/uploads/2012/04/Konstruktivizm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8680"/>
            <a:ext cx="5544616" cy="4032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5065335"/>
            <a:ext cx="896448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200" b="1" dirty="0"/>
              <a:t>В основе этого нового движения в европейской архитектуре и художественной промышленности лежала эстетика целесообразности, предполагавшая рациональные, строго утилитарные формы, очищенные от декоративной романтики модерна.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5865120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200" b="1" dirty="0" smtClean="0"/>
              <a:t>      Теоретическое </a:t>
            </a:r>
            <a:r>
              <a:rPr lang="ru-RU" sz="2200" b="1" dirty="0"/>
              <a:t>обоснование “вещности” дал венский архитектор Адольф </a:t>
            </a:r>
            <a:r>
              <a:rPr lang="ru-RU" sz="2200" b="1" dirty="0" err="1"/>
              <a:t>Лоос</a:t>
            </a:r>
            <a:r>
              <a:rPr lang="ru-RU" sz="2200" b="1" dirty="0"/>
              <a:t>. В своих книгах он беспощадно обрушивался на всякие излишества в строительной и </a:t>
            </a:r>
            <a:r>
              <a:rPr lang="ru-RU" sz="2200" b="1" dirty="0" smtClean="0"/>
              <a:t>художественно-</a:t>
            </a:r>
            <a:r>
              <a:rPr lang="ru-RU" sz="2200" b="1" dirty="0"/>
              <a:t>промышленной практике; по его мнению, применение орнамента равносильно преступлению Жилой дом начинает трактоваться как “единая форма”, не терпящая никакого декора; развитие идет в сторону полной “вещности”: от форм, порожденных фантазией художника, к “необходимым”, “истинным” или “чистым” формам</a:t>
            </a:r>
            <a:r>
              <a:rPr lang="ru-RU" sz="2200" b="1" dirty="0" smtClean="0"/>
              <a:t>.</a:t>
            </a:r>
          </a:p>
          <a:p>
            <a:pPr indent="361950" algn="just"/>
            <a:r>
              <a:rPr lang="ru-RU" sz="2200" b="1" dirty="0"/>
              <a:t> </a:t>
            </a:r>
            <a:r>
              <a:rPr lang="ru-RU" sz="2200" b="1" dirty="0" smtClean="0"/>
              <a:t>     В </a:t>
            </a:r>
            <a:r>
              <a:rPr lang="ru-RU" sz="2200" b="1" dirty="0"/>
              <a:t>рядах нового направления оказались и некоторые видные мастера, еще недавно активно способствовавшие утверждению модерна, как Анри </a:t>
            </a:r>
            <a:r>
              <a:rPr lang="ru-RU" sz="2200" b="1" dirty="0" err="1"/>
              <a:t>ван</a:t>
            </a:r>
            <a:r>
              <a:rPr lang="ru-RU" sz="2200" b="1" dirty="0"/>
              <a:t> де </a:t>
            </a:r>
            <a:r>
              <a:rPr lang="ru-RU" sz="2200" b="1" dirty="0" err="1"/>
              <a:t>Велде</a:t>
            </a:r>
            <a:r>
              <a:rPr lang="ru-RU" sz="2200" b="1" dirty="0"/>
              <a:t>, а также Петер </a:t>
            </a:r>
            <a:r>
              <a:rPr lang="ru-RU" sz="2200" b="1" dirty="0" err="1"/>
              <a:t>Беренс</a:t>
            </a:r>
            <a:r>
              <a:rPr lang="ru-RU" sz="2200" b="1" dirty="0"/>
              <a:t>, Герман </a:t>
            </a:r>
            <a:r>
              <a:rPr lang="ru-RU" sz="2200" b="1" dirty="0" err="1"/>
              <a:t>Мутезиус</a:t>
            </a:r>
            <a:r>
              <a:rPr lang="ru-RU" sz="2200" b="1" dirty="0"/>
              <a:t>, Вальтер Гропиус. Конструктивизму свойственна эстетика целесообразности, рациональность строго утилитарных форм, очищенных от романтического </a:t>
            </a:r>
            <a:r>
              <a:rPr lang="ru-RU" sz="2200" b="1" dirty="0" err="1"/>
              <a:t>декоративизма</a:t>
            </a:r>
            <a:r>
              <a:rPr lang="ru-RU" sz="2200" b="1" dirty="0"/>
              <a:t> модерна. Создается мебель простых, строгих, удобных форм. Функция, назначение каждого предмета предельно ясны. Никаких буржуазных излишеств.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96570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dirty="0" smtClean="0"/>
              <a:t>       </a:t>
            </a:r>
          </a:p>
          <a:p>
            <a:pPr indent="361950" algn="just"/>
            <a:r>
              <a:rPr lang="ru-RU" b="1" dirty="0"/>
              <a:t> </a:t>
            </a:r>
            <a:r>
              <a:rPr lang="ru-RU" b="1" dirty="0" smtClean="0"/>
              <a:t>        </a:t>
            </a:r>
            <a:r>
              <a:rPr lang="ru-RU" sz="2200" b="1" dirty="0" smtClean="0"/>
              <a:t>Простота </a:t>
            </a:r>
            <a:r>
              <a:rPr lang="ru-RU" sz="2200" b="1" dirty="0"/>
              <a:t>доводится до предела, до такого упрощения, когда вещи – стулья, кровати, шкафы – становятся просто предметами для сна, сидения. </a:t>
            </a:r>
            <a:r>
              <a:rPr lang="ru-RU" sz="2200" b="1" dirty="0" smtClean="0"/>
              <a:t>     </a:t>
            </a:r>
          </a:p>
          <a:p>
            <a:pPr indent="361950" algn="just"/>
            <a:r>
              <a:rPr lang="ru-RU" sz="2200" b="1" dirty="0"/>
              <a:t> </a:t>
            </a:r>
            <a:r>
              <a:rPr lang="ru-RU" sz="2200" b="1" dirty="0" smtClean="0"/>
              <a:t>      После </a:t>
            </a:r>
            <a:r>
              <a:rPr lang="ru-RU" sz="2200" b="1" dirty="0"/>
              <a:t>окончания Первой мировой войны конструктивизм в мебели завоёвывает важные позиции, опираясь на авторитет архитекторов, чьи новаторские сооружения служили подчас своими интерьерами для демонстрации мебельных экспериментов</a:t>
            </a:r>
            <a:r>
              <a:rPr lang="ru-RU" sz="2200" b="1" dirty="0" smtClean="0"/>
              <a:t>.</a:t>
            </a:r>
          </a:p>
          <a:p>
            <a:pPr indent="361950" algn="just"/>
            <a:r>
              <a:rPr lang="ru-RU" sz="2200" b="1" dirty="0"/>
              <a:t> </a:t>
            </a:r>
            <a:r>
              <a:rPr lang="ru-RU" sz="2200" b="1" dirty="0" smtClean="0"/>
              <a:t>      По </a:t>
            </a:r>
            <a:r>
              <a:rPr lang="ru-RU" sz="2200" b="1" dirty="0"/>
              <a:t>сравнению с предшествующими стилями, например Барокко и Ампиром, Конструктивизм выделяется отсутствием лепного декора. </a:t>
            </a:r>
            <a:endParaRPr lang="ru-RU" sz="2200" b="1" dirty="0" smtClean="0"/>
          </a:p>
          <a:p>
            <a:pPr indent="361950" algn="just"/>
            <a:r>
              <a:rPr lang="ru-RU" sz="2200" b="1" dirty="0"/>
              <a:t> </a:t>
            </a:r>
            <a:r>
              <a:rPr lang="ru-RU" sz="2200" b="1" dirty="0" smtClean="0"/>
              <a:t>      Широко </a:t>
            </a:r>
            <a:r>
              <a:rPr lang="ru-RU" sz="2200" b="1" dirty="0"/>
              <a:t>используются встроенные ниши, подсветки</a:t>
            </a:r>
            <a:r>
              <a:rPr lang="ru-RU" sz="2200" b="1" dirty="0" smtClean="0"/>
              <a:t>.</a:t>
            </a:r>
          </a:p>
          <a:p>
            <a:pPr indent="361950" algn="just"/>
            <a:r>
              <a:rPr lang="ru-RU" sz="2200" b="1" dirty="0"/>
              <a:t> </a:t>
            </a:r>
            <a:r>
              <a:rPr lang="ru-RU" sz="2200" b="1" dirty="0" smtClean="0"/>
              <a:t>      Мебель </a:t>
            </a:r>
            <a:r>
              <a:rPr lang="ru-RU" sz="2200" b="1" dirty="0"/>
              <a:t>в стиле Конструктивизм отличается мобильностью и функциональностью. </a:t>
            </a:r>
            <a:endParaRPr lang="ru-RU" sz="2200" b="1" dirty="0" smtClean="0"/>
          </a:p>
          <a:p>
            <a:pPr indent="361950" algn="just"/>
            <a:r>
              <a:rPr lang="ru-RU" sz="2200" b="1" dirty="0"/>
              <a:t> </a:t>
            </a:r>
            <a:r>
              <a:rPr lang="ru-RU" sz="2200" b="1" dirty="0" smtClean="0"/>
              <a:t>      Стиль </a:t>
            </a:r>
            <a:r>
              <a:rPr lang="ru-RU" sz="2200" b="1" dirty="0"/>
              <a:t>Конструктивизм в интерьере вполне лаконичный и ясный, но не лишенный непредсказуемости и ярких художественных решений.</a:t>
            </a:r>
            <a:endParaRPr lang="ru-RU" sz="2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951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19" y="116632"/>
            <a:ext cx="48832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Ар-</a:t>
            </a:r>
            <a:r>
              <a:rPr lang="ru-RU" sz="36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деко</a:t>
            </a:r>
            <a:endParaRPr lang="ru-RU" sz="3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http://www.md-buro.ru/wp-content/uploads/2012/04/Ar-deko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8720"/>
            <a:ext cx="5994921" cy="42502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7504" y="5390283"/>
            <a:ext cx="90364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Ар-</a:t>
            </a:r>
            <a:r>
              <a:rPr lang="ru-RU" sz="2200" b="1" dirty="0" err="1"/>
              <a:t>деко</a:t>
            </a:r>
            <a:r>
              <a:rPr lang="ru-RU" sz="2200" b="1" dirty="0"/>
              <a:t> – стилистическое течение в искусстве, архитектуре и дизайне стран Западной Европы и Америки второй четверти XX века, которое получило название от международной Выставки декоративного искусства в Париже в 1925 году.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48752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tili-interera-art-deko-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2656"/>
            <a:ext cx="5598876" cy="4248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07504" y="5085184"/>
            <a:ext cx="90364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Для него характерно сочетание монументальных утяжеленных форм с изощренным украшательством. Ар-</a:t>
            </a:r>
            <a:r>
              <a:rPr lang="ru-RU" sz="2200" b="1" dirty="0" err="1"/>
              <a:t>деко</a:t>
            </a:r>
            <a:r>
              <a:rPr lang="ru-RU" sz="2200" b="1" dirty="0"/>
              <a:t> сочетал элементы стиля модерн, кубизма и экспрессионизма, выразительные особенности технического дизайна.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510370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md-buro.ru/wp-content/uploads/2012/04/klassitsizm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6984776" cy="4320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5157192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 </a:t>
            </a:r>
            <a:r>
              <a:rPr lang="ru-RU" sz="2200" b="1" dirty="0"/>
              <a:t>Красота и изящество вновь становятся заботой архитекторов наряду с практичностью и удобством. Затем, уже в следующем веке, в интерьерах дворцов французской знати классический стиль утвердился в полной мере.       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92982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md-buro.ru/wp-content/uploads/2012/04/Ar-deko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656"/>
            <a:ext cx="5976664" cy="4896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5445224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Позднее ( после 1920-х годов ) он проявился в оформлении и украшении интерьеров фешенебельных отелей, салонов, домах богатых заказчиков.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8789597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864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200" b="1" dirty="0" smtClean="0"/>
              <a:t>        Этот </a:t>
            </a:r>
            <a:r>
              <a:rPr lang="ru-RU" sz="2200" b="1" dirty="0"/>
              <a:t>термин в период между двумя мировыми войнами больше употреблялся для обозначения декоративного искусства. Он обозначает стиль, сочетающий в себе классичность, симметричность и прямолинейность. </a:t>
            </a:r>
            <a:endParaRPr lang="ru-RU" sz="2200" b="1" dirty="0" smtClean="0"/>
          </a:p>
          <a:p>
            <a:pPr indent="361950" algn="just"/>
            <a:r>
              <a:rPr lang="ru-RU" sz="2200" b="1" dirty="0"/>
              <a:t> </a:t>
            </a:r>
            <a:r>
              <a:rPr lang="ru-RU" sz="2200" b="1" dirty="0" smtClean="0"/>
              <a:t>       Возник </a:t>
            </a:r>
            <a:r>
              <a:rPr lang="ru-RU" sz="2200" b="1" dirty="0"/>
              <a:t>он под влиянием различных источников, кроме ар-</a:t>
            </a:r>
            <a:r>
              <a:rPr lang="ru-RU" sz="2200" b="1" dirty="0" err="1"/>
              <a:t>нуво</a:t>
            </a:r>
            <a:r>
              <a:rPr lang="ru-RU" sz="2200" b="1" dirty="0"/>
              <a:t> и кубизма – древнего искусства Востока, Египта, Африки, американских континентов, и достиг расцвета в 1925 – 1935 гг. Дух этого стиля чувствовался в интерьерах того времени, узорах украшений, дизайне, скульптурах и плакатах. </a:t>
            </a:r>
            <a:endParaRPr lang="ru-RU" sz="2200" b="1" dirty="0" smtClean="0"/>
          </a:p>
          <a:p>
            <a:pPr indent="361950" algn="just"/>
            <a:r>
              <a:rPr lang="ru-RU" sz="2200" b="1" dirty="0"/>
              <a:t> </a:t>
            </a:r>
            <a:r>
              <a:rPr lang="ru-RU" sz="2200" b="1" dirty="0" smtClean="0"/>
              <a:t>       Для </a:t>
            </a:r>
            <a:r>
              <a:rPr lang="ru-RU" sz="2200" b="1" dirty="0"/>
              <a:t>него были характерны монументальность и элегантность. </a:t>
            </a:r>
            <a:r>
              <a:rPr lang="ru-RU" sz="2200" b="1" dirty="0" smtClean="0"/>
              <a:t> Эффектные </a:t>
            </a:r>
            <a:r>
              <a:rPr lang="ru-RU" sz="2200" b="1" dirty="0"/>
              <a:t>образцы этого стиля сочетали в себе общественную полезность и подчеркнутую красивость. Новое направление – ар-</a:t>
            </a:r>
            <a:r>
              <a:rPr lang="ru-RU" sz="2200" b="1" dirty="0" err="1"/>
              <a:t>деко</a:t>
            </a:r>
            <a:r>
              <a:rPr lang="ru-RU" sz="2200" b="1" dirty="0"/>
              <a:t> – не было напрямую связано с конкретными историческими традициями, хотя оно синтезировало в себе идеи различных стилей от эклектики и модерна до классицизма и экспрессионизма. </a:t>
            </a:r>
            <a:endParaRPr lang="ru-RU" sz="2200" b="1" dirty="0" smtClean="0"/>
          </a:p>
          <a:p>
            <a:pPr indent="361950" algn="just"/>
            <a:r>
              <a:rPr lang="ru-RU" sz="2200" b="1" dirty="0"/>
              <a:t> </a:t>
            </a:r>
            <a:r>
              <a:rPr lang="ru-RU" sz="2200" b="1" dirty="0" smtClean="0"/>
              <a:t>       Дизайнеры </a:t>
            </a:r>
            <a:r>
              <a:rPr lang="ru-RU" sz="2200" b="1" dirty="0"/>
              <a:t>имели свободу выбора для своих поисков в решении интерьеров.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322060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 algn="just"/>
            <a:r>
              <a:rPr lang="ru-RU" sz="2200" b="1" dirty="0" smtClean="0"/>
              <a:t>     </a:t>
            </a:r>
          </a:p>
          <a:p>
            <a:pPr indent="441325" algn="just"/>
            <a:r>
              <a:rPr lang="ru-RU" sz="2200" b="1" dirty="0"/>
              <a:t> </a:t>
            </a:r>
            <a:r>
              <a:rPr lang="ru-RU" sz="2200" b="1" dirty="0" smtClean="0"/>
              <a:t>       Если современное движение в Европе тяготело в 1920 е годы к массовому и стандартному, то стиль ар-</a:t>
            </a:r>
            <a:r>
              <a:rPr lang="ru-RU" sz="2200" b="1" dirty="0" err="1" smtClean="0"/>
              <a:t>деко</a:t>
            </a:r>
            <a:r>
              <a:rPr lang="ru-RU" sz="2200" b="1" dirty="0" smtClean="0"/>
              <a:t>, наоборот, стремился к удовлетворению индивидуальных вкусов заказчиков и отличался разнообразием. </a:t>
            </a:r>
          </a:p>
          <a:p>
            <a:pPr indent="441325" algn="just"/>
            <a:r>
              <a:rPr lang="ru-RU" sz="2200" b="1" dirty="0"/>
              <a:t> </a:t>
            </a:r>
            <a:r>
              <a:rPr lang="ru-RU" sz="2200" b="1" dirty="0" smtClean="0"/>
              <a:t>       Свободно оперируя историческими знаками и символами, ар-</a:t>
            </a:r>
            <a:r>
              <a:rPr lang="ru-RU" sz="2200" b="1" dirty="0" err="1" smtClean="0"/>
              <a:t>деко</a:t>
            </a:r>
            <a:r>
              <a:rPr lang="ru-RU" sz="2200" b="1" dirty="0" smtClean="0"/>
              <a:t> обращается к </a:t>
            </a:r>
            <a:r>
              <a:rPr lang="ru-RU" sz="2200" b="1" dirty="0" err="1" smtClean="0"/>
              <a:t>новам</a:t>
            </a:r>
            <a:r>
              <a:rPr lang="ru-RU" sz="2200" b="1" dirty="0" smtClean="0"/>
              <a:t> строительным материалам, цвету, световым эффектам и этим отличается от исторических предшественников. </a:t>
            </a:r>
          </a:p>
          <a:p>
            <a:pPr indent="441325" algn="just"/>
            <a:r>
              <a:rPr lang="ru-RU" sz="2200" b="1" dirty="0"/>
              <a:t> </a:t>
            </a:r>
            <a:r>
              <a:rPr lang="ru-RU" sz="2200" b="1" dirty="0" smtClean="0"/>
              <a:t>       Если ар-</a:t>
            </a:r>
            <a:r>
              <a:rPr lang="ru-RU" sz="2200" b="1" dirty="0" err="1" smtClean="0"/>
              <a:t>деко</a:t>
            </a:r>
            <a:r>
              <a:rPr lang="ru-RU" sz="2200" b="1" dirty="0" smtClean="0"/>
              <a:t> обращается к классицизму, то трансформирует ордер, представляя его упрощенно и лишая его нормативных атрибутов ( капителей, базы ), превращая объемные колонны в плоские пилястры, лопатки или графически рисуя его на плоскости стены. </a:t>
            </a:r>
          </a:p>
          <a:p>
            <a:pPr indent="441325" algn="just"/>
            <a:r>
              <a:rPr lang="ru-RU" sz="2200" b="1" dirty="0"/>
              <a:t> </a:t>
            </a:r>
            <a:r>
              <a:rPr lang="ru-RU" sz="2200" b="1" dirty="0" smtClean="0"/>
              <a:t>       Когда ар-</a:t>
            </a:r>
            <a:r>
              <a:rPr lang="ru-RU" sz="2200" b="1" dirty="0" err="1" smtClean="0"/>
              <a:t>деко</a:t>
            </a:r>
            <a:r>
              <a:rPr lang="ru-RU" sz="2200" b="1" dirty="0" smtClean="0"/>
              <a:t> обращается к </a:t>
            </a:r>
            <a:r>
              <a:rPr lang="ru-RU" sz="2200" b="1" dirty="0"/>
              <a:t>ар-</a:t>
            </a:r>
            <a:r>
              <a:rPr lang="ru-RU" sz="2200" b="1" dirty="0" err="1"/>
              <a:t>нуво</a:t>
            </a:r>
            <a:r>
              <a:rPr lang="ru-RU" sz="2200" b="1" dirty="0"/>
              <a:t>, заимствуя криволинейные формы и линии, они становятся менее живописными, орнамент более жестким, лишенным изобразительности. </a:t>
            </a:r>
            <a:r>
              <a:rPr lang="ru-RU" sz="2200" b="1" dirty="0" err="1" smtClean="0"/>
              <a:t>чатых</a:t>
            </a:r>
            <a:r>
              <a:rPr lang="ru-RU" sz="2200" b="1" dirty="0" smtClean="0"/>
              <a:t> </a:t>
            </a:r>
            <a:r>
              <a:rPr lang="ru-RU" sz="2200" b="1" dirty="0"/>
              <a:t>поручней ограждений.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47326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</a:t>
            </a:r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   Ар-</a:t>
            </a:r>
            <a:r>
              <a:rPr lang="ru-RU" sz="2200" b="1" dirty="0" err="1" smtClean="0"/>
              <a:t>деко</a:t>
            </a:r>
            <a:r>
              <a:rPr lang="ru-RU" sz="2200" b="1" dirty="0" smtClean="0"/>
              <a:t> </a:t>
            </a:r>
            <a:r>
              <a:rPr lang="ru-RU" sz="2200" b="1" dirty="0"/>
              <a:t>вступает в творческое взаимодействие с модернизмом, что сказывается в четкости, </a:t>
            </a:r>
            <a:r>
              <a:rPr lang="ru-RU" sz="2200" b="1" dirty="0" err="1"/>
              <a:t>геометричности</a:t>
            </a:r>
            <a:r>
              <a:rPr lang="ru-RU" sz="2200" b="1" dirty="0"/>
              <a:t> прямоугольных объемов, плоскостности фасадов, использовании </a:t>
            </a:r>
            <a:r>
              <a:rPr lang="ru-RU" sz="2200" b="1" dirty="0" smtClean="0"/>
              <a:t>труб.</a:t>
            </a:r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   Но </a:t>
            </a:r>
            <a:r>
              <a:rPr lang="ru-RU" sz="2200" b="1" dirty="0"/>
              <a:t>при этом возможно применение декоративных и дизайнерских </a:t>
            </a:r>
            <a:r>
              <a:rPr lang="ru-RU" sz="2200" b="1" dirty="0" smtClean="0"/>
              <a:t>мотивов. </a:t>
            </a:r>
            <a:r>
              <a:rPr lang="ru-RU" sz="2200" b="1" dirty="0" err="1" smtClean="0"/>
              <a:t>Модернизированность</a:t>
            </a:r>
            <a:r>
              <a:rPr lang="ru-RU" sz="2200" b="1" dirty="0" smtClean="0"/>
              <a:t> </a:t>
            </a:r>
            <a:r>
              <a:rPr lang="ru-RU" sz="2200" b="1" dirty="0"/>
              <a:t>ар-</a:t>
            </a:r>
            <a:r>
              <a:rPr lang="ru-RU" sz="2200" b="1" dirty="0" err="1"/>
              <a:t>деко</a:t>
            </a:r>
            <a:r>
              <a:rPr lang="ru-RU" sz="2200" b="1" dirty="0"/>
              <a:t> часто проявлялась в обтекаемости форм. Иногда формы становятся близки к машинному дизайну. Часто в интерьерах и на фасадах появляются рельефные фризы с сюжетными скульптурными изображениями </a:t>
            </a:r>
            <a:r>
              <a:rPr lang="ru-RU" sz="2200" b="1" dirty="0" err="1"/>
              <a:t>обрбщенно</a:t>
            </a:r>
            <a:r>
              <a:rPr lang="ru-RU" sz="2200" b="1" dirty="0"/>
              <a:t>-геометризированного характера. </a:t>
            </a:r>
            <a:endParaRPr lang="ru-RU" sz="2200" b="1" dirty="0" smtClean="0"/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   Производители </a:t>
            </a:r>
            <a:r>
              <a:rPr lang="ru-RU" sz="2200" b="1" dirty="0"/>
              <a:t>мебели в стиле ар-</a:t>
            </a:r>
            <a:r>
              <a:rPr lang="ru-RU" sz="2200" b="1" dirty="0" err="1"/>
              <a:t>деко</a:t>
            </a:r>
            <a:r>
              <a:rPr lang="ru-RU" sz="2200" b="1" dirty="0"/>
              <a:t> используют для изготовления и декора предметов обстановки алюминий, нержавеющую сталь, слоновую кость, эбеновое дерево, дорогое стекло, инкрустации по дереву,  кожи экзотических животных – зебры, крокодила, ящериц. </a:t>
            </a:r>
            <a:r>
              <a:rPr lang="ru-RU" sz="2200" b="1" dirty="0" smtClean="0"/>
              <a:t>  </a:t>
            </a:r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  Произведения </a:t>
            </a:r>
            <a:r>
              <a:rPr lang="ru-RU" sz="2200" b="1" dirty="0"/>
              <a:t>мастеров кубизма, постимпрессионизма – необходимые детали в интерьере данного стиля. </a:t>
            </a:r>
            <a:endParaRPr lang="ru-RU" sz="2200" b="1" dirty="0" smtClean="0"/>
          </a:p>
          <a:p>
            <a:r>
              <a:rPr lang="ru-RU" sz="2200" b="1" dirty="0" smtClean="0"/>
              <a:t>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78088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      </a:t>
            </a:r>
            <a:r>
              <a:rPr lang="ru-RU" sz="2400" b="1" dirty="0"/>
              <a:t> </a:t>
            </a:r>
            <a:r>
              <a:rPr lang="ru-RU" sz="2400" b="1" dirty="0" smtClean="0"/>
              <a:t> Стены </a:t>
            </a:r>
            <a:r>
              <a:rPr lang="ru-RU" sz="2400" b="1" dirty="0"/>
              <a:t>представляют собой ненавязчивый фон для изысканной мебели и скульптуры, поэтому обои с рисунком практически не используются. Чаще всего в интерьерах присутствуют покрашенные однотонной краской стены с ярким трафаретным бордюром из геометрических фигур – окружностей, треугольников, прямоугольников, </a:t>
            </a:r>
            <a:r>
              <a:rPr lang="ru-RU" sz="2400" b="1" dirty="0" err="1"/>
              <a:t>зигзагов.</a:t>
            </a:r>
            <a:r>
              <a:rPr lang="ru-RU" sz="2400" b="1" dirty="0" err="1" smtClean="0"/>
              <a:t>Один</a:t>
            </a:r>
            <a:r>
              <a:rPr lang="ru-RU" sz="2400" b="1" dirty="0" smtClean="0"/>
              <a:t> </a:t>
            </a:r>
            <a:r>
              <a:rPr lang="ru-RU" sz="2400" b="1" dirty="0"/>
              <a:t>из самых популярных узоров 30-х годов – так называемый египетский полукруг, символизирующий восходящее солнце. </a:t>
            </a:r>
            <a:endParaRPr lang="ru-RU" sz="2400" dirty="0"/>
          </a:p>
          <a:p>
            <a:pPr algn="just"/>
            <a:r>
              <a:rPr lang="ru-RU" sz="2200" b="1" dirty="0" smtClean="0"/>
              <a:t>         Цвет </a:t>
            </a:r>
            <a:r>
              <a:rPr lang="ru-RU" sz="2200" b="1" dirty="0"/>
              <a:t>в ар-</a:t>
            </a:r>
            <a:r>
              <a:rPr lang="ru-RU" sz="2200" b="1" dirty="0" err="1"/>
              <a:t>деко</a:t>
            </a:r>
            <a:r>
              <a:rPr lang="ru-RU" sz="2200" b="1" dirty="0"/>
              <a:t> в основном мягкий, пастельный для стен и темный, почти черный для мебели. Яркие сочные цвета – оранжевый, зеленый, красный в основном присутствуют в орнаментах. </a:t>
            </a:r>
            <a:r>
              <a:rPr lang="ru-RU" sz="2200" b="1" dirty="0" smtClean="0"/>
              <a:t> Дизайн </a:t>
            </a:r>
            <a:r>
              <a:rPr lang="ru-RU" sz="2200" b="1" dirty="0"/>
              <a:t>ар-</a:t>
            </a:r>
            <a:r>
              <a:rPr lang="ru-RU" sz="2200" b="1" dirty="0" err="1"/>
              <a:t>деко</a:t>
            </a:r>
            <a:r>
              <a:rPr lang="ru-RU" sz="2200" b="1" dirty="0"/>
              <a:t> затрагивал не только архитектуру, мебель и детали интерьеров, светильники, изобразительное искусство, но накладывал отпечаток и на образ жизни. Изобретательность ар-</a:t>
            </a:r>
            <a:r>
              <a:rPr lang="ru-RU" sz="2200" b="1" dirty="0" err="1"/>
              <a:t>деко</a:t>
            </a:r>
            <a:r>
              <a:rPr lang="ru-RU" sz="2200" b="1" dirty="0"/>
              <a:t> сделала его популярным и в наше время, так как именно эклектичность, а так же разнообразие форм и приемов позволяют успешно реализовать этот стиль в условиях современных интерьеров.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97060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5" y="116632"/>
            <a:ext cx="5024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Модерн</a:t>
            </a:r>
            <a:endParaRPr lang="ru-RU" sz="3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http://www.md-buro.ru/wp-content/uploads/2012/04/modern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7464"/>
            <a:ext cx="6048672" cy="44496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4795897"/>
            <a:ext cx="911890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pPr algn="just"/>
            <a:r>
              <a:rPr lang="ru-RU" sz="2200" b="1" dirty="0"/>
              <a:t>Модерн ( новейший, современный ) – стиль в искусстве, архитектуре и дизайне конца XIX – начала XX века ( другие названия: ар </a:t>
            </a:r>
            <a:r>
              <a:rPr lang="ru-RU" sz="2200" b="1" dirty="0" err="1"/>
              <a:t>нуво</a:t>
            </a:r>
            <a:r>
              <a:rPr lang="ru-RU" sz="2200" b="1" dirty="0"/>
              <a:t> во Франции и Англии, </a:t>
            </a:r>
            <a:r>
              <a:rPr lang="ru-RU" sz="2200" b="1" dirty="0" err="1"/>
              <a:t>югендстиль</a:t>
            </a:r>
            <a:r>
              <a:rPr lang="ru-RU" sz="2200" b="1" dirty="0"/>
              <a:t> в Германии, сецессион а Австрии, либерти в Италии, </a:t>
            </a:r>
            <a:r>
              <a:rPr lang="ru-RU" sz="2200" b="1" dirty="0" err="1"/>
              <a:t>модерниссимо</a:t>
            </a:r>
            <a:r>
              <a:rPr lang="ru-RU" sz="2200" b="1" dirty="0"/>
              <a:t> в Испании 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56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md-buro.ru/wp-content/uploads/2012/04/modern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6017361" cy="4824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07504" y="5445224"/>
            <a:ext cx="90364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Идейно – философской почвой, на которой вырастал новый стиль, был неоромантизм, возрождавший идеи </a:t>
            </a:r>
            <a:r>
              <a:rPr lang="ru-RU" sz="2200" b="1" dirty="0" err="1"/>
              <a:t>миростроительной</a:t>
            </a:r>
            <a:r>
              <a:rPr lang="ru-RU" sz="2200" b="1" dirty="0"/>
              <a:t> миссии художника и архитектора.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7540400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tili-interera-modern-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6408712" cy="4680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5589240"/>
            <a:ext cx="8964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В основе модерна лежала идея преобразования мира по законам красоты.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4685940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Для </a:t>
            </a:r>
            <a:r>
              <a:rPr lang="ru-RU" sz="2200" b="1" dirty="0"/>
              <a:t>модерна характерна </a:t>
            </a:r>
            <a:r>
              <a:rPr lang="ru-RU" sz="2200" b="1" dirty="0" err="1"/>
              <a:t>антиэклектичность</a:t>
            </a:r>
            <a:r>
              <a:rPr lang="ru-RU" sz="2200" b="1" dirty="0"/>
              <a:t>. </a:t>
            </a:r>
            <a:endParaRPr lang="ru-RU" sz="2200" b="1" dirty="0" smtClean="0"/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Структура </a:t>
            </a:r>
            <a:r>
              <a:rPr lang="ru-RU" sz="2200" b="1" dirty="0"/>
              <a:t>модерна синтетична, она объединяет все виды искусства. Архитекторы модерна решали следующие задачи: отказ от исторических стилей, модернизация архитектурных форм, использование каркаса, особое внимание к современным конструкциям и строительным материалам, в том числе к отделочным ( керамическая плитка, облицовочный кирпич ). </a:t>
            </a:r>
            <a:endParaRPr lang="ru-RU" sz="2200" b="1" dirty="0" smtClean="0"/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Дизайнеры </a:t>
            </a:r>
            <a:r>
              <a:rPr lang="ru-RU" sz="2200" b="1" dirty="0"/>
              <a:t>обратились к использованию таких строительных материалов, как металл и железобетон, которые до этого времени маскировались штукатуркой или каменной облицовкой. Модерн оказал влияние на развитие ряда направлений в современном дизайне XX века, таких как экспрессионизм, ар </a:t>
            </a:r>
            <a:r>
              <a:rPr lang="ru-RU" sz="2200" b="1" dirty="0" err="1"/>
              <a:t>деко</a:t>
            </a:r>
            <a:r>
              <a:rPr lang="ru-RU" sz="2200" b="1" dirty="0"/>
              <a:t>, и др. </a:t>
            </a:r>
            <a:endParaRPr lang="ru-RU" sz="2200" b="1" dirty="0" smtClean="0"/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Интерьеры </a:t>
            </a:r>
            <a:r>
              <a:rPr lang="ru-RU" sz="2200" b="1" dirty="0"/>
              <a:t>в стиле модерн строились по принципу проектирования изнутри наружу, когда форма и объем вытекают из пространственной планировочной структуры. Внутреннее пространство определяло также и внешний облик здания.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380478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Фасады домов были </a:t>
            </a:r>
            <a:r>
              <a:rPr lang="ru-RU" b="1" dirty="0" err="1"/>
              <a:t>нессимметричны</a:t>
            </a:r>
            <a:r>
              <a:rPr lang="ru-RU" b="1" dirty="0"/>
              <a:t> и походили на текучие, подобные живым организмам, образования, напоминавшие одновременно и природные формы, и результат свободного творчества скульптора. Наиболее характерным визуальным отличием произведений считается свободная, пластичная форма с обилием прихотливо гнутых линий и вертикальная устремленность. Основной принцип стиля модерн – динамическое равновесие, воплощенное в обтекаемых гибких формах. Мебель в стиле модерн проста и функциональна. Корпусная мебель различного назначения – шкафы, комоды, полки – могла быть прямоугольной, но с обязательным “эстетством”: матовым остеклением, изящной фурнитурой.  В изгибах подлокотников и рисунке ножек мягкой мебели также прослеживался намек на гнутые линии, зачастую каркасы повторяли переплетение ветвей растений, формы тел животных или насекомых.  Отделочные материалы – обои, текстиль, щедро украшались изображениями стилизованных цветов, листьев, птиц, насекомых. Эти тенденции также нашли отражение в архитектурной форме, деталях зданий, орнаменте. Линии орнамента таили напряженность духовно-эмоционального и символического смысла. Прообразом форм и орнаментов в системе модерна служили как природные формы, так и черты стилей прошлого, подвергавшиеся радикальному переосмыслению </a:t>
            </a:r>
            <a:r>
              <a:rPr lang="ru-RU" b="1" dirty="0" err="1"/>
              <a:t>благодаля</a:t>
            </a:r>
            <a:r>
              <a:rPr lang="ru-RU" b="1" dirty="0"/>
              <a:t> стилизации. С точки зрения дизайна интерьеров роль стиля модерн заключается в том, что он сломал господствовавшие эклектические тенденции, открыв дорогу новым формам и стимулировав творческий поиск, решая в этой стилистике новые объекты интерьерного дизайна.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2509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md-buro.ru/wp-content/uploads/2012/04/klassitsizm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272808" cy="4248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522920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Французский классицизм отличался сочетанием традиционной для этого стиля стройной и симметричной общей композицией со стремлением к импозантности и внешнему блеску интерьеров.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366794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6599" y="11245"/>
            <a:ext cx="5491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Консерватизм</a:t>
            </a:r>
            <a:endParaRPr lang="ru-RU" sz="3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http://www.md-buro.ru/wp-content/uploads/2012/04/konservatizm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5760640" cy="3960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5301208"/>
            <a:ext cx="91758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Консерватизм </a:t>
            </a:r>
            <a:r>
              <a:rPr lang="ru-RU" sz="2200" b="1" dirty="0"/>
              <a:t>– не противится развитию и не спорит с модой. Он берет с собой всё самое необходимое из стабильного проверенного прошлого и добавляет полезные новшества из </a:t>
            </a:r>
            <a:r>
              <a:rPr lang="ru-RU" sz="2200" b="1" dirty="0" smtClean="0"/>
              <a:t>настоящего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33460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md-buro.ru/wp-content/uploads/2012/04/konservatizm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0648"/>
            <a:ext cx="5552020" cy="4464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5157192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 Консерватизм </a:t>
            </a:r>
            <a:r>
              <a:rPr lang="ru-RU" sz="2200" b="1" dirty="0"/>
              <a:t>– это практически интерьерная эволюция. </a:t>
            </a:r>
          </a:p>
          <a:p>
            <a:pPr algn="just"/>
            <a:r>
              <a:rPr lang="ru-RU" sz="2200" b="1" dirty="0"/>
              <a:t>      Удивительно как консерватизм остается актуальным во все времена, и при этом постоянно меняется.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88062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tili-interera-konservatizm-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6192688" cy="4824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558924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Консерватизм идеально подходит флегматикам, которые любят спокойные и надежные вещи.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91149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     Флегматики </a:t>
            </a:r>
            <a:r>
              <a:rPr lang="ru-RU" sz="2200" b="1" dirty="0"/>
              <a:t>всегда руководствуются здравым смыслом и долго обдумывают решения, прежде чем их принять, им не свойственна фантазия. Флегматик не доверяет ничему новому, он привык соблюдать традиции, главное для таких людей – спокойствие и стабильность. В таком же стиле оформлен и интерьер жилища. </a:t>
            </a:r>
            <a:r>
              <a:rPr lang="ru-RU" sz="2200" b="1" dirty="0" smtClean="0"/>
              <a:t> </a:t>
            </a:r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    Часто </a:t>
            </a:r>
            <a:r>
              <a:rPr lang="ru-RU" sz="2200" b="1" dirty="0"/>
              <a:t>флегматики обставляют квартиру мебелью, доставшейся им по наследству, а если покупают новую мебель, то очень качественную (в расчете на несколько поколений). Среди флегматиков могут быть и любители антиквариата. Здоровый консерватизм можно проследить везде – от стиля одежды и интерьера до стиля поведения. Консерваторы не любят рискованных экспериментов, им дороже спокойная и привычная обстановка. </a:t>
            </a:r>
            <a:endParaRPr lang="ru-RU" sz="2200" b="1" dirty="0" smtClean="0"/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    Они </a:t>
            </a:r>
            <a:r>
              <a:rPr lang="ru-RU" sz="2200" b="1" dirty="0"/>
              <a:t>тщательно подбирают мебель в квартиру, которая должна быть не только красивой и удобной, но и из экологически прочных и долговечных материалов. Консерватизму соответствуют древесина и натуральные материалы. </a:t>
            </a:r>
            <a:r>
              <a:rPr lang="ru-RU" sz="2200" b="1" dirty="0" smtClean="0"/>
              <a:t>Интерьер </a:t>
            </a:r>
            <a:r>
              <a:rPr lang="ru-RU" sz="2200" b="1" dirty="0"/>
              <a:t>этого стиля выглядит солидно и респектабельно, каждая вещь на своем месте.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7268254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   Шкафы </a:t>
            </a:r>
            <a:r>
              <a:rPr lang="ru-RU" sz="2200" b="1" dirty="0"/>
              <a:t>с одеждой, книгами, посудой всегда содержатся в идеальном порядке – обязательном элементе консерватизма. </a:t>
            </a:r>
            <a:r>
              <a:rPr lang="ru-RU" sz="2200" b="1" dirty="0" smtClean="0"/>
              <a:t>    Цветовая </a:t>
            </a:r>
            <a:r>
              <a:rPr lang="ru-RU" sz="2200" b="1" dirty="0"/>
              <a:t>гамма не имеет ярких и пестрых оттенков, только темные и теплые, особенно теплый коричневый – вот цвета такого стиля. </a:t>
            </a:r>
            <a:endParaRPr lang="ru-RU" sz="2200" b="1" dirty="0" smtClean="0"/>
          </a:p>
          <a:p>
            <a:pPr algn="just"/>
            <a:r>
              <a:rPr lang="ru-RU" sz="2400" b="1" dirty="0" smtClean="0"/>
              <a:t>       Мебель </a:t>
            </a:r>
            <a:r>
              <a:rPr lang="ru-RU" sz="2400" b="1" dirty="0"/>
              <a:t>делают обычно из древесины натурального цвета, чаще из темного дуба, шторы на окна – традиционного покроя, удобные и красивые. </a:t>
            </a:r>
            <a:endParaRPr lang="ru-RU" sz="2400" b="1" dirty="0" smtClean="0"/>
          </a:p>
          <a:p>
            <a:pPr algn="just"/>
            <a:r>
              <a:rPr lang="ru-RU" sz="2400" b="1" dirty="0"/>
              <a:t> </a:t>
            </a:r>
            <a:r>
              <a:rPr lang="ru-RU" sz="2400" b="1" dirty="0" smtClean="0"/>
              <a:t>      Квартиру </a:t>
            </a:r>
            <a:r>
              <a:rPr lang="ru-RU" sz="2400" b="1" dirty="0"/>
              <a:t>украшают картины в солидных рамках, но не с позолотой, книги, фарфор, бронзовые скульптуры. </a:t>
            </a:r>
            <a:endParaRPr lang="ru-RU" sz="2400" b="1" dirty="0" smtClean="0"/>
          </a:p>
          <a:p>
            <a:pPr algn="just"/>
            <a:r>
              <a:rPr lang="ru-RU" sz="2400" b="1" dirty="0"/>
              <a:t> </a:t>
            </a:r>
            <a:r>
              <a:rPr lang="ru-RU" sz="2400" b="1" dirty="0" smtClean="0"/>
              <a:t>      В </a:t>
            </a:r>
            <a:r>
              <a:rPr lang="ru-RU" sz="2400" b="1" dirty="0"/>
              <a:t>интерьере должен быть настоящий антиквариат, а не подделка. Украшениями могут быть и доставшиеся от предков серебряные подсвечники и подстаканники, старый тонкостенный хрусталь. На потолке висят люстры с матовыми стеклянными и тонкими плафонами. Для освещения также подходят настольные лампы и торшеры с мягким светом. На полу – паркет и ковры из натуральной шерсти. </a:t>
            </a:r>
            <a:endParaRPr lang="ru-RU" sz="2400" dirty="0"/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34041883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92696"/>
            <a:ext cx="9144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    Так </a:t>
            </a:r>
            <a:r>
              <a:rPr lang="ru-RU" sz="2200" b="1" dirty="0"/>
              <a:t>как в детстве флегматики любят привычные одежду и игрушки, то для интерьера детской их вполне устроит мебель старших братьев или сестер. Но детство это пора веселья, поэтому лучше создать более радостную и яркую атмосферу. </a:t>
            </a:r>
          </a:p>
          <a:p>
            <a:pPr algn="just"/>
            <a:r>
              <a:rPr lang="ru-RU" sz="2200" b="1" dirty="0" smtClean="0"/>
              <a:t>         В </a:t>
            </a:r>
            <a:r>
              <a:rPr lang="ru-RU" sz="2200" b="1" dirty="0"/>
              <a:t>этом стиле не допустимы яркие или пестрые цвета. </a:t>
            </a:r>
            <a:endParaRPr lang="ru-RU" sz="2200" b="1" dirty="0" smtClean="0"/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   В </a:t>
            </a:r>
            <a:r>
              <a:rPr lang="ru-RU" sz="2200" b="1" dirty="0"/>
              <a:t>основном используются темные и теплые оттенки, особенно коричневый. </a:t>
            </a:r>
            <a:endParaRPr lang="ru-RU" sz="2200" b="1" dirty="0" smtClean="0"/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   Мебель </a:t>
            </a:r>
            <a:r>
              <a:rPr lang="ru-RU" sz="2200" b="1" dirty="0"/>
              <a:t>часто натурально цвета (из темного дерева), занавески на окнах стандартные, но красивые и удобные. Украшениями для интерьера служат книги, скульптуры, картины в солидных рамах, настоящий антиквариат (ни в коем случаи не подделка!). </a:t>
            </a:r>
            <a:endParaRPr lang="ru-RU" sz="2200" b="1" dirty="0" smtClean="0"/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   Люстры </a:t>
            </a:r>
            <a:r>
              <a:rPr lang="ru-RU" sz="2200" b="1" dirty="0"/>
              <a:t>используются разные, в основном это матовые тонкие плафоны. </a:t>
            </a:r>
            <a:endParaRPr lang="ru-RU" sz="2200" b="1" dirty="0" smtClean="0"/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   На </a:t>
            </a:r>
            <a:r>
              <a:rPr lang="ru-RU" sz="2200" b="1" dirty="0"/>
              <a:t>полу обязательно паркет или натуральный ковер.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40379839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tili-interera-manga-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64704"/>
            <a:ext cx="5616624" cy="45382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24165"/>
            <a:ext cx="4851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Манга</a:t>
            </a:r>
            <a:endParaRPr lang="ru-RU" sz="3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73325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Чтобы рассказать о стиле </a:t>
            </a:r>
            <a:r>
              <a:rPr lang="ru-RU" sz="2200" b="1" dirty="0" err="1"/>
              <a:t>манга</a:t>
            </a:r>
            <a:r>
              <a:rPr lang="ru-RU" sz="2200" b="1" dirty="0"/>
              <a:t>, необходимо сначала дать определение </a:t>
            </a:r>
            <a:r>
              <a:rPr lang="ru-RU" sz="2200" b="1" dirty="0" err="1"/>
              <a:t>манга</a:t>
            </a:r>
            <a:r>
              <a:rPr lang="ru-RU" sz="2200" b="1" dirty="0"/>
              <a:t> и неразрывно связанному с ним аниме.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1968068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md-buro.ru/wp-content/uploads/2012/04/manga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6192688" cy="45089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5013177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  Первое </a:t>
            </a:r>
            <a:r>
              <a:rPr lang="ru-RU" sz="2200" b="1" dirty="0"/>
              <a:t>— это японские комиксы. Второе — японская же мультипликация: мультфильмы, которые были придуманы в </a:t>
            </a:r>
            <a:r>
              <a:rPr lang="ru-RU" sz="2200" b="1" dirty="0" err="1"/>
              <a:t>Хризантемовой</a:t>
            </a:r>
            <a:r>
              <a:rPr lang="ru-RU" sz="2200" b="1" dirty="0"/>
              <a:t> империи, но вовсе не обязательно там сняты, поскольку в последнее время большинство режиссеров этой страны работают в Китае или Южной Корее.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6371891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md-buro.ru/wp-content/uploads/2012/04/manga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3509178" cy="5266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716016" y="444150"/>
            <a:ext cx="428396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200" b="1" dirty="0" smtClean="0"/>
              <a:t>       Аниме </a:t>
            </a:r>
            <a:r>
              <a:rPr lang="ru-RU" sz="2200" b="1" dirty="0"/>
              <a:t>зародилось в Стране восходящего солнца в 50‑е годы и начало свое бурное развитие в 70‑е годы XX века. </a:t>
            </a:r>
            <a:endParaRPr lang="ru-RU" sz="2200" b="1" dirty="0" smtClean="0"/>
          </a:p>
          <a:p>
            <a:pPr indent="361950" algn="just"/>
            <a:r>
              <a:rPr lang="ru-RU" sz="2200" b="1" dirty="0"/>
              <a:t> </a:t>
            </a:r>
            <a:r>
              <a:rPr lang="ru-RU" sz="2200" b="1" dirty="0" smtClean="0"/>
              <a:t>      На </a:t>
            </a:r>
            <a:r>
              <a:rPr lang="ru-RU" sz="2200" b="1" dirty="0"/>
              <a:t>Западе подобные элементы японской культуры обрели популярность чуть позже, в 80‑е</a:t>
            </a:r>
            <a:r>
              <a:rPr lang="ru-RU" sz="2200" b="1" dirty="0" smtClean="0"/>
              <a:t>.</a:t>
            </a:r>
          </a:p>
          <a:p>
            <a:pPr indent="361950" algn="just"/>
            <a:r>
              <a:rPr lang="ru-RU" sz="2200" b="1" dirty="0"/>
              <a:t> </a:t>
            </a:r>
            <a:r>
              <a:rPr lang="ru-RU" sz="2200" b="1" dirty="0" smtClean="0"/>
              <a:t>      </a:t>
            </a:r>
            <a:r>
              <a:rPr lang="ru-RU" sz="2200" b="1" dirty="0"/>
              <a:t>Наступление на российский телеэфир началось во второй половине 90‑х, а сами комиксы появились чуть позже, уже в новом тысячелетии.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7385486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200" b="1" dirty="0" smtClean="0"/>
              <a:t>         И </a:t>
            </a:r>
            <a:r>
              <a:rPr lang="ru-RU" sz="2200" b="1" dirty="0"/>
              <a:t>быстро завоевали популярность. </a:t>
            </a:r>
            <a:endParaRPr lang="ru-RU" sz="2200" b="1" dirty="0" smtClean="0"/>
          </a:p>
          <a:p>
            <a:pPr indent="361950" algn="just"/>
            <a:r>
              <a:rPr lang="ru-RU" sz="2200" b="1" dirty="0"/>
              <a:t> </a:t>
            </a:r>
            <a:r>
              <a:rPr lang="ru-RU" sz="2200" b="1" dirty="0" smtClean="0"/>
              <a:t>       </a:t>
            </a:r>
            <a:r>
              <a:rPr lang="ru-RU" sz="2200" b="1" dirty="0" err="1" smtClean="0"/>
              <a:t>Cегодня</a:t>
            </a:r>
            <a:r>
              <a:rPr lang="ru-RU" sz="2200" b="1" dirty="0" smtClean="0"/>
              <a:t> </a:t>
            </a:r>
            <a:r>
              <a:rPr lang="ru-RU" sz="2200" b="1" dirty="0"/>
              <a:t>уже почти все знакомы с японской мультипликацией, но для большинства аниме все еще прочно ассоциируется со школьницами, у которых большие глаза с яркими разноцветными бликами. Такое упрощенное представление не совсем верно. </a:t>
            </a:r>
            <a:endParaRPr lang="ru-RU" sz="2200" b="1" dirty="0" smtClean="0"/>
          </a:p>
          <a:p>
            <a:pPr indent="361950" algn="just"/>
            <a:r>
              <a:rPr lang="ru-RU" sz="2200" b="1" dirty="0"/>
              <a:t> </a:t>
            </a:r>
            <a:r>
              <a:rPr lang="ru-RU" sz="2200" b="1" dirty="0" smtClean="0"/>
              <a:t>       Ведь </a:t>
            </a:r>
            <a:r>
              <a:rPr lang="ru-RU" sz="2200" b="1" dirty="0"/>
              <a:t>различные графические стили аниме сильно разнятся между собой. </a:t>
            </a:r>
            <a:endParaRPr lang="ru-RU" sz="2200" b="1" dirty="0" smtClean="0"/>
          </a:p>
          <a:p>
            <a:pPr indent="361950" algn="just"/>
            <a:r>
              <a:rPr lang="ru-RU" sz="2200" b="1" dirty="0"/>
              <a:t> </a:t>
            </a:r>
            <a:r>
              <a:rPr lang="ru-RU" sz="2200" b="1" dirty="0" smtClean="0"/>
              <a:t>       Вообще</a:t>
            </a:r>
            <a:r>
              <a:rPr lang="ru-RU" sz="2200" b="1" dirty="0"/>
              <a:t>, традиция изображать огромные глаза с отблесками (правильнее их называть </a:t>
            </a:r>
            <a:r>
              <a:rPr lang="ru-RU" sz="2200" b="1" dirty="0" err="1"/>
              <a:t>кира</a:t>
            </a:r>
            <a:r>
              <a:rPr lang="ru-RU" sz="2200" b="1" dirty="0"/>
              <a:t>) впервые появилась в </a:t>
            </a:r>
            <a:r>
              <a:rPr lang="ru-RU" sz="2200" b="1" dirty="0" err="1"/>
              <a:t>манга</a:t>
            </a:r>
            <a:r>
              <a:rPr lang="ru-RU" sz="2200" b="1" dirty="0"/>
              <a:t> для изображения маленьких девочек, причем достаточно давно. </a:t>
            </a:r>
            <a:endParaRPr lang="ru-RU" sz="2200" b="1" dirty="0" smtClean="0"/>
          </a:p>
          <a:p>
            <a:pPr indent="361950" algn="just"/>
            <a:r>
              <a:rPr lang="ru-RU" sz="2200" b="1" dirty="0"/>
              <a:t> </a:t>
            </a:r>
            <a:r>
              <a:rPr lang="ru-RU" sz="2200" b="1" dirty="0" smtClean="0"/>
              <a:t>       А </a:t>
            </a:r>
            <a:r>
              <a:rPr lang="ru-RU" sz="2200" b="1" dirty="0"/>
              <a:t>в аниме </a:t>
            </a:r>
            <a:r>
              <a:rPr lang="ru-RU" sz="2200" b="1" dirty="0" err="1"/>
              <a:t>кира</a:t>
            </a:r>
            <a:r>
              <a:rPr lang="ru-RU" sz="2200" b="1" dirty="0"/>
              <a:t> были заимствованы только в начале 90‑х годов. Так что персонажи 70‑х на первый взгляд по стилистике изображения почти не отличаются от героев американских, канадских и испанских мультфильмов. </a:t>
            </a:r>
            <a:r>
              <a:rPr lang="ru-RU" sz="2400" b="1" dirty="0"/>
              <a:t>Зато в последнее время в японской мультипликации прослеживается тенденция к более реалистичному изображению.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3324160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88640"/>
            <a:ext cx="835292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      Дворцы </a:t>
            </a:r>
            <a:r>
              <a:rPr lang="ru-RU" sz="2400" b="1" dirty="0"/>
              <a:t>того периода отличались парадной торжественностью и грандиозностью роскошных залов, строгой четкостью анфилад и садово-парковых ансамблей. Классический стиль тогда оправдал свое название – как “правильный образец для подражания”. </a:t>
            </a:r>
            <a:endParaRPr lang="ru-RU" sz="2400" dirty="0"/>
          </a:p>
          <a:p>
            <a:pPr algn="just"/>
            <a:r>
              <a:rPr lang="ru-RU" sz="2400" b="1" dirty="0" smtClean="0"/>
              <a:t>      Все </a:t>
            </a:r>
            <a:r>
              <a:rPr lang="ru-RU" sz="2400" b="1" dirty="0"/>
              <a:t>было строго определено, четкие и прямые линии, правильные симметричные формы, начиная от колонн, оконных проемов, мебели и кончая строгими геометрическими формами подстриженных кустов в саду. </a:t>
            </a:r>
            <a:r>
              <a:rPr lang="ru-RU" sz="2400" b="1" dirty="0" smtClean="0"/>
              <a:t>     </a:t>
            </a:r>
            <a:endParaRPr lang="ru-RU" sz="2400" b="1" dirty="0"/>
          </a:p>
          <a:p>
            <a:pPr algn="just"/>
            <a:r>
              <a:rPr lang="ru-RU" sz="2400" b="1" dirty="0" smtClean="0"/>
              <a:t>      Французы</a:t>
            </a:r>
            <a:r>
              <a:rPr lang="ru-RU" sz="2400" b="1" dirty="0"/>
              <a:t>, добавив к классицизму немного роскоши и позолоты, введя в отделку военную символику: знамена, шлемы, шпаги в барельефах, лепнине и резьбе, золоченые кисти, напоминающие генеральские эполеты, создали во времена Наполеона стиль ампир.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85117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6138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   С </a:t>
            </a:r>
            <a:r>
              <a:rPr lang="ru-RU" sz="2200" b="1" dirty="0"/>
              <a:t>развитием индустрии аниме и </a:t>
            </a:r>
            <a:r>
              <a:rPr lang="ru-RU" sz="2200" b="1" dirty="0" err="1"/>
              <a:t>манга</a:t>
            </a:r>
            <a:r>
              <a:rPr lang="ru-RU" sz="2200" b="1" dirty="0"/>
              <a:t> в той же Японии развивалось производство так называемой сопутствующей продукции — любых товаров с портретами персонажей или эпизодов из мультфильмов или комиксов. Начиналось все с мелких изделий — канцелярских товаров, брелоков, игрушек. </a:t>
            </a:r>
            <a:r>
              <a:rPr lang="ru-RU" sz="2200" b="1" dirty="0" smtClean="0"/>
              <a:t>  </a:t>
            </a:r>
          </a:p>
          <a:p>
            <a:pPr algn="just"/>
            <a:r>
              <a:rPr lang="ru-RU" sz="2200" b="1" dirty="0" smtClean="0"/>
              <a:t>        Продукция </a:t>
            </a:r>
            <a:r>
              <a:rPr lang="ru-RU" sz="2200" b="1" dirty="0"/>
              <a:t>с мультяшной символикой нашла устойчивый спрос в среде так называемых </a:t>
            </a:r>
            <a:r>
              <a:rPr lang="ru-RU" sz="2200" b="1" dirty="0" err="1"/>
              <a:t>отаку</a:t>
            </a:r>
            <a:r>
              <a:rPr lang="ru-RU" sz="2200" b="1" dirty="0"/>
              <a:t> — поклонников данного направления. Но со временем они перестали довольствоваться только игрушками и брелоками — появилась потребность в создании вокруг себя определенного пространства, созвучного их хобби. Таким образом стиль </a:t>
            </a:r>
            <a:r>
              <a:rPr lang="ru-RU" sz="2200" b="1" dirty="0" err="1"/>
              <a:t>манга</a:t>
            </a:r>
            <a:r>
              <a:rPr lang="ru-RU" sz="2200" b="1" dirty="0"/>
              <a:t> проник в интерьеры. Произошло это в конце 70‑х годов XX века, то есть практически одновременно с ростом популярности аниме и </a:t>
            </a:r>
            <a:r>
              <a:rPr lang="ru-RU" sz="2200" b="1" dirty="0" err="1"/>
              <a:t>манга</a:t>
            </a:r>
            <a:r>
              <a:rPr lang="ru-RU" sz="2200" b="1" dirty="0"/>
              <a:t> в Японии. Фанаты хотели не только читать любимые истории в виде комиксов или смотреть их по телевизору, но и каждый день жить в окружении дорогих сердцу персонажей. Поэтому основная задача интерьера из мультфильма — воплощение фантазий </a:t>
            </a:r>
            <a:r>
              <a:rPr lang="ru-RU" sz="2200" b="1" dirty="0" err="1"/>
              <a:t>отаку</a:t>
            </a:r>
            <a:r>
              <a:rPr lang="ru-RU" sz="2200" b="1" dirty="0"/>
              <a:t>, навеянных просмотром любимых лент.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27182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38283"/>
            <a:ext cx="885698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   У </a:t>
            </a:r>
            <a:r>
              <a:rPr lang="ru-RU" sz="2200" b="1" dirty="0" err="1"/>
              <a:t>манга</a:t>
            </a:r>
            <a:r>
              <a:rPr lang="ru-RU" sz="2200" b="1" dirty="0"/>
              <a:t> нет строгих канонов. </a:t>
            </a:r>
            <a:endParaRPr lang="ru-RU" sz="2200" b="1" dirty="0" smtClean="0"/>
          </a:p>
          <a:p>
            <a:pPr algn="just"/>
            <a:r>
              <a:rPr lang="ru-RU" sz="2200" b="1" dirty="0" smtClean="0"/>
              <a:t>        Главное</a:t>
            </a:r>
            <a:r>
              <a:rPr lang="ru-RU" sz="2200" b="1" dirty="0"/>
              <a:t>, чем должен руководствоваться дизайнер при проектировании такого интерьера — создание особого духа аниме, смелость в идеях и декораторских решениях. Характерная особенность стиля заключается в использовании специальных элементов. </a:t>
            </a:r>
            <a:endParaRPr lang="ru-RU" sz="2200" b="1" dirty="0" smtClean="0"/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  Ими </a:t>
            </a:r>
            <a:r>
              <a:rPr lang="ru-RU" sz="2200" b="1" dirty="0"/>
              <a:t>могут быть, например, яркий постер в простой узкой рамке над диваном в гостиной, набор фигурок, изображающих известных героев, стоящий на высокой узкой стеклянной этажерке, большие непрозрачные стеклянные сосуды с изображенными на них сценами из мультфильмов. Словом, любая вещь, способная сказать о хозяине как об </a:t>
            </a:r>
            <a:r>
              <a:rPr lang="ru-RU" sz="2200" b="1" dirty="0" err="1"/>
              <a:t>отаку</a:t>
            </a:r>
            <a:r>
              <a:rPr lang="ru-RU" sz="2200" b="1" dirty="0"/>
              <a:t> и, самое главное, привносящая в окружающее его пространство капельку духа аниме. </a:t>
            </a:r>
            <a:endParaRPr lang="ru-RU" sz="2200" b="1" dirty="0" smtClean="0"/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    Самым </a:t>
            </a:r>
            <a:r>
              <a:rPr lang="ru-RU" sz="2200" b="1" dirty="0"/>
              <a:t>популярным и узнаваемым в мире аниме-символом являются предметы, выполненные в стиле детского мультфильма </a:t>
            </a:r>
            <a:r>
              <a:rPr lang="ru-RU" sz="2200" b="1" dirty="0" err="1"/>
              <a:t>Hello</a:t>
            </a:r>
            <a:r>
              <a:rPr lang="ru-RU" sz="2200" b="1" dirty="0"/>
              <a:t>, </a:t>
            </a:r>
            <a:r>
              <a:rPr lang="ru-RU" sz="2200" b="1" dirty="0" err="1"/>
              <a:t>Kitty</a:t>
            </a:r>
            <a:r>
              <a:rPr lang="ru-RU" sz="2200" b="1" dirty="0"/>
              <a:t>!: настольные часы, рамки для фотографий, занавески, обои и даже кресла-качалки с характерной кошачьей мордочкой с красным бантиком на ухе.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37126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76672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      </a:t>
            </a:r>
            <a:r>
              <a:rPr lang="ru-RU" sz="2200" b="1" dirty="0" err="1" smtClean="0"/>
              <a:t>Hello</a:t>
            </a:r>
            <a:r>
              <a:rPr lang="ru-RU" sz="2200" b="1" dirty="0"/>
              <a:t>, </a:t>
            </a:r>
            <a:r>
              <a:rPr lang="ru-RU" sz="2200" b="1" dirty="0" err="1"/>
              <a:t>Kitty</a:t>
            </a:r>
            <a:r>
              <a:rPr lang="ru-RU" sz="2200" b="1" dirty="0"/>
              <a:t>! входит в десятку наиболее узнаваемых брендов в мире. В настоящее время детали интерьера с символикой мультфильма доступны и в России</a:t>
            </a:r>
            <a:r>
              <a:rPr lang="ru-RU" sz="2200" b="1" dirty="0" smtClean="0"/>
              <a:t>.</a:t>
            </a:r>
          </a:p>
          <a:p>
            <a:pPr algn="just"/>
            <a:r>
              <a:rPr lang="ru-RU" sz="2200" b="1" dirty="0" smtClean="0"/>
              <a:t>           В </a:t>
            </a:r>
            <a:r>
              <a:rPr lang="ru-RU" sz="2200" b="1" dirty="0"/>
              <a:t>цветах лета и </a:t>
            </a:r>
            <a:r>
              <a:rPr lang="ru-RU" sz="2200" b="1" dirty="0" smtClean="0"/>
              <a:t>неба</a:t>
            </a: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smtClean="0"/>
              <a:t>           В </a:t>
            </a:r>
            <a:r>
              <a:rPr lang="ru-RU" sz="2200" b="1" dirty="0" err="1"/>
              <a:t>манга</a:t>
            </a:r>
            <a:r>
              <a:rPr lang="ru-RU" sz="2200" b="1" dirty="0"/>
              <a:t> есть несколько направлений, отличительные черты которых связаны с особенностями того или иного жанра. Одна из его характерных составляющих — цветовая гамма. Строгих ограничений по использованию оттенков нет, кроме некоторых оговорок. Так, романтическое направление предполагает в основном теплый голубой, ярко-розовый, сочный желтый и заметное количество белого. </a:t>
            </a:r>
            <a:endParaRPr lang="ru-RU" sz="2200" b="1" dirty="0" smtClean="0"/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     Линия </a:t>
            </a:r>
            <a:r>
              <a:rPr lang="ru-RU" sz="2200" b="1" dirty="0"/>
              <a:t>стиля допускает комбинирование анимационных элементов с чертами английского или скандинавского интерьеров. </a:t>
            </a:r>
            <a:endParaRPr lang="ru-RU" sz="2200" b="1" dirty="0" smtClean="0"/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     Правда</a:t>
            </a:r>
            <a:r>
              <a:rPr lang="ru-RU" sz="2200" b="1" dirty="0"/>
              <a:t>, единственным главным требованием в таком случае является их гармоничное сочетание.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7316668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04664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      Нежно-розовые </a:t>
            </a:r>
            <a:r>
              <a:rPr lang="ru-RU" sz="2200" b="1" dirty="0"/>
              <a:t>обои с нечастым узором в виде уже знакомой белой кошечки; отделанные белым же кружевом шторы; невысокий торшер с круглым темно-розовым абажуром; кровать, застеленная стеганым атласным покрывалом в тон; большая плюшевая кошка цвета чистого снега, небрежно брошенная на кресле; обклеенный бумагой с кошачьим узором ящик для игрушек — таким может быть оформление детской комнаты для девочки. Течение, связанное со стилизацией интерьера под обстановку анимационной </a:t>
            </a:r>
            <a:r>
              <a:rPr lang="ru-RU" sz="2200" b="1" dirty="0" err="1"/>
              <a:t>космооперы</a:t>
            </a:r>
            <a:r>
              <a:rPr lang="ru-RU" sz="2200" b="1" dirty="0"/>
              <a:t>, отличается смелым использованием синего и черного.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              </a:t>
            </a:r>
            <a:r>
              <a:rPr lang="ru-RU" sz="2200" b="1" dirty="0" smtClean="0"/>
              <a:t>А </a:t>
            </a:r>
            <a:r>
              <a:rPr lang="ru-RU" sz="2200" b="1" dirty="0"/>
              <a:t>белый и красный цвета, наоборот, ограничены. </a:t>
            </a:r>
            <a:endParaRPr lang="ru-RU" sz="2200" b="1" dirty="0" smtClean="0"/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     В </a:t>
            </a:r>
            <a:r>
              <a:rPr lang="ru-RU" sz="2200" b="1" dirty="0"/>
              <a:t>целом такая обстановка близка к стилю техно. </a:t>
            </a:r>
            <a:endParaRPr lang="ru-RU" sz="2200" b="1" dirty="0" smtClean="0"/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     Для </a:t>
            </a:r>
            <a:r>
              <a:rPr lang="ru-RU" sz="2200" b="1" dirty="0" err="1"/>
              <a:t>космооперного</a:t>
            </a:r>
            <a:r>
              <a:rPr lang="ru-RU" sz="2200" b="1" dirty="0"/>
              <a:t> направления характерны легкие металлические конструкции, а также широкое использование стеклянных элементов.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9816348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32656"/>
            <a:ext cx="91440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Вертикальные белые или бежевые жалюзи, светлые обои, большой постер с изображением героя космической саги с преобладанием ярко-голубых оттенков над диваном в сочетании со стеклянной столешницей журнального столика придадут вашей гостиной сходство с кают-компанией космического корабля из фантастического аниме-сериала. Еще один вариант стиля </a:t>
            </a:r>
            <a:r>
              <a:rPr lang="ru-RU" sz="2200" b="1" dirty="0" err="1"/>
              <a:t>манга</a:t>
            </a:r>
            <a:r>
              <a:rPr lang="ru-RU" sz="2200" b="1" dirty="0"/>
              <a:t> — имитация современного городского интерьера. Пожалуй, это единственное ответвление, возникшее не в Японии, а на Западе. </a:t>
            </a:r>
            <a:endParaRPr lang="ru-RU" sz="2200" b="1" dirty="0" smtClean="0"/>
          </a:p>
          <a:p>
            <a:pPr algn="just"/>
            <a:r>
              <a:rPr lang="ru-RU" sz="2400" b="1" dirty="0"/>
              <a:t>Оно характерно для европейских и американских </a:t>
            </a:r>
            <a:r>
              <a:rPr lang="ru-RU" sz="2400" b="1" dirty="0" err="1"/>
              <a:t>отаку</a:t>
            </a:r>
            <a:r>
              <a:rPr lang="ru-RU" sz="2400" b="1" dirty="0"/>
              <a:t>. Появление его было связано с пристрастием западных ценителей данной культуры не только к современному кинематографическому искусству Страны восходящего солнца, но и ко всему японскому в быту. Ведь в дорогих сердцу фильмах любители видели отличный от них образ жизни, другую кухню и обстановку. </a:t>
            </a:r>
            <a:br>
              <a:rPr lang="ru-RU" sz="2400" b="1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9709236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17693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Копирование убранства японского жилища образца нового тысячелетия во многом схоже с предыдущим направлением, только не содержит такого большого количества откровенно космических элементов. Особенностью помимо мелкой </a:t>
            </a:r>
            <a:r>
              <a:rPr lang="ru-RU" b="1" dirty="0" err="1"/>
              <a:t>манга</a:t>
            </a:r>
            <a:r>
              <a:rPr lang="ru-RU" b="1" dirty="0"/>
              <a:t>-атрибутики является и дорогая бытовая техника, располагающаяся на видном месте — строгого дизайна телевизор с корпусом цвета металлик или навороченный музыкальный центр. Связано это с тем, что в последние 20 лет </a:t>
            </a:r>
            <a:r>
              <a:rPr lang="ru-RU" b="1" dirty="0" err="1"/>
              <a:t>Хризантемовая</a:t>
            </a:r>
            <a:r>
              <a:rPr lang="ru-RU" b="1" dirty="0"/>
              <a:t> империя у большинства людей на Западе, да и у нас, ассоциируется с качественной технической «начинкой». Если сравнивать обычный западный интерьер с жилищем в стиле </a:t>
            </a:r>
            <a:r>
              <a:rPr lang="ru-RU" b="1" dirty="0" err="1"/>
              <a:t>манга</a:t>
            </a:r>
            <a:r>
              <a:rPr lang="ru-RU" b="1" dirty="0"/>
              <a:t>, сразу заметно, что в первом случае такие приборы являются дополнением к обстановке, и их присутствие не акцентируется. В нашем же случае — наоборот, они позиционируются как важнейшие детали. Пожалуй, наиболее характерным элементом такой комнаты может стать модная сейчас в Японии </a:t>
            </a:r>
            <a:r>
              <a:rPr lang="ru-RU" b="1" dirty="0" err="1"/>
              <a:t>собачка­робот</a:t>
            </a:r>
            <a:r>
              <a:rPr lang="ru-RU" b="1" dirty="0"/>
              <a:t>. Для кухни, где постеры и фигурки персонажей </a:t>
            </a:r>
            <a:r>
              <a:rPr lang="ru-RU" b="1" dirty="0" err="1"/>
              <a:t>манга</a:t>
            </a:r>
            <a:r>
              <a:rPr lang="ru-RU" b="1" dirty="0"/>
              <a:t>, в отличие от гостиной или спальни, смотрятся неуместно, лучшим решением станет декоративная посуда с рисунком из мультфильма, например яркие фаянсовые кружки и высокие вазы из непрозрачного стекла с </a:t>
            </a:r>
            <a:r>
              <a:rPr lang="ru-RU" b="1" dirty="0" err="1"/>
              <a:t>принтами</a:t>
            </a:r>
            <a:r>
              <a:rPr lang="ru-RU" b="1" dirty="0"/>
              <a:t>. Впрочем, возможно, здесь не стоит слишком увлекаться </a:t>
            </a:r>
            <a:r>
              <a:rPr lang="ru-RU" b="1" dirty="0" err="1"/>
              <a:t>манга</a:t>
            </a:r>
            <a:r>
              <a:rPr lang="ru-RU" b="1" dirty="0"/>
              <a:t>­ и аниме-атрибутикой. Дело в том, что среднестатистические россияне не избалованы постоянным присутствием большеглазых анимированных девочек в окружающей действительности, а потому изображения в таком стиле четко ассоциируются с мультфильмами, комиксами и кинотеатром, и мешают нашему организму настроиться на еду.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011776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Однако с таким расположением связаны и определенные неудобства: ведь можно случайно смахнуть часть скульптурок на пол. Если вам посчастливится раздобыть большой экземпляр (в Японии их выпускают любого, даже в человеческий рост размера, да и в России приобрести их — не проблема), лучше всего не размещать его у двери — там он скорее всего будет незаметен. А около окна или письменного стола ему, наоборот, самое подходящее место: модель хорошо видна, доступна и, главное, не будет мешать. Не забудьте также и о других предметах — часах, настольных лампах. В нашей стране уже можно легко купить нужные комиксы и книги в оригинале. Если у хозяина комнаты они есть, самым лучшим решением будет поставить томики </a:t>
            </a:r>
            <a:r>
              <a:rPr lang="ru-RU" b="1" dirty="0" err="1"/>
              <a:t>манга</a:t>
            </a:r>
            <a:r>
              <a:rPr lang="ru-RU" b="1" dirty="0"/>
              <a:t> в книжном шкафу обложкой наружу. Когда же литературы очень много, можно разместить все на полке и традиционным способом, поскольку в таком случае ряд ярких корешков тоже будет хорошо заметен. Сложнее всего с обоями для комнаты подростка, увлеченного японскими мультиками. Разумеется, предпочтительнее были бы изделия с изображениями персонажей, однако в российских магазинах нет пока широкого выбора отделочных материалов, выдержанных в этом стиле. Более реально подобрать в основном обои с изображением кошечек, собачек и тому подобных милых зверюшек из японских телесериалов для малышей. Однако вряд ли такой вариант подходит человеку, который себя ребенком уже не считает. Рекомендуем не настаивать на отделке стен в стиле </a:t>
            </a:r>
            <a:r>
              <a:rPr lang="ru-RU" b="1" dirty="0" err="1"/>
              <a:t>манга</a:t>
            </a:r>
            <a:r>
              <a:rPr lang="ru-RU" b="1" dirty="0"/>
              <a:t>, а подобрать любые простые обои в тон мебели.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02328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4786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Китч</a:t>
            </a:r>
            <a:endParaRPr lang="ru-RU" sz="3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stili-interera-kitch-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444208" cy="38901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0" y="573325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Китч – предметы плохого вкуса, синоним псевдоискусства, лишенного индивидуальности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308849830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Мир подростка</a:t>
            </a:r>
            <a:br>
              <a:rPr lang="ru-RU" b="1" dirty="0" smtClean="0"/>
            </a:br>
            <a:r>
              <a:rPr lang="ru-RU" b="1" dirty="0" smtClean="0"/>
              <a:t> </a:t>
            </a:r>
            <a:br>
              <a:rPr lang="ru-RU" b="1" dirty="0" smtClean="0"/>
            </a:br>
            <a:r>
              <a:rPr lang="ru-RU" b="1" dirty="0" smtClean="0"/>
              <a:t>Зато интерьеры в этом стиле отлично подойдут для комнаты подростка. Конечно, подобному оформлению будет особенно рад любитель </a:t>
            </a:r>
            <a:r>
              <a:rPr lang="ru-RU" b="1" dirty="0" err="1" smtClean="0"/>
              <a:t>аниме</a:t>
            </a:r>
            <a:r>
              <a:rPr lang="ru-RU" b="1" dirty="0" smtClean="0"/>
              <a:t> и </a:t>
            </a:r>
            <a:r>
              <a:rPr lang="ru-RU" b="1" dirty="0" err="1" smtClean="0"/>
              <a:t>манга</a:t>
            </a:r>
            <a:r>
              <a:rPr lang="ru-RU" b="1" dirty="0" smtClean="0"/>
              <a:t>. Основное правило: допустимо все, что связано с выбранным направлением мультипликации, главное, чтобы характерной атрибутики было как можно больше и она бросалась в глаза даже человеку, не знакомому с современным японским киноискусством. Допускаются большие </a:t>
            </a:r>
            <a:r>
              <a:rPr lang="ru-RU" b="1" dirty="0" err="1" smtClean="0"/>
              <a:t>постеры</a:t>
            </a:r>
            <a:r>
              <a:rPr lang="ru-RU" b="1" dirty="0" smtClean="0"/>
              <a:t> на стенах — как яркие и внушающие оптимизм, так и мрачные, в черно-красной гамме с изображениями, к примеру, вампиров — популярных персонажей современной </a:t>
            </a:r>
            <a:r>
              <a:rPr lang="ru-RU" b="1" dirty="0" err="1" smtClean="0"/>
              <a:t>манга</a:t>
            </a:r>
            <a:r>
              <a:rPr lang="ru-RU" b="1" dirty="0" smtClean="0"/>
              <a:t>. Многое тут уже зависит не только от вкуса, но и от настроения обитателя комнаты, поэтому большинство аксессуаров должно быть таким, чтобы их можно было быстро убрать. Если у подростка часто меняются вкусы и пристрастия в сфере искусства, нужно чтобы он в любой момент смог заменить одни плакаты на другие или спрятать фигурки. Комнату </a:t>
            </a:r>
            <a:r>
              <a:rPr lang="ru-RU" b="1" dirty="0" err="1" smtClean="0"/>
              <a:t>юноши-отаку</a:t>
            </a:r>
            <a:r>
              <a:rPr lang="ru-RU" b="1" dirty="0" smtClean="0"/>
              <a:t> наверняка украсит коллекция </a:t>
            </a:r>
            <a:r>
              <a:rPr lang="ru-RU" b="1" dirty="0" err="1" smtClean="0"/>
              <a:t>аниме-персонажей</a:t>
            </a:r>
            <a:r>
              <a:rPr lang="ru-RU" b="1" dirty="0" smtClean="0"/>
              <a:t> на почетном месте — за стеклом в шкафу или же на отдельной этажерке. Не стоит размещать их на одной полке с книгами. Поскольку большинство статуэток небольшого размера, там они легко затеряются и не будут выглядеть столь же эффектно, как если бы стояли отдельно. Еще вариант — расставить все детали на мониторе компьютера, чтобы они всегда были перед глазами юного «япониста». </a:t>
            </a:r>
            <a:endParaRPr lang="ru-RU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md-buro.ru/wp-content/uploads/2012/04/kitch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6552728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0" y="5157192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/>
              <a:t>Как правило китч – непрофессиональная подделка, нечто модное, сиюминутное, эффектное, привлекающее внимание, выполнено быстро из подручного материала, некачественно тиражирующее популярные образцы.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452285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88640"/>
            <a:ext cx="8496944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  А </a:t>
            </a:r>
            <a:r>
              <a:rPr lang="ru-RU" sz="2200" b="1" dirty="0"/>
              <a:t>другое ответвление классицизма – стиль барокко зародился еще во времена Микеланджело, но во всей своей роскоши проявился все там же, во Франции. </a:t>
            </a:r>
            <a:endParaRPr lang="ru-RU" sz="2200" b="1" dirty="0" smtClean="0"/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 Для </a:t>
            </a:r>
            <a:r>
              <a:rPr lang="ru-RU" sz="2200" b="1" dirty="0"/>
              <a:t>него характерны искривление форм, овальные залы, арки, мраморные витые лестницы. Сложный, иногда даже перегруженный декор: лепнина, позолота, резьба, чеканка, инкрустация. </a:t>
            </a:r>
            <a:endParaRPr lang="ru-RU" sz="2200" b="1" dirty="0" smtClean="0"/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В </a:t>
            </a:r>
            <a:r>
              <a:rPr lang="ru-RU" sz="2200" b="1" dirty="0"/>
              <a:t>отделке преобладают растительные мотивы гирлянды цветов, листья, венки. Конечно, современная квартира – это не замок XVII или XVIII века, но как хочется прикоснуться к роскоши былых времен. </a:t>
            </a:r>
            <a:endParaRPr lang="ru-RU" sz="2200" dirty="0"/>
          </a:p>
          <a:p>
            <a:pPr algn="just"/>
            <a:r>
              <a:rPr lang="ru-RU" sz="2200" b="1" dirty="0" smtClean="0"/>
              <a:t>        И </a:t>
            </a:r>
            <a:r>
              <a:rPr lang="ru-RU" sz="2200" b="1" dirty="0"/>
              <a:t>в наше стремительное время приятно находится в классической обстановке: сдержанная, ровная поверхность стен, обтянутых тканью как бы излучает свет, а мебель из дорогой древесины – тепло и достоинство. </a:t>
            </a:r>
            <a:endParaRPr lang="ru-RU" sz="2200" b="1" dirty="0" smtClean="0"/>
          </a:p>
          <a:p>
            <a:pPr algn="just"/>
            <a:r>
              <a:rPr lang="ru-RU" sz="2200" b="1" dirty="0"/>
              <a:t> </a:t>
            </a:r>
            <a:r>
              <a:rPr lang="ru-RU" sz="2200" b="1" dirty="0" smtClean="0"/>
              <a:t>       Классические </a:t>
            </a:r>
            <a:r>
              <a:rPr lang="ru-RU" sz="2200" b="1" dirty="0"/>
              <a:t>интерьеры рассчитаны на спокойных и консервативных людей, состоявшихся в жизни, не меняющих интерьер в угоду моде.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63579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32656"/>
            <a:ext cx="842493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   Более </a:t>
            </a:r>
            <a:r>
              <a:rPr lang="ru-RU" sz="2200" b="1" dirty="0"/>
              <a:t>того фирмы, специализирующиеся на производстве предметов интерьера в классическом стиле создают их на заказ с учетом пожелания клиента, так что ваша мебель в какой-то мере уникальна. Вот почему созданная вручную в классических пропорциях вещь, будь то мебель, светильники или посуда не теряет своей красоты и популярности, сохраняя со временем свою притягательность и ценность. </a:t>
            </a:r>
            <a:endParaRPr lang="ru-RU" sz="2200" dirty="0"/>
          </a:p>
          <a:p>
            <a:pPr algn="just"/>
            <a:r>
              <a:rPr lang="ru-RU" sz="2200" b="1" dirty="0" smtClean="0"/>
              <a:t>        И </a:t>
            </a:r>
            <a:r>
              <a:rPr lang="ru-RU" sz="2200" b="1" dirty="0"/>
              <a:t>так, интерьер, оформленный в классическом стиле – это помещение правильной формы, светлое, излучающее покой и устойчивый семейный уют. Такой интерьер не чрезмерен, не перегружен деталями, не “бьет в глаза”, исполнен сдержанного достоинства, вкуса и респектабельности. </a:t>
            </a:r>
            <a:endParaRPr lang="ru-RU" sz="2200" dirty="0"/>
          </a:p>
          <a:p>
            <a:pPr algn="just"/>
            <a:r>
              <a:rPr lang="ru-RU" sz="2200" b="1" dirty="0" smtClean="0"/>
              <a:t>        В </a:t>
            </a:r>
            <a:r>
              <a:rPr lang="ru-RU" sz="2200" b="1" dirty="0"/>
              <a:t>классической обстановке, обычно много зеркал, расширяющих помещение и придающих ему легкость и блеск. Колонны с бронзовыми капителями очень органично дополняют интерьер, камины отделаны мрамором.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335965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6632"/>
            <a:ext cx="849694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      Классика </a:t>
            </a:r>
            <a:r>
              <a:rPr lang="ru-RU" sz="2200" b="1" dirty="0"/>
              <a:t>покупается надолго и передается по наследству. </a:t>
            </a:r>
            <a:endParaRPr lang="ru-RU" sz="2200" b="1" dirty="0" smtClean="0"/>
          </a:p>
          <a:p>
            <a:pPr algn="just"/>
            <a:r>
              <a:rPr lang="ru-RU" sz="2200" b="1" dirty="0" smtClean="0"/>
              <a:t>       У </a:t>
            </a:r>
            <a:r>
              <a:rPr lang="ru-RU" sz="2200" b="1" dirty="0"/>
              <a:t>качественной классической мебели есть интересная черта, как и талантливая живопись, такая мебель со временем возрастает в цене, становясь раритетом. Ведь, как правило, это мебель из натурального дерева: ореха, вишни, карельской березы, а ручная работа, резьба, позолота, инкрустация редкими породами дерева, перламутром, бронзой делают такую мебель настоящим произведением искусства. </a:t>
            </a:r>
            <a:endParaRPr lang="ru-RU" sz="2200" b="1" dirty="0" smtClean="0"/>
          </a:p>
          <a:p>
            <a:pPr algn="just"/>
            <a:r>
              <a:rPr lang="ru-RU" sz="2200" b="1" dirty="0" smtClean="0"/>
              <a:t>       Общая </a:t>
            </a:r>
            <a:r>
              <a:rPr lang="ru-RU" sz="2200" b="1" dirty="0"/>
              <a:t>цветовая гамма – белая мебель в сочетании с позолотой и пастельными тонами обивки и стен, или, тоже очень распространенный вариант, мебель цвета натуральной благородной древесины с бронзовой отделкой и сине-зелеными или пастельными оттенками текстиля в обивке, шторах. Специально созданный по новым технологиям текстиль, сохраняющий все декоративные свойства, присущие классическим образцам, имеет большую цветовую палитру и высокую прочность.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36143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860</TotalTime>
  <Words>5357</Words>
  <Application>Microsoft Office PowerPoint</Application>
  <PresentationFormat>Экран (4:3)</PresentationFormat>
  <Paragraphs>179</Paragraphs>
  <Slides>69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0" baseType="lpstr">
      <vt:lpstr>Базовая</vt:lpstr>
      <vt:lpstr>Слайд 1</vt:lpstr>
      <vt:lpstr>       Выбор стилистического решения или попросту стиля или стилей, в которых будет выглядеть Ваш интерьер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 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Каждый владелец квартиры перед тем, как приступить к ремонту, задумывается о стиле будущего интерьера.  Стоит заметить, что стиль — это не фиксированный свод правил по созданию интерьера, а лишь вектор, направление движения дизайнерской мысли.  У каждого стиля есть свои основные черты, рекомендуемые материалы и характерные особенности, пренебрегать которыми нельзя. Но стиль дает огромный простор для фантазии, он выступает основой, на которой вырастает дизайн-проект каждого уникального интерьера.</dc:title>
  <dc:creator>SA</dc:creator>
  <cp:lastModifiedBy>muchaneeva</cp:lastModifiedBy>
  <cp:revision>54</cp:revision>
  <dcterms:created xsi:type="dcterms:W3CDTF">2016-09-07T09:26:41Z</dcterms:created>
  <dcterms:modified xsi:type="dcterms:W3CDTF">2017-10-14T11:38:12Z</dcterms:modified>
</cp:coreProperties>
</file>