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62" r:id="rId2"/>
    <p:sldId id="369" r:id="rId3"/>
    <p:sldId id="370" r:id="rId4"/>
    <p:sldId id="378" r:id="rId5"/>
    <p:sldId id="341" r:id="rId6"/>
    <p:sldId id="279" r:id="rId7"/>
    <p:sldId id="375" r:id="rId8"/>
    <p:sldId id="359" r:id="rId9"/>
    <p:sldId id="352" r:id="rId10"/>
    <p:sldId id="347" r:id="rId11"/>
    <p:sldId id="376" r:id="rId12"/>
    <p:sldId id="280" r:id="rId13"/>
    <p:sldId id="281" r:id="rId14"/>
    <p:sldId id="310" r:id="rId15"/>
    <p:sldId id="377" r:id="rId16"/>
    <p:sldId id="342" r:id="rId17"/>
    <p:sldId id="350" r:id="rId18"/>
    <p:sldId id="372" r:id="rId19"/>
    <p:sldId id="3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FF"/>
    <a:srgbClr val="FFFF99"/>
    <a:srgbClr val="333399"/>
    <a:srgbClr val="FFFFCC"/>
    <a:srgbClr val="3366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4C5FE-BFBF-4766-9D75-F375B669CA0E}" type="doc">
      <dgm:prSet loTypeId="urn:microsoft.com/office/officeart/2005/8/layout/target3" loCatId="relationship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E955A3B4-E476-46E9-A430-0E42648EBD99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Адсорбируемая молекула газа</a:t>
          </a:r>
          <a:r>
            <a:rPr lang="ru-RU" b="1" dirty="0" smtClean="0"/>
            <a:t> </a:t>
          </a:r>
          <a:r>
            <a:rPr lang="ru-RU" dirty="0" smtClean="0"/>
            <a:t>задерживается на твердой поверхности, причем этот </a:t>
          </a:r>
          <a:r>
            <a:rPr lang="ru-RU" b="1" dirty="0" smtClean="0">
              <a:solidFill>
                <a:srgbClr val="FF0000"/>
              </a:solidFill>
            </a:rPr>
            <a:t>процесс сопровождается выделением тепла</a:t>
          </a:r>
          <a:r>
            <a:rPr lang="ru-RU" b="1" dirty="0" smtClean="0"/>
            <a:t> </a:t>
          </a:r>
          <a:r>
            <a:rPr lang="ru-RU" dirty="0" smtClean="0"/>
            <a:t>в количестве, часто близком к величине </a:t>
          </a:r>
          <a:r>
            <a:rPr lang="ru-RU" b="1" dirty="0" smtClean="0"/>
            <a:t>теплоты </a:t>
          </a:r>
          <a:r>
            <a:rPr lang="ru-RU" b="1" dirty="0" smtClean="0">
              <a:solidFill>
                <a:srgbClr val="FF0000"/>
              </a:solidFill>
            </a:rPr>
            <a:t>конденсации</a:t>
          </a:r>
          <a:r>
            <a:rPr lang="ru-RU" dirty="0" smtClean="0"/>
            <a:t>, то есть </a:t>
          </a:r>
          <a:r>
            <a:rPr lang="ru-RU" b="1" dirty="0" smtClean="0">
              <a:solidFill>
                <a:srgbClr val="FF0000"/>
              </a:solidFill>
            </a:rPr>
            <a:t>адсорбция всегда является экзотермическим процессом</a:t>
          </a:r>
          <a:r>
            <a:rPr lang="ru-RU" dirty="0" smtClean="0"/>
            <a:t>. </a:t>
          </a:r>
          <a:endParaRPr lang="ru-RU" dirty="0"/>
        </a:p>
      </dgm:t>
    </dgm:pt>
    <dgm:pt modelId="{8088A74E-2B64-4570-9C1A-33EDFA600B2F}" type="parTrans" cxnId="{11EF168D-ECF6-4DFA-BD6E-88EC2668A2F2}">
      <dgm:prSet/>
      <dgm:spPr/>
      <dgm:t>
        <a:bodyPr/>
        <a:lstStyle/>
        <a:p>
          <a:endParaRPr lang="ru-RU"/>
        </a:p>
      </dgm:t>
    </dgm:pt>
    <dgm:pt modelId="{13CAA955-0A93-4898-A582-90C9CD1775C3}" type="sibTrans" cxnId="{11EF168D-ECF6-4DFA-BD6E-88EC2668A2F2}">
      <dgm:prSet/>
      <dgm:spPr/>
      <dgm:t>
        <a:bodyPr/>
        <a:lstStyle/>
        <a:p>
          <a:endParaRPr lang="ru-RU"/>
        </a:p>
      </dgm:t>
    </dgm:pt>
    <dgm:pt modelId="{B1962857-F6EF-4E75-A7B7-524E0246AD60}">
      <dgm:prSet/>
      <dgm:spPr/>
      <dgm:t>
        <a:bodyPr/>
        <a:lstStyle/>
        <a:p>
          <a:pPr rtl="0"/>
          <a:r>
            <a:rPr lang="ru-RU" dirty="0" smtClean="0"/>
            <a:t>Следовательно, </a:t>
          </a:r>
          <a:r>
            <a:rPr lang="ru-RU" b="1" dirty="0" smtClean="0">
              <a:solidFill>
                <a:srgbClr val="000099"/>
              </a:solidFill>
            </a:rPr>
            <a:t>при осуществлении адсорбции желательно охлаждение слоя адсорбента или предварительное охлаждение подаваемого газа</a:t>
          </a:r>
          <a:r>
            <a:rPr lang="ru-RU" dirty="0" smtClean="0">
              <a:solidFill>
                <a:srgbClr val="000099"/>
              </a:solidFill>
            </a:rPr>
            <a:t>.</a:t>
          </a:r>
          <a:endParaRPr lang="ru-RU" dirty="0">
            <a:solidFill>
              <a:srgbClr val="000099"/>
            </a:solidFill>
          </a:endParaRPr>
        </a:p>
      </dgm:t>
    </dgm:pt>
    <dgm:pt modelId="{37A7164B-FCD0-4876-A7B6-A482E7FBBE8F}" type="parTrans" cxnId="{B54B1A8E-A1F0-4255-AFF8-2503F997705C}">
      <dgm:prSet/>
      <dgm:spPr/>
      <dgm:t>
        <a:bodyPr/>
        <a:lstStyle/>
        <a:p>
          <a:endParaRPr lang="ru-RU"/>
        </a:p>
      </dgm:t>
    </dgm:pt>
    <dgm:pt modelId="{D4513E08-2592-4956-9FDF-B43AE16B743E}" type="sibTrans" cxnId="{B54B1A8E-A1F0-4255-AFF8-2503F997705C}">
      <dgm:prSet/>
      <dgm:spPr/>
      <dgm:t>
        <a:bodyPr/>
        <a:lstStyle/>
        <a:p>
          <a:endParaRPr lang="ru-RU"/>
        </a:p>
      </dgm:t>
    </dgm:pt>
    <dgm:pt modelId="{D1122FB3-533E-4B9C-A0E2-F38B66B9590E}" type="pres">
      <dgm:prSet presAssocID="{3ED4C5FE-BFBF-4766-9D75-F375B669CA0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9399E-F298-408E-8BCA-C4498E8B9ABD}" type="pres">
      <dgm:prSet presAssocID="{E955A3B4-E476-46E9-A430-0E42648EBD99}" presName="circle1" presStyleLbl="node1" presStyleIdx="0" presStyleCnt="2"/>
      <dgm:spPr/>
    </dgm:pt>
    <dgm:pt modelId="{ADB8F7A4-8161-4BCF-AEDE-99657FA57E8D}" type="pres">
      <dgm:prSet presAssocID="{E955A3B4-E476-46E9-A430-0E42648EBD99}" presName="space" presStyleCnt="0"/>
      <dgm:spPr/>
    </dgm:pt>
    <dgm:pt modelId="{D83D1E42-B40A-465E-BDC3-6359BE27C051}" type="pres">
      <dgm:prSet presAssocID="{E955A3B4-E476-46E9-A430-0E42648EBD99}" presName="rect1" presStyleLbl="alignAcc1" presStyleIdx="0" presStyleCnt="2"/>
      <dgm:spPr/>
      <dgm:t>
        <a:bodyPr/>
        <a:lstStyle/>
        <a:p>
          <a:endParaRPr lang="ru-RU"/>
        </a:p>
      </dgm:t>
    </dgm:pt>
    <dgm:pt modelId="{827B6524-9DCB-49E2-99BE-D65434F3A362}" type="pres">
      <dgm:prSet presAssocID="{B1962857-F6EF-4E75-A7B7-524E0246AD60}" presName="vertSpace2" presStyleLbl="node1" presStyleIdx="0" presStyleCnt="2"/>
      <dgm:spPr/>
    </dgm:pt>
    <dgm:pt modelId="{67F2141A-C267-414E-9811-01EA5499644E}" type="pres">
      <dgm:prSet presAssocID="{B1962857-F6EF-4E75-A7B7-524E0246AD60}" presName="circle2" presStyleLbl="node1" presStyleIdx="1" presStyleCnt="2"/>
      <dgm:spPr/>
    </dgm:pt>
    <dgm:pt modelId="{96671C0B-D541-42E1-B2B8-6EB1A1928E1E}" type="pres">
      <dgm:prSet presAssocID="{B1962857-F6EF-4E75-A7B7-524E0246AD60}" presName="rect2" presStyleLbl="alignAcc1" presStyleIdx="1" presStyleCnt="2"/>
      <dgm:spPr/>
      <dgm:t>
        <a:bodyPr/>
        <a:lstStyle/>
        <a:p>
          <a:endParaRPr lang="ru-RU"/>
        </a:p>
      </dgm:t>
    </dgm:pt>
    <dgm:pt modelId="{528D3D55-4D36-447F-B511-1E8A8E23D000}" type="pres">
      <dgm:prSet presAssocID="{E955A3B4-E476-46E9-A430-0E42648EBD9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55DCD-88C4-4DCA-812C-6F5B72EA31EC}" type="pres">
      <dgm:prSet presAssocID="{B1962857-F6EF-4E75-A7B7-524E0246AD6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AA0CB-1CA3-4181-9F11-AF632EAA09BC}" type="presOf" srcId="{3ED4C5FE-BFBF-4766-9D75-F375B669CA0E}" destId="{D1122FB3-533E-4B9C-A0E2-F38B66B9590E}" srcOrd="0" destOrd="0" presId="urn:microsoft.com/office/officeart/2005/8/layout/target3"/>
    <dgm:cxn modelId="{C68D152D-7970-4376-A0A4-D330DC21AAD7}" type="presOf" srcId="{B1962857-F6EF-4E75-A7B7-524E0246AD60}" destId="{30255DCD-88C4-4DCA-812C-6F5B72EA31EC}" srcOrd="1" destOrd="0" presId="urn:microsoft.com/office/officeart/2005/8/layout/target3"/>
    <dgm:cxn modelId="{B54B1A8E-A1F0-4255-AFF8-2503F997705C}" srcId="{3ED4C5FE-BFBF-4766-9D75-F375B669CA0E}" destId="{B1962857-F6EF-4E75-A7B7-524E0246AD60}" srcOrd="1" destOrd="0" parTransId="{37A7164B-FCD0-4876-A7B6-A482E7FBBE8F}" sibTransId="{D4513E08-2592-4956-9FDF-B43AE16B743E}"/>
    <dgm:cxn modelId="{11EF168D-ECF6-4DFA-BD6E-88EC2668A2F2}" srcId="{3ED4C5FE-BFBF-4766-9D75-F375B669CA0E}" destId="{E955A3B4-E476-46E9-A430-0E42648EBD99}" srcOrd="0" destOrd="0" parTransId="{8088A74E-2B64-4570-9C1A-33EDFA600B2F}" sibTransId="{13CAA955-0A93-4898-A582-90C9CD1775C3}"/>
    <dgm:cxn modelId="{E08B1A44-A4E1-457E-9FFC-F0E378B6FFD4}" type="presOf" srcId="{E955A3B4-E476-46E9-A430-0E42648EBD99}" destId="{D83D1E42-B40A-465E-BDC3-6359BE27C051}" srcOrd="0" destOrd="0" presId="urn:microsoft.com/office/officeart/2005/8/layout/target3"/>
    <dgm:cxn modelId="{799FD066-30B7-4964-8B58-BF667A965B19}" type="presOf" srcId="{B1962857-F6EF-4E75-A7B7-524E0246AD60}" destId="{96671C0B-D541-42E1-B2B8-6EB1A1928E1E}" srcOrd="0" destOrd="0" presId="urn:microsoft.com/office/officeart/2005/8/layout/target3"/>
    <dgm:cxn modelId="{A3DE1390-0A98-4DD0-844A-614662969492}" type="presOf" srcId="{E955A3B4-E476-46E9-A430-0E42648EBD99}" destId="{528D3D55-4D36-447F-B511-1E8A8E23D000}" srcOrd="1" destOrd="0" presId="urn:microsoft.com/office/officeart/2005/8/layout/target3"/>
    <dgm:cxn modelId="{68F9E25F-CEC7-419C-9940-43A1656150AF}" type="presParOf" srcId="{D1122FB3-533E-4B9C-A0E2-F38B66B9590E}" destId="{57A9399E-F298-408E-8BCA-C4498E8B9ABD}" srcOrd="0" destOrd="0" presId="urn:microsoft.com/office/officeart/2005/8/layout/target3"/>
    <dgm:cxn modelId="{1C9556F2-76B0-4931-98F5-A2673A43DE61}" type="presParOf" srcId="{D1122FB3-533E-4B9C-A0E2-F38B66B9590E}" destId="{ADB8F7A4-8161-4BCF-AEDE-99657FA57E8D}" srcOrd="1" destOrd="0" presId="urn:microsoft.com/office/officeart/2005/8/layout/target3"/>
    <dgm:cxn modelId="{C10BC9A7-E551-4F02-BE09-86199ACD2147}" type="presParOf" srcId="{D1122FB3-533E-4B9C-A0E2-F38B66B9590E}" destId="{D83D1E42-B40A-465E-BDC3-6359BE27C051}" srcOrd="2" destOrd="0" presId="urn:microsoft.com/office/officeart/2005/8/layout/target3"/>
    <dgm:cxn modelId="{A021AD1B-81A3-4E86-B2DE-6F83FD69D8D2}" type="presParOf" srcId="{D1122FB3-533E-4B9C-A0E2-F38B66B9590E}" destId="{827B6524-9DCB-49E2-99BE-D65434F3A362}" srcOrd="3" destOrd="0" presId="urn:microsoft.com/office/officeart/2005/8/layout/target3"/>
    <dgm:cxn modelId="{1AF6E0D5-4B3F-44DA-9B93-BA07465933EC}" type="presParOf" srcId="{D1122FB3-533E-4B9C-A0E2-F38B66B9590E}" destId="{67F2141A-C267-414E-9811-01EA5499644E}" srcOrd="4" destOrd="0" presId="urn:microsoft.com/office/officeart/2005/8/layout/target3"/>
    <dgm:cxn modelId="{32A2E0E8-71CC-4F58-9835-4AE1D774BF1B}" type="presParOf" srcId="{D1122FB3-533E-4B9C-A0E2-F38B66B9590E}" destId="{96671C0B-D541-42E1-B2B8-6EB1A1928E1E}" srcOrd="5" destOrd="0" presId="urn:microsoft.com/office/officeart/2005/8/layout/target3"/>
    <dgm:cxn modelId="{88D1F695-59BE-4E72-A597-3A98A34BEE71}" type="presParOf" srcId="{D1122FB3-533E-4B9C-A0E2-F38B66B9590E}" destId="{528D3D55-4D36-447F-B511-1E8A8E23D000}" srcOrd="6" destOrd="0" presId="urn:microsoft.com/office/officeart/2005/8/layout/target3"/>
    <dgm:cxn modelId="{9A9AAD8A-6FD4-4832-BD76-444A9DC26E7D}" type="presParOf" srcId="{D1122FB3-533E-4B9C-A0E2-F38B66B9590E}" destId="{30255DCD-88C4-4DCA-812C-6F5B72EA31E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36CF9-DC47-4AFE-971F-D9B7B936D5D7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F2CE08-47F6-4266-8E07-AB41CCC67B7F}">
      <dgm:prSet custT="1"/>
      <dgm:spPr/>
      <dgm:t>
        <a:bodyPr/>
        <a:lstStyle/>
        <a:p>
          <a:pPr rtl="0"/>
          <a:r>
            <a:rPr lang="ru-RU" sz="2400" dirty="0" smtClean="0"/>
            <a:t>Адсорбенты, используемые </a:t>
          </a:r>
          <a:r>
            <a:rPr lang="ru-RU" sz="2400" b="1" dirty="0" smtClean="0">
              <a:solidFill>
                <a:srgbClr val="C00000"/>
              </a:solidFill>
            </a:rPr>
            <a:t>для обработки газов в стационарных слоях</a:t>
          </a:r>
          <a:r>
            <a:rPr lang="ru-RU" sz="2400" b="1" dirty="0" smtClean="0"/>
            <a:t>,</a:t>
          </a:r>
          <a:r>
            <a:rPr lang="ru-RU" sz="2400" dirty="0" smtClean="0"/>
            <a:t> обычно гранулируются. </a:t>
          </a:r>
          <a:endParaRPr lang="ru-RU" sz="2400" dirty="0"/>
        </a:p>
      </dgm:t>
    </dgm:pt>
    <dgm:pt modelId="{6CEEB731-AC3A-47DE-B5D7-D6B115B48543}" type="parTrans" cxnId="{C108FCB4-B4E6-4F6F-8A55-C960614DD927}">
      <dgm:prSet/>
      <dgm:spPr/>
      <dgm:t>
        <a:bodyPr/>
        <a:lstStyle/>
        <a:p>
          <a:endParaRPr lang="ru-RU"/>
        </a:p>
      </dgm:t>
    </dgm:pt>
    <dgm:pt modelId="{C5FF7F6F-ED3D-47F2-853A-0BFE7E32ED02}" type="sibTrans" cxnId="{C108FCB4-B4E6-4F6F-8A55-C960614DD927}">
      <dgm:prSet/>
      <dgm:spPr/>
      <dgm:t>
        <a:bodyPr/>
        <a:lstStyle/>
        <a:p>
          <a:endParaRPr lang="ru-RU"/>
        </a:p>
      </dgm:t>
    </dgm:pt>
    <dgm:pt modelId="{633BF261-62C5-46C3-9CAF-88840F6189FE}">
      <dgm:prSet custT="1"/>
      <dgm:spPr/>
      <dgm:t>
        <a:bodyPr/>
        <a:lstStyle/>
        <a:p>
          <a:pPr rtl="0"/>
          <a:r>
            <a:rPr lang="ru-RU" sz="2400" dirty="0" smtClean="0"/>
            <a:t>При этом особое </a:t>
          </a:r>
          <a:r>
            <a:rPr lang="ru-RU" sz="2400" b="1" dirty="0" smtClean="0">
              <a:solidFill>
                <a:srgbClr val="C00000"/>
              </a:solidFill>
            </a:rPr>
            <a:t>внимание уделяется размеру гранул</a:t>
          </a:r>
          <a:r>
            <a:rPr lang="ru-RU" sz="2400" dirty="0" smtClean="0"/>
            <a:t>, от которого зависит сопротивление газовому потоку.</a:t>
          </a:r>
          <a:endParaRPr lang="ru-RU" sz="2400" dirty="0"/>
        </a:p>
      </dgm:t>
    </dgm:pt>
    <dgm:pt modelId="{42A5A31C-EBD9-441C-B1AD-0B5E77C5605B}" type="parTrans" cxnId="{5C39CE1D-962D-472E-B0B4-A90D1993A13D}">
      <dgm:prSet/>
      <dgm:spPr/>
      <dgm:t>
        <a:bodyPr/>
        <a:lstStyle/>
        <a:p>
          <a:endParaRPr lang="ru-RU"/>
        </a:p>
      </dgm:t>
    </dgm:pt>
    <dgm:pt modelId="{B8884441-489B-4DF7-BB20-ACC07D484E4F}" type="sibTrans" cxnId="{5C39CE1D-962D-472E-B0B4-A90D1993A13D}">
      <dgm:prSet/>
      <dgm:spPr/>
      <dgm:t>
        <a:bodyPr/>
        <a:lstStyle/>
        <a:p>
          <a:endParaRPr lang="ru-RU"/>
        </a:p>
      </dgm:t>
    </dgm:pt>
    <dgm:pt modelId="{480AE2EA-C531-4AFE-8BFC-0DDE83996917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Для </a:t>
          </a:r>
          <a:r>
            <a:rPr lang="ru-RU" b="1" dirty="0" err="1" smtClean="0">
              <a:solidFill>
                <a:srgbClr val="C00000"/>
              </a:solidFill>
            </a:rPr>
            <a:t>ожиженных</a:t>
          </a:r>
          <a:r>
            <a:rPr lang="ru-RU" b="1" dirty="0" smtClean="0">
              <a:solidFill>
                <a:srgbClr val="C00000"/>
              </a:solidFill>
            </a:rPr>
            <a:t> и движущихся адсорбционных слоев </a:t>
          </a:r>
          <a:r>
            <a:rPr lang="ru-RU" dirty="0" smtClean="0"/>
            <a:t>большое значение имеет и </a:t>
          </a:r>
          <a:r>
            <a:rPr lang="ru-RU" b="1" dirty="0" smtClean="0">
              <a:solidFill>
                <a:srgbClr val="C00000"/>
              </a:solidFill>
            </a:rPr>
            <a:t>твердость частиц адсорбента</a:t>
          </a:r>
          <a:r>
            <a:rPr lang="ru-RU" dirty="0" smtClean="0"/>
            <a:t>, поскольку в этих случаях желательно по возможности </a:t>
          </a:r>
          <a:r>
            <a:rPr lang="ru-RU" b="1" dirty="0" smtClean="0"/>
            <a:t>уменьшить истирание адсорбента</a:t>
          </a:r>
          <a:endParaRPr lang="ru-RU" dirty="0"/>
        </a:p>
      </dgm:t>
    </dgm:pt>
    <dgm:pt modelId="{4FD8253E-0231-4939-9C9A-B8C16E888C39}" type="parTrans" cxnId="{A6BA1070-A2CB-4B9F-8403-F43C8E6F4AB4}">
      <dgm:prSet/>
      <dgm:spPr/>
      <dgm:t>
        <a:bodyPr/>
        <a:lstStyle/>
        <a:p>
          <a:endParaRPr lang="ru-RU"/>
        </a:p>
      </dgm:t>
    </dgm:pt>
    <dgm:pt modelId="{89A88A6F-BE22-4978-9566-FAF3FC46731C}" type="sibTrans" cxnId="{A6BA1070-A2CB-4B9F-8403-F43C8E6F4AB4}">
      <dgm:prSet/>
      <dgm:spPr/>
      <dgm:t>
        <a:bodyPr/>
        <a:lstStyle/>
        <a:p>
          <a:endParaRPr lang="ru-RU"/>
        </a:p>
      </dgm:t>
    </dgm:pt>
    <dgm:pt modelId="{3CF14C81-EFAD-4F17-95E5-8FACECE8D264}" type="pres">
      <dgm:prSet presAssocID="{EE436CF9-DC47-4AFE-971F-D9B7B936D5D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C7EAB-062A-4325-AA85-2029D3591182}" type="pres">
      <dgm:prSet presAssocID="{EE436CF9-DC47-4AFE-971F-D9B7B936D5D7}" presName="dummyMaxCanvas" presStyleCnt="0">
        <dgm:presLayoutVars/>
      </dgm:prSet>
      <dgm:spPr/>
    </dgm:pt>
    <dgm:pt modelId="{1E02439D-070C-4ACF-80DA-37D90AE6DA2A}" type="pres">
      <dgm:prSet presAssocID="{EE436CF9-DC47-4AFE-971F-D9B7B936D5D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183B0-DEB8-44E7-AF89-BF66B9ABB8FE}" type="pres">
      <dgm:prSet presAssocID="{EE436CF9-DC47-4AFE-971F-D9B7B936D5D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38073-4BD0-48AC-9746-D04E6215B78A}" type="pres">
      <dgm:prSet presAssocID="{EE436CF9-DC47-4AFE-971F-D9B7B936D5D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56A5D-AE4C-4A16-90ED-66634ADC5153}" type="pres">
      <dgm:prSet presAssocID="{EE436CF9-DC47-4AFE-971F-D9B7B936D5D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B97BE-D317-4E8A-B6F7-493A201619F4}" type="pres">
      <dgm:prSet presAssocID="{EE436CF9-DC47-4AFE-971F-D9B7B936D5D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4F70E-893F-4029-B1E7-9D23128B1624}" type="pres">
      <dgm:prSet presAssocID="{EE436CF9-DC47-4AFE-971F-D9B7B936D5D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4C63F-9EDE-4B27-806D-EB6E8E5D4763}" type="pres">
      <dgm:prSet presAssocID="{EE436CF9-DC47-4AFE-971F-D9B7B936D5D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E0EF8-8CE0-4A02-994F-D09BF4EA1CA8}" type="pres">
      <dgm:prSet presAssocID="{EE436CF9-DC47-4AFE-971F-D9B7B936D5D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277FF-7C8F-43AD-A29B-C6592EE8A9A5}" type="presOf" srcId="{EE436CF9-DC47-4AFE-971F-D9B7B936D5D7}" destId="{3CF14C81-EFAD-4F17-95E5-8FACECE8D264}" srcOrd="0" destOrd="0" presId="urn:microsoft.com/office/officeart/2005/8/layout/vProcess5"/>
    <dgm:cxn modelId="{0659DE07-7994-438E-ADDE-98A3321A27DF}" type="presOf" srcId="{480AE2EA-C531-4AFE-8BFC-0DDE83996917}" destId="{6ACE0EF8-8CE0-4A02-994F-D09BF4EA1CA8}" srcOrd="1" destOrd="0" presId="urn:microsoft.com/office/officeart/2005/8/layout/vProcess5"/>
    <dgm:cxn modelId="{9F8C584D-B6FD-44F5-8989-8E1CC7A60562}" type="presOf" srcId="{02F2CE08-47F6-4266-8E07-AB41CCC67B7F}" destId="{F0E4F70E-893F-4029-B1E7-9D23128B1624}" srcOrd="1" destOrd="0" presId="urn:microsoft.com/office/officeart/2005/8/layout/vProcess5"/>
    <dgm:cxn modelId="{08EC8E47-DF0E-4C9D-8480-9A31210FB416}" type="presOf" srcId="{C5FF7F6F-ED3D-47F2-853A-0BFE7E32ED02}" destId="{B8F56A5D-AE4C-4A16-90ED-66634ADC5153}" srcOrd="0" destOrd="0" presId="urn:microsoft.com/office/officeart/2005/8/layout/vProcess5"/>
    <dgm:cxn modelId="{C108FCB4-B4E6-4F6F-8A55-C960614DD927}" srcId="{EE436CF9-DC47-4AFE-971F-D9B7B936D5D7}" destId="{02F2CE08-47F6-4266-8E07-AB41CCC67B7F}" srcOrd="0" destOrd="0" parTransId="{6CEEB731-AC3A-47DE-B5D7-D6B115B48543}" sibTransId="{C5FF7F6F-ED3D-47F2-853A-0BFE7E32ED02}"/>
    <dgm:cxn modelId="{953BCD6B-0BB9-4322-8B59-382F892CC028}" type="presOf" srcId="{633BF261-62C5-46C3-9CAF-88840F6189FE}" destId="{A9B183B0-DEB8-44E7-AF89-BF66B9ABB8FE}" srcOrd="0" destOrd="0" presId="urn:microsoft.com/office/officeart/2005/8/layout/vProcess5"/>
    <dgm:cxn modelId="{5C39CE1D-962D-472E-B0B4-A90D1993A13D}" srcId="{EE436CF9-DC47-4AFE-971F-D9B7B936D5D7}" destId="{633BF261-62C5-46C3-9CAF-88840F6189FE}" srcOrd="1" destOrd="0" parTransId="{42A5A31C-EBD9-441C-B1AD-0B5E77C5605B}" sibTransId="{B8884441-489B-4DF7-BB20-ACC07D484E4F}"/>
    <dgm:cxn modelId="{CEFE71DD-CB7F-46A9-BF1F-39435EC7E2E3}" type="presOf" srcId="{633BF261-62C5-46C3-9CAF-88840F6189FE}" destId="{4C04C63F-9EDE-4B27-806D-EB6E8E5D4763}" srcOrd="1" destOrd="0" presId="urn:microsoft.com/office/officeart/2005/8/layout/vProcess5"/>
    <dgm:cxn modelId="{A6BA1070-A2CB-4B9F-8403-F43C8E6F4AB4}" srcId="{EE436CF9-DC47-4AFE-971F-D9B7B936D5D7}" destId="{480AE2EA-C531-4AFE-8BFC-0DDE83996917}" srcOrd="2" destOrd="0" parTransId="{4FD8253E-0231-4939-9C9A-B8C16E888C39}" sibTransId="{89A88A6F-BE22-4978-9566-FAF3FC46731C}"/>
    <dgm:cxn modelId="{4CB0AB80-1209-45EA-A9FE-71C8C59E5CBA}" type="presOf" srcId="{02F2CE08-47F6-4266-8E07-AB41CCC67B7F}" destId="{1E02439D-070C-4ACF-80DA-37D90AE6DA2A}" srcOrd="0" destOrd="0" presId="urn:microsoft.com/office/officeart/2005/8/layout/vProcess5"/>
    <dgm:cxn modelId="{00D5508E-8F95-4169-930A-E1E30D2F9E8F}" type="presOf" srcId="{B8884441-489B-4DF7-BB20-ACC07D484E4F}" destId="{6B5B97BE-D317-4E8A-B6F7-493A201619F4}" srcOrd="0" destOrd="0" presId="urn:microsoft.com/office/officeart/2005/8/layout/vProcess5"/>
    <dgm:cxn modelId="{CC58362E-D09F-4EE2-81CA-7ABD39065627}" type="presOf" srcId="{480AE2EA-C531-4AFE-8BFC-0DDE83996917}" destId="{1B938073-4BD0-48AC-9746-D04E6215B78A}" srcOrd="0" destOrd="0" presId="urn:microsoft.com/office/officeart/2005/8/layout/vProcess5"/>
    <dgm:cxn modelId="{E9528195-7E38-4EE3-B7C7-7D4619D09DB9}" type="presParOf" srcId="{3CF14C81-EFAD-4F17-95E5-8FACECE8D264}" destId="{366C7EAB-062A-4325-AA85-2029D3591182}" srcOrd="0" destOrd="0" presId="urn:microsoft.com/office/officeart/2005/8/layout/vProcess5"/>
    <dgm:cxn modelId="{625BCFC7-1925-40FB-BE77-95952601DD43}" type="presParOf" srcId="{3CF14C81-EFAD-4F17-95E5-8FACECE8D264}" destId="{1E02439D-070C-4ACF-80DA-37D90AE6DA2A}" srcOrd="1" destOrd="0" presId="urn:microsoft.com/office/officeart/2005/8/layout/vProcess5"/>
    <dgm:cxn modelId="{3D661141-1292-48DE-8A3D-6B951056B5E0}" type="presParOf" srcId="{3CF14C81-EFAD-4F17-95E5-8FACECE8D264}" destId="{A9B183B0-DEB8-44E7-AF89-BF66B9ABB8FE}" srcOrd="2" destOrd="0" presId="urn:microsoft.com/office/officeart/2005/8/layout/vProcess5"/>
    <dgm:cxn modelId="{1621764E-D553-49C2-A695-0A2442318F34}" type="presParOf" srcId="{3CF14C81-EFAD-4F17-95E5-8FACECE8D264}" destId="{1B938073-4BD0-48AC-9746-D04E6215B78A}" srcOrd="3" destOrd="0" presId="urn:microsoft.com/office/officeart/2005/8/layout/vProcess5"/>
    <dgm:cxn modelId="{BA7AE504-BD97-4B3C-B706-ECD4B9ADB3E2}" type="presParOf" srcId="{3CF14C81-EFAD-4F17-95E5-8FACECE8D264}" destId="{B8F56A5D-AE4C-4A16-90ED-66634ADC5153}" srcOrd="4" destOrd="0" presId="urn:microsoft.com/office/officeart/2005/8/layout/vProcess5"/>
    <dgm:cxn modelId="{0AD19B68-F572-48C2-97C6-5464D6219463}" type="presParOf" srcId="{3CF14C81-EFAD-4F17-95E5-8FACECE8D264}" destId="{6B5B97BE-D317-4E8A-B6F7-493A201619F4}" srcOrd="5" destOrd="0" presId="urn:microsoft.com/office/officeart/2005/8/layout/vProcess5"/>
    <dgm:cxn modelId="{FAE3371D-A369-47C8-8F95-7B9648003D9E}" type="presParOf" srcId="{3CF14C81-EFAD-4F17-95E5-8FACECE8D264}" destId="{F0E4F70E-893F-4029-B1E7-9D23128B1624}" srcOrd="6" destOrd="0" presId="urn:microsoft.com/office/officeart/2005/8/layout/vProcess5"/>
    <dgm:cxn modelId="{0BA9E6BA-A393-464C-A48C-AC0C59C0D233}" type="presParOf" srcId="{3CF14C81-EFAD-4F17-95E5-8FACECE8D264}" destId="{4C04C63F-9EDE-4B27-806D-EB6E8E5D4763}" srcOrd="7" destOrd="0" presId="urn:microsoft.com/office/officeart/2005/8/layout/vProcess5"/>
    <dgm:cxn modelId="{39CB5101-5813-4D58-84F4-9CB5DC697E33}" type="presParOf" srcId="{3CF14C81-EFAD-4F17-95E5-8FACECE8D264}" destId="{6ACE0EF8-8CE0-4A02-994F-D09BF4EA1C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2182E-85FA-4B30-AB9E-BAF58EC02E4A}" type="doc">
      <dgm:prSet loTypeId="urn:microsoft.com/office/officeart/2005/8/layout/pyramid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D2FCED1-31BC-4FE6-A815-DAB25646F4CE}">
      <dgm:prSet/>
      <dgm:spPr/>
      <dgm:t>
        <a:bodyPr/>
        <a:lstStyle/>
        <a:p>
          <a:pPr rtl="0"/>
          <a:r>
            <a:rPr lang="ru-RU" dirty="0" smtClean="0"/>
            <a:t>Наиболее универсальным адсорбентом - </a:t>
          </a:r>
          <a:r>
            <a:rPr lang="ru-RU" b="1" dirty="0" smtClean="0">
              <a:solidFill>
                <a:srgbClr val="C00000"/>
              </a:solidFill>
            </a:rPr>
            <a:t>активированный уголь</a:t>
          </a:r>
          <a:r>
            <a:rPr lang="ru-RU" dirty="0" smtClean="0">
              <a:solidFill>
                <a:srgbClr val="C00000"/>
              </a:solidFill>
            </a:rPr>
            <a:t>, </a:t>
          </a:r>
          <a:r>
            <a:rPr lang="ru-RU" dirty="0" smtClean="0"/>
            <a:t>удельная поверхность единицы массы которого достигает  10</a:t>
          </a:r>
          <a:r>
            <a:rPr lang="ru-RU" baseline="30000" dirty="0" smtClean="0"/>
            <a:t>6   </a:t>
          </a:r>
          <a:r>
            <a:rPr lang="ru-RU" dirty="0" smtClean="0"/>
            <a:t>м</a:t>
          </a:r>
          <a:r>
            <a:rPr lang="ru-RU" baseline="30000" dirty="0" smtClean="0"/>
            <a:t>2</a:t>
          </a:r>
          <a:r>
            <a:rPr lang="ru-RU" dirty="0" smtClean="0"/>
            <a:t>/кг. </a:t>
          </a:r>
          <a:endParaRPr lang="ru-RU" dirty="0"/>
        </a:p>
      </dgm:t>
    </dgm:pt>
    <dgm:pt modelId="{8514DF74-3683-4DFE-BD85-CFCE828484BD}" type="parTrans" cxnId="{4D7BCD81-BBC5-4083-9F21-E5F60F9E762C}">
      <dgm:prSet/>
      <dgm:spPr/>
      <dgm:t>
        <a:bodyPr/>
        <a:lstStyle/>
        <a:p>
          <a:endParaRPr lang="ru-RU"/>
        </a:p>
      </dgm:t>
    </dgm:pt>
    <dgm:pt modelId="{4C9B77F8-438E-41CC-B0C3-8386C6F8350C}" type="sibTrans" cxnId="{4D7BCD81-BBC5-4083-9F21-E5F60F9E762C}">
      <dgm:prSet/>
      <dgm:spPr/>
      <dgm:t>
        <a:bodyPr/>
        <a:lstStyle/>
        <a:p>
          <a:endParaRPr lang="ru-RU"/>
        </a:p>
      </dgm:t>
    </dgm:pt>
    <dgm:pt modelId="{38C86366-BA00-423B-8AFD-004A4DDB4152}">
      <dgm:prSet/>
      <dgm:spPr/>
      <dgm:t>
        <a:bodyPr/>
        <a:lstStyle/>
        <a:p>
          <a:pPr rtl="0"/>
          <a:r>
            <a:rPr lang="ru-RU" dirty="0" smtClean="0"/>
            <a:t>Активированный уголь и ряд других адсорбентов применяют </a:t>
          </a:r>
          <a:r>
            <a:rPr lang="ru-RU" b="1" dirty="0" smtClean="0">
              <a:solidFill>
                <a:srgbClr val="C00000"/>
              </a:solidFill>
            </a:rPr>
            <a:t>для очистки газов от  паров органических растворителей, удаления неприятных запахов и др</a:t>
          </a:r>
          <a:r>
            <a:rPr lang="ru-RU" dirty="0" smtClean="0">
              <a:solidFill>
                <a:srgbClr val="C00000"/>
              </a:solidFill>
            </a:rPr>
            <a:t>.</a:t>
          </a:r>
          <a:r>
            <a:rPr lang="ru-RU" u="sng" dirty="0" smtClean="0">
              <a:solidFill>
                <a:srgbClr val="C00000"/>
              </a:solidFill>
            </a:rPr>
            <a:t> </a:t>
          </a:r>
          <a:endParaRPr lang="ru-RU" dirty="0">
            <a:solidFill>
              <a:srgbClr val="C00000"/>
            </a:solidFill>
          </a:endParaRPr>
        </a:p>
      </dgm:t>
    </dgm:pt>
    <dgm:pt modelId="{31388D1A-5C07-4C8F-91AC-75F8148638C7}" type="parTrans" cxnId="{2B3340F1-F7D0-49A4-A6C6-DC8BD6EAAB05}">
      <dgm:prSet/>
      <dgm:spPr/>
      <dgm:t>
        <a:bodyPr/>
        <a:lstStyle/>
        <a:p>
          <a:endParaRPr lang="ru-RU"/>
        </a:p>
      </dgm:t>
    </dgm:pt>
    <dgm:pt modelId="{ECEB9704-575C-427F-842D-42AD0D9812BE}" type="sibTrans" cxnId="{2B3340F1-F7D0-49A4-A6C6-DC8BD6EAAB05}">
      <dgm:prSet/>
      <dgm:spPr/>
      <dgm:t>
        <a:bodyPr/>
        <a:lstStyle/>
        <a:p>
          <a:endParaRPr lang="ru-RU"/>
        </a:p>
      </dgm:t>
    </dgm:pt>
    <dgm:pt modelId="{01477CA2-ED51-4FED-8EE1-4442B28DB42E}" type="pres">
      <dgm:prSet presAssocID="{E1E2182E-85FA-4B30-AB9E-BAF58EC02E4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125ADC5-6E57-440C-873D-5A8D4C7DACBE}" type="pres">
      <dgm:prSet presAssocID="{E1E2182E-85FA-4B30-AB9E-BAF58EC02E4A}" presName="pyramid" presStyleLbl="node1" presStyleIdx="0" presStyleCnt="1"/>
      <dgm:spPr/>
    </dgm:pt>
    <dgm:pt modelId="{69F1C1B0-289F-4D35-B165-140EF8C61CDB}" type="pres">
      <dgm:prSet presAssocID="{E1E2182E-85FA-4B30-AB9E-BAF58EC02E4A}" presName="theList" presStyleCnt="0"/>
      <dgm:spPr/>
    </dgm:pt>
    <dgm:pt modelId="{AFE0F0F1-59B3-47EF-97C3-FE74EA4967DA}" type="pres">
      <dgm:prSet presAssocID="{1D2FCED1-31BC-4FE6-A815-DAB25646F4CE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A17B7-1AD7-4CC9-A834-CA8B56292655}" type="pres">
      <dgm:prSet presAssocID="{1D2FCED1-31BC-4FE6-A815-DAB25646F4CE}" presName="aSpace" presStyleCnt="0"/>
      <dgm:spPr/>
    </dgm:pt>
    <dgm:pt modelId="{2F2DD980-D9C5-4FA6-9107-ED9AB4E8E8EC}" type="pres">
      <dgm:prSet presAssocID="{38C86366-BA00-423B-8AFD-004A4DDB4152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D4ECF-AF64-4508-86F5-912981623570}" type="pres">
      <dgm:prSet presAssocID="{38C86366-BA00-423B-8AFD-004A4DDB4152}" presName="aSpace" presStyleCnt="0"/>
      <dgm:spPr/>
    </dgm:pt>
  </dgm:ptLst>
  <dgm:cxnLst>
    <dgm:cxn modelId="{5B113CE1-379A-4A19-9F1A-BE247092AFBB}" type="presOf" srcId="{1D2FCED1-31BC-4FE6-A815-DAB25646F4CE}" destId="{AFE0F0F1-59B3-47EF-97C3-FE74EA4967DA}" srcOrd="0" destOrd="0" presId="urn:microsoft.com/office/officeart/2005/8/layout/pyramid2"/>
    <dgm:cxn modelId="{E3E40EF4-361B-431E-BF33-1BBAA502FAD1}" type="presOf" srcId="{E1E2182E-85FA-4B30-AB9E-BAF58EC02E4A}" destId="{01477CA2-ED51-4FED-8EE1-4442B28DB42E}" srcOrd="0" destOrd="0" presId="urn:microsoft.com/office/officeart/2005/8/layout/pyramid2"/>
    <dgm:cxn modelId="{2B3340F1-F7D0-49A4-A6C6-DC8BD6EAAB05}" srcId="{E1E2182E-85FA-4B30-AB9E-BAF58EC02E4A}" destId="{38C86366-BA00-423B-8AFD-004A4DDB4152}" srcOrd="1" destOrd="0" parTransId="{31388D1A-5C07-4C8F-91AC-75F8148638C7}" sibTransId="{ECEB9704-575C-427F-842D-42AD0D9812BE}"/>
    <dgm:cxn modelId="{0EE3827F-A15A-4936-933B-C0E68868FB23}" type="presOf" srcId="{38C86366-BA00-423B-8AFD-004A4DDB4152}" destId="{2F2DD980-D9C5-4FA6-9107-ED9AB4E8E8EC}" srcOrd="0" destOrd="0" presId="urn:microsoft.com/office/officeart/2005/8/layout/pyramid2"/>
    <dgm:cxn modelId="{4D7BCD81-BBC5-4083-9F21-E5F60F9E762C}" srcId="{E1E2182E-85FA-4B30-AB9E-BAF58EC02E4A}" destId="{1D2FCED1-31BC-4FE6-A815-DAB25646F4CE}" srcOrd="0" destOrd="0" parTransId="{8514DF74-3683-4DFE-BD85-CFCE828484BD}" sibTransId="{4C9B77F8-438E-41CC-B0C3-8386C6F8350C}"/>
    <dgm:cxn modelId="{6DF06268-3FA7-4760-B15E-36555FA8DDA2}" type="presParOf" srcId="{01477CA2-ED51-4FED-8EE1-4442B28DB42E}" destId="{7125ADC5-6E57-440C-873D-5A8D4C7DACBE}" srcOrd="0" destOrd="0" presId="urn:microsoft.com/office/officeart/2005/8/layout/pyramid2"/>
    <dgm:cxn modelId="{40774A4B-9511-4944-8692-CA5A1737B976}" type="presParOf" srcId="{01477CA2-ED51-4FED-8EE1-4442B28DB42E}" destId="{69F1C1B0-289F-4D35-B165-140EF8C61CDB}" srcOrd="1" destOrd="0" presId="urn:microsoft.com/office/officeart/2005/8/layout/pyramid2"/>
    <dgm:cxn modelId="{16557399-3BE7-4A04-8E18-AEE604112F15}" type="presParOf" srcId="{69F1C1B0-289F-4D35-B165-140EF8C61CDB}" destId="{AFE0F0F1-59B3-47EF-97C3-FE74EA4967DA}" srcOrd="0" destOrd="0" presId="urn:microsoft.com/office/officeart/2005/8/layout/pyramid2"/>
    <dgm:cxn modelId="{2FF95224-9DF4-491C-A451-16741A67738A}" type="presParOf" srcId="{69F1C1B0-289F-4D35-B165-140EF8C61CDB}" destId="{93CA17B7-1AD7-4CC9-A834-CA8B56292655}" srcOrd="1" destOrd="0" presId="urn:microsoft.com/office/officeart/2005/8/layout/pyramid2"/>
    <dgm:cxn modelId="{B068111B-FE23-44C8-92F2-0FF2E6322279}" type="presParOf" srcId="{69F1C1B0-289F-4D35-B165-140EF8C61CDB}" destId="{2F2DD980-D9C5-4FA6-9107-ED9AB4E8E8EC}" srcOrd="2" destOrd="0" presId="urn:microsoft.com/office/officeart/2005/8/layout/pyramid2"/>
    <dgm:cxn modelId="{085BBE8F-A080-49E1-BDC8-8407979DF358}" type="presParOf" srcId="{69F1C1B0-289F-4D35-B165-140EF8C61CDB}" destId="{171D4ECF-AF64-4508-86F5-91298162357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0BAB2D-DEC7-4C3A-86DB-E2590C353E6D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BC1240C6-B6FC-4679-BDBC-B79175CEA553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Область применения адсорбции</a:t>
          </a:r>
          <a:r>
            <a:rPr lang="ru-RU" dirty="0" smtClean="0">
              <a:solidFill>
                <a:srgbClr val="C00000"/>
              </a:solidFill>
            </a:rPr>
            <a:t>:</a:t>
          </a:r>
          <a:r>
            <a:rPr lang="ru-RU" dirty="0" smtClean="0"/>
            <a:t> обработка </a:t>
          </a:r>
          <a:r>
            <a:rPr lang="ru-RU" b="1" dirty="0" smtClean="0">
              <a:solidFill>
                <a:srgbClr val="C00000"/>
              </a:solidFill>
            </a:rPr>
            <a:t>больших объемов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smtClean="0"/>
            <a:t>газов </a:t>
          </a:r>
          <a:r>
            <a:rPr lang="ru-RU" b="1" dirty="0" smtClean="0">
              <a:solidFill>
                <a:srgbClr val="C00000"/>
              </a:solidFill>
            </a:rPr>
            <a:t>с низкой концентрацией </a:t>
          </a:r>
          <a:r>
            <a:rPr lang="ru-RU" dirty="0" smtClean="0"/>
            <a:t>вредных примесей. </a:t>
          </a:r>
          <a:endParaRPr lang="ru-RU" dirty="0"/>
        </a:p>
      </dgm:t>
    </dgm:pt>
    <dgm:pt modelId="{17319730-2EEA-4296-AB39-39F1A15A3F3C}" type="parTrans" cxnId="{E14952DB-8D04-40F6-BCD6-7C8B4F6F9980}">
      <dgm:prSet/>
      <dgm:spPr/>
      <dgm:t>
        <a:bodyPr/>
        <a:lstStyle/>
        <a:p>
          <a:endParaRPr lang="ru-RU"/>
        </a:p>
      </dgm:t>
    </dgm:pt>
    <dgm:pt modelId="{D90ED3D9-780A-4D01-B1DF-4273A9E93ADA}" type="sibTrans" cxnId="{E14952DB-8D04-40F6-BCD6-7C8B4F6F9980}">
      <dgm:prSet/>
      <dgm:spPr/>
      <dgm:t>
        <a:bodyPr/>
        <a:lstStyle/>
        <a:p>
          <a:endParaRPr lang="ru-RU"/>
        </a:p>
      </dgm:t>
    </dgm:pt>
    <dgm:pt modelId="{89701008-2234-4953-890D-A52B1FFBCED5}">
      <dgm:prSet/>
      <dgm:spPr/>
      <dgm:t>
        <a:bodyPr/>
        <a:lstStyle/>
        <a:p>
          <a:pPr rtl="0"/>
          <a:r>
            <a:rPr lang="ru-RU" dirty="0" smtClean="0"/>
            <a:t>Адсорбция позволяет производить очистку газов </a:t>
          </a:r>
          <a:r>
            <a:rPr lang="ru-RU" b="1" dirty="0" smtClean="0">
              <a:solidFill>
                <a:srgbClr val="C00000"/>
              </a:solidFill>
            </a:rPr>
            <a:t>при повышенных температурах.</a:t>
          </a:r>
          <a:endParaRPr lang="ru-RU" dirty="0">
            <a:solidFill>
              <a:srgbClr val="C00000"/>
            </a:solidFill>
          </a:endParaRPr>
        </a:p>
      </dgm:t>
    </dgm:pt>
    <dgm:pt modelId="{0A6F5887-F65E-4077-9657-3003E95529B4}" type="parTrans" cxnId="{237AE6BB-ABED-4881-BE8A-24193F01E16D}">
      <dgm:prSet/>
      <dgm:spPr/>
      <dgm:t>
        <a:bodyPr/>
        <a:lstStyle/>
        <a:p>
          <a:endParaRPr lang="ru-RU"/>
        </a:p>
      </dgm:t>
    </dgm:pt>
    <dgm:pt modelId="{43C88FD4-3C8F-42D6-A0A4-48B8B6A7ED46}" type="sibTrans" cxnId="{237AE6BB-ABED-4881-BE8A-24193F01E16D}">
      <dgm:prSet/>
      <dgm:spPr/>
      <dgm:t>
        <a:bodyPr/>
        <a:lstStyle/>
        <a:p>
          <a:endParaRPr lang="ru-RU"/>
        </a:p>
      </dgm:t>
    </dgm:pt>
    <dgm:pt modelId="{B9D169FE-F14E-4D13-8F46-C15D44C94A56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Посредством адсорбции </a:t>
          </a:r>
          <a:r>
            <a:rPr lang="ru-RU" dirty="0" smtClean="0"/>
            <a:t>принципиально возможно извлечь из выбросов </a:t>
          </a:r>
          <a:r>
            <a:rPr lang="ru-RU" b="1" dirty="0" smtClean="0">
              <a:solidFill>
                <a:srgbClr val="C00000"/>
              </a:solidFill>
            </a:rPr>
            <a:t>любой загрязнитель в широком диапазоне концентраций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3CDA3534-D539-4558-9865-F5E5EC7647F8}" type="parTrans" cxnId="{E150400D-B60A-456D-9436-7AB40D482591}">
      <dgm:prSet/>
      <dgm:spPr/>
      <dgm:t>
        <a:bodyPr/>
        <a:lstStyle/>
        <a:p>
          <a:endParaRPr lang="ru-RU"/>
        </a:p>
      </dgm:t>
    </dgm:pt>
    <dgm:pt modelId="{ADAB787D-C814-419C-BE9E-0AA450C1DFB3}" type="sibTrans" cxnId="{E150400D-B60A-456D-9436-7AB40D482591}">
      <dgm:prSet/>
      <dgm:spPr/>
      <dgm:t>
        <a:bodyPr/>
        <a:lstStyle/>
        <a:p>
          <a:endParaRPr lang="ru-RU"/>
        </a:p>
      </dgm:t>
    </dgm:pt>
    <dgm:pt modelId="{0414D960-3CAE-45B5-934B-3ECC4D1C5F1C}" type="pres">
      <dgm:prSet presAssocID="{B50BAB2D-DEC7-4C3A-86DB-E2590C353E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E03B6-442F-42D8-89ED-3328AB321C7D}" type="pres">
      <dgm:prSet presAssocID="{BC1240C6-B6FC-4679-BDBC-B79175CEA5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75FC3-B2B6-43E4-97A6-E381F1403797}" type="pres">
      <dgm:prSet presAssocID="{D90ED3D9-780A-4D01-B1DF-4273A9E93ADA}" presName="sibTrans" presStyleLbl="sibTrans1D1" presStyleIdx="0" presStyleCnt="2"/>
      <dgm:spPr/>
      <dgm:t>
        <a:bodyPr/>
        <a:lstStyle/>
        <a:p>
          <a:endParaRPr lang="ru-RU"/>
        </a:p>
      </dgm:t>
    </dgm:pt>
    <dgm:pt modelId="{D1E89925-F7EC-4282-A18C-E9F1F0E543B8}" type="pres">
      <dgm:prSet presAssocID="{D90ED3D9-780A-4D01-B1DF-4273A9E93ADA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0F942623-6793-4815-AED4-1F0515C4282F}" type="pres">
      <dgm:prSet presAssocID="{89701008-2234-4953-890D-A52B1FFBCE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BE2B0-2AF1-42B8-9A9E-7F03558E9289}" type="pres">
      <dgm:prSet presAssocID="{43C88FD4-3C8F-42D6-A0A4-48B8B6A7ED46}" presName="sibTrans" presStyleLbl="sibTrans1D1" presStyleIdx="1" presStyleCnt="2"/>
      <dgm:spPr/>
      <dgm:t>
        <a:bodyPr/>
        <a:lstStyle/>
        <a:p>
          <a:endParaRPr lang="ru-RU"/>
        </a:p>
      </dgm:t>
    </dgm:pt>
    <dgm:pt modelId="{34EB9BCE-83C1-4168-8B8F-AD282EA5FEE6}" type="pres">
      <dgm:prSet presAssocID="{43C88FD4-3C8F-42D6-A0A4-48B8B6A7ED46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0B1035D7-AD44-4E75-8275-845809B35F3E}" type="pres">
      <dgm:prSet presAssocID="{B9D169FE-F14E-4D13-8F46-C15D44C94A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9C2485-1940-4855-A78A-A0BD97CAE8F1}" type="presOf" srcId="{D90ED3D9-780A-4D01-B1DF-4273A9E93ADA}" destId="{D1E89925-F7EC-4282-A18C-E9F1F0E543B8}" srcOrd="1" destOrd="0" presId="urn:microsoft.com/office/officeart/2005/8/layout/bProcess3"/>
    <dgm:cxn modelId="{53AFB6DC-E0CF-4F52-9EFC-3963708CB49C}" type="presOf" srcId="{B50BAB2D-DEC7-4C3A-86DB-E2590C353E6D}" destId="{0414D960-3CAE-45B5-934B-3ECC4D1C5F1C}" srcOrd="0" destOrd="0" presId="urn:microsoft.com/office/officeart/2005/8/layout/bProcess3"/>
    <dgm:cxn modelId="{E8F4FBF6-5876-49AE-9A8A-B89507824330}" type="presOf" srcId="{B9D169FE-F14E-4D13-8F46-C15D44C94A56}" destId="{0B1035D7-AD44-4E75-8275-845809B35F3E}" srcOrd="0" destOrd="0" presId="urn:microsoft.com/office/officeart/2005/8/layout/bProcess3"/>
    <dgm:cxn modelId="{E150400D-B60A-456D-9436-7AB40D482591}" srcId="{B50BAB2D-DEC7-4C3A-86DB-E2590C353E6D}" destId="{B9D169FE-F14E-4D13-8F46-C15D44C94A56}" srcOrd="2" destOrd="0" parTransId="{3CDA3534-D539-4558-9865-F5E5EC7647F8}" sibTransId="{ADAB787D-C814-419C-BE9E-0AA450C1DFB3}"/>
    <dgm:cxn modelId="{8F7BBFF2-939D-4D2E-A8F9-8DF3A3B66007}" type="presOf" srcId="{43C88FD4-3C8F-42D6-A0A4-48B8B6A7ED46}" destId="{34EB9BCE-83C1-4168-8B8F-AD282EA5FEE6}" srcOrd="1" destOrd="0" presId="urn:microsoft.com/office/officeart/2005/8/layout/bProcess3"/>
    <dgm:cxn modelId="{DC07A55C-6E2D-4C17-9DDB-2D65296A7A4F}" type="presOf" srcId="{D90ED3D9-780A-4D01-B1DF-4273A9E93ADA}" destId="{0F875FC3-B2B6-43E4-97A6-E381F1403797}" srcOrd="0" destOrd="0" presId="urn:microsoft.com/office/officeart/2005/8/layout/bProcess3"/>
    <dgm:cxn modelId="{36DD74AF-756D-4EAD-9862-E3E889F4B325}" type="presOf" srcId="{43C88FD4-3C8F-42D6-A0A4-48B8B6A7ED46}" destId="{9A0BE2B0-2AF1-42B8-9A9E-7F03558E9289}" srcOrd="0" destOrd="0" presId="urn:microsoft.com/office/officeart/2005/8/layout/bProcess3"/>
    <dgm:cxn modelId="{85BC2F9D-D646-41A2-95FE-9B705F24351F}" type="presOf" srcId="{BC1240C6-B6FC-4679-BDBC-B79175CEA553}" destId="{96AE03B6-442F-42D8-89ED-3328AB321C7D}" srcOrd="0" destOrd="0" presId="urn:microsoft.com/office/officeart/2005/8/layout/bProcess3"/>
    <dgm:cxn modelId="{47A24B1F-B584-4980-A8C3-28B51B0F3584}" type="presOf" srcId="{89701008-2234-4953-890D-A52B1FFBCED5}" destId="{0F942623-6793-4815-AED4-1F0515C4282F}" srcOrd="0" destOrd="0" presId="urn:microsoft.com/office/officeart/2005/8/layout/bProcess3"/>
    <dgm:cxn modelId="{E14952DB-8D04-40F6-BCD6-7C8B4F6F9980}" srcId="{B50BAB2D-DEC7-4C3A-86DB-E2590C353E6D}" destId="{BC1240C6-B6FC-4679-BDBC-B79175CEA553}" srcOrd="0" destOrd="0" parTransId="{17319730-2EEA-4296-AB39-39F1A15A3F3C}" sibTransId="{D90ED3D9-780A-4D01-B1DF-4273A9E93ADA}"/>
    <dgm:cxn modelId="{237AE6BB-ABED-4881-BE8A-24193F01E16D}" srcId="{B50BAB2D-DEC7-4C3A-86DB-E2590C353E6D}" destId="{89701008-2234-4953-890D-A52B1FFBCED5}" srcOrd="1" destOrd="0" parTransId="{0A6F5887-F65E-4077-9657-3003E95529B4}" sibTransId="{43C88FD4-3C8F-42D6-A0A4-48B8B6A7ED46}"/>
    <dgm:cxn modelId="{CF54E907-B55D-4E96-9952-52857BDD86C9}" type="presParOf" srcId="{0414D960-3CAE-45B5-934B-3ECC4D1C5F1C}" destId="{96AE03B6-442F-42D8-89ED-3328AB321C7D}" srcOrd="0" destOrd="0" presId="urn:microsoft.com/office/officeart/2005/8/layout/bProcess3"/>
    <dgm:cxn modelId="{D5284714-46E0-45D6-B0DE-EE1BC5658587}" type="presParOf" srcId="{0414D960-3CAE-45B5-934B-3ECC4D1C5F1C}" destId="{0F875FC3-B2B6-43E4-97A6-E381F1403797}" srcOrd="1" destOrd="0" presId="urn:microsoft.com/office/officeart/2005/8/layout/bProcess3"/>
    <dgm:cxn modelId="{7DA79540-9640-4DF4-9B56-4F874D9DBA84}" type="presParOf" srcId="{0F875FC3-B2B6-43E4-97A6-E381F1403797}" destId="{D1E89925-F7EC-4282-A18C-E9F1F0E543B8}" srcOrd="0" destOrd="0" presId="urn:microsoft.com/office/officeart/2005/8/layout/bProcess3"/>
    <dgm:cxn modelId="{3F26B803-17DD-4F7F-8BD2-D43DE4F3F5DD}" type="presParOf" srcId="{0414D960-3CAE-45B5-934B-3ECC4D1C5F1C}" destId="{0F942623-6793-4815-AED4-1F0515C4282F}" srcOrd="2" destOrd="0" presId="urn:microsoft.com/office/officeart/2005/8/layout/bProcess3"/>
    <dgm:cxn modelId="{DD06A930-4C6E-4313-BB2E-F04CB2E8DFCD}" type="presParOf" srcId="{0414D960-3CAE-45B5-934B-3ECC4D1C5F1C}" destId="{9A0BE2B0-2AF1-42B8-9A9E-7F03558E9289}" srcOrd="3" destOrd="0" presId="urn:microsoft.com/office/officeart/2005/8/layout/bProcess3"/>
    <dgm:cxn modelId="{C288AE76-AF01-4EF8-B0A5-40AD3650B16F}" type="presParOf" srcId="{9A0BE2B0-2AF1-42B8-9A9E-7F03558E9289}" destId="{34EB9BCE-83C1-4168-8B8F-AD282EA5FEE6}" srcOrd="0" destOrd="0" presId="urn:microsoft.com/office/officeart/2005/8/layout/bProcess3"/>
    <dgm:cxn modelId="{63D127C0-F7F1-4C89-A305-881B3B637862}" type="presParOf" srcId="{0414D960-3CAE-45B5-934B-3ECC4D1C5F1C}" destId="{0B1035D7-AD44-4E75-8275-845809B35F3E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536F0-5CFF-447C-B942-D4DA59C8C3E0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7862D795-4E9E-47BB-8461-3F1F930F6EA8}">
      <dgm:prSet/>
      <dgm:spPr/>
      <dgm:t>
        <a:bodyPr/>
        <a:lstStyle/>
        <a:p>
          <a:pPr rtl="0"/>
          <a:r>
            <a:rPr lang="ru-RU" dirty="0" smtClean="0"/>
            <a:t>Однако </a:t>
          </a:r>
          <a:r>
            <a:rPr lang="ru-RU" b="1" dirty="0" smtClean="0">
              <a:solidFill>
                <a:srgbClr val="C00000"/>
              </a:solidFill>
            </a:rPr>
            <a:t>высококонцентрированные загрязнители </a:t>
          </a:r>
          <a:r>
            <a:rPr lang="ru-RU" dirty="0" smtClean="0"/>
            <a:t>(ориентировочно с концентрациями </a:t>
          </a:r>
          <a:r>
            <a:rPr lang="ru-RU" b="1" dirty="0" smtClean="0"/>
            <a:t>более 5 г/м</a:t>
          </a:r>
          <a:r>
            <a:rPr lang="ru-RU" b="1" baseline="30000" dirty="0" smtClean="0"/>
            <a:t>3</a:t>
          </a:r>
          <a:r>
            <a:rPr lang="ru-RU" dirty="0" smtClean="0"/>
            <a:t>) удобнее подвергать </a:t>
          </a:r>
          <a:r>
            <a:rPr lang="ru-RU" b="1" dirty="0" smtClean="0">
              <a:solidFill>
                <a:srgbClr val="C00000"/>
              </a:solidFill>
            </a:rPr>
            <a:t>предварительной обработке </a:t>
          </a:r>
          <a:r>
            <a:rPr lang="ru-RU" dirty="0" smtClean="0">
              <a:solidFill>
                <a:srgbClr val="C00000"/>
              </a:solidFill>
            </a:rPr>
            <a:t>(конденсацией, абсорбцией) </a:t>
          </a:r>
          <a:r>
            <a:rPr lang="ru-RU" b="1" dirty="0" smtClean="0">
              <a:solidFill>
                <a:srgbClr val="C00000"/>
              </a:solidFill>
            </a:rPr>
            <a:t>для снижения их концентраций</a:t>
          </a:r>
          <a:r>
            <a:rPr lang="ru-RU" dirty="0" smtClean="0">
              <a:solidFill>
                <a:srgbClr val="C00000"/>
              </a:solidFill>
            </a:rPr>
            <a:t>. </a:t>
          </a:r>
          <a:endParaRPr lang="ru-RU" dirty="0">
            <a:solidFill>
              <a:srgbClr val="C00000"/>
            </a:solidFill>
          </a:endParaRPr>
        </a:p>
      </dgm:t>
    </dgm:pt>
    <dgm:pt modelId="{597BB480-8D8A-4B28-B3C8-D93D92D4199B}" type="parTrans" cxnId="{C49D38C6-026E-4FD2-A863-6C724C4695E2}">
      <dgm:prSet/>
      <dgm:spPr/>
      <dgm:t>
        <a:bodyPr/>
        <a:lstStyle/>
        <a:p>
          <a:endParaRPr lang="ru-RU"/>
        </a:p>
      </dgm:t>
    </dgm:pt>
    <dgm:pt modelId="{7E039FE6-01E3-46E9-8C21-280467A2115F}" type="sibTrans" cxnId="{C49D38C6-026E-4FD2-A863-6C724C4695E2}">
      <dgm:prSet/>
      <dgm:spPr/>
      <dgm:t>
        <a:bodyPr/>
        <a:lstStyle/>
        <a:p>
          <a:endParaRPr lang="ru-RU"/>
        </a:p>
      </dgm:t>
    </dgm:pt>
    <dgm:pt modelId="{796E9712-E79F-42FF-9C82-ECF8F1D9A3CD}">
      <dgm:prSet/>
      <dgm:spPr/>
      <dgm:t>
        <a:bodyPr/>
        <a:lstStyle/>
        <a:p>
          <a:pPr rtl="0"/>
          <a:r>
            <a:rPr lang="ru-RU" dirty="0" smtClean="0"/>
            <a:t>Необходима также предварительная обработка </a:t>
          </a:r>
          <a:r>
            <a:rPr lang="ru-RU" b="1" dirty="0" smtClean="0">
              <a:solidFill>
                <a:srgbClr val="C00000"/>
              </a:solidFill>
            </a:rPr>
            <a:t>(осушка) сильно увлажненных газов</a:t>
          </a:r>
          <a:r>
            <a:rPr lang="ru-RU" dirty="0" smtClean="0">
              <a:solidFill>
                <a:srgbClr val="C00000"/>
              </a:solidFill>
            </a:rPr>
            <a:t>. </a:t>
          </a:r>
          <a:endParaRPr lang="ru-RU" dirty="0">
            <a:solidFill>
              <a:srgbClr val="C00000"/>
            </a:solidFill>
          </a:endParaRPr>
        </a:p>
      </dgm:t>
    </dgm:pt>
    <dgm:pt modelId="{791926BF-B683-4E50-900B-7E2E4D4E2AE6}" type="parTrans" cxnId="{710287DC-DF03-4755-80AC-7ABB75DEC357}">
      <dgm:prSet/>
      <dgm:spPr/>
      <dgm:t>
        <a:bodyPr/>
        <a:lstStyle/>
        <a:p>
          <a:endParaRPr lang="ru-RU"/>
        </a:p>
      </dgm:t>
    </dgm:pt>
    <dgm:pt modelId="{758DC44D-7601-431C-982F-64326C5ED91C}" type="sibTrans" cxnId="{710287DC-DF03-4755-80AC-7ABB75DEC357}">
      <dgm:prSet/>
      <dgm:spPr/>
      <dgm:t>
        <a:bodyPr/>
        <a:lstStyle/>
        <a:p>
          <a:endParaRPr lang="ru-RU"/>
        </a:p>
      </dgm:t>
    </dgm:pt>
    <dgm:pt modelId="{29FEE164-996E-44EA-9CBB-69A27AE688DD}">
      <dgm:prSet/>
      <dgm:spPr/>
      <dgm:t>
        <a:bodyPr/>
        <a:lstStyle/>
        <a:p>
          <a:pPr rtl="0"/>
          <a:r>
            <a:rPr lang="ru-RU" dirty="0" smtClean="0"/>
            <a:t>При выборе адсорбента основное внимание уделяется его </a:t>
          </a:r>
          <a:r>
            <a:rPr lang="ru-RU" b="1" dirty="0" smtClean="0">
              <a:solidFill>
                <a:srgbClr val="C00000"/>
              </a:solidFill>
            </a:rPr>
            <a:t>селективности и адсорбционной способности по отношению к извлекаемому компоненту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DEB69175-333C-4250-AFDC-F3AD37F0441A}" type="parTrans" cxnId="{79F826E3-D332-436E-A49A-951DFCA0C7D8}">
      <dgm:prSet/>
      <dgm:spPr/>
      <dgm:t>
        <a:bodyPr/>
        <a:lstStyle/>
        <a:p>
          <a:endParaRPr lang="ru-RU"/>
        </a:p>
      </dgm:t>
    </dgm:pt>
    <dgm:pt modelId="{2FAFF29F-FB3E-43F5-AC95-7F10D4E95566}" type="sibTrans" cxnId="{79F826E3-D332-436E-A49A-951DFCA0C7D8}">
      <dgm:prSet/>
      <dgm:spPr/>
      <dgm:t>
        <a:bodyPr/>
        <a:lstStyle/>
        <a:p>
          <a:endParaRPr lang="ru-RU"/>
        </a:p>
      </dgm:t>
    </dgm:pt>
    <dgm:pt modelId="{26DDEA07-87FB-434E-B6EE-3983DB34D15F}" type="pres">
      <dgm:prSet presAssocID="{D0C536F0-5CFF-447C-B942-D4DA59C8C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D8833-8B15-4096-80FA-B2CF371826EE}" type="pres">
      <dgm:prSet presAssocID="{29FEE164-996E-44EA-9CBB-69A27AE688DD}" presName="boxAndChildren" presStyleCnt="0"/>
      <dgm:spPr/>
    </dgm:pt>
    <dgm:pt modelId="{AF5EC2E3-DBBE-41A9-895C-32F36411AC27}" type="pres">
      <dgm:prSet presAssocID="{29FEE164-996E-44EA-9CBB-69A27AE688DD}" presName="parentTextBox" presStyleLbl="node1" presStyleIdx="0" presStyleCnt="3"/>
      <dgm:spPr/>
      <dgm:t>
        <a:bodyPr/>
        <a:lstStyle/>
        <a:p>
          <a:endParaRPr lang="ru-RU"/>
        </a:p>
      </dgm:t>
    </dgm:pt>
    <dgm:pt modelId="{D73BDC20-98BB-44AF-B72D-6FBD4E505C2D}" type="pres">
      <dgm:prSet presAssocID="{758DC44D-7601-431C-982F-64326C5ED91C}" presName="sp" presStyleCnt="0"/>
      <dgm:spPr/>
    </dgm:pt>
    <dgm:pt modelId="{A970710A-E230-472C-85B8-B9B314FCD485}" type="pres">
      <dgm:prSet presAssocID="{796E9712-E79F-42FF-9C82-ECF8F1D9A3CD}" presName="arrowAndChildren" presStyleCnt="0"/>
      <dgm:spPr/>
    </dgm:pt>
    <dgm:pt modelId="{E72A01DD-43F7-49EC-85F0-9CDD0B4B9C58}" type="pres">
      <dgm:prSet presAssocID="{796E9712-E79F-42FF-9C82-ECF8F1D9A3C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D985463-8452-45CB-8556-9CBEC0F57583}" type="pres">
      <dgm:prSet presAssocID="{7E039FE6-01E3-46E9-8C21-280467A2115F}" presName="sp" presStyleCnt="0"/>
      <dgm:spPr/>
    </dgm:pt>
    <dgm:pt modelId="{1BD7B9B9-2372-4313-AB47-94C4093E722F}" type="pres">
      <dgm:prSet presAssocID="{7862D795-4E9E-47BB-8461-3F1F930F6EA8}" presName="arrowAndChildren" presStyleCnt="0"/>
      <dgm:spPr/>
    </dgm:pt>
    <dgm:pt modelId="{597EB488-3019-4606-9E93-D7032ACD831F}" type="pres">
      <dgm:prSet presAssocID="{7862D795-4E9E-47BB-8461-3F1F930F6EA8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BE2B1BB2-4F69-4C9B-927B-74C8565348DA}" type="presOf" srcId="{29FEE164-996E-44EA-9CBB-69A27AE688DD}" destId="{AF5EC2E3-DBBE-41A9-895C-32F36411AC27}" srcOrd="0" destOrd="0" presId="urn:microsoft.com/office/officeart/2005/8/layout/process4"/>
    <dgm:cxn modelId="{257B7B3B-6886-4910-8ED0-536B5FD95777}" type="presOf" srcId="{7862D795-4E9E-47BB-8461-3F1F930F6EA8}" destId="{597EB488-3019-4606-9E93-D7032ACD831F}" srcOrd="0" destOrd="0" presId="urn:microsoft.com/office/officeart/2005/8/layout/process4"/>
    <dgm:cxn modelId="{C49D38C6-026E-4FD2-A863-6C724C4695E2}" srcId="{D0C536F0-5CFF-447C-B942-D4DA59C8C3E0}" destId="{7862D795-4E9E-47BB-8461-3F1F930F6EA8}" srcOrd="0" destOrd="0" parTransId="{597BB480-8D8A-4B28-B3C8-D93D92D4199B}" sibTransId="{7E039FE6-01E3-46E9-8C21-280467A2115F}"/>
    <dgm:cxn modelId="{D0D5F8F6-03CF-4D58-8CAB-B02FAEC154E4}" type="presOf" srcId="{D0C536F0-5CFF-447C-B942-D4DA59C8C3E0}" destId="{26DDEA07-87FB-434E-B6EE-3983DB34D15F}" srcOrd="0" destOrd="0" presId="urn:microsoft.com/office/officeart/2005/8/layout/process4"/>
    <dgm:cxn modelId="{710287DC-DF03-4755-80AC-7ABB75DEC357}" srcId="{D0C536F0-5CFF-447C-B942-D4DA59C8C3E0}" destId="{796E9712-E79F-42FF-9C82-ECF8F1D9A3CD}" srcOrd="1" destOrd="0" parTransId="{791926BF-B683-4E50-900B-7E2E4D4E2AE6}" sibTransId="{758DC44D-7601-431C-982F-64326C5ED91C}"/>
    <dgm:cxn modelId="{E8C06DA0-FA27-465F-AE44-703B092D8C7A}" type="presOf" srcId="{796E9712-E79F-42FF-9C82-ECF8F1D9A3CD}" destId="{E72A01DD-43F7-49EC-85F0-9CDD0B4B9C58}" srcOrd="0" destOrd="0" presId="urn:microsoft.com/office/officeart/2005/8/layout/process4"/>
    <dgm:cxn modelId="{79F826E3-D332-436E-A49A-951DFCA0C7D8}" srcId="{D0C536F0-5CFF-447C-B942-D4DA59C8C3E0}" destId="{29FEE164-996E-44EA-9CBB-69A27AE688DD}" srcOrd="2" destOrd="0" parTransId="{DEB69175-333C-4250-AFDC-F3AD37F0441A}" sibTransId="{2FAFF29F-FB3E-43F5-AC95-7F10D4E95566}"/>
    <dgm:cxn modelId="{A47678EE-E45C-4438-99CF-63E055C4FADE}" type="presParOf" srcId="{26DDEA07-87FB-434E-B6EE-3983DB34D15F}" destId="{D1CD8833-8B15-4096-80FA-B2CF371826EE}" srcOrd="0" destOrd="0" presId="urn:microsoft.com/office/officeart/2005/8/layout/process4"/>
    <dgm:cxn modelId="{E7955998-294E-4642-9598-611AB37C7CFE}" type="presParOf" srcId="{D1CD8833-8B15-4096-80FA-B2CF371826EE}" destId="{AF5EC2E3-DBBE-41A9-895C-32F36411AC27}" srcOrd="0" destOrd="0" presId="urn:microsoft.com/office/officeart/2005/8/layout/process4"/>
    <dgm:cxn modelId="{C66C6683-94E3-42A6-9D96-7EEA1FD67319}" type="presParOf" srcId="{26DDEA07-87FB-434E-B6EE-3983DB34D15F}" destId="{D73BDC20-98BB-44AF-B72D-6FBD4E505C2D}" srcOrd="1" destOrd="0" presId="urn:microsoft.com/office/officeart/2005/8/layout/process4"/>
    <dgm:cxn modelId="{A6A5E757-A406-4A7F-821D-A0DF8C3150D2}" type="presParOf" srcId="{26DDEA07-87FB-434E-B6EE-3983DB34D15F}" destId="{A970710A-E230-472C-85B8-B9B314FCD485}" srcOrd="2" destOrd="0" presId="urn:microsoft.com/office/officeart/2005/8/layout/process4"/>
    <dgm:cxn modelId="{D95A7B14-C07D-46D4-BD20-6A2A08FC97F3}" type="presParOf" srcId="{A970710A-E230-472C-85B8-B9B314FCD485}" destId="{E72A01DD-43F7-49EC-85F0-9CDD0B4B9C58}" srcOrd="0" destOrd="0" presId="urn:microsoft.com/office/officeart/2005/8/layout/process4"/>
    <dgm:cxn modelId="{5410A639-E5F7-4840-868C-3D53CC066BD3}" type="presParOf" srcId="{26DDEA07-87FB-434E-B6EE-3983DB34D15F}" destId="{BD985463-8452-45CB-8556-9CBEC0F57583}" srcOrd="3" destOrd="0" presId="urn:microsoft.com/office/officeart/2005/8/layout/process4"/>
    <dgm:cxn modelId="{18ED0DB0-A712-483B-9BF7-42C69F8D7B3F}" type="presParOf" srcId="{26DDEA07-87FB-434E-B6EE-3983DB34D15F}" destId="{1BD7B9B9-2372-4313-AB47-94C4093E722F}" srcOrd="4" destOrd="0" presId="urn:microsoft.com/office/officeart/2005/8/layout/process4"/>
    <dgm:cxn modelId="{9249AECC-8129-4C0D-B416-08FB0B30D8A6}" type="presParOf" srcId="{1BD7B9B9-2372-4313-AB47-94C4093E722F}" destId="{597EB488-3019-4606-9E93-D7032ACD83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5322C9-BA19-4165-B24C-161421F6B76A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836594B-C180-4C3F-8BAA-2A4CDEA0222D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Хемосорбция</a:t>
          </a:r>
          <a:r>
            <a:rPr lang="ru-RU" dirty="0" smtClean="0"/>
            <a:t>, как правило, </a:t>
          </a:r>
          <a:r>
            <a:rPr lang="ru-RU" b="1" dirty="0" smtClean="0"/>
            <a:t>процесс необратимый</a:t>
          </a:r>
          <a:r>
            <a:rPr lang="ru-RU" dirty="0" smtClean="0"/>
            <a:t>, то есть </a:t>
          </a:r>
          <a:r>
            <a:rPr lang="ru-RU" b="1" dirty="0" smtClean="0"/>
            <a:t>десорбция</a:t>
          </a:r>
          <a:r>
            <a:rPr lang="ru-RU" dirty="0" smtClean="0"/>
            <a:t> адсорбированного вещества может быть осуществлена только </a:t>
          </a:r>
          <a:r>
            <a:rPr lang="ru-RU" b="1" dirty="0" smtClean="0"/>
            <a:t>при удалении некоторого количества твердого адсорбента</a:t>
          </a:r>
          <a:r>
            <a:rPr lang="ru-RU" dirty="0" smtClean="0"/>
            <a:t>. </a:t>
          </a:r>
          <a:endParaRPr lang="ru-RU" dirty="0"/>
        </a:p>
      </dgm:t>
    </dgm:pt>
    <dgm:pt modelId="{71C72B9B-668F-40C0-9D0D-1D6D1B7CC0E2}" type="parTrans" cxnId="{A87EC42D-5DB5-4232-886F-C2098E2830DD}">
      <dgm:prSet/>
      <dgm:spPr/>
      <dgm:t>
        <a:bodyPr/>
        <a:lstStyle/>
        <a:p>
          <a:endParaRPr lang="ru-RU"/>
        </a:p>
      </dgm:t>
    </dgm:pt>
    <dgm:pt modelId="{C1727BFD-A2DF-4041-B810-52B9AF44F663}" type="sibTrans" cxnId="{A87EC42D-5DB5-4232-886F-C2098E2830DD}">
      <dgm:prSet/>
      <dgm:spPr/>
      <dgm:t>
        <a:bodyPr/>
        <a:lstStyle/>
        <a:p>
          <a:endParaRPr lang="ru-RU"/>
        </a:p>
      </dgm:t>
    </dgm:pt>
    <dgm:pt modelId="{2DA3AD3D-E243-4C3D-BD3B-F01427AFEFCE}">
      <dgm:prSet/>
      <dgm:spPr/>
      <dgm:t>
        <a:bodyPr/>
        <a:lstStyle/>
        <a:p>
          <a:pPr rtl="0"/>
          <a:r>
            <a:rPr lang="ru-RU" dirty="0" smtClean="0"/>
            <a:t>В качестве примера можно привести кислород, который настолько сильно адсорбируется на активированном угле, что удалить его с поверхности можно только в виде СО или СО</a:t>
          </a:r>
          <a:r>
            <a:rPr lang="ru-RU" baseline="-25000" dirty="0" smtClean="0"/>
            <a:t>2</a:t>
          </a:r>
          <a:r>
            <a:rPr lang="ru-RU" dirty="0" smtClean="0"/>
            <a:t>. </a:t>
          </a:r>
          <a:endParaRPr lang="ru-RU" dirty="0"/>
        </a:p>
      </dgm:t>
    </dgm:pt>
    <dgm:pt modelId="{4B0B510E-DE64-4630-BA44-02128F611A4D}" type="parTrans" cxnId="{57AFC89A-0A7B-4D52-AA33-832224DF777F}">
      <dgm:prSet/>
      <dgm:spPr/>
      <dgm:t>
        <a:bodyPr/>
        <a:lstStyle/>
        <a:p>
          <a:endParaRPr lang="ru-RU"/>
        </a:p>
      </dgm:t>
    </dgm:pt>
    <dgm:pt modelId="{A166B24A-D453-4D94-8189-6A715935E74F}" type="sibTrans" cxnId="{57AFC89A-0A7B-4D52-AA33-832224DF777F}">
      <dgm:prSet/>
      <dgm:spPr/>
      <dgm:t>
        <a:bodyPr/>
        <a:lstStyle/>
        <a:p>
          <a:endParaRPr lang="ru-RU"/>
        </a:p>
      </dgm:t>
    </dgm:pt>
    <dgm:pt modelId="{9686FB0F-1D76-4D07-9F07-2A0A2340A455}">
      <dgm:prSet/>
      <dgm:spPr/>
      <dgm:t>
        <a:bodyPr/>
        <a:lstStyle/>
        <a:p>
          <a:pPr rtl="0"/>
          <a:r>
            <a:rPr lang="ru-RU" dirty="0" smtClean="0"/>
            <a:t>При хемосорбции </a:t>
          </a:r>
          <a:r>
            <a:rPr lang="ru-RU" b="1" dirty="0" smtClean="0"/>
            <a:t>в качестве адсорбента </a:t>
          </a:r>
          <a:r>
            <a:rPr lang="ru-RU" dirty="0" smtClean="0"/>
            <a:t>используют водные растворы солей, органические вещества и водные суспензии различных веществ.</a:t>
          </a:r>
          <a:endParaRPr lang="ru-RU" dirty="0"/>
        </a:p>
      </dgm:t>
    </dgm:pt>
    <dgm:pt modelId="{F2F64482-03CB-48DF-B71B-428E6C6926F4}" type="parTrans" cxnId="{CD50037D-A084-4BCF-98F7-6159D92649D3}">
      <dgm:prSet/>
      <dgm:spPr/>
      <dgm:t>
        <a:bodyPr/>
        <a:lstStyle/>
        <a:p>
          <a:endParaRPr lang="ru-RU"/>
        </a:p>
      </dgm:t>
    </dgm:pt>
    <dgm:pt modelId="{1CA0BBA3-B449-4289-A2B2-A26AE8F48F8C}" type="sibTrans" cxnId="{CD50037D-A084-4BCF-98F7-6159D92649D3}">
      <dgm:prSet/>
      <dgm:spPr/>
      <dgm:t>
        <a:bodyPr/>
        <a:lstStyle/>
        <a:p>
          <a:endParaRPr lang="ru-RU"/>
        </a:p>
      </dgm:t>
    </dgm:pt>
    <dgm:pt modelId="{80BACA2D-2215-4A77-AEB6-EF1DF09F0B5B}" type="pres">
      <dgm:prSet presAssocID="{255322C9-BA19-4165-B24C-161421F6B7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7DC3A-F060-4C20-BF08-E837D39F091C}" type="pres">
      <dgm:prSet presAssocID="{255322C9-BA19-4165-B24C-161421F6B76A}" presName="dummyMaxCanvas" presStyleCnt="0">
        <dgm:presLayoutVars/>
      </dgm:prSet>
      <dgm:spPr/>
    </dgm:pt>
    <dgm:pt modelId="{9B3005E2-06B8-419A-A079-B45083F6E280}" type="pres">
      <dgm:prSet presAssocID="{255322C9-BA19-4165-B24C-161421F6B76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E81B7-7B0B-4838-BB4C-851A96813098}" type="pres">
      <dgm:prSet presAssocID="{255322C9-BA19-4165-B24C-161421F6B76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4E6D1-04FC-4AA2-B401-61175E58B12D}" type="pres">
      <dgm:prSet presAssocID="{255322C9-BA19-4165-B24C-161421F6B76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F1B70-9B72-4F72-AB71-072A87AD0968}" type="pres">
      <dgm:prSet presAssocID="{255322C9-BA19-4165-B24C-161421F6B76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BC682-5D0F-492F-8C08-6B180751AC6A}" type="pres">
      <dgm:prSet presAssocID="{255322C9-BA19-4165-B24C-161421F6B76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01515-33B0-4CB1-9D37-6A8B3FD9A2FD}" type="pres">
      <dgm:prSet presAssocID="{255322C9-BA19-4165-B24C-161421F6B76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B210C-53B0-49F6-8C87-D9C7F24D8B62}" type="pres">
      <dgm:prSet presAssocID="{255322C9-BA19-4165-B24C-161421F6B76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835D5-2F9D-437C-B100-D2F57FF451E0}" type="pres">
      <dgm:prSet presAssocID="{255322C9-BA19-4165-B24C-161421F6B76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79FD4-34E1-4757-B5A8-218274027A45}" type="presOf" srcId="{9686FB0F-1D76-4D07-9F07-2A0A2340A455}" destId="{5E34E6D1-04FC-4AA2-B401-61175E58B12D}" srcOrd="0" destOrd="0" presId="urn:microsoft.com/office/officeart/2005/8/layout/vProcess5"/>
    <dgm:cxn modelId="{A87EC42D-5DB5-4232-886F-C2098E2830DD}" srcId="{255322C9-BA19-4165-B24C-161421F6B76A}" destId="{F836594B-C180-4C3F-8BAA-2A4CDEA0222D}" srcOrd="0" destOrd="0" parTransId="{71C72B9B-668F-40C0-9D0D-1D6D1B7CC0E2}" sibTransId="{C1727BFD-A2DF-4041-B810-52B9AF44F663}"/>
    <dgm:cxn modelId="{811A972D-90AB-4733-B3C5-A577E74CE3CA}" type="presOf" srcId="{2DA3AD3D-E243-4C3D-BD3B-F01427AFEFCE}" destId="{122E81B7-7B0B-4838-BB4C-851A96813098}" srcOrd="0" destOrd="0" presId="urn:microsoft.com/office/officeart/2005/8/layout/vProcess5"/>
    <dgm:cxn modelId="{2783D7D4-D589-4623-9BA6-B4A160E34AE1}" type="presOf" srcId="{A166B24A-D453-4D94-8189-6A715935E74F}" destId="{42CBC682-5D0F-492F-8C08-6B180751AC6A}" srcOrd="0" destOrd="0" presId="urn:microsoft.com/office/officeart/2005/8/layout/vProcess5"/>
    <dgm:cxn modelId="{5073A993-F10B-4CB2-9059-DC12F9FD6E96}" type="presOf" srcId="{255322C9-BA19-4165-B24C-161421F6B76A}" destId="{80BACA2D-2215-4A77-AEB6-EF1DF09F0B5B}" srcOrd="0" destOrd="0" presId="urn:microsoft.com/office/officeart/2005/8/layout/vProcess5"/>
    <dgm:cxn modelId="{57AFC89A-0A7B-4D52-AA33-832224DF777F}" srcId="{255322C9-BA19-4165-B24C-161421F6B76A}" destId="{2DA3AD3D-E243-4C3D-BD3B-F01427AFEFCE}" srcOrd="1" destOrd="0" parTransId="{4B0B510E-DE64-4630-BA44-02128F611A4D}" sibTransId="{A166B24A-D453-4D94-8189-6A715935E74F}"/>
    <dgm:cxn modelId="{022DF5DE-A226-474E-94EC-564B20DF4C60}" type="presOf" srcId="{9686FB0F-1D76-4D07-9F07-2A0A2340A455}" destId="{471835D5-2F9D-437C-B100-D2F57FF451E0}" srcOrd="1" destOrd="0" presId="urn:microsoft.com/office/officeart/2005/8/layout/vProcess5"/>
    <dgm:cxn modelId="{AC44AA17-9ACF-4039-A805-ECAB4CE5755E}" type="presOf" srcId="{2DA3AD3D-E243-4C3D-BD3B-F01427AFEFCE}" destId="{7F8B210C-53B0-49F6-8C87-D9C7F24D8B62}" srcOrd="1" destOrd="0" presId="urn:microsoft.com/office/officeart/2005/8/layout/vProcess5"/>
    <dgm:cxn modelId="{CD50037D-A084-4BCF-98F7-6159D92649D3}" srcId="{255322C9-BA19-4165-B24C-161421F6B76A}" destId="{9686FB0F-1D76-4D07-9F07-2A0A2340A455}" srcOrd="2" destOrd="0" parTransId="{F2F64482-03CB-48DF-B71B-428E6C6926F4}" sibTransId="{1CA0BBA3-B449-4289-A2B2-A26AE8F48F8C}"/>
    <dgm:cxn modelId="{FDCAD4A3-487D-43E0-82E6-85A88084F363}" type="presOf" srcId="{F836594B-C180-4C3F-8BAA-2A4CDEA0222D}" destId="{B9801515-33B0-4CB1-9D37-6A8B3FD9A2FD}" srcOrd="1" destOrd="0" presId="urn:microsoft.com/office/officeart/2005/8/layout/vProcess5"/>
    <dgm:cxn modelId="{E6406878-A561-4F11-86A9-71B5DB28D534}" type="presOf" srcId="{C1727BFD-A2DF-4041-B810-52B9AF44F663}" destId="{CEFF1B70-9B72-4F72-AB71-072A87AD0968}" srcOrd="0" destOrd="0" presId="urn:microsoft.com/office/officeart/2005/8/layout/vProcess5"/>
    <dgm:cxn modelId="{0389DECA-88E1-4027-A15E-9D3E9D673F9E}" type="presOf" srcId="{F836594B-C180-4C3F-8BAA-2A4CDEA0222D}" destId="{9B3005E2-06B8-419A-A079-B45083F6E280}" srcOrd="0" destOrd="0" presId="urn:microsoft.com/office/officeart/2005/8/layout/vProcess5"/>
    <dgm:cxn modelId="{C59EA86F-C563-41E4-BA30-59528042E3DA}" type="presParOf" srcId="{80BACA2D-2215-4A77-AEB6-EF1DF09F0B5B}" destId="{E947DC3A-F060-4C20-BF08-E837D39F091C}" srcOrd="0" destOrd="0" presId="urn:microsoft.com/office/officeart/2005/8/layout/vProcess5"/>
    <dgm:cxn modelId="{E8B0C755-8185-4A15-95C1-958C0110AC4E}" type="presParOf" srcId="{80BACA2D-2215-4A77-AEB6-EF1DF09F0B5B}" destId="{9B3005E2-06B8-419A-A079-B45083F6E280}" srcOrd="1" destOrd="0" presId="urn:microsoft.com/office/officeart/2005/8/layout/vProcess5"/>
    <dgm:cxn modelId="{C1BD4475-A0F9-4AEE-9985-23EFCD33A47C}" type="presParOf" srcId="{80BACA2D-2215-4A77-AEB6-EF1DF09F0B5B}" destId="{122E81B7-7B0B-4838-BB4C-851A96813098}" srcOrd="2" destOrd="0" presId="urn:microsoft.com/office/officeart/2005/8/layout/vProcess5"/>
    <dgm:cxn modelId="{E2AEBBE8-A209-420D-8A64-E7A073D9FC35}" type="presParOf" srcId="{80BACA2D-2215-4A77-AEB6-EF1DF09F0B5B}" destId="{5E34E6D1-04FC-4AA2-B401-61175E58B12D}" srcOrd="3" destOrd="0" presId="urn:microsoft.com/office/officeart/2005/8/layout/vProcess5"/>
    <dgm:cxn modelId="{89EAB8B4-A2D7-4E59-BCF8-77D1D8DC5F1D}" type="presParOf" srcId="{80BACA2D-2215-4A77-AEB6-EF1DF09F0B5B}" destId="{CEFF1B70-9B72-4F72-AB71-072A87AD0968}" srcOrd="4" destOrd="0" presId="urn:microsoft.com/office/officeart/2005/8/layout/vProcess5"/>
    <dgm:cxn modelId="{2C87DE7E-9173-43AA-B8B8-91BA00AA6EFC}" type="presParOf" srcId="{80BACA2D-2215-4A77-AEB6-EF1DF09F0B5B}" destId="{42CBC682-5D0F-492F-8C08-6B180751AC6A}" srcOrd="5" destOrd="0" presId="urn:microsoft.com/office/officeart/2005/8/layout/vProcess5"/>
    <dgm:cxn modelId="{C08C1DED-5198-4332-AC19-CF319D1EDC01}" type="presParOf" srcId="{80BACA2D-2215-4A77-AEB6-EF1DF09F0B5B}" destId="{B9801515-33B0-4CB1-9D37-6A8B3FD9A2FD}" srcOrd="6" destOrd="0" presId="urn:microsoft.com/office/officeart/2005/8/layout/vProcess5"/>
    <dgm:cxn modelId="{109FB71E-259D-40D9-BB57-8BAAAF0AD430}" type="presParOf" srcId="{80BACA2D-2215-4A77-AEB6-EF1DF09F0B5B}" destId="{7F8B210C-53B0-49F6-8C87-D9C7F24D8B62}" srcOrd="7" destOrd="0" presId="urn:microsoft.com/office/officeart/2005/8/layout/vProcess5"/>
    <dgm:cxn modelId="{5F449D4E-CD87-4D8C-A500-B2925D0F6824}" type="presParOf" srcId="{80BACA2D-2215-4A77-AEB6-EF1DF09F0B5B}" destId="{471835D5-2F9D-437C-B100-D2F57FF451E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F38F5A-30F0-44F0-97C1-4CE5061853F4}" type="doc">
      <dgm:prSet loTypeId="urn:microsoft.com/office/officeart/2005/8/layout/target3" loCatId="relationship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3416D27-37B8-446A-A01C-519106892FD1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C00000"/>
              </a:solidFill>
            </a:rPr>
            <a:t>Аппараты для адсорбционной очистки </a:t>
          </a:r>
          <a:r>
            <a:rPr lang="ru-RU" sz="3200" dirty="0" smtClean="0"/>
            <a:t>газов представляют собой </a:t>
          </a:r>
          <a:r>
            <a:rPr lang="ru-RU" sz="3200" b="1" dirty="0" smtClean="0"/>
            <a:t>вертикальные, горизонтальные  или кольцевые   емкости</a:t>
          </a:r>
          <a:r>
            <a:rPr lang="ru-RU" sz="3200" dirty="0" smtClean="0"/>
            <a:t>, заполненные </a:t>
          </a:r>
          <a:r>
            <a:rPr lang="ru-RU" sz="3200" b="1" dirty="0" smtClean="0"/>
            <a:t>пористым адсорбентом</a:t>
          </a:r>
          <a:r>
            <a:rPr lang="ru-RU" sz="3200" dirty="0" smtClean="0"/>
            <a:t>, через слой которого </a:t>
          </a:r>
          <a:r>
            <a:rPr lang="ru-RU" sz="3200" b="1" dirty="0" smtClean="0"/>
            <a:t>пропускается поток очищаемого газа</a:t>
          </a:r>
          <a:r>
            <a:rPr lang="ru-RU" sz="3200" dirty="0" smtClean="0"/>
            <a:t>. </a:t>
          </a:r>
          <a:endParaRPr lang="ru-RU" sz="3200" dirty="0"/>
        </a:p>
      </dgm:t>
    </dgm:pt>
    <dgm:pt modelId="{94C000BF-A749-4B47-8376-8A1338A23AEB}" type="parTrans" cxnId="{9624C8E2-040F-4FEF-A32B-8D5D6017EA0E}">
      <dgm:prSet/>
      <dgm:spPr/>
      <dgm:t>
        <a:bodyPr/>
        <a:lstStyle/>
        <a:p>
          <a:endParaRPr lang="ru-RU"/>
        </a:p>
      </dgm:t>
    </dgm:pt>
    <dgm:pt modelId="{A21D9138-4E3E-4F88-85C3-9C0DB38B87A6}" type="sibTrans" cxnId="{9624C8E2-040F-4FEF-A32B-8D5D6017EA0E}">
      <dgm:prSet/>
      <dgm:spPr/>
      <dgm:t>
        <a:bodyPr/>
        <a:lstStyle/>
        <a:p>
          <a:endParaRPr lang="ru-RU"/>
        </a:p>
      </dgm:t>
    </dgm:pt>
    <dgm:pt modelId="{1BFD48CD-136E-462F-9435-C8A4F9C8BB4B}" type="pres">
      <dgm:prSet presAssocID="{D0F38F5A-30F0-44F0-97C1-4CE5061853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617904-EC32-4375-9B70-3AC26769D02C}" type="pres">
      <dgm:prSet presAssocID="{D3416D27-37B8-446A-A01C-519106892FD1}" presName="circle1" presStyleLbl="node1" presStyleIdx="0" presStyleCnt="1"/>
      <dgm:spPr/>
    </dgm:pt>
    <dgm:pt modelId="{50804B48-F63C-45C2-B8D8-F75253040468}" type="pres">
      <dgm:prSet presAssocID="{D3416D27-37B8-446A-A01C-519106892FD1}" presName="space" presStyleCnt="0"/>
      <dgm:spPr/>
    </dgm:pt>
    <dgm:pt modelId="{80D7F3C0-A405-415C-9605-4EC0E1AE73CE}" type="pres">
      <dgm:prSet presAssocID="{D3416D27-37B8-446A-A01C-519106892FD1}" presName="rect1" presStyleLbl="alignAcc1" presStyleIdx="0" presStyleCnt="1"/>
      <dgm:spPr/>
      <dgm:t>
        <a:bodyPr/>
        <a:lstStyle/>
        <a:p>
          <a:endParaRPr lang="ru-RU"/>
        </a:p>
      </dgm:t>
    </dgm:pt>
    <dgm:pt modelId="{32C8839B-E550-4AFF-A8EF-A3DF7DE6F301}" type="pres">
      <dgm:prSet presAssocID="{D3416D27-37B8-446A-A01C-519106892FD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E452F-D7D1-4B0F-B5D9-D26793EEF1CE}" type="presOf" srcId="{D3416D27-37B8-446A-A01C-519106892FD1}" destId="{80D7F3C0-A405-415C-9605-4EC0E1AE73CE}" srcOrd="0" destOrd="0" presId="urn:microsoft.com/office/officeart/2005/8/layout/target3"/>
    <dgm:cxn modelId="{9624C8E2-040F-4FEF-A32B-8D5D6017EA0E}" srcId="{D0F38F5A-30F0-44F0-97C1-4CE5061853F4}" destId="{D3416D27-37B8-446A-A01C-519106892FD1}" srcOrd="0" destOrd="0" parTransId="{94C000BF-A749-4B47-8376-8A1338A23AEB}" sibTransId="{A21D9138-4E3E-4F88-85C3-9C0DB38B87A6}"/>
    <dgm:cxn modelId="{63C3A5A3-80B3-4CD2-876B-0EC64207453B}" type="presOf" srcId="{D0F38F5A-30F0-44F0-97C1-4CE5061853F4}" destId="{1BFD48CD-136E-462F-9435-C8A4F9C8BB4B}" srcOrd="0" destOrd="0" presId="urn:microsoft.com/office/officeart/2005/8/layout/target3"/>
    <dgm:cxn modelId="{9B37527D-7EC2-40A4-AE2C-DE7D7BFE4836}" type="presOf" srcId="{D3416D27-37B8-446A-A01C-519106892FD1}" destId="{32C8839B-E550-4AFF-A8EF-A3DF7DE6F301}" srcOrd="1" destOrd="0" presId="urn:microsoft.com/office/officeart/2005/8/layout/target3"/>
    <dgm:cxn modelId="{4DA185B1-21C3-4684-9E28-B56CCAAB3D13}" type="presParOf" srcId="{1BFD48CD-136E-462F-9435-C8A4F9C8BB4B}" destId="{9E617904-EC32-4375-9B70-3AC26769D02C}" srcOrd="0" destOrd="0" presId="urn:microsoft.com/office/officeart/2005/8/layout/target3"/>
    <dgm:cxn modelId="{BAF2EC51-A9C9-4CEC-9BE5-9CE6C1CD0D98}" type="presParOf" srcId="{1BFD48CD-136E-462F-9435-C8A4F9C8BB4B}" destId="{50804B48-F63C-45C2-B8D8-F75253040468}" srcOrd="1" destOrd="0" presId="urn:microsoft.com/office/officeart/2005/8/layout/target3"/>
    <dgm:cxn modelId="{C036689D-426E-4C31-879A-2B1282D10FD3}" type="presParOf" srcId="{1BFD48CD-136E-462F-9435-C8A4F9C8BB4B}" destId="{80D7F3C0-A405-415C-9605-4EC0E1AE73CE}" srcOrd="2" destOrd="0" presId="urn:microsoft.com/office/officeart/2005/8/layout/target3"/>
    <dgm:cxn modelId="{33C5688F-728F-4DEC-8BB8-E5918FF547F8}" type="presParOf" srcId="{1BFD48CD-136E-462F-9435-C8A4F9C8BB4B}" destId="{32C8839B-E550-4AFF-A8EF-A3DF7DE6F30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3D781E-A343-4E2C-A86D-927B729906B2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1F37277-5910-45B2-AB92-50167764489C}">
      <dgm:prSet/>
      <dgm:spPr/>
      <dgm:t>
        <a:bodyPr/>
        <a:lstStyle/>
        <a:p>
          <a:pPr rtl="0"/>
          <a:r>
            <a:rPr lang="ru-RU" dirty="0" smtClean="0"/>
            <a:t>За время контакта </a:t>
          </a:r>
          <a:r>
            <a:rPr lang="ru-RU" b="1" dirty="0" smtClean="0"/>
            <a:t>загрязнения задерживаются поверхностью </a:t>
          </a:r>
          <a:r>
            <a:rPr lang="ru-RU" dirty="0" smtClean="0"/>
            <a:t>адсорбента, а из аппарата выводится газ, который может содержать </a:t>
          </a:r>
          <a:r>
            <a:rPr lang="ru-RU" b="1" dirty="0" smtClean="0"/>
            <a:t>инертные примеси, не взаимодействующие  с адсорбентом  </a:t>
          </a:r>
          <a:r>
            <a:rPr lang="ru-RU" dirty="0" smtClean="0"/>
            <a:t>или незначительно им поглощаемые. </a:t>
          </a:r>
          <a:endParaRPr lang="ru-RU" dirty="0"/>
        </a:p>
      </dgm:t>
    </dgm:pt>
    <dgm:pt modelId="{F731AF1A-0966-4182-9AD2-5943F322D6F0}" type="parTrans" cxnId="{237376AE-6F99-44BF-9FD5-918F6FBAEAAA}">
      <dgm:prSet/>
      <dgm:spPr/>
      <dgm:t>
        <a:bodyPr/>
        <a:lstStyle/>
        <a:p>
          <a:endParaRPr lang="ru-RU"/>
        </a:p>
      </dgm:t>
    </dgm:pt>
    <dgm:pt modelId="{698014E8-8B14-4E58-953D-DBEBECFF56B2}" type="sibTrans" cxnId="{237376AE-6F99-44BF-9FD5-918F6FBAEAAA}">
      <dgm:prSet/>
      <dgm:spPr/>
      <dgm:t>
        <a:bodyPr/>
        <a:lstStyle/>
        <a:p>
          <a:endParaRPr lang="ru-RU"/>
        </a:p>
      </dgm:t>
    </dgm:pt>
    <dgm:pt modelId="{4CDD8F19-5181-4868-8943-6C3127AE8F53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Регенерацию</a:t>
          </a:r>
          <a:r>
            <a:rPr lang="ru-RU" dirty="0" smtClean="0"/>
            <a:t> адсорбента проводят </a:t>
          </a:r>
          <a:r>
            <a:rPr lang="ru-RU" b="1" dirty="0" smtClean="0"/>
            <a:t>продувкой  нагретым водяным паром.</a:t>
          </a:r>
          <a:endParaRPr lang="ru-RU" b="1" dirty="0"/>
        </a:p>
      </dgm:t>
    </dgm:pt>
    <dgm:pt modelId="{3618B7A7-1ABB-4A02-B388-25DD1D80C4DA}" type="parTrans" cxnId="{48837268-56A2-4822-BB08-5DA1244C35A5}">
      <dgm:prSet/>
      <dgm:spPr/>
      <dgm:t>
        <a:bodyPr/>
        <a:lstStyle/>
        <a:p>
          <a:endParaRPr lang="ru-RU"/>
        </a:p>
      </dgm:t>
    </dgm:pt>
    <dgm:pt modelId="{223341B4-EE22-4960-A092-6FE70D1DD854}" type="sibTrans" cxnId="{48837268-56A2-4822-BB08-5DA1244C35A5}">
      <dgm:prSet/>
      <dgm:spPr/>
      <dgm:t>
        <a:bodyPr/>
        <a:lstStyle/>
        <a:p>
          <a:endParaRPr lang="ru-RU"/>
        </a:p>
      </dgm:t>
    </dgm:pt>
    <dgm:pt modelId="{A1B25519-62B2-4BFA-A56C-1702DDB6A965}" type="pres">
      <dgm:prSet presAssocID="{2F3D781E-A343-4E2C-A86D-927B729906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AECF1-5B29-4B26-B5DE-918F788AACE6}" type="pres">
      <dgm:prSet presAssocID="{2F3D781E-A343-4E2C-A86D-927B729906B2}" presName="dummyMaxCanvas" presStyleCnt="0">
        <dgm:presLayoutVars/>
      </dgm:prSet>
      <dgm:spPr/>
    </dgm:pt>
    <dgm:pt modelId="{246D6A30-5886-4C8E-BA45-8FD86F6E47E2}" type="pres">
      <dgm:prSet presAssocID="{2F3D781E-A343-4E2C-A86D-927B729906B2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2ED0B-B84C-4253-B128-8AAD09F1B485}" type="pres">
      <dgm:prSet presAssocID="{2F3D781E-A343-4E2C-A86D-927B729906B2}" presName="TwoNodes_2" presStyleLbl="node1" presStyleIdx="1" presStyleCnt="2" custLinFactNeighborX="150" custLinFactNeighborY="-4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F5BDA-FBA2-496B-815C-792F7DC5DF74}" type="pres">
      <dgm:prSet presAssocID="{2F3D781E-A343-4E2C-A86D-927B729906B2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6254A-CEAB-4DCF-89C5-04F29C57698E}" type="pres">
      <dgm:prSet presAssocID="{2F3D781E-A343-4E2C-A86D-927B729906B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5D9B7-48C7-4B83-8C62-1E714E732AB9}" type="pres">
      <dgm:prSet presAssocID="{2F3D781E-A343-4E2C-A86D-927B729906B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0DC58-86B2-44BD-A5D8-05AFA6D15967}" type="presOf" srcId="{4CDD8F19-5181-4868-8943-6C3127AE8F53}" destId="{8BD2ED0B-B84C-4253-B128-8AAD09F1B485}" srcOrd="0" destOrd="0" presId="urn:microsoft.com/office/officeart/2005/8/layout/vProcess5"/>
    <dgm:cxn modelId="{237376AE-6F99-44BF-9FD5-918F6FBAEAAA}" srcId="{2F3D781E-A343-4E2C-A86D-927B729906B2}" destId="{41F37277-5910-45B2-AB92-50167764489C}" srcOrd="0" destOrd="0" parTransId="{F731AF1A-0966-4182-9AD2-5943F322D6F0}" sibTransId="{698014E8-8B14-4E58-953D-DBEBECFF56B2}"/>
    <dgm:cxn modelId="{22317DC9-2CE9-4FCE-AF07-5B449BC54C2B}" type="presOf" srcId="{2F3D781E-A343-4E2C-A86D-927B729906B2}" destId="{A1B25519-62B2-4BFA-A56C-1702DDB6A965}" srcOrd="0" destOrd="0" presId="urn:microsoft.com/office/officeart/2005/8/layout/vProcess5"/>
    <dgm:cxn modelId="{799294B0-ECAD-4442-895A-02E5F69C2B91}" type="presOf" srcId="{41F37277-5910-45B2-AB92-50167764489C}" destId="{246D6A30-5886-4C8E-BA45-8FD86F6E47E2}" srcOrd="0" destOrd="0" presId="urn:microsoft.com/office/officeart/2005/8/layout/vProcess5"/>
    <dgm:cxn modelId="{48837268-56A2-4822-BB08-5DA1244C35A5}" srcId="{2F3D781E-A343-4E2C-A86D-927B729906B2}" destId="{4CDD8F19-5181-4868-8943-6C3127AE8F53}" srcOrd="1" destOrd="0" parTransId="{3618B7A7-1ABB-4A02-B388-25DD1D80C4DA}" sibTransId="{223341B4-EE22-4960-A092-6FE70D1DD854}"/>
    <dgm:cxn modelId="{A4DAC52A-27E4-4FEE-A1AD-9959F6EF13E5}" type="presOf" srcId="{41F37277-5910-45B2-AB92-50167764489C}" destId="{F7E6254A-CEAB-4DCF-89C5-04F29C57698E}" srcOrd="1" destOrd="0" presId="urn:microsoft.com/office/officeart/2005/8/layout/vProcess5"/>
    <dgm:cxn modelId="{A6258FDC-86EC-4F9C-959D-CB05A95435CB}" type="presOf" srcId="{698014E8-8B14-4E58-953D-DBEBECFF56B2}" destId="{7E0F5BDA-FBA2-496B-815C-792F7DC5DF74}" srcOrd="0" destOrd="0" presId="urn:microsoft.com/office/officeart/2005/8/layout/vProcess5"/>
    <dgm:cxn modelId="{8983C462-A278-462D-834B-A98BC5DD7BBC}" type="presOf" srcId="{4CDD8F19-5181-4868-8943-6C3127AE8F53}" destId="{8385D9B7-48C7-4B83-8C62-1E714E732AB9}" srcOrd="1" destOrd="0" presId="urn:microsoft.com/office/officeart/2005/8/layout/vProcess5"/>
    <dgm:cxn modelId="{DDBBDFEC-296B-4110-A34E-C9674112D645}" type="presParOf" srcId="{A1B25519-62B2-4BFA-A56C-1702DDB6A965}" destId="{EA3AECF1-5B29-4B26-B5DE-918F788AACE6}" srcOrd="0" destOrd="0" presId="urn:microsoft.com/office/officeart/2005/8/layout/vProcess5"/>
    <dgm:cxn modelId="{1A9FAE01-860A-486B-83A1-EBF6617F0204}" type="presParOf" srcId="{A1B25519-62B2-4BFA-A56C-1702DDB6A965}" destId="{246D6A30-5886-4C8E-BA45-8FD86F6E47E2}" srcOrd="1" destOrd="0" presId="urn:microsoft.com/office/officeart/2005/8/layout/vProcess5"/>
    <dgm:cxn modelId="{8BC5EE40-058B-4057-89A1-D492D604F733}" type="presParOf" srcId="{A1B25519-62B2-4BFA-A56C-1702DDB6A965}" destId="{8BD2ED0B-B84C-4253-B128-8AAD09F1B485}" srcOrd="2" destOrd="0" presId="urn:microsoft.com/office/officeart/2005/8/layout/vProcess5"/>
    <dgm:cxn modelId="{9A3F799F-F945-49AD-8107-84EFD92C292C}" type="presParOf" srcId="{A1B25519-62B2-4BFA-A56C-1702DDB6A965}" destId="{7E0F5BDA-FBA2-496B-815C-792F7DC5DF74}" srcOrd="3" destOrd="0" presId="urn:microsoft.com/office/officeart/2005/8/layout/vProcess5"/>
    <dgm:cxn modelId="{46E8F10A-BEFD-46EB-90C1-DFDC3C4EB495}" type="presParOf" srcId="{A1B25519-62B2-4BFA-A56C-1702DDB6A965}" destId="{F7E6254A-CEAB-4DCF-89C5-04F29C57698E}" srcOrd="4" destOrd="0" presId="urn:microsoft.com/office/officeart/2005/8/layout/vProcess5"/>
    <dgm:cxn modelId="{F594066E-08A9-45F0-8908-06A99364DF40}" type="presParOf" srcId="{A1B25519-62B2-4BFA-A56C-1702DDB6A965}" destId="{8385D9B7-48C7-4B83-8C62-1E714E732AB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A9399E-F298-408E-8BCA-C4498E8B9ABD}">
      <dsp:nvSpPr>
        <dsp:cNvPr id="0" name=""/>
        <dsp:cNvSpPr/>
      </dsp:nvSpPr>
      <dsp:spPr>
        <a:xfrm>
          <a:off x="0" y="0"/>
          <a:ext cx="5604164" cy="56041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3D1E42-B40A-465E-BDC3-6359BE27C051}">
      <dsp:nvSpPr>
        <dsp:cNvPr id="0" name=""/>
        <dsp:cNvSpPr/>
      </dsp:nvSpPr>
      <dsp:spPr>
        <a:xfrm>
          <a:off x="2802082" y="0"/>
          <a:ext cx="7912100" cy="5604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FF0000"/>
              </a:solidFill>
            </a:rPr>
            <a:t>Адсорбируемая молекула газа</a:t>
          </a:r>
          <a:r>
            <a:rPr lang="ru-RU" sz="2600" b="1" kern="1200" dirty="0" smtClean="0"/>
            <a:t> </a:t>
          </a:r>
          <a:r>
            <a:rPr lang="ru-RU" sz="2600" kern="1200" dirty="0" smtClean="0"/>
            <a:t>задерживается на твердой поверхности, причем этот </a:t>
          </a:r>
          <a:r>
            <a:rPr lang="ru-RU" sz="2600" b="1" kern="1200" dirty="0" smtClean="0">
              <a:solidFill>
                <a:srgbClr val="FF0000"/>
              </a:solidFill>
            </a:rPr>
            <a:t>процесс сопровождается выделением тепла</a:t>
          </a:r>
          <a:r>
            <a:rPr lang="ru-RU" sz="2600" b="1" kern="1200" dirty="0" smtClean="0"/>
            <a:t> </a:t>
          </a:r>
          <a:r>
            <a:rPr lang="ru-RU" sz="2600" kern="1200" dirty="0" smtClean="0"/>
            <a:t>в количестве, часто близком к величине </a:t>
          </a:r>
          <a:r>
            <a:rPr lang="ru-RU" sz="2600" b="1" kern="1200" dirty="0" smtClean="0"/>
            <a:t>теплоты </a:t>
          </a:r>
          <a:r>
            <a:rPr lang="ru-RU" sz="2600" b="1" kern="1200" dirty="0" smtClean="0">
              <a:solidFill>
                <a:srgbClr val="FF0000"/>
              </a:solidFill>
            </a:rPr>
            <a:t>конденсации</a:t>
          </a:r>
          <a:r>
            <a:rPr lang="ru-RU" sz="2600" kern="1200" dirty="0" smtClean="0"/>
            <a:t>, то есть </a:t>
          </a:r>
          <a:r>
            <a:rPr lang="ru-RU" sz="2600" b="1" kern="1200" dirty="0" smtClean="0">
              <a:solidFill>
                <a:srgbClr val="FF0000"/>
              </a:solidFill>
            </a:rPr>
            <a:t>адсорбция всегда является экзотермическим процессом</a:t>
          </a:r>
          <a:r>
            <a:rPr lang="ru-RU" sz="2600" kern="1200" dirty="0" smtClean="0"/>
            <a:t>. </a:t>
          </a:r>
          <a:endParaRPr lang="ru-RU" sz="2600" kern="1200" dirty="0"/>
        </a:p>
      </dsp:txBody>
      <dsp:txXfrm>
        <a:off x="2802082" y="0"/>
        <a:ext cx="7912100" cy="2661977"/>
      </dsp:txXfrm>
    </dsp:sp>
    <dsp:sp modelId="{67F2141A-C267-414E-9811-01EA5499644E}">
      <dsp:nvSpPr>
        <dsp:cNvPr id="0" name=""/>
        <dsp:cNvSpPr/>
      </dsp:nvSpPr>
      <dsp:spPr>
        <a:xfrm>
          <a:off x="1471093" y="2661977"/>
          <a:ext cx="2661977" cy="26619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4400000"/>
                <a:satOff val="-100000"/>
                <a:lumOff val="42157"/>
                <a:alphaOff val="0"/>
                <a:shade val="51000"/>
                <a:satMod val="130000"/>
              </a:schemeClr>
            </a:gs>
            <a:gs pos="80000">
              <a:schemeClr val="accent2">
                <a:hueOff val="-14400000"/>
                <a:satOff val="-100000"/>
                <a:lumOff val="42157"/>
                <a:alphaOff val="0"/>
                <a:shade val="93000"/>
                <a:satMod val="130000"/>
              </a:schemeClr>
            </a:gs>
            <a:gs pos="100000">
              <a:schemeClr val="accent2">
                <a:hueOff val="-14400000"/>
                <a:satOff val="-100000"/>
                <a:lumOff val="4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671C0B-D541-42E1-B2B8-6EB1A1928E1E}">
      <dsp:nvSpPr>
        <dsp:cNvPr id="0" name=""/>
        <dsp:cNvSpPr/>
      </dsp:nvSpPr>
      <dsp:spPr>
        <a:xfrm>
          <a:off x="2802082" y="2661977"/>
          <a:ext cx="7912100" cy="26619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100000"/>
              <a:lumOff val="4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Следовательно, </a:t>
          </a:r>
          <a:r>
            <a:rPr lang="ru-RU" sz="2600" b="1" kern="1200" dirty="0" smtClean="0">
              <a:solidFill>
                <a:srgbClr val="000099"/>
              </a:solidFill>
            </a:rPr>
            <a:t>при осуществлении адсорбции желательно охлаждение слоя адсорбента или предварительное охлаждение подаваемого газа</a:t>
          </a:r>
          <a:r>
            <a:rPr lang="ru-RU" sz="2600" kern="1200" dirty="0" smtClean="0">
              <a:solidFill>
                <a:srgbClr val="000099"/>
              </a:solidFill>
            </a:rPr>
            <a:t>.</a:t>
          </a:r>
          <a:endParaRPr lang="ru-RU" sz="2600" kern="1200" dirty="0">
            <a:solidFill>
              <a:srgbClr val="000099"/>
            </a:solidFill>
          </a:endParaRPr>
        </a:p>
      </dsp:txBody>
      <dsp:txXfrm>
        <a:off x="2802082" y="2661977"/>
        <a:ext cx="7912100" cy="26619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02439D-070C-4ACF-80DA-37D90AE6DA2A}">
      <dsp:nvSpPr>
        <dsp:cNvPr id="0" name=""/>
        <dsp:cNvSpPr/>
      </dsp:nvSpPr>
      <dsp:spPr>
        <a:xfrm>
          <a:off x="0" y="0"/>
          <a:ext cx="9240520" cy="1417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Адсорбенты, используемые </a:t>
          </a:r>
          <a:r>
            <a:rPr lang="ru-RU" sz="2400" b="1" kern="1200" dirty="0" smtClean="0">
              <a:solidFill>
                <a:srgbClr val="C00000"/>
              </a:solidFill>
            </a:rPr>
            <a:t>для обработки газов в стационарных слоях</a:t>
          </a:r>
          <a:r>
            <a:rPr lang="ru-RU" sz="2400" b="1" kern="1200" dirty="0" smtClean="0"/>
            <a:t>,</a:t>
          </a:r>
          <a:r>
            <a:rPr lang="ru-RU" sz="2400" kern="1200" dirty="0" smtClean="0"/>
            <a:t> обычно гранулируются. </a:t>
          </a:r>
          <a:endParaRPr lang="ru-RU" sz="2400" kern="1200" dirty="0"/>
        </a:p>
      </dsp:txBody>
      <dsp:txXfrm>
        <a:off x="0" y="0"/>
        <a:ext cx="7794144" cy="1417320"/>
      </dsp:txXfrm>
    </dsp:sp>
    <dsp:sp modelId="{A9B183B0-DEB8-44E7-AF89-BF66B9ABB8FE}">
      <dsp:nvSpPr>
        <dsp:cNvPr id="0" name=""/>
        <dsp:cNvSpPr/>
      </dsp:nvSpPr>
      <dsp:spPr>
        <a:xfrm>
          <a:off x="815339" y="1653539"/>
          <a:ext cx="9240520" cy="1417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этом особое </a:t>
          </a:r>
          <a:r>
            <a:rPr lang="ru-RU" sz="2400" b="1" kern="1200" dirty="0" smtClean="0">
              <a:solidFill>
                <a:srgbClr val="C00000"/>
              </a:solidFill>
            </a:rPr>
            <a:t>внимание уделяется размеру гранул</a:t>
          </a:r>
          <a:r>
            <a:rPr lang="ru-RU" sz="2400" kern="1200" dirty="0" smtClean="0"/>
            <a:t>, от которого зависит сопротивление газовому потоку.</a:t>
          </a:r>
          <a:endParaRPr lang="ru-RU" sz="2400" kern="1200" dirty="0"/>
        </a:p>
      </dsp:txBody>
      <dsp:txXfrm>
        <a:off x="815339" y="1653539"/>
        <a:ext cx="7503922" cy="1417320"/>
      </dsp:txXfrm>
    </dsp:sp>
    <dsp:sp modelId="{1B938073-4BD0-48AC-9746-D04E6215B78A}">
      <dsp:nvSpPr>
        <dsp:cNvPr id="0" name=""/>
        <dsp:cNvSpPr/>
      </dsp:nvSpPr>
      <dsp:spPr>
        <a:xfrm>
          <a:off x="1630679" y="3307079"/>
          <a:ext cx="9240520" cy="1417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Для </a:t>
          </a:r>
          <a:r>
            <a:rPr lang="ru-RU" sz="2200" b="1" kern="1200" dirty="0" err="1" smtClean="0">
              <a:solidFill>
                <a:srgbClr val="C00000"/>
              </a:solidFill>
            </a:rPr>
            <a:t>ожиженных</a:t>
          </a:r>
          <a:r>
            <a:rPr lang="ru-RU" sz="2200" b="1" kern="1200" dirty="0" smtClean="0">
              <a:solidFill>
                <a:srgbClr val="C00000"/>
              </a:solidFill>
            </a:rPr>
            <a:t> и движущихся адсорбционных слоев </a:t>
          </a:r>
          <a:r>
            <a:rPr lang="ru-RU" sz="2200" kern="1200" dirty="0" smtClean="0"/>
            <a:t>большое значение имеет и </a:t>
          </a:r>
          <a:r>
            <a:rPr lang="ru-RU" sz="2200" b="1" kern="1200" dirty="0" smtClean="0">
              <a:solidFill>
                <a:srgbClr val="C00000"/>
              </a:solidFill>
            </a:rPr>
            <a:t>твердость частиц адсорбента</a:t>
          </a:r>
          <a:r>
            <a:rPr lang="ru-RU" sz="2200" kern="1200" dirty="0" smtClean="0"/>
            <a:t>, поскольку в этих случаях желательно по возможности </a:t>
          </a:r>
          <a:r>
            <a:rPr lang="ru-RU" sz="2200" b="1" kern="1200" dirty="0" smtClean="0"/>
            <a:t>уменьшить истирание адсорбента</a:t>
          </a:r>
          <a:endParaRPr lang="ru-RU" sz="2200" kern="1200" dirty="0"/>
        </a:p>
      </dsp:txBody>
      <dsp:txXfrm>
        <a:off x="1630679" y="3307079"/>
        <a:ext cx="7503922" cy="1417320"/>
      </dsp:txXfrm>
    </dsp:sp>
    <dsp:sp modelId="{B8F56A5D-AE4C-4A16-90ED-66634ADC5153}">
      <dsp:nvSpPr>
        <dsp:cNvPr id="0" name=""/>
        <dsp:cNvSpPr/>
      </dsp:nvSpPr>
      <dsp:spPr>
        <a:xfrm>
          <a:off x="8319262" y="1074801"/>
          <a:ext cx="921258" cy="921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319262" y="1074801"/>
        <a:ext cx="921258" cy="921258"/>
      </dsp:txXfrm>
    </dsp:sp>
    <dsp:sp modelId="{6B5B97BE-D317-4E8A-B6F7-493A201619F4}">
      <dsp:nvSpPr>
        <dsp:cNvPr id="0" name=""/>
        <dsp:cNvSpPr/>
      </dsp:nvSpPr>
      <dsp:spPr>
        <a:xfrm>
          <a:off x="9134602" y="2718892"/>
          <a:ext cx="921258" cy="921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134602" y="2718892"/>
        <a:ext cx="921258" cy="9212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25ADC5-6E57-440C-873D-5A8D4C7DACBE}">
      <dsp:nvSpPr>
        <dsp:cNvPr id="0" name=""/>
        <dsp:cNvSpPr/>
      </dsp:nvSpPr>
      <dsp:spPr>
        <a:xfrm>
          <a:off x="0" y="0"/>
          <a:ext cx="5763079" cy="57912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E0F0F1-59B3-47EF-97C3-FE74EA4967DA}">
      <dsp:nvSpPr>
        <dsp:cNvPr id="0" name=""/>
        <dsp:cNvSpPr/>
      </dsp:nvSpPr>
      <dsp:spPr>
        <a:xfrm>
          <a:off x="2881539" y="579685"/>
          <a:ext cx="3746002" cy="2058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Наиболее универсальным адсорбентом - </a:t>
          </a:r>
          <a:r>
            <a:rPr lang="ru-RU" sz="1800" b="1" kern="1200" dirty="0" smtClean="0">
              <a:solidFill>
                <a:srgbClr val="C00000"/>
              </a:solidFill>
            </a:rPr>
            <a:t>активированный уголь</a:t>
          </a:r>
          <a:r>
            <a:rPr lang="ru-RU" sz="1800" kern="1200" dirty="0" smtClean="0">
              <a:solidFill>
                <a:srgbClr val="C00000"/>
              </a:solidFill>
            </a:rPr>
            <a:t>, </a:t>
          </a:r>
          <a:r>
            <a:rPr lang="ru-RU" sz="1800" kern="1200" dirty="0" smtClean="0"/>
            <a:t>удельная поверхность единицы массы которого достигает  10</a:t>
          </a:r>
          <a:r>
            <a:rPr lang="ru-RU" sz="1800" kern="1200" baseline="30000" dirty="0" smtClean="0"/>
            <a:t>6   </a:t>
          </a:r>
          <a:r>
            <a:rPr lang="ru-RU" sz="1800" kern="1200" dirty="0" smtClean="0"/>
            <a:t>м</a:t>
          </a:r>
          <a:r>
            <a:rPr lang="ru-RU" sz="1800" kern="1200" baseline="30000" dirty="0" smtClean="0"/>
            <a:t>2</a:t>
          </a:r>
          <a:r>
            <a:rPr lang="ru-RU" sz="1800" kern="1200" dirty="0" smtClean="0"/>
            <a:t>/кг. </a:t>
          </a:r>
          <a:endParaRPr lang="ru-RU" sz="1800" kern="1200" dirty="0"/>
        </a:p>
      </dsp:txBody>
      <dsp:txXfrm>
        <a:off x="2881539" y="579685"/>
        <a:ext cx="3746002" cy="2058590"/>
      </dsp:txXfrm>
    </dsp:sp>
    <dsp:sp modelId="{2F2DD980-D9C5-4FA6-9107-ED9AB4E8E8EC}">
      <dsp:nvSpPr>
        <dsp:cNvPr id="0" name=""/>
        <dsp:cNvSpPr/>
      </dsp:nvSpPr>
      <dsp:spPr>
        <a:xfrm>
          <a:off x="2881539" y="2895600"/>
          <a:ext cx="3746002" cy="20585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100000"/>
              <a:lumOff val="4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Активированный уголь и ряд других адсорбентов применяют </a:t>
          </a:r>
          <a:r>
            <a:rPr lang="ru-RU" sz="1800" b="1" kern="1200" dirty="0" smtClean="0">
              <a:solidFill>
                <a:srgbClr val="C00000"/>
              </a:solidFill>
            </a:rPr>
            <a:t>для очистки газов от  паров органических растворителей, удаления неприятных запахов и др</a:t>
          </a:r>
          <a:r>
            <a:rPr lang="ru-RU" sz="1800" kern="1200" dirty="0" smtClean="0">
              <a:solidFill>
                <a:srgbClr val="C00000"/>
              </a:solidFill>
            </a:rPr>
            <a:t>.</a:t>
          </a:r>
          <a:r>
            <a:rPr lang="ru-RU" sz="1800" u="sng" kern="1200" dirty="0" smtClean="0">
              <a:solidFill>
                <a:srgbClr val="C00000"/>
              </a:solidFill>
            </a:rPr>
            <a:t> 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2881539" y="2895600"/>
        <a:ext cx="3746002" cy="20585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875FC3-B2B6-43E4-97A6-E381F1403797}">
      <dsp:nvSpPr>
        <dsp:cNvPr id="0" name=""/>
        <dsp:cNvSpPr/>
      </dsp:nvSpPr>
      <dsp:spPr>
        <a:xfrm>
          <a:off x="4977649" y="1102355"/>
          <a:ext cx="8494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948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80390" y="1143675"/>
        <a:ext cx="44004" cy="8800"/>
      </dsp:txXfrm>
    </dsp:sp>
    <dsp:sp modelId="{96AE03B6-442F-42D8-89ED-3328AB321C7D}">
      <dsp:nvSpPr>
        <dsp:cNvPr id="0" name=""/>
        <dsp:cNvSpPr/>
      </dsp:nvSpPr>
      <dsp:spPr>
        <a:xfrm>
          <a:off x="1152991" y="138"/>
          <a:ext cx="3826458" cy="22958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Область применения адсорбции</a:t>
          </a:r>
          <a:r>
            <a:rPr lang="ru-RU" sz="2200" kern="1200" dirty="0" smtClean="0">
              <a:solidFill>
                <a:srgbClr val="C00000"/>
              </a:solidFill>
            </a:rPr>
            <a:t>:</a:t>
          </a:r>
          <a:r>
            <a:rPr lang="ru-RU" sz="2200" kern="1200" dirty="0" smtClean="0"/>
            <a:t> обработка </a:t>
          </a:r>
          <a:r>
            <a:rPr lang="ru-RU" sz="2200" b="1" kern="1200" dirty="0" smtClean="0">
              <a:solidFill>
                <a:srgbClr val="C00000"/>
              </a:solidFill>
            </a:rPr>
            <a:t>больших объемов</a:t>
          </a:r>
          <a:r>
            <a:rPr lang="ru-RU" sz="2200" kern="1200" dirty="0" smtClean="0">
              <a:solidFill>
                <a:srgbClr val="C00000"/>
              </a:solidFill>
            </a:rPr>
            <a:t> </a:t>
          </a:r>
          <a:r>
            <a:rPr lang="ru-RU" sz="2200" kern="1200" dirty="0" smtClean="0"/>
            <a:t>газов </a:t>
          </a:r>
          <a:r>
            <a:rPr lang="ru-RU" sz="2200" b="1" kern="1200" dirty="0" smtClean="0">
              <a:solidFill>
                <a:srgbClr val="C00000"/>
              </a:solidFill>
            </a:rPr>
            <a:t>с низкой концентрацией </a:t>
          </a:r>
          <a:r>
            <a:rPr lang="ru-RU" sz="2200" kern="1200" dirty="0" smtClean="0"/>
            <a:t>вредных примесей. </a:t>
          </a:r>
          <a:endParaRPr lang="ru-RU" sz="2200" kern="1200" dirty="0"/>
        </a:p>
      </dsp:txBody>
      <dsp:txXfrm>
        <a:off x="1152991" y="138"/>
        <a:ext cx="3826458" cy="2295874"/>
      </dsp:txXfrm>
    </dsp:sp>
    <dsp:sp modelId="{9A0BE2B0-2AF1-42B8-9A9E-7F03558E9289}">
      <dsp:nvSpPr>
        <dsp:cNvPr id="0" name=""/>
        <dsp:cNvSpPr/>
      </dsp:nvSpPr>
      <dsp:spPr>
        <a:xfrm>
          <a:off x="3066220" y="2294213"/>
          <a:ext cx="4706543" cy="849485"/>
        </a:xfrm>
        <a:custGeom>
          <a:avLst/>
          <a:gdLst/>
          <a:ahLst/>
          <a:cxnLst/>
          <a:rect l="0" t="0" r="0" b="0"/>
          <a:pathLst>
            <a:path>
              <a:moveTo>
                <a:pt x="4706543" y="0"/>
              </a:moveTo>
              <a:lnTo>
                <a:pt x="4706543" y="441842"/>
              </a:lnTo>
              <a:lnTo>
                <a:pt x="0" y="441842"/>
              </a:lnTo>
              <a:lnTo>
                <a:pt x="0" y="84948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99789" y="2714555"/>
        <a:ext cx="239406" cy="8800"/>
      </dsp:txXfrm>
    </dsp:sp>
    <dsp:sp modelId="{0F942623-6793-4815-AED4-1F0515C4282F}">
      <dsp:nvSpPr>
        <dsp:cNvPr id="0" name=""/>
        <dsp:cNvSpPr/>
      </dsp:nvSpPr>
      <dsp:spPr>
        <a:xfrm>
          <a:off x="5859535" y="138"/>
          <a:ext cx="3826458" cy="22958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Адсорбция позволяет производить очистку газов </a:t>
          </a:r>
          <a:r>
            <a:rPr lang="ru-RU" sz="2200" b="1" kern="1200" dirty="0" smtClean="0">
              <a:solidFill>
                <a:srgbClr val="C00000"/>
              </a:solidFill>
            </a:rPr>
            <a:t>при повышенных температурах.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5859535" y="138"/>
        <a:ext cx="3826458" cy="2295874"/>
      </dsp:txXfrm>
    </dsp:sp>
    <dsp:sp modelId="{0B1035D7-AD44-4E75-8275-845809B35F3E}">
      <dsp:nvSpPr>
        <dsp:cNvPr id="0" name=""/>
        <dsp:cNvSpPr/>
      </dsp:nvSpPr>
      <dsp:spPr>
        <a:xfrm>
          <a:off x="1152991" y="3176098"/>
          <a:ext cx="3826458" cy="22958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Посредством адсорбции </a:t>
          </a:r>
          <a:r>
            <a:rPr lang="ru-RU" sz="2200" kern="1200" dirty="0" smtClean="0"/>
            <a:t>принципиально возможно извлечь из выбросов </a:t>
          </a:r>
          <a:r>
            <a:rPr lang="ru-RU" sz="2200" b="1" kern="1200" dirty="0" smtClean="0">
              <a:solidFill>
                <a:srgbClr val="C00000"/>
              </a:solidFill>
            </a:rPr>
            <a:t>любой загрязнитель в широком диапазоне концентраций</a:t>
          </a:r>
          <a:r>
            <a:rPr lang="ru-RU" sz="2200" kern="1200" dirty="0" smtClean="0">
              <a:solidFill>
                <a:srgbClr val="C00000"/>
              </a:solidFill>
            </a:rPr>
            <a:t>.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1152991" y="3176098"/>
        <a:ext cx="3826458" cy="22958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5EC2E3-DBBE-41A9-895C-32F36411AC27}">
      <dsp:nvSpPr>
        <dsp:cNvPr id="0" name=""/>
        <dsp:cNvSpPr/>
      </dsp:nvSpPr>
      <dsp:spPr>
        <a:xfrm>
          <a:off x="0" y="3999540"/>
          <a:ext cx="10520218" cy="13127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 выборе адсорбента основное внимание уделяется его </a:t>
          </a:r>
          <a:r>
            <a:rPr lang="ru-RU" sz="2200" b="1" kern="1200" dirty="0" smtClean="0">
              <a:solidFill>
                <a:srgbClr val="C00000"/>
              </a:solidFill>
            </a:rPr>
            <a:t>селективности и адсорбционной способности по отношению к извлекаемому компоненту</a:t>
          </a:r>
          <a:r>
            <a:rPr lang="ru-RU" sz="2200" kern="1200" dirty="0" smtClean="0">
              <a:solidFill>
                <a:srgbClr val="C00000"/>
              </a:solidFill>
            </a:rPr>
            <a:t>.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0" y="3999540"/>
        <a:ext cx="10520218" cy="1312738"/>
      </dsp:txXfrm>
    </dsp:sp>
    <dsp:sp modelId="{E72A01DD-43F7-49EC-85F0-9CDD0B4B9C58}">
      <dsp:nvSpPr>
        <dsp:cNvPr id="0" name=""/>
        <dsp:cNvSpPr/>
      </dsp:nvSpPr>
      <dsp:spPr>
        <a:xfrm rot="10800000">
          <a:off x="0" y="2000239"/>
          <a:ext cx="10520218" cy="201899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Необходима также предварительная обработка </a:t>
          </a:r>
          <a:r>
            <a:rPr lang="ru-RU" sz="2200" b="1" kern="1200" dirty="0" smtClean="0">
              <a:solidFill>
                <a:srgbClr val="C00000"/>
              </a:solidFill>
            </a:rPr>
            <a:t>(осушка) сильно увлажненных газов</a:t>
          </a:r>
          <a:r>
            <a:rPr lang="ru-RU" sz="2200" kern="1200" dirty="0" smtClean="0">
              <a:solidFill>
                <a:srgbClr val="C00000"/>
              </a:solidFill>
            </a:rPr>
            <a:t>. </a:t>
          </a:r>
          <a:endParaRPr lang="ru-RU" sz="2200" kern="1200" dirty="0">
            <a:solidFill>
              <a:srgbClr val="C00000"/>
            </a:solidFill>
          </a:endParaRPr>
        </a:p>
      </dsp:txBody>
      <dsp:txXfrm rot="10800000">
        <a:off x="0" y="2000239"/>
        <a:ext cx="10520218" cy="2018991"/>
      </dsp:txXfrm>
    </dsp:sp>
    <dsp:sp modelId="{597EB488-3019-4606-9E93-D7032ACD831F}">
      <dsp:nvSpPr>
        <dsp:cNvPr id="0" name=""/>
        <dsp:cNvSpPr/>
      </dsp:nvSpPr>
      <dsp:spPr>
        <a:xfrm rot="10800000">
          <a:off x="0" y="939"/>
          <a:ext cx="10520218" cy="201899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Однако </a:t>
          </a:r>
          <a:r>
            <a:rPr lang="ru-RU" sz="2200" b="1" kern="1200" dirty="0" smtClean="0">
              <a:solidFill>
                <a:srgbClr val="C00000"/>
              </a:solidFill>
            </a:rPr>
            <a:t>высококонцентрированные загрязнители </a:t>
          </a:r>
          <a:r>
            <a:rPr lang="ru-RU" sz="2200" kern="1200" dirty="0" smtClean="0"/>
            <a:t>(ориентировочно с концентрациями </a:t>
          </a:r>
          <a:r>
            <a:rPr lang="ru-RU" sz="2200" b="1" kern="1200" dirty="0" smtClean="0"/>
            <a:t>более 5 г/м</a:t>
          </a:r>
          <a:r>
            <a:rPr lang="ru-RU" sz="2200" b="1" kern="1200" baseline="30000" dirty="0" smtClean="0"/>
            <a:t>3</a:t>
          </a:r>
          <a:r>
            <a:rPr lang="ru-RU" sz="2200" kern="1200" dirty="0" smtClean="0"/>
            <a:t>) удобнее подвергать </a:t>
          </a:r>
          <a:r>
            <a:rPr lang="ru-RU" sz="2200" b="1" kern="1200" dirty="0" smtClean="0">
              <a:solidFill>
                <a:srgbClr val="C00000"/>
              </a:solidFill>
            </a:rPr>
            <a:t>предварительной обработке </a:t>
          </a:r>
          <a:r>
            <a:rPr lang="ru-RU" sz="2200" kern="1200" dirty="0" smtClean="0">
              <a:solidFill>
                <a:srgbClr val="C00000"/>
              </a:solidFill>
            </a:rPr>
            <a:t>(конденсацией, абсорбцией) </a:t>
          </a:r>
          <a:r>
            <a:rPr lang="ru-RU" sz="2200" b="1" kern="1200" dirty="0" smtClean="0">
              <a:solidFill>
                <a:srgbClr val="C00000"/>
              </a:solidFill>
            </a:rPr>
            <a:t>для снижения их концентраций</a:t>
          </a:r>
          <a:r>
            <a:rPr lang="ru-RU" sz="2200" kern="1200" dirty="0" smtClean="0">
              <a:solidFill>
                <a:srgbClr val="C00000"/>
              </a:solidFill>
            </a:rPr>
            <a:t>. </a:t>
          </a:r>
          <a:endParaRPr lang="ru-RU" sz="2200" kern="1200" dirty="0">
            <a:solidFill>
              <a:srgbClr val="C00000"/>
            </a:solidFill>
          </a:endParaRPr>
        </a:p>
      </dsp:txBody>
      <dsp:txXfrm rot="10800000">
        <a:off x="0" y="939"/>
        <a:ext cx="10520218" cy="201899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3005E2-06B8-419A-A079-B45083F6E280}">
      <dsp:nvSpPr>
        <dsp:cNvPr id="0" name=""/>
        <dsp:cNvSpPr/>
      </dsp:nvSpPr>
      <dsp:spPr>
        <a:xfrm>
          <a:off x="0" y="0"/>
          <a:ext cx="9114905" cy="1732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Хемосорбция</a:t>
          </a:r>
          <a:r>
            <a:rPr lang="ru-RU" sz="2200" kern="1200" dirty="0" smtClean="0"/>
            <a:t>, как правило, </a:t>
          </a:r>
          <a:r>
            <a:rPr lang="ru-RU" sz="2200" b="1" kern="1200" dirty="0" smtClean="0"/>
            <a:t>процесс необратимый</a:t>
          </a:r>
          <a:r>
            <a:rPr lang="ru-RU" sz="2200" kern="1200" dirty="0" smtClean="0"/>
            <a:t>, то есть </a:t>
          </a:r>
          <a:r>
            <a:rPr lang="ru-RU" sz="2200" b="1" kern="1200" dirty="0" smtClean="0"/>
            <a:t>десорбция</a:t>
          </a:r>
          <a:r>
            <a:rPr lang="ru-RU" sz="2200" kern="1200" dirty="0" smtClean="0"/>
            <a:t> адсорбированного вещества может быть осуществлена только </a:t>
          </a:r>
          <a:r>
            <a:rPr lang="ru-RU" sz="2200" b="1" kern="1200" dirty="0" smtClean="0"/>
            <a:t>при удалении некоторого количества твердого адсорбента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>
        <a:off x="0" y="0"/>
        <a:ext cx="7346435" cy="1732944"/>
      </dsp:txXfrm>
    </dsp:sp>
    <dsp:sp modelId="{122E81B7-7B0B-4838-BB4C-851A96813098}">
      <dsp:nvSpPr>
        <dsp:cNvPr id="0" name=""/>
        <dsp:cNvSpPr/>
      </dsp:nvSpPr>
      <dsp:spPr>
        <a:xfrm>
          <a:off x="804256" y="2021767"/>
          <a:ext cx="9114905" cy="1732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00000"/>
                <a:satOff val="-50000"/>
                <a:lumOff val="21079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50000"/>
                <a:lumOff val="21079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50000"/>
                <a:lumOff val="210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качестве примера можно привести кислород, который настолько сильно адсорбируется на активированном угле, что удалить его с поверхности можно только в виде СО или СО</a:t>
          </a:r>
          <a:r>
            <a:rPr lang="ru-RU" sz="2200" kern="1200" baseline="-25000" dirty="0" smtClean="0"/>
            <a:t>2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>
        <a:off x="804256" y="2021767"/>
        <a:ext cx="7184235" cy="1732944"/>
      </dsp:txXfrm>
    </dsp:sp>
    <dsp:sp modelId="{5E34E6D1-04FC-4AA2-B401-61175E58B12D}">
      <dsp:nvSpPr>
        <dsp:cNvPr id="0" name=""/>
        <dsp:cNvSpPr/>
      </dsp:nvSpPr>
      <dsp:spPr>
        <a:xfrm>
          <a:off x="1608512" y="4043535"/>
          <a:ext cx="9114905" cy="1732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00000"/>
                <a:satOff val="-100000"/>
                <a:lumOff val="42157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100000"/>
                <a:lumOff val="42157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100000"/>
                <a:lumOff val="4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 хемосорбции </a:t>
          </a:r>
          <a:r>
            <a:rPr lang="ru-RU" sz="2200" b="1" kern="1200" dirty="0" smtClean="0"/>
            <a:t>в качестве адсорбента </a:t>
          </a:r>
          <a:r>
            <a:rPr lang="ru-RU" sz="2200" kern="1200" dirty="0" smtClean="0"/>
            <a:t>используют водные растворы солей, органические вещества и водные суспензии различных веществ.</a:t>
          </a:r>
          <a:endParaRPr lang="ru-RU" sz="2200" kern="1200" dirty="0"/>
        </a:p>
      </dsp:txBody>
      <dsp:txXfrm>
        <a:off x="1608512" y="4043535"/>
        <a:ext cx="7184235" cy="1732944"/>
      </dsp:txXfrm>
    </dsp:sp>
    <dsp:sp modelId="{CEFF1B70-9B72-4F72-AB71-072A87AD0968}">
      <dsp:nvSpPr>
        <dsp:cNvPr id="0" name=""/>
        <dsp:cNvSpPr/>
      </dsp:nvSpPr>
      <dsp:spPr>
        <a:xfrm>
          <a:off x="7988491" y="1314149"/>
          <a:ext cx="1126413" cy="1126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988491" y="1314149"/>
        <a:ext cx="1126413" cy="1126413"/>
      </dsp:txXfrm>
    </dsp:sp>
    <dsp:sp modelId="{42CBC682-5D0F-492F-8C08-6B180751AC6A}">
      <dsp:nvSpPr>
        <dsp:cNvPr id="0" name=""/>
        <dsp:cNvSpPr/>
      </dsp:nvSpPr>
      <dsp:spPr>
        <a:xfrm>
          <a:off x="8792748" y="3324364"/>
          <a:ext cx="1126413" cy="1126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400000"/>
            <a:satOff val="-100000"/>
            <a:lumOff val="70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00000"/>
              <a:lumOff val="7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792748" y="3324364"/>
        <a:ext cx="1126413" cy="112641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17904-EC32-4375-9B70-3AC26769D02C}">
      <dsp:nvSpPr>
        <dsp:cNvPr id="0" name=""/>
        <dsp:cNvSpPr/>
      </dsp:nvSpPr>
      <dsp:spPr>
        <a:xfrm>
          <a:off x="0" y="0"/>
          <a:ext cx="5011042" cy="50110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D7F3C0-A405-415C-9605-4EC0E1AE73CE}">
      <dsp:nvSpPr>
        <dsp:cNvPr id="0" name=""/>
        <dsp:cNvSpPr/>
      </dsp:nvSpPr>
      <dsp:spPr>
        <a:xfrm>
          <a:off x="2505521" y="0"/>
          <a:ext cx="8467279" cy="5011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Аппараты для адсорбционной очистки </a:t>
          </a:r>
          <a:r>
            <a:rPr lang="ru-RU" sz="3200" kern="1200" dirty="0" smtClean="0"/>
            <a:t>газов представляют собой </a:t>
          </a:r>
          <a:r>
            <a:rPr lang="ru-RU" sz="3200" b="1" kern="1200" dirty="0" smtClean="0"/>
            <a:t>вертикальные, горизонтальные  или кольцевые   емкости</a:t>
          </a:r>
          <a:r>
            <a:rPr lang="ru-RU" sz="3200" kern="1200" dirty="0" smtClean="0"/>
            <a:t>, заполненные </a:t>
          </a:r>
          <a:r>
            <a:rPr lang="ru-RU" sz="3200" b="1" kern="1200" dirty="0" smtClean="0"/>
            <a:t>пористым адсорбентом</a:t>
          </a:r>
          <a:r>
            <a:rPr lang="ru-RU" sz="3200" kern="1200" dirty="0" smtClean="0"/>
            <a:t>, через слой которого </a:t>
          </a:r>
          <a:r>
            <a:rPr lang="ru-RU" sz="3200" b="1" kern="1200" dirty="0" smtClean="0"/>
            <a:t>пропускается поток очищаемого газа</a:t>
          </a:r>
          <a:r>
            <a:rPr lang="ru-RU" sz="3200" kern="1200" dirty="0" smtClean="0"/>
            <a:t>. </a:t>
          </a:r>
          <a:endParaRPr lang="ru-RU" sz="3200" kern="1200" dirty="0"/>
        </a:p>
      </dsp:txBody>
      <dsp:txXfrm>
        <a:off x="2505521" y="0"/>
        <a:ext cx="8467279" cy="50110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6D6A30-5886-4C8E-BA45-8FD86F6E47E2}">
      <dsp:nvSpPr>
        <dsp:cNvPr id="0" name=""/>
        <dsp:cNvSpPr/>
      </dsp:nvSpPr>
      <dsp:spPr>
        <a:xfrm>
          <a:off x="0" y="0"/>
          <a:ext cx="9330805" cy="245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время контакта </a:t>
          </a:r>
          <a:r>
            <a:rPr lang="ru-RU" sz="2400" b="1" kern="1200" dirty="0" smtClean="0"/>
            <a:t>загрязнения задерживаются поверхностью </a:t>
          </a:r>
          <a:r>
            <a:rPr lang="ru-RU" sz="2400" kern="1200" dirty="0" smtClean="0"/>
            <a:t>адсорбента, а из аппарата выводится газ, который может содержать </a:t>
          </a:r>
          <a:r>
            <a:rPr lang="ru-RU" sz="2400" b="1" kern="1200" dirty="0" smtClean="0"/>
            <a:t>инертные примеси, не взаимодействующие  с адсорбентом  </a:t>
          </a:r>
          <a:r>
            <a:rPr lang="ru-RU" sz="2400" kern="1200" dirty="0" smtClean="0"/>
            <a:t>или незначительно им поглощаемые. </a:t>
          </a:r>
          <a:endParaRPr lang="ru-RU" sz="2400" kern="1200" dirty="0"/>
        </a:p>
      </dsp:txBody>
      <dsp:txXfrm>
        <a:off x="0" y="0"/>
        <a:ext cx="6932765" cy="2459528"/>
      </dsp:txXfrm>
    </dsp:sp>
    <dsp:sp modelId="{8BD2ED0B-B84C-4253-B128-8AAD09F1B485}">
      <dsp:nvSpPr>
        <dsp:cNvPr id="0" name=""/>
        <dsp:cNvSpPr/>
      </dsp:nvSpPr>
      <dsp:spPr>
        <a:xfrm>
          <a:off x="1646612" y="2893886"/>
          <a:ext cx="9330805" cy="245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Регенерацию</a:t>
          </a:r>
          <a:r>
            <a:rPr lang="ru-RU" sz="2400" kern="1200" dirty="0" smtClean="0"/>
            <a:t> адсорбента проводят </a:t>
          </a:r>
          <a:r>
            <a:rPr lang="ru-RU" sz="2400" b="1" kern="1200" dirty="0" smtClean="0"/>
            <a:t>продувкой  нагретым водяным паром.</a:t>
          </a:r>
          <a:endParaRPr lang="ru-RU" sz="2400" b="1" kern="1200" dirty="0"/>
        </a:p>
      </dsp:txBody>
      <dsp:txXfrm>
        <a:off x="1646612" y="2893886"/>
        <a:ext cx="6085499" cy="2459528"/>
      </dsp:txXfrm>
    </dsp:sp>
    <dsp:sp modelId="{7E0F5BDA-FBA2-496B-815C-792F7DC5DF74}">
      <dsp:nvSpPr>
        <dsp:cNvPr id="0" name=""/>
        <dsp:cNvSpPr/>
      </dsp:nvSpPr>
      <dsp:spPr>
        <a:xfrm>
          <a:off x="7732112" y="1933462"/>
          <a:ext cx="1598693" cy="15986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732112" y="1933462"/>
        <a:ext cx="1598693" cy="159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F8470-E857-41C8-BADF-37BE54BEA13A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8197B-1B92-4FC7-B039-99BA182EAF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60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B691FDCE-9A7A-4E9C-B766-4D6453AD25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7DF6B661-C5C0-4302-A72D-BD4DF33E48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C1D1E468-3A18-48C2-A420-D911DC042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81CF3-6A38-4DB5-B35C-D95DDD55E3F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56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2971800"/>
            <a:ext cx="9956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" y="4343400"/>
            <a:ext cx="99568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altLang="en-US" smtClean="0"/>
              <a:t>Образец подзаголовка</a:t>
            </a: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77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770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AAE8130-EE4E-4E05-BC5D-DB2CC279B7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B8C13-59FC-494F-A730-690F83A1D2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6600" y="76200"/>
            <a:ext cx="2717801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3200" y="76200"/>
            <a:ext cx="7950201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53508-91E9-47DC-957C-E020E6FAC2A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3B07C-2B18-444D-AAF2-56276C061A2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9060C-5ECC-4E4D-A1CA-239265D11C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3201" y="1447800"/>
            <a:ext cx="5334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40401" y="1447800"/>
            <a:ext cx="5334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6B56-DDFB-4852-8670-00474479956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0430-EF2F-40CB-9F3D-E0272B33EE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E010-2D02-4F15-BF77-91F4BD1D4B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B3ABB-E332-4F9D-A36E-BB8095D6AB1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F4779-AF46-4846-943D-8432332C78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8AFE6-9CF6-4E27-A5F2-08933DF0C74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934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447800"/>
            <a:ext cx="1087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BBDB2B6-9D9F-4CC7-92BA-9CC2AE8F5B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8109" y="2999509"/>
            <a:ext cx="99568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 «Адсорбция»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16984" y="4887356"/>
            <a:ext cx="8873641" cy="1344478"/>
          </a:xfrm>
        </p:spPr>
        <p:txBody>
          <a:bodyPr/>
          <a:lstStyle/>
          <a:p>
            <a:r>
              <a:rPr lang="ru-RU" dirty="0" smtClean="0"/>
              <a:t>Дисциплина «</a:t>
            </a:r>
            <a:r>
              <a:rPr lang="ru-RU" dirty="0" err="1" smtClean="0"/>
              <a:t>Тепломассообмен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Автор </a:t>
            </a:r>
            <a:r>
              <a:rPr lang="ru-RU" smtClean="0"/>
              <a:t>Брагина </a:t>
            </a:r>
            <a:r>
              <a:rPr lang="ru-RU" smtClean="0"/>
              <a:t>Е.Н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2">
            <a:extLst>
              <a:ext uri="{FF2B5EF4-FFF2-40B4-BE49-F238E27FC236}">
                <a16:creationId xmlns="" xmlns:a16="http://schemas.microsoft.com/office/drawing/2014/main" id="{99BED309-AB9A-456B-BC58-FA9E5BC42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76" t="9702" r="11641" b="46313"/>
          <a:stretch>
            <a:fillRect/>
          </a:stretch>
        </p:blipFill>
        <p:spPr bwMode="auto">
          <a:xfrm>
            <a:off x="221673" y="0"/>
            <a:ext cx="4419600" cy="31501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48758" y="424629"/>
            <a:ext cx="6622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ГАПОУ КК«Новороссийский колледж строительства и экономики»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70157" y="1052513"/>
          <a:ext cx="10838985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 Применение адсорбции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09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4182" y="858982"/>
          <a:ext cx="10520218" cy="531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200" y="0"/>
            <a:ext cx="11115964" cy="1219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 Виды адсорбции</a:t>
            </a:r>
            <a:endParaRPr lang="ru-RU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170" name="Объект 2">
            <a:extLst>
              <a:ext uri="{FF2B5EF4-FFF2-40B4-BE49-F238E27FC236}">
                <a16:creationId xmlns="" xmlns:a16="http://schemas.microsoft.com/office/drawing/2014/main" id="{44C0A931-D5B5-43B0-9538-A6F821B2F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1427018"/>
            <a:ext cx="5241636" cy="47451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333399"/>
                </a:solidFill>
              </a:rPr>
              <a:t>Если взаимодействие между </a:t>
            </a:r>
            <a:r>
              <a:rPr lang="ru-RU" sz="2000" dirty="0" err="1">
                <a:solidFill>
                  <a:srgbClr val="333399"/>
                </a:solidFill>
              </a:rPr>
              <a:t>адсорбатом</a:t>
            </a:r>
            <a:r>
              <a:rPr lang="ru-RU" sz="2000" dirty="0">
                <a:solidFill>
                  <a:srgbClr val="333399"/>
                </a:solidFill>
              </a:rPr>
              <a:t> и адсорбентом </a:t>
            </a:r>
            <a:r>
              <a:rPr lang="ru-RU" sz="2000" b="1" dirty="0">
                <a:solidFill>
                  <a:srgbClr val="333399"/>
                </a:solidFill>
              </a:rPr>
              <a:t>ограничивается межмолекулярным взаимодействием и является проявлением физических сил </a:t>
            </a:r>
            <a:r>
              <a:rPr lang="ru-RU" sz="2000" dirty="0">
                <a:solidFill>
                  <a:srgbClr val="333399"/>
                </a:solidFill>
              </a:rPr>
              <a:t>(например, индукционное, электростатическое взаимодействие), то такой процесс носит название </a:t>
            </a:r>
            <a:r>
              <a:rPr lang="ru-RU" sz="2000" b="1" dirty="0">
                <a:solidFill>
                  <a:srgbClr val="333399"/>
                </a:solidFill>
              </a:rPr>
              <a:t>физической адсорбция</a:t>
            </a:r>
            <a:r>
              <a:rPr lang="ru-RU" sz="2000" dirty="0">
                <a:solidFill>
                  <a:srgbClr val="333399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333399"/>
                </a:solidFill>
              </a:rPr>
              <a:t>При проявлении химических сил </a:t>
            </a:r>
            <a:r>
              <a:rPr lang="ru-RU" sz="2000" dirty="0">
                <a:solidFill>
                  <a:srgbClr val="333399"/>
                </a:solidFill>
              </a:rPr>
              <a:t>(например, перераспределение электронной плотности) в процессе взаимодействия говорят о </a:t>
            </a:r>
            <a:r>
              <a:rPr lang="ru-RU" sz="2000" b="1" dirty="0">
                <a:solidFill>
                  <a:srgbClr val="333399"/>
                </a:solidFill>
              </a:rPr>
              <a:t>химической адсорбции (хемосорбции).</a:t>
            </a:r>
          </a:p>
          <a:p>
            <a:pPr marL="0" indent="0" defTabSz="912813">
              <a:buNone/>
            </a:pPr>
            <a:endParaRPr lang="ru-RU" alt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069FD2A-90B5-4476-8AEC-08E1D5BD4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8005" y="1577729"/>
            <a:ext cx="5883381" cy="3243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2413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98764" y="748145"/>
          <a:ext cx="10723418" cy="577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181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12618" y="1558469"/>
          <a:ext cx="10972800" cy="501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 Аппараты для адсорбционной очистки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4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3200" y="706582"/>
          <a:ext cx="10977418" cy="546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Адсорбционная колонна</a:t>
            </a:r>
            <a:endParaRPr lang="ru-RU" dirty="0"/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1499F3FC-1B68-42CE-8B1A-1E4D18E2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160" y="1641764"/>
            <a:ext cx="2128298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76DD94-533B-4212-B41F-800CFF4FBD75}"/>
              </a:ext>
            </a:extLst>
          </p:cNvPr>
          <p:cNvSpPr txBox="1"/>
          <p:nvPr/>
        </p:nvSpPr>
        <p:spPr>
          <a:xfrm>
            <a:off x="4861934" y="1204096"/>
            <a:ext cx="6668428" cy="52802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Аппарат для поглощения одного или нескольких компонентов из смеси газов или раствора твердым веществом - адсорбентом. Применяется при извлечении из газов и жидкостей различных веществ, содержащихся в небольших концентрациях, летучих растворителей из их смесей c воздухом или каким-либо газом, в процессах осушения и очистки природных газов и т.п. </a:t>
            </a:r>
          </a:p>
          <a:p>
            <a:r>
              <a:rPr lang="ru-RU" sz="2000" dirty="0"/>
              <a:t>B качестве адсорбента используются твёрдые пористые вещества c большой удельной поверхностью - активные угли, цеолиты, силикагель, ионообменные смолы (иониты) и др.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1 - штуцер для входа газа; 2 - распределитель газового потока; 3 - сетка; 4 - адсорбент; 5 - корпус; 6 - штуцер для отвода газа; 7 - люк для выгрузки адсорбента; 8 - люк для загрузки адсорбента.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327694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адсорбционной газоочистной установки</a:t>
            </a:r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="" xmlns:a16="http://schemas.microsoft.com/office/drawing/2014/main" id="{E9A937A0-16DF-4346-91BF-A3BD9DB90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3179" y="1345348"/>
            <a:ext cx="4726566" cy="514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374779B-E527-4F41-A4AD-B06AEBBAD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5977" y="2410691"/>
            <a:ext cx="4656351" cy="360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088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Вопросы для контроля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Дайте определение адсорбции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является причиной возникновения процесса адсорбции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Назовите наиболее универсальный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Какая область применения адсорбции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используют в качестве адсорбента при хемосорбции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представляют собой аппараты для адсорбционной очистки газов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Савиновских </a:t>
            </a:r>
            <a:r>
              <a:rPr lang="ru-RU" dirty="0" smtClean="0"/>
              <a:t>А.Г. Основы технической термодинамики[Электронный ресурс]: учебное пособие для СПО/ Савиновских А.Г., </a:t>
            </a:r>
            <a:r>
              <a:rPr lang="ru-RU" dirty="0" err="1" smtClean="0"/>
              <a:t>Коробейникова</a:t>
            </a:r>
            <a:r>
              <a:rPr lang="ru-RU" dirty="0" smtClean="0"/>
              <a:t> И.Ю., Новикова Д.А.—доступа: http://www.iprbookshop.ru/86069.html.— ЭБС «</a:t>
            </a:r>
            <a:r>
              <a:rPr lang="ru-RU" dirty="0" err="1" smtClean="0"/>
              <a:t>IPRbooks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</a:t>
            </a:r>
            <a:endParaRPr lang="ru-RU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процесс адсорбции и его практическое применение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Иметь представление о выборе методов очистки</a:t>
            </a:r>
          </a:p>
          <a:p>
            <a:r>
              <a:rPr lang="ru-RU" dirty="0" smtClean="0"/>
              <a:t>Понимать сущность процесса адсорбции и выбора адсорбента</a:t>
            </a:r>
          </a:p>
          <a:p>
            <a:r>
              <a:rPr lang="ru-RU" dirty="0" smtClean="0"/>
              <a:t>Знать оборудование для процессов адсорбции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Содержание</a:t>
            </a:r>
            <a:endParaRPr lang="ru-RU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Понятие адсорбции</a:t>
            </a:r>
          </a:p>
          <a:p>
            <a:r>
              <a:rPr lang="ru-RU" dirty="0" smtClean="0"/>
              <a:t>2 Адсорбенты</a:t>
            </a:r>
          </a:p>
          <a:p>
            <a:r>
              <a:rPr lang="ru-RU" dirty="0" smtClean="0"/>
              <a:t>3 Применение адсорбции</a:t>
            </a:r>
          </a:p>
          <a:p>
            <a:r>
              <a:rPr lang="ru-RU" dirty="0" smtClean="0"/>
              <a:t>4 Виды адсорбции</a:t>
            </a:r>
          </a:p>
          <a:p>
            <a:r>
              <a:rPr lang="ru-RU" dirty="0" smtClean="0"/>
              <a:t>5 Аппараты для адсорбционной очистки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3DB85F67-0458-460D-95F2-E31145289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93" y="929464"/>
            <a:ext cx="4059044" cy="4515687"/>
          </a:xfrm>
          <a:solidFill>
            <a:srgbClr val="FFFF99"/>
          </a:solidFill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2C3F97-166F-4822-A53B-115F4F20380F}"/>
              </a:ext>
            </a:extLst>
          </p:cNvPr>
          <p:cNvSpPr txBox="1"/>
          <p:nvPr/>
        </p:nvSpPr>
        <p:spPr>
          <a:xfrm>
            <a:off x="240793" y="5417825"/>
            <a:ext cx="449394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a) </a:t>
            </a:r>
            <a:r>
              <a:rPr lang="ru-RU" sz="2000" dirty="0">
                <a:solidFill>
                  <a:srgbClr val="FF0000"/>
                </a:solidFill>
              </a:rPr>
              <a:t>адсорбент (твердая фаза),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b) </a:t>
            </a:r>
            <a:r>
              <a:rPr lang="ru-RU" sz="2000" dirty="0" err="1">
                <a:solidFill>
                  <a:srgbClr val="FF0000"/>
                </a:solidFill>
              </a:rPr>
              <a:t>адсорбат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c) </a:t>
            </a:r>
            <a:r>
              <a:rPr lang="ru-RU" sz="2000" dirty="0" err="1">
                <a:solidFill>
                  <a:srgbClr val="FF0000"/>
                </a:solidFill>
              </a:rPr>
              <a:t>адсорбтив</a:t>
            </a:r>
            <a:r>
              <a:rPr lang="ru-RU" sz="2000" dirty="0">
                <a:solidFill>
                  <a:srgbClr val="FF0000"/>
                </a:solidFill>
              </a:rPr>
              <a:t> (газовая фаза)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Понятие адсорбции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24944" y="1385455"/>
            <a:ext cx="5167747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Адсорбция</a:t>
            </a:r>
            <a:r>
              <a:rPr lang="ru-RU" sz="3600" dirty="0" smtClean="0">
                <a:solidFill>
                  <a:srgbClr val="FF0000"/>
                </a:solidFill>
              </a:rPr>
              <a:t> –</a:t>
            </a:r>
            <a:r>
              <a:rPr lang="ru-RU" sz="3600" dirty="0" smtClean="0"/>
              <a:t> самопроизвольное изменение концентрации компонента в поверхностном слое по сравнению с объемом фазы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9138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32509" y="775855"/>
            <a:ext cx="10714182" cy="5590309"/>
          </a:xfrm>
          <a:prstGeom prst="foldedCorner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Причиной возникновения процесса адсорбции </a:t>
            </a:r>
            <a:r>
              <a:rPr lang="ru-RU" dirty="0" smtClean="0">
                <a:solidFill>
                  <a:srgbClr val="333399"/>
                </a:solidFill>
              </a:rPr>
              <a:t>являются </a:t>
            </a:r>
            <a:r>
              <a:rPr lang="ru-RU" b="1" dirty="0" smtClean="0">
                <a:solidFill>
                  <a:srgbClr val="FF0000"/>
                </a:solidFill>
              </a:rPr>
              <a:t>силы притяжения</a:t>
            </a:r>
            <a:r>
              <a:rPr lang="ru-RU" dirty="0" smtClean="0">
                <a:solidFill>
                  <a:srgbClr val="333399"/>
                </a:solidFill>
              </a:rPr>
              <a:t>, существующие между атомами, молекулами и ионами в твердом состоянии (</a:t>
            </a:r>
            <a:r>
              <a:rPr lang="ru-RU" dirty="0" err="1" smtClean="0">
                <a:solidFill>
                  <a:srgbClr val="333399"/>
                </a:solidFill>
              </a:rPr>
              <a:t>нескомпенсированность</a:t>
            </a:r>
            <a:r>
              <a:rPr lang="ru-RU" dirty="0" smtClean="0">
                <a:solidFill>
                  <a:srgbClr val="333399"/>
                </a:solidFill>
              </a:rPr>
              <a:t> силовых полей частиц), </a:t>
            </a:r>
            <a:r>
              <a:rPr lang="ru-RU" b="1" dirty="0" smtClean="0">
                <a:solidFill>
                  <a:srgbClr val="FF0000"/>
                </a:solidFill>
              </a:rPr>
              <a:t>позволяющие частицам на поверхности, притягивать и удерживать другие вещества</a:t>
            </a:r>
            <a:r>
              <a:rPr lang="ru-RU" b="1" dirty="0" smtClean="0">
                <a:solidFill>
                  <a:srgbClr val="333399"/>
                </a:solidFill>
              </a:rPr>
              <a:t> </a:t>
            </a:r>
            <a:r>
              <a:rPr lang="ru-RU" dirty="0" smtClean="0">
                <a:solidFill>
                  <a:srgbClr val="333399"/>
                </a:solidFill>
              </a:rPr>
              <a:t>- газы и жидкости.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958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0218" y="568036"/>
          <a:ext cx="10714182" cy="5604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Адсорбенты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3200" y="1447800"/>
          <a:ext cx="10871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162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156365" y="484909"/>
          <a:ext cx="6627542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D604F38-71DD-44F0-9184-E9DB7F17EE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2" t="7578" r="3678" b="42237"/>
          <a:stretch>
            <a:fillRect/>
          </a:stretch>
        </p:blipFill>
        <p:spPr bwMode="auto">
          <a:xfrm>
            <a:off x="657978" y="831274"/>
            <a:ext cx="3955586" cy="30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8130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7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B2B2B2"/>
      </a:accent1>
      <a:accent2>
        <a:srgbClr val="0000FF"/>
      </a:accent2>
      <a:accent3>
        <a:srgbClr val="EBEBEB"/>
      </a:accent3>
      <a:accent4>
        <a:srgbClr val="000000"/>
      </a:accent4>
      <a:accent5>
        <a:srgbClr val="D5D5D5"/>
      </a:accent5>
      <a:accent6>
        <a:srgbClr val="0000E7"/>
      </a:accent6>
      <a:hlink>
        <a:srgbClr val="0000FF"/>
      </a:hlink>
      <a:folHlink>
        <a:srgbClr val="00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Тема37</Template>
  <TotalTime>1088</TotalTime>
  <Words>675</Words>
  <Application>Microsoft Office PowerPoint</Application>
  <PresentationFormat>Произвольный</PresentationFormat>
  <Paragraphs>64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Тема37</vt:lpstr>
      <vt:lpstr>Тема урока «Адсорбция»</vt:lpstr>
      <vt:lpstr>Цель</vt:lpstr>
      <vt:lpstr>Задачи</vt:lpstr>
      <vt:lpstr>Содержание</vt:lpstr>
      <vt:lpstr>1 Понятие адсорбции</vt:lpstr>
      <vt:lpstr>Слайд 6</vt:lpstr>
      <vt:lpstr>Слайд 7</vt:lpstr>
      <vt:lpstr>2 Адсорбенты</vt:lpstr>
      <vt:lpstr>Слайд 9</vt:lpstr>
      <vt:lpstr>3 Применение адсорбции</vt:lpstr>
      <vt:lpstr>Слайд 11</vt:lpstr>
      <vt:lpstr>4 Виды адсорбции</vt:lpstr>
      <vt:lpstr>Слайд 13</vt:lpstr>
      <vt:lpstr>5 Аппараты для адсорбционной очистки</vt:lpstr>
      <vt:lpstr>Слайд 15</vt:lpstr>
      <vt:lpstr>Адсорбционная колонна</vt:lpstr>
      <vt:lpstr>Схема адсорбционной газоочистной установки</vt:lpstr>
      <vt:lpstr>Вопросы для контроля 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avanesyan</cp:lastModifiedBy>
  <cp:revision>136</cp:revision>
  <dcterms:created xsi:type="dcterms:W3CDTF">2017-09-08T11:07:02Z</dcterms:created>
  <dcterms:modified xsi:type="dcterms:W3CDTF">2022-02-15T07:14:10Z</dcterms:modified>
</cp:coreProperties>
</file>