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57" r:id="rId2"/>
    <p:sldId id="332" r:id="rId3"/>
    <p:sldId id="339" r:id="rId4"/>
    <p:sldId id="340" r:id="rId5"/>
    <p:sldId id="341" r:id="rId6"/>
    <p:sldId id="342" r:id="rId7"/>
    <p:sldId id="344" r:id="rId8"/>
    <p:sldId id="345" r:id="rId9"/>
    <p:sldId id="346" r:id="rId10"/>
    <p:sldId id="348" r:id="rId11"/>
    <p:sldId id="306" r:id="rId12"/>
    <p:sldId id="307" r:id="rId13"/>
    <p:sldId id="311" r:id="rId14"/>
    <p:sldId id="315" r:id="rId15"/>
    <p:sldId id="317" r:id="rId16"/>
    <p:sldId id="322" r:id="rId17"/>
    <p:sldId id="323" r:id="rId18"/>
    <p:sldId id="350" r:id="rId19"/>
    <p:sldId id="351" r:id="rId20"/>
    <p:sldId id="324" r:id="rId21"/>
    <p:sldId id="353" r:id="rId22"/>
    <p:sldId id="35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140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7316BB-AF84-4F93-8243-82A55ECF37D0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3014A6-531F-4339-BBEF-955603E46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49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9DC97-6F2D-4D0A-B143-A56E9BE33BD3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2586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1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7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34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7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6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2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80C2B-1805-4178-A1C8-D4D578EE8AE5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7E851-8572-4E50-95C1-236281DE4F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9061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6154A-4D31-4555-9F75-3A668A71E2B5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B6B0-E6DF-4DEB-A86C-1695EB6E85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287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00809-BF1C-40F8-B55F-915777D62987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8792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2A0D7-3D97-41F4-9903-5A3B0F1E51DE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4909-F76B-4A6F-8B52-C85BF3C0E6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2594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B891A-8475-418F-B224-2327AAE6AA9C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8CFD7-7576-4698-9398-AB184244D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2140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11E3-1B20-4C6C-8C2D-F7441A100593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914-60E4-4F46-9C7E-B1B14AA49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7533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90C8C-3583-4AD8-90BE-09256BF21042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1761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FD999-C2F0-4AE5-8E7E-752045CB672A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4F832-E74A-4F8C-AC6A-8285833DE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1583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2C787-10BA-4066-A04E-8162320E8062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9AF5-CC3A-4A7D-AC18-08BF77CDC6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5048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A1C85-1BFC-481B-BA9F-A059CB8FB11F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D8CFA-12DC-4BB5-9D3F-7122DA05FD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9580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72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92688" cy="5544616"/>
          </a:xfrm>
          <a:prstGeom prst="rect">
            <a:avLst/>
          </a:prstGeom>
          <a:noFill/>
        </p:spPr>
      </p:pic>
      <p:pic>
        <p:nvPicPr>
          <p:cNvPr id="6148" name="Рисунок 3" descr="г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9575">
            <a:off x="6672380" y="3318927"/>
            <a:ext cx="1666875" cy="23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6" descr="флаг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5175"/>
            <a:ext cx="169168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07834" cy="6336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76328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spc="300" dirty="0" smtClean="0">
                <a:latin typeface="Arial" pitchFamily="34" charset="0"/>
                <a:cs typeface="Arial" pitchFamily="34" charset="0"/>
              </a:rPr>
              <a:t>АФГАНСКАЯ ВОЙНА ПРОДОЛЖАЛАСЬ </a:t>
            </a:r>
            <a:r>
              <a:rPr lang="ru-RU" sz="2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2238 </a:t>
            </a:r>
            <a:r>
              <a:rPr lang="ru-RU" b="1" spc="300" dirty="0" smtClean="0">
                <a:latin typeface="Arial" pitchFamily="34" charset="0"/>
                <a:cs typeface="Arial" pitchFamily="34" charset="0"/>
              </a:rPr>
              <a:t>ДНЕЙ.</a:t>
            </a:r>
            <a:endParaRPr lang="ru-RU" b="1" spc="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95936" y="1412776"/>
            <a:ext cx="4608512" cy="4032448"/>
            <a:chOff x="3995936" y="1412776"/>
            <a:chExt cx="4608512" cy="403244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95936" y="2348880"/>
              <a:ext cx="2088232" cy="309634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ru-RU" b="1" u="sng" spc="300" dirty="0" smtClean="0">
                  <a:latin typeface="Arial" pitchFamily="34" charset="0"/>
                  <a:cs typeface="Arial" pitchFamily="34" charset="0"/>
                </a:rPr>
                <a:t>Потери техники: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Самолеты: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118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Вертолеты: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333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Танки: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147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БМП, БТР, БРДМ: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1314 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Орудия, минометы: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433</a:t>
              </a:r>
              <a:endPara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Содержимое 6" descr="коллаж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168" y="2348880"/>
              <a:ext cx="2519025" cy="3096344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995936" y="1412776"/>
              <a:ext cx="4608512" cy="9787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Пропали без вести и попали в плен: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417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Ранены, контужены, травмированы: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53 753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Стали инвалидами: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10 751</a:t>
              </a:r>
              <a:endPara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03648" y="5661248"/>
            <a:ext cx="633670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Всего погибло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13836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человек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0040" y="3663022"/>
            <a:ext cx="8388424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Понятие воин-интернационалист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начали использовать во время Гражданской войны 1918-22 годов, так называли иностранцев, участвовавших в конфликте на стороне советской власти. 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СССР воинами-интернационалистами считались военные, которые участвовали в вооружённых конфликтах на территории других государств. 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Начиная с 1950 года, советские граждане побывали в более чем 15 "горячих точках". </a:t>
            </a:r>
          </a:p>
        </p:txBody>
      </p:sp>
      <p:pic>
        <p:nvPicPr>
          <p:cNvPr id="61442" name="Picture 2" descr="ÐÐ°ÑÑÐ¸Ð½ÐºÐ¸ Ð¿Ð¾ Ð·Ð°Ð¿ÑÐ¾ÑÑ Ð²Ð¾Ð¸Ð½Ñ Ð¸Ð½ÑÐµÑÐ½Ð°ÑÐ¸Ð¾Ð½Ð°Ð»Ð¸ÑÑÑ"/>
          <p:cNvPicPr>
            <a:picLocks noChangeAspect="1" noChangeArrowheads="1"/>
          </p:cNvPicPr>
          <p:nvPr/>
        </p:nvPicPr>
        <p:blipFill>
          <a:blip r:embed="rId2" cstate="print"/>
          <a:srcRect l="6473"/>
          <a:stretch>
            <a:fillRect/>
          </a:stretch>
        </p:blipFill>
        <p:spPr bwMode="auto">
          <a:xfrm>
            <a:off x="395536" y="1091688"/>
            <a:ext cx="8352928" cy="2481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395953"/>
            <a:ext cx="835292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ВОЙНЫ – ИНТЕРНАЦИОНАЛИСТЫ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6483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FF0000"/>
                </a:solidFill>
              </a:rPr>
              <a:t>ИСПАНИЯ 1936-1939 гг.</a:t>
            </a:r>
          </a:p>
        </p:txBody>
      </p:sp>
      <p:pic>
        <p:nvPicPr>
          <p:cNvPr id="921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11000" r="32585" b="11996"/>
          <a:stretch>
            <a:fillRect/>
          </a:stretch>
        </p:blipFill>
        <p:spPr>
          <a:xfrm>
            <a:off x="395536" y="836712"/>
            <a:ext cx="3888432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0" name="Объект 10"/>
          <p:cNvSpPr>
            <a:spLocks noGrp="1"/>
          </p:cNvSpPr>
          <p:nvPr>
            <p:ph sz="half" idx="2"/>
          </p:nvPr>
        </p:nvSpPr>
        <p:spPr>
          <a:xfrm>
            <a:off x="4356100" y="836712"/>
            <a:ext cx="4248348" cy="56886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1936 году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разразилась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гражданская война в Испании.  </a:t>
            </a:r>
          </a:p>
          <a:p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Германия и Италия поддерживали националистских мятежников во главе с генералом </a:t>
            </a:r>
            <a:r>
              <a:rPr lang="ru-RU" alt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Франциско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Франко.</a:t>
            </a:r>
          </a:p>
          <a:p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Советские добровольцы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участвовали в боевых действиях на стороне республиканцев. </a:t>
            </a:r>
          </a:p>
          <a:p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160 наших пилотов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добровольцев, участвовавших в обороне Мадрида, с конца октября 1936 года по начало января 1937 года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погибли 57 советских добровольцев.</a:t>
            </a:r>
          </a:p>
          <a:p>
            <a:pPr algn="just"/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Каждый шестой из прибывших в Испанию советских лётчиков не вернулся на Родину...</a:t>
            </a:r>
          </a:p>
          <a:p>
            <a:endParaRPr lang="ru-RU" alt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 descr="г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60440" cy="2904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4000" dirty="0" smtClean="0">
                <a:solidFill>
                  <a:srgbClr val="FF0000"/>
                </a:solidFill>
              </a:rPr>
              <a:t>КУБА 1962 – 1963 гг. </a:t>
            </a:r>
          </a:p>
        </p:txBody>
      </p:sp>
      <p:sp>
        <p:nvSpPr>
          <p:cNvPr id="11268" name="Объект 5"/>
          <p:cNvSpPr>
            <a:spLocks noGrp="1"/>
          </p:cNvSpPr>
          <p:nvPr>
            <p:ph sz="half" idx="1"/>
          </p:nvPr>
        </p:nvSpPr>
        <p:spPr>
          <a:xfrm>
            <a:off x="4067944" y="908720"/>
            <a:ext cx="4748461" cy="56166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сентября 1962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на Кубу в рамках операции "Анадырь" были доставлены советские баллистические ракеты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Эта операция стала ответом на размещение американских ракет в Турции и Италии, а также на "угрозы военного вторжения на Кубу".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Расширение советского военного присутствия на Кубе, спровоцировало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Карибский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кризис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резкое обострение советско-американских военно-политических отношений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По итогам операции "Анадырь" за образцовое выполнение специального задания ордена и медали получили более тысячи советских военных.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Кубе погибли и были похоронены 63 советских солдата и офицера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ÐÐ°ÑÑÐ¸Ð½ÐºÐ¸ Ð¿Ð¾ Ð·Ð°Ð¿ÑÐ¾ÑÑ ÐÑÐ±Ð° 1962 â 1963 Ð³Ð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45638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3" descr="г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456384" cy="274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300" cy="7201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FF0000"/>
                </a:solidFill>
              </a:rPr>
              <a:t>ВЬЕТНАМ – 1966 -1967 г.</a:t>
            </a:r>
          </a:p>
        </p:txBody>
      </p:sp>
      <p:pic>
        <p:nvPicPr>
          <p:cNvPr id="14339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808312" cy="2232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0" name="Объект 5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5012040" cy="51845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феврале 1965 г. США начали бомбардировки и обстрелы южных районов Вьетнама. В июне 1966 г. начался этап неограниченной воздушной войны США против Вьетнама.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 помощью СССР была создана мощная Система противовоздушной обороны Вьетнама.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состав контингента советских воинов, который принимал участие в этой войне, входили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военные советники и специалисты-инструкторы — зенитчики и артиллеристы, летно-технический состав, связисты, военные моряки и медики.</a:t>
            </a: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Погибло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военнослужащих.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429000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АНГОЛА 1975–1991 гг.</a:t>
            </a:r>
          </a:p>
        </p:txBody>
      </p:sp>
      <p:pic>
        <p:nvPicPr>
          <p:cNvPr id="1638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" b="6228"/>
          <a:stretch>
            <a:fillRect/>
          </a:stretch>
        </p:blipFill>
        <p:spPr>
          <a:xfrm>
            <a:off x="467544" y="908720"/>
            <a:ext cx="345638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8" name="Объект 5"/>
          <p:cNvSpPr>
            <a:spLocks noGrp="1"/>
          </p:cNvSpPr>
          <p:nvPr>
            <p:ph sz="half" idx="2"/>
          </p:nvPr>
        </p:nvSpPr>
        <p:spPr>
          <a:xfrm>
            <a:off x="4067944" y="836712"/>
            <a:ext cx="4680520" cy="55446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этой войне 1975 - 1992 годов сошлись интересы ведущих мировых держав. 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Гражданская война в Анголе (1975—2002) — крупный вооружённый конфликт на территории Анголы между тремя соперническими группировками.</a:t>
            </a:r>
          </a:p>
          <a:p>
            <a:pPr algn="just"/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В 1976 г. при прямой поддержке кубинских добровольцев и помощи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советских военных специалистов 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удалось вытеснить с территории Анголы войска ЮАР и Заира.</a:t>
            </a:r>
          </a:p>
          <a:p>
            <a:pPr algn="just"/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Советские военнослужащие столкнулись с партизанскими отрядами и с регулярной армией ЮАР</a:t>
            </a:r>
          </a:p>
          <a:p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Погибло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54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 smtClean="0">
                <a:latin typeface="Arial" pitchFamily="34" charset="0"/>
                <a:cs typeface="Arial" pitchFamily="34" charset="0"/>
              </a:rPr>
              <a:t>военослужащих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Вооруженных сил СССР</a:t>
            </a:r>
          </a:p>
        </p:txBody>
      </p:sp>
      <p:pic>
        <p:nvPicPr>
          <p:cNvPr id="52226" name="Picture 2" descr="ÐÐ¾Ð¹Ð½Ð° Ð² ÐÐ½Ð³Ð¾Ð»Ðµ - Ð¿Ð¾Ð±ÐµÐ´Ð° ÑÐ¾Ð²ÐµÑÑÐºÐ¾Ð³Ð¾ ÑÐ¾Ð»Ð´Ð°ÑÐ° Ð¡Ð¡Ð¡Ð , Ð°Ð½Ð³Ð¾Ð»Ð°, Ð²Ð¾Ð¹Ð½Ð°, Ð¸ÑÑÐ¾ÑÐ¸Ñ, ÑÐ¿ÐµÑÐ½Ð°Ð·, ÑÐ°ÐºÑÑ"/>
          <p:cNvPicPr>
            <a:picLocks noChangeAspect="1" noChangeArrowheads="1"/>
          </p:cNvPicPr>
          <p:nvPr/>
        </p:nvPicPr>
        <p:blipFill>
          <a:blip r:embed="rId3" cstate="print"/>
          <a:srcRect l="13230" t="1543" r="2666"/>
          <a:stretch>
            <a:fillRect/>
          </a:stretch>
        </p:blipFill>
        <p:spPr bwMode="auto">
          <a:xfrm>
            <a:off x="395536" y="3717032"/>
            <a:ext cx="3524796" cy="257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535" y="188640"/>
            <a:ext cx="8496945" cy="1591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>ВОИНЫ – ИНТЕРНАЦИОНАЛИСТЫ  </a:t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ПРИНИМАЛИ УЧАСТИЕ В БОЕВЫХ ДЕЙСТВИЯХ НА ТЕРРИТОРИЯХ ГОСУДАРСТВ </a:t>
            </a:r>
            <a:r>
              <a:rPr lang="ru-RU" altLang="ru-RU" sz="2400" dirty="0" smtClean="0">
                <a:solidFill>
                  <a:srgbClr val="FF0000"/>
                </a:solidFill>
              </a:rPr>
              <a:t>СНГ</a:t>
            </a:r>
            <a:r>
              <a:rPr lang="ru-RU" altLang="ru-RU" sz="2400" dirty="0" smtClean="0">
                <a:solidFill>
                  <a:schemeClr val="tx1"/>
                </a:solidFill>
              </a:rPr>
              <a:t>, ОТСТАИВАЯ ИНТЕРЕСЫ </a:t>
            </a:r>
            <a:r>
              <a:rPr lang="ru-RU" altLang="ru-RU" sz="2400" dirty="0" smtClean="0">
                <a:solidFill>
                  <a:srgbClr val="FF0000"/>
                </a:solidFill>
              </a:rPr>
              <a:t>РОССИИ.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79388" y="685800"/>
            <a:ext cx="8569325" cy="2743200"/>
          </a:xfrm>
        </p:spPr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22532" name="Рисунок 3" descr="г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849694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836712"/>
            <a:ext cx="338437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55976" y="881063"/>
            <a:ext cx="4248150" cy="52842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Война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Приднестро́вье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военные действия между молдавскими войсками и силами МВД с одной стороны и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приднестровской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гвардией и ополченцами с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другой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Причины: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Придание статуса молдавскому языку единственного государственного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Ущемление прав русскоязычного населения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Погибло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около 500 человек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(вместе с приднестровской стороной)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88640"/>
            <a:ext cx="8640960" cy="576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ПРИДНЕСТРОВЬЕ 01.03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21.07 1992 г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ÐÐ°ÑÑÐ¸Ð½ÐºÐ¸ Ð¿Ð¾ Ð·Ð°Ð¿ÑÐ¾ÑÑ Ð²Ð¾Ð¹Ð½Ð° Ð² Ð¿ÑÐ¸Ð´Ð½ÐµÑÑÑÐ¾Ð²ÑÐµ 1992 Ð³ ÑÑÐ°ÑÑÐ¸Ðµ ÑÐ¾ÑÑ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383999" cy="2521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764704"/>
            <a:ext cx="4824536" cy="6001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декабря 1994 года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Минобороны и Внутренние войска России начали операцию по установлению контроля над самопровозглашенной Чеченской Республикой – Ичкерия.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ПЕРВАЯ ЧЕЧЕНСКАЯ ВОЙНА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сопровождалась большими людскими жертвами среди военнослужащих федеральной группировки войск, чеченских вооружённых формирований и мирных жителей республики.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 августа 1996 года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Хасавюрте были подписаны соглашения о прекращении боевых действий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сентября 1999 года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началась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ВТОРАЯ ЧЕЧЕНСКАЯ ВОЕННАЯ КАМПАНИЯ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Северном Кавказе. Поводом для начала операции послужило массированное вторжение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августа 1999 г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Дагестан с территории Чечни боевиков под командованием Шамиля Басаева.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июля 2006 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— в Ингушетии уничтожен один из главарей боевиков Шамиль Басаев.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апреля 2009 г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режим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контртеррористической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операции на территории Чечни был отменён.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1520" y="116632"/>
            <a:ext cx="8640960" cy="576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ЧЕЧНЯ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1994 -1996 </a:t>
            </a:r>
            <a:r>
              <a:rPr kumimoji="0" lang="ru-RU" alt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гг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1999-2009 </a:t>
            </a:r>
            <a:r>
              <a:rPr kumimoji="0" lang="ru-RU" alt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гг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ÐÐ°ÑÑÐ¸Ð½ÐºÐ¸ Ð¿Ð¾ Ð·Ð°Ð¿ÑÐ¾ÑÑ Ð¿ÐµÑÐ²Ð°Ñ ÑÐµÑÐµÐ½ÑÐºÐ°Ñ Ð²Ð¾Ð¹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36712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ÐÐ°ÑÑÐ¸Ð½ÐºÐ¸ Ð¿Ð¾ Ð·Ð°Ð¿ÑÐ¾ÑÑ Ð²ÑÐ¾ÑÐ°Ñ ÑÐµÑÐµÐ½ÑÐºÐ°Ñ Ð²Ð¾Ð¹Ð½Ð°"/>
          <p:cNvPicPr>
            <a:picLocks noChangeAspect="1" noChangeArrowheads="1"/>
          </p:cNvPicPr>
          <p:nvPr/>
        </p:nvPicPr>
        <p:blipFill>
          <a:blip r:embed="rId3" cstate="print"/>
          <a:srcRect l="3786" r="15161"/>
          <a:stretch>
            <a:fillRect/>
          </a:stretch>
        </p:blipFill>
        <p:spPr bwMode="auto">
          <a:xfrm>
            <a:off x="395536" y="2924944"/>
            <a:ext cx="34918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ÐÐ°ÑÑÐ¸Ð½ÐºÐ¸ Ð¿Ð¾ Ð·Ð°Ð¿ÑÐ¾ÑÑ ÑÐµÑÐ½Ñ Ð²Ð¾Ð¹Ð½Ð°"/>
          <p:cNvPicPr>
            <a:picLocks noChangeAspect="1" noChangeArrowheads="1"/>
          </p:cNvPicPr>
          <p:nvPr/>
        </p:nvPicPr>
        <p:blipFill>
          <a:blip r:embed="rId4" cstate="print"/>
          <a:srcRect l="48550" r="2207"/>
          <a:stretch>
            <a:fillRect/>
          </a:stretch>
        </p:blipFill>
        <p:spPr bwMode="auto">
          <a:xfrm>
            <a:off x="395536" y="5068288"/>
            <a:ext cx="3456384" cy="174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48668"/>
            <a:ext cx="381642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ПОТЕРИ  РОССИИ: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4 103 чел. убиты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1 231чел. пропали без вести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19 794 чел. ранены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ПОТЕРИ  ЧЕЧНИ: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17 391 боевиков убитыми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30-40 тысяч мирного населения убиты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6022" y="1048668"/>
            <a:ext cx="3384376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ПОТЕРИ  РОССИИ: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4 572 убиты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15 549 ранены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ПОТЕРИ  ЧЕЧНИ: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более 15 000  боевиков убиты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тыс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мирного населения убиты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32656"/>
            <a:ext cx="3816424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ПОТЕРИ В ПЕРВОЙ ЧЕЧЕНСКОЙ ВОЙНЕ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16022" y="332656"/>
            <a:ext cx="3384376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ПОТЕРИ ВО ВТОРОЙ ЧЕЧЕНСКОЙ ВОЙНЕ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530006"/>
            <a:ext cx="75608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суммарные потери от двух русско-чеченских войн составили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70 000 до 90 000 тысяч людей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включая  мирное население, ВС РФ и боевиков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1"/>
            <a:ext cx="3024336" cy="2108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2" name="Picture 6" descr="ÐÐ°ÑÑÐ¸Ð½ÐºÐ¸ Ð¿Ð¾ Ð·Ð°Ð¿ÑÐ¾ÑÑ ÑÐµÑÐ½Ñ Ð¼Ð¾Ð´Ð¶Ð°ÑÐµÐ´Ñ"/>
          <p:cNvPicPr>
            <a:picLocks noChangeAspect="1" noChangeArrowheads="1"/>
          </p:cNvPicPr>
          <p:nvPr/>
        </p:nvPicPr>
        <p:blipFill>
          <a:blip r:embed="rId3" cstate="print"/>
          <a:srcRect l="17647"/>
          <a:stretch>
            <a:fillRect/>
          </a:stretch>
        </p:blipFill>
        <p:spPr bwMode="auto">
          <a:xfrm>
            <a:off x="3419872" y="3356992"/>
            <a:ext cx="3024336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6" name="Picture 10" descr="ÐÐ°ÑÑÐ¸Ð½ÐºÐ¸ Ð¿Ð¾ Ð·Ð°Ð¿ÑÐ¾ÑÑ ÑÐµÑÐ½Ñ Ð¼Ð¸ÑÐ½Ð¾Ðµ Ð½Ð°ÑÐµÐ»ÐµÐ½Ð¸Ðµ Ð¾Ð±ÑÑÑÐµÐ»Ñ"/>
          <p:cNvPicPr>
            <a:picLocks noChangeAspect="1" noChangeArrowheads="1"/>
          </p:cNvPicPr>
          <p:nvPr/>
        </p:nvPicPr>
        <p:blipFill>
          <a:blip r:embed="rId4" cstate="print"/>
          <a:srcRect r="22889"/>
          <a:stretch>
            <a:fillRect/>
          </a:stretch>
        </p:blipFill>
        <p:spPr bwMode="auto">
          <a:xfrm>
            <a:off x="6444208" y="3356992"/>
            <a:ext cx="237626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764704"/>
            <a:ext cx="1376419" cy="25020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4464496"/>
          </a:xfrm>
          <a:prstGeom prst="rect">
            <a:avLst/>
          </a:prstGeom>
          <a:noFill/>
        </p:spPr>
      </p:pic>
      <p:pic>
        <p:nvPicPr>
          <p:cNvPr id="24584" name="Picture 8" descr="ÐÐ°ÑÑÐ¸Ð½ÐºÐ¸ Ð¿Ð¾ Ð·Ð°Ð¿ÑÐ¾ÑÑ ÐºÑÐ°ÑÐ½ÑÐ¹ ÑÐ»Ð°Ð³  Ð³Ð¸Ñ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88432" cy="22322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6016" y="62591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15 февраля </a:t>
            </a:r>
            <a:r>
              <a:rPr lang="ru-RU" altLang="ru-RU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2019 г </a:t>
            </a:r>
          </a:p>
          <a:p>
            <a:pPr algn="ctr"/>
            <a:r>
              <a:rPr lang="ru-RU" altLang="ru-RU" sz="2400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 30 </a:t>
            </a:r>
            <a:r>
              <a:rPr lang="ru-RU" altLang="ru-RU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лет</a:t>
            </a:r>
          </a:p>
          <a:p>
            <a:pPr algn="ctr"/>
            <a:r>
              <a:rPr lang="ru-RU" altLang="ru-RU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 со </a:t>
            </a:r>
            <a:r>
              <a:rPr lang="ru-RU" altLang="ru-RU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дня вывода </a:t>
            </a:r>
            <a:r>
              <a:rPr lang="ru-RU" altLang="ru-RU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советских войск из </a:t>
            </a:r>
            <a:r>
              <a:rPr lang="ru-RU" altLang="ru-RU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Афганистана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41168"/>
            <a:ext cx="8424936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Дата для проведения «Дня памяти о россиянах, исполнявших служебный долг за пределами Отечества» была выбрана не случайно. Именно в этот день,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февраля 1989 года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последняя колонна советских войск покинула территорию 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Афганистана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Установлен 29 ноября 2010 г, отмечается ежегодно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февраля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AutoShape 4" descr="ÐÐ°ÑÑÐ¸Ð½ÐºÐ¸ Ð¿Ð¾ Ð·Ð°Ð¿ÑÐ¾ÑÑ ÐºÑÐ°ÑÐ½ÑÐ¹ ÑÐ»Ð°Ð³ ÑÐ¾Ð²ÐµÑ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ÐÐ°ÑÑÐ¸Ð½ÐºÐ¸ Ð¿Ð¾ Ð·Ð°Ð¿ÑÐ¾ÑÑ ÐºÑÐ°ÑÐ½ÑÐ¹ ÑÐ»Ð°Ð³ ÑÐ¾Ð²ÐµÑ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7123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03244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836712"/>
            <a:ext cx="4283522" cy="5328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ru-RU" sz="2800" b="1" dirty="0" smtClean="0"/>
              <a:t>Вооружённый </a:t>
            </a:r>
            <a:r>
              <a:rPr lang="ru-RU" sz="2800" b="1" dirty="0" err="1" smtClean="0"/>
              <a:t>конфли́кт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Ю́жной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Осе́тии</a:t>
            </a:r>
            <a:r>
              <a:rPr lang="ru-RU" sz="2800" dirty="0" smtClean="0"/>
              <a:t> — боевые действия, которые велись в августе 2008 года между Грузией, с одной стороны, и самопровозглашёнными республиками Южной Осетией и Республикой Абхазия, а также </a:t>
            </a:r>
            <a:r>
              <a:rPr lang="ru-RU" sz="2800" u="sng" dirty="0" smtClean="0"/>
              <a:t>Россией</a:t>
            </a:r>
            <a:r>
              <a:rPr lang="ru-RU" sz="2800" dirty="0" smtClean="0"/>
              <a:t>, с другой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Причина:</a:t>
            </a:r>
          </a:p>
          <a:p>
            <a:pPr marL="342900" indent="-342900"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Защита граждан России              (в Южной Осетии                80% - граждане РФ)                от авиационных налётов и бомбёжек грузинских ВВС</a:t>
            </a:r>
          </a:p>
          <a:p>
            <a:pPr marL="342900" indent="-342900" algn="just">
              <a:buFontTx/>
              <a:buChar char="-"/>
              <a:defRPr/>
            </a:pPr>
            <a:endParaRPr lang="ru-RU" sz="2800" b="1" dirty="0"/>
          </a:p>
          <a:p>
            <a:pPr marL="342900" indent="-342900" algn="just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Погибло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от </a:t>
            </a:r>
            <a:r>
              <a:rPr lang="ru-RU" sz="2800" b="1" dirty="0">
                <a:solidFill>
                  <a:srgbClr val="FF0000"/>
                </a:solidFill>
              </a:rPr>
              <a:t>48 до 74 </a:t>
            </a:r>
            <a:r>
              <a:rPr lang="ru-RU" sz="2800" b="1" dirty="0" smtClean="0">
                <a:solidFill>
                  <a:srgbClr val="FF0000"/>
                </a:solidFill>
              </a:rPr>
              <a:t>человек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88640"/>
            <a:ext cx="8640960" cy="576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ЮЖНАЯ ОСЕТИЯ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АВГУСТ 2008 г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ÐÐ°ÑÑÐ¸Ð½ÐºÐ¸ Ð¿Ð¾ Ð·Ð°Ð¿ÑÐ¾ÑÑ Ð²Ð¾Ð¹Ð½Ð° Ð² ÑÐ¶Ð½Ð¾Ð¹ Ð¾ÑÐµÑÐ¸Ð¸ ÑÑÑÑÐº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03244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7667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45012"/>
            <a:ext cx="828092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 Колпино в сквере на Тверской улице 2 сентября 2017 года открыли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ПАМЯТНИК ВОИНАМ-ИНТЕРНАЦИОНАЛИСТАМ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Он представляет собой фигуры двух десантников, офицера и молодого бойца, стоящих на земной полусфере. С инициативой создать памятник в 2013 году выступил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«СОЮЗ ИНВАЛИДОВ И ВЕТЕРАНОВ АФГАНИСТАНА И ЧЕЧНИ КОЛПИНСКОГО РАЙОНА».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Более 250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колпинцев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прошли сквозь пламя афганской войны, около 500   участвовали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контртеррористической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операции на Северном Кавказе.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ÐÐ°ÑÑÐ¸Ð½ÐºÐ¸ Ð¿Ð¾ Ð·Ð°Ð¿ÑÐ¾ÑÑ ÐºÐ¾Ð»Ð¿Ð¸Ð½Ð¾ Ð¿Ð°Ð¼ÑÑÐ½Ð¸Ðº Ð²Ð¾Ð¸Ð½Ð°Ð¼ - Ð¸Ð½ÑÐµÑÐ½Ð°ÑÐ¸Ð¾Ð½Ð°Ð»Ð¸ÑÑÐ°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4482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ÐÐ°ÑÑÐ¸Ð½ÐºÐ¸ Ð¿Ð¾ Ð·Ð°Ð¿ÑÐ¾ÑÑ ÐºÐ¾Ð»Ð¿Ð¸Ð½Ð¾ Ð¿Ð°Ð¼ÑÑÐ½Ð¸Ðº Ð²Ð¾Ð¸Ð½Ð°Ð¼ - Ð¸Ð½ÑÐµÑÐ½Ð°ÑÐ¸Ð¾Ð½Ð°Ð»Ð¸ÑÑÐ°Ð¼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5699" t="24000" r="22100" b="4000"/>
          <a:stretch>
            <a:fillRect/>
          </a:stretch>
        </p:blipFill>
        <p:spPr bwMode="auto">
          <a:xfrm>
            <a:off x="2915816" y="548680"/>
            <a:ext cx="57606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705722" cy="32038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7624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2016223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2590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653136"/>
            <a:ext cx="856895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АФГАНСКАЯ ВОЙНА 1979–1989 гг</a:t>
            </a:r>
            <a:r>
              <a:rPr lang="ru-RU" dirty="0" smtClean="0"/>
              <a:t>. </a:t>
            </a:r>
            <a:r>
              <a:rPr lang="ru-RU" dirty="0"/>
              <a:t>— вооружённый конфликт между афганскими правительственными и союзными советскими войсками, стремившимися сохранить в Афганистане прокоммунистический режим, с одной стороны, и мусульманским афганским сопротивлением — с другой.</a:t>
            </a:r>
          </a:p>
          <a:p>
            <a:pPr algn="just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>
            <a:fillRect/>
          </a:stretch>
        </p:blipFill>
        <p:spPr bwMode="auto">
          <a:xfrm>
            <a:off x="467544" y="476672"/>
            <a:ext cx="518457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12" descr="моджахед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474476"/>
            <a:ext cx="2877275" cy="389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65814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91014"/>
            <a:ext cx="842493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После Апрельской революции в Афганистане 27 апреля 1978 г. левые военные передали власть Народно-демократической партии. Новое правительство жестоко подавляло внутреннюю оппозицию.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Волнения в стране и распри внутри НДП подтолкнули советское руководство к вводу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декабря 1979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войск в Афганистан под предлогом предоставления интернациональной помощи. 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Перед частями советских войск была поставлена задача по охране важных промышленных предприятий, объектов инфраструктуры. Однако, наши войска были вынуждены вести боевые действия, а Советский Союз оказался втянутым в настоящую войну, которая продолжалась почти 10 лет.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86722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ÐÐ°ÑÑÐ¸Ð½ÐºÐ¸ Ð¿Ð¾ Ð·Ð°Ð¿ÑÐ¾ÑÑ Ð²Ð²Ð¾Ð´ ÑÐ¾Ð²ÐµÑÑÐºÐ¸Ñ Ð²Ð¾Ð¹ÑÐº Ð² Ð°ÑÐ³Ð°Ð½Ð¸ÑÑÐ°Ð½"/>
          <p:cNvPicPr>
            <a:picLocks noChangeAspect="1" noChangeArrowheads="1"/>
          </p:cNvPicPr>
          <p:nvPr/>
        </p:nvPicPr>
        <p:blipFill>
          <a:blip r:embed="rId3" cstate="print"/>
          <a:srcRect r="10898"/>
          <a:stretch>
            <a:fillRect/>
          </a:stretch>
        </p:blipFill>
        <p:spPr bwMode="auto">
          <a:xfrm>
            <a:off x="4292969" y="548680"/>
            <a:ext cx="445549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61406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01008"/>
            <a:ext cx="8317432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Борьба велась за полный политический контроль над территорией Афганистана. Ограниченный контингент советских войск в Афганистане составлял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тыс.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военнослужащих. 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Всего участие в боевых действиях приняли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546 255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советских солдат и офицеров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воин стал Героем Советского Союза.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Моджахедам оказывали поддержку военные специалисты США, ряда европейских стран-членов НАТО, а также пакистанские спецслужбы.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Война продолжалась с 25.12.1979 г. до 15.02.1989 г. (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2238 дней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46449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0936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51914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476672"/>
            <a:ext cx="4248472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Пребывание советских войск в Афганистане и их боевая деятельность условно разделяются на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четыре этапа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этап: декабрь 1979 г. — февраль 1980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Ввод советских войск в Афганистан, размещение их по гарнизонам, организация охраны пунктов дислокации и различных объектов.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48472" cy="285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39248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789040"/>
            <a:ext cx="396044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этап: март 1980 г. — апрель 1985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Ведение активных боевых действий, в том числе широкомасштабных, совместно с афганскими соединениями и частями. Работа по реорганизации и укреплению вооруженных сил Демократической Республики Афганистан.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2977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48680"/>
            <a:ext cx="3888432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 этап: май 1985 г. — декабрь 1986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Переход от активных боевых действий преимущественно к поддержке действий афганских войск советской авиацией, артиллерией и саперными подразделениями.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14143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032448" cy="304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501008"/>
            <a:ext cx="4248472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 этап: январь 1987 г. — февраль 1989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Участие советских войск в проведении афганским руководством политики национального примирения. Продолжение поддержки боевой деятельности афганских войск. Подготовка советских войск к возвращению на Родину и осуществление полного их вывода. 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7753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77072"/>
            <a:ext cx="849694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Изменения во внешней политике советского руководства в период «перестройки» способствовали политическому урегулированию ситуации.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апреля 1988 г.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посредничестве ООН в Швейцарии СССР, США, Пакистан и Афганистан подписали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Женевские соглашения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 поэтапном мирном решении афганской проблемы. Советское правительство обязалось до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февраля 1989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г. вывести войска из Афганистана. США и Пакистан, со своей стороны, должны были прекратить поддерживать моджахедов.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525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36" y="404664"/>
            <a:ext cx="376140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5444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944</TotalTime>
  <Words>938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ИСПАНИЯ 1936-1939 гг.</vt:lpstr>
      <vt:lpstr>КУБА 1962 – 1963 гг. </vt:lpstr>
      <vt:lpstr>ВЬЕТНАМ – 1966 -1967 г.</vt:lpstr>
      <vt:lpstr>АНГОЛА 1975–1991 гг.</vt:lpstr>
      <vt:lpstr>       ВОИНЫ – ИНТЕРНАЦИОНАЛИСТЫ   ПРИНИМАЛИ УЧАСТИЕ В БОЕВЫХ ДЕЙСТВИЯХ НА ТЕРРИТОРИЯХ ГОСУДАРСТВ СНГ, ОТСТАИВАЯ ИНТЕРЕСЫ РОССИИ.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кочка летчик</cp:lastModifiedBy>
  <cp:revision>112</cp:revision>
  <dcterms:created xsi:type="dcterms:W3CDTF">2011-02-10T21:09:48Z</dcterms:created>
  <dcterms:modified xsi:type="dcterms:W3CDTF">2022-02-07T15:41:52Z</dcterms:modified>
</cp:coreProperties>
</file>