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080" y="-7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11.12.2017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итоговый вариент открытого урока\pictures\Christmas-Ball-With-Bell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6484242" y="2967335"/>
            <a:ext cx="184731" cy="1107996"/>
          </a:xfrm>
          <a:prstGeom prst="rect">
            <a:avLst/>
          </a:prstGeom>
          <a:noFill/>
        </p:spPr>
        <p:txBody>
          <a:bodyPr wrap="none" lIns="91440" tIns="45720" rIns="91440" bIns="45720">
            <a:spAutoFit/>
          </a:bodyPr>
          <a:lstStyle/>
          <a:p>
            <a:pPr algn="ctr"/>
            <a:endParaRPr lang="ru-RU" sz="1200" dirty="0" smtClean="0"/>
          </a:p>
          <a:p>
            <a:pPr algn="ctr"/>
            <a:endParaRPr lang="ru-RU"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 name="Прямоугольник 5"/>
          <p:cNvSpPr/>
          <p:nvPr/>
        </p:nvSpPr>
        <p:spPr>
          <a:xfrm>
            <a:off x="1208832" y="332656"/>
            <a:ext cx="5547736" cy="2585323"/>
          </a:xfrm>
          <a:prstGeom prst="rect">
            <a:avLst/>
          </a:prstGeom>
          <a:noFill/>
        </p:spPr>
        <p:txBody>
          <a:bodyPr wrap="none" lIns="91440" tIns="45720" rIns="91440" bIns="45720">
            <a:spAutoFit/>
          </a:bodyPr>
          <a:lstStyle/>
          <a:p>
            <a:pPr algn="ctr"/>
            <a:r>
              <a:rPr lang="ru-RU" sz="5400" b="1" u="sng"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"Праздники и</a:t>
            </a:r>
          </a:p>
          <a:p>
            <a:pPr algn="ctr"/>
            <a:r>
              <a:rPr lang="ru-RU" sz="5400" b="1" u="sng"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традиции </a:t>
            </a:r>
          </a:p>
          <a:p>
            <a:pPr algn="ctr"/>
            <a:r>
              <a:rPr lang="ru-RU" sz="5400" b="1" u="sng"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Великобритании"</a:t>
            </a:r>
            <a:endParaRPr lang="ru-RU"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alpha val="94000"/>
              </a:schemeClr>
            </a:gs>
            <a:gs pos="25000">
              <a:schemeClr val="accent4">
                <a:lumMod val="60000"/>
                <a:lumOff val="40000"/>
                <a:alpha val="74000"/>
              </a:schemeClr>
            </a:gs>
            <a:gs pos="75000">
              <a:srgbClr val="92D050">
                <a:alpha val="55000"/>
              </a:srgbClr>
            </a:gs>
            <a:gs pos="100000">
              <a:srgbClr val="005CBF">
                <a:alpha val="58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3557" name="Rectangle 5"/>
          <p:cNvSpPr>
            <a:spLocks noChangeArrowheads="1"/>
          </p:cNvSpPr>
          <p:nvPr/>
        </p:nvSpPr>
        <p:spPr bwMode="auto">
          <a:xfrm>
            <a:off x="0" y="0"/>
            <a:ext cx="9161482" cy="61863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People in Britain celebrate  Christmas on 25 December . They celebrate it as the day  </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when  Jesus Christ was </a:t>
            </a:r>
            <a:r>
              <a:rPr kumimoji="0" lang="en-US"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born.It</a:t>
            </a: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is often cold , wet, and foggy at Christmas.</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Families decorate their homes and Christmas tree. The day before Christmas is </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Christmas Eve. It is a very busy day for families in </a:t>
            </a:r>
            <a:r>
              <a:rPr kumimoji="0" lang="en-US"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cakes,hang</a:t>
            </a: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stockings near the </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fireplace. Children often write letters to Father Christmas with their wishes .</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They believe while they are sleeping ,Father Christmas comes to visit. </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He is a kind old man in red clothes  with a big sack of toys. He puts sweets and small toys </a:t>
            </a:r>
          </a:p>
          <a:p>
            <a:pPr marL="0" marR="0" lvl="0" indent="450850" algn="l" defTabSz="914400" rtl="0" eaLnBrk="1" fontAlgn="base" latinLnBrk="0" hangingPunct="1">
              <a:lnSpc>
                <a:spcPct val="100000"/>
              </a:lnSpc>
              <a:spcBef>
                <a:spcPct val="0"/>
              </a:spcBef>
              <a:spcAft>
                <a:spcPct val="0"/>
              </a:spcAft>
              <a:buClrTx/>
              <a:buSzTx/>
              <a:buFontTx/>
              <a:buNone/>
              <a:tabLst/>
            </a:pPr>
            <a:r>
              <a:rPr lang="en-US" b="1" i="1" dirty="0" smtClean="0">
                <a:latin typeface="Times New Roman" pitchFamily="18" charset="0"/>
                <a:ea typeface="Times New Roman" pitchFamily="18" charset="0"/>
                <a:cs typeface="Times New Roman" pitchFamily="18" charset="0"/>
              </a:rPr>
              <a:t>i</a:t>
            </a: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 the children’s stockings. On Christmas Day everyone open presents and sits down </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 the table to have a big dinner. Families usually have turkey or goose  with vegetables. </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After  dinner the families  gather in the living room to Queen of England on TV. </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tea time in the afternoon  they drink tea with the Christmas cake.</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During the holiday carolers go from house to house in the evening.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They ring handballs and sing carols, Christmas songs. People gives the carolers pies ,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nuts, fruit or little money.</a:t>
            </a:r>
            <a:r>
              <a:rPr lang="en-US" b="1" dirty="0" smtClean="0">
                <a:latin typeface="Times New Roman" pitchFamily="18" charset="0"/>
                <a:ea typeface="Times New Roman" pitchFamily="18" charset="0"/>
                <a:cs typeface="Times New Roman" pitchFamily="18" charset="0"/>
              </a:rPr>
              <a:t> </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day after Christmas is Boxing Day. But there’s no fighting on that day.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name «boxing» comes from the times when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people put money for the  poor  in the church boxes. Ten on 26 December the poor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got that money. Now people often  use this day to give some money to people who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helped them during the year.</a:t>
            </a:r>
            <a:endParaRPr kumimoji="0" lang="en-US"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71472" y="142852"/>
            <a:ext cx="7777385" cy="3662541"/>
          </a:xfrm>
          <a:prstGeom prst="rect">
            <a:avLst/>
          </a:prstGeom>
          <a:noFill/>
        </p:spPr>
        <p:txBody>
          <a:bodyPr wrap="none" lIns="91440" tIns="45720" rIns="91440" bIns="45720">
            <a:spAutoFit/>
          </a:bodyPr>
          <a:lstStyle/>
          <a:p>
            <a:r>
              <a:rPr lang="en-US" sz="2400" b="1" cap="none" spc="0" dirty="0" smtClean="0">
                <a:ln w="18000">
                  <a:solidFill>
                    <a:schemeClr val="accent2">
                      <a:satMod val="140000"/>
                    </a:schemeClr>
                  </a:solidFill>
                  <a:prstDash val="solid"/>
                  <a:miter lim="800000"/>
                </a:ln>
                <a:solidFill>
                  <a:schemeClr val="tx1">
                    <a:lumMod val="95000"/>
                    <a:lumOff val="5000"/>
                  </a:schemeClr>
                </a:solidFill>
              </a:rPr>
              <a:t>1.In England it is often rainy at Christmas.</a:t>
            </a:r>
            <a:endParaRPr lang="ru-RU" sz="2400" b="1" cap="none" spc="0" dirty="0" smtClean="0">
              <a:ln w="18000">
                <a:solidFill>
                  <a:schemeClr val="accent2">
                    <a:satMod val="140000"/>
                  </a:schemeClr>
                </a:solidFill>
                <a:prstDash val="solid"/>
                <a:miter lim="800000"/>
              </a:ln>
              <a:solidFill>
                <a:schemeClr val="tx1">
                  <a:lumMod val="95000"/>
                  <a:lumOff val="5000"/>
                </a:schemeClr>
              </a:solidFill>
            </a:endParaRPr>
          </a:p>
          <a:p>
            <a:r>
              <a:rPr lang="en-US" sz="2400" b="1" cap="none" spc="0" dirty="0" smtClean="0">
                <a:ln w="18000">
                  <a:solidFill>
                    <a:schemeClr val="accent2">
                      <a:satMod val="140000"/>
                    </a:schemeClr>
                  </a:solidFill>
                  <a:prstDash val="solid"/>
                  <a:miter lim="800000"/>
                </a:ln>
                <a:solidFill>
                  <a:schemeClr val="tx1">
                    <a:lumMod val="95000"/>
                    <a:lumOff val="5000"/>
                  </a:schemeClr>
                </a:solidFill>
              </a:rPr>
              <a:t> </a:t>
            </a:r>
            <a:endParaRPr lang="ru-RU" sz="2400" b="1" cap="none" spc="0" dirty="0" smtClean="0">
              <a:ln w="18000">
                <a:solidFill>
                  <a:schemeClr val="accent2">
                    <a:satMod val="140000"/>
                  </a:schemeClr>
                </a:solidFill>
                <a:prstDash val="solid"/>
                <a:miter lim="800000"/>
              </a:ln>
              <a:solidFill>
                <a:schemeClr val="tx1">
                  <a:lumMod val="95000"/>
                  <a:lumOff val="5000"/>
                </a:schemeClr>
              </a:solidFill>
            </a:endParaRPr>
          </a:p>
          <a:p>
            <a:r>
              <a:rPr lang="en-US" sz="2400" b="1" cap="none" spc="0" dirty="0" smtClean="0">
                <a:ln w="18000">
                  <a:solidFill>
                    <a:schemeClr val="accent2">
                      <a:satMod val="140000"/>
                    </a:schemeClr>
                  </a:solidFill>
                  <a:prstDash val="solid"/>
                  <a:miter lim="800000"/>
                </a:ln>
                <a:solidFill>
                  <a:schemeClr val="tx1">
                    <a:lumMod val="95000"/>
                    <a:lumOff val="5000"/>
                  </a:schemeClr>
                </a:solidFill>
              </a:rPr>
              <a:t>2.Father Christmas visits children on Christmas Eve.</a:t>
            </a:r>
            <a:endParaRPr lang="ru-RU" sz="2400" b="1" cap="none" spc="0" dirty="0" smtClean="0">
              <a:ln w="18000">
                <a:solidFill>
                  <a:schemeClr val="accent2">
                    <a:satMod val="140000"/>
                  </a:schemeClr>
                </a:solidFill>
                <a:prstDash val="solid"/>
                <a:miter lim="800000"/>
              </a:ln>
              <a:solidFill>
                <a:schemeClr val="tx1">
                  <a:lumMod val="95000"/>
                  <a:lumOff val="5000"/>
                </a:schemeClr>
              </a:solidFill>
            </a:endParaRPr>
          </a:p>
          <a:p>
            <a:r>
              <a:rPr lang="en-US" sz="2400" b="1" cap="none" spc="0" dirty="0" smtClean="0">
                <a:ln w="18000">
                  <a:solidFill>
                    <a:schemeClr val="accent2">
                      <a:satMod val="140000"/>
                    </a:schemeClr>
                  </a:solidFill>
                  <a:prstDash val="solid"/>
                  <a:miter lim="800000"/>
                </a:ln>
                <a:solidFill>
                  <a:schemeClr val="tx1">
                    <a:lumMod val="95000"/>
                    <a:lumOff val="5000"/>
                  </a:schemeClr>
                </a:solidFill>
              </a:rPr>
              <a:t> </a:t>
            </a:r>
            <a:endParaRPr lang="ru-RU" sz="2400" b="1" cap="none" spc="0" dirty="0" smtClean="0">
              <a:ln w="18000">
                <a:solidFill>
                  <a:schemeClr val="accent2">
                    <a:satMod val="140000"/>
                  </a:schemeClr>
                </a:solidFill>
                <a:prstDash val="solid"/>
                <a:miter lim="800000"/>
              </a:ln>
              <a:solidFill>
                <a:schemeClr val="tx1">
                  <a:lumMod val="95000"/>
                  <a:lumOff val="5000"/>
                </a:schemeClr>
              </a:solidFill>
            </a:endParaRPr>
          </a:p>
          <a:p>
            <a:r>
              <a:rPr lang="en-US" sz="2400" b="1" cap="none" spc="0" dirty="0" smtClean="0">
                <a:ln w="18000">
                  <a:solidFill>
                    <a:schemeClr val="accent2">
                      <a:satMod val="140000"/>
                    </a:schemeClr>
                  </a:solidFill>
                  <a:prstDash val="solid"/>
                  <a:miter lim="800000"/>
                </a:ln>
                <a:solidFill>
                  <a:schemeClr val="tx1">
                    <a:lumMod val="95000"/>
                    <a:lumOff val="5000"/>
                  </a:schemeClr>
                </a:solidFill>
              </a:rPr>
              <a:t>3.On Christmas day you can hear Queen of England on TV.</a:t>
            </a:r>
            <a:endParaRPr lang="ru-RU" sz="2400" b="1" cap="none" spc="0" dirty="0" smtClean="0">
              <a:ln w="18000">
                <a:solidFill>
                  <a:schemeClr val="accent2">
                    <a:satMod val="140000"/>
                  </a:schemeClr>
                </a:solidFill>
                <a:prstDash val="solid"/>
                <a:miter lim="800000"/>
              </a:ln>
              <a:solidFill>
                <a:schemeClr val="tx1">
                  <a:lumMod val="95000"/>
                  <a:lumOff val="5000"/>
                </a:schemeClr>
              </a:solidFill>
            </a:endParaRPr>
          </a:p>
          <a:p>
            <a:r>
              <a:rPr lang="en-US" sz="2400" b="1" cap="none" spc="0" dirty="0" smtClean="0">
                <a:ln w="18000">
                  <a:solidFill>
                    <a:schemeClr val="accent2">
                      <a:satMod val="140000"/>
                    </a:schemeClr>
                  </a:solidFill>
                  <a:prstDash val="solid"/>
                  <a:miter lim="800000"/>
                </a:ln>
                <a:solidFill>
                  <a:schemeClr val="tx1">
                    <a:lumMod val="95000"/>
                    <a:lumOff val="5000"/>
                  </a:schemeClr>
                </a:solidFill>
              </a:rPr>
              <a:t> </a:t>
            </a:r>
            <a:endParaRPr lang="ru-RU" sz="2400" b="1" cap="none" spc="0" dirty="0" smtClean="0">
              <a:ln w="18000">
                <a:solidFill>
                  <a:schemeClr val="accent2">
                    <a:satMod val="140000"/>
                  </a:schemeClr>
                </a:solidFill>
                <a:prstDash val="solid"/>
                <a:miter lim="800000"/>
              </a:ln>
              <a:solidFill>
                <a:schemeClr val="tx1">
                  <a:lumMod val="95000"/>
                  <a:lumOff val="5000"/>
                </a:schemeClr>
              </a:solidFill>
            </a:endParaRPr>
          </a:p>
          <a:p>
            <a:r>
              <a:rPr lang="en-US" sz="2400" b="1" cap="none" spc="0" dirty="0" smtClean="0">
                <a:ln w="18000">
                  <a:solidFill>
                    <a:schemeClr val="accent2">
                      <a:satMod val="140000"/>
                    </a:schemeClr>
                  </a:solidFill>
                  <a:prstDash val="solid"/>
                  <a:miter lim="800000"/>
                </a:ln>
                <a:solidFill>
                  <a:schemeClr val="tx1">
                    <a:lumMod val="95000"/>
                    <a:lumOff val="5000"/>
                  </a:schemeClr>
                </a:solidFill>
              </a:rPr>
              <a:t>4.People eat the Christmas cake on the day after Christmas.</a:t>
            </a:r>
            <a:endParaRPr lang="ru-RU" sz="2400" b="1" cap="none" spc="0" dirty="0" smtClean="0">
              <a:ln w="18000">
                <a:solidFill>
                  <a:schemeClr val="accent2">
                    <a:satMod val="140000"/>
                  </a:schemeClr>
                </a:solidFill>
                <a:prstDash val="solid"/>
                <a:miter lim="800000"/>
              </a:ln>
              <a:solidFill>
                <a:schemeClr val="tx1">
                  <a:lumMod val="95000"/>
                  <a:lumOff val="5000"/>
                </a:schemeClr>
              </a:solidFill>
            </a:endParaRPr>
          </a:p>
          <a:p>
            <a:r>
              <a:rPr lang="en-US" sz="2400" b="1" cap="none" spc="0" dirty="0" smtClean="0">
                <a:ln w="18000">
                  <a:solidFill>
                    <a:schemeClr val="accent2">
                      <a:satMod val="140000"/>
                    </a:schemeClr>
                  </a:solidFill>
                  <a:prstDash val="solid"/>
                  <a:miter lim="800000"/>
                </a:ln>
                <a:solidFill>
                  <a:schemeClr val="tx1">
                    <a:lumMod val="95000"/>
                    <a:lumOff val="5000"/>
                  </a:schemeClr>
                </a:solidFill>
              </a:rPr>
              <a:t> </a:t>
            </a:r>
            <a:endParaRPr lang="ru-RU" sz="2400" b="1" cap="none" spc="0" dirty="0" smtClean="0">
              <a:ln w="18000">
                <a:solidFill>
                  <a:schemeClr val="accent2">
                    <a:satMod val="140000"/>
                  </a:schemeClr>
                </a:solidFill>
                <a:prstDash val="solid"/>
                <a:miter lim="800000"/>
              </a:ln>
              <a:solidFill>
                <a:schemeClr val="tx1">
                  <a:lumMod val="95000"/>
                  <a:lumOff val="5000"/>
                </a:schemeClr>
              </a:solidFill>
            </a:endParaRPr>
          </a:p>
          <a:p>
            <a:r>
              <a:rPr lang="en-US" sz="2400" b="1" cap="none" spc="0" dirty="0" smtClean="0">
                <a:ln w="18000">
                  <a:solidFill>
                    <a:schemeClr val="accent2">
                      <a:satMod val="140000"/>
                    </a:schemeClr>
                  </a:solidFill>
                  <a:prstDash val="solid"/>
                  <a:miter lim="800000"/>
                </a:ln>
                <a:solidFill>
                  <a:schemeClr val="tx1">
                    <a:lumMod val="95000"/>
                    <a:lumOff val="5000"/>
                  </a:schemeClr>
                </a:solidFill>
              </a:rPr>
              <a:t>5.There are a lot of fights on Boxing day.</a:t>
            </a:r>
          </a:p>
          <a:p>
            <a:pPr algn="ctr"/>
            <a:endParaRPr lang="ru-RU" sz="1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4581" name="Picture 5" descr="F:\итоговый вариент открытого урока\093696~1.JPG"/>
          <p:cNvPicPr>
            <a:picLocks noChangeAspect="1" noChangeArrowheads="1"/>
          </p:cNvPicPr>
          <p:nvPr/>
        </p:nvPicPr>
        <p:blipFill>
          <a:blip r:embed="rId2" cstate="print"/>
          <a:srcRect/>
          <a:stretch>
            <a:fillRect/>
          </a:stretch>
        </p:blipFill>
        <p:spPr bwMode="auto">
          <a:xfrm>
            <a:off x="0" y="3571876"/>
            <a:ext cx="9144000" cy="328612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итоговый вариент открытого урока\img14.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3162233" y="214290"/>
            <a:ext cx="5981767" cy="2585323"/>
          </a:xfrm>
          <a:prstGeom prst="rect">
            <a:avLst/>
          </a:prstGeom>
          <a:noFill/>
        </p:spPr>
        <p:txBody>
          <a:bodyPr wrap="squar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 LESON IS</a:t>
            </a:r>
          </a:p>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OVER!</a:t>
            </a:r>
          </a:p>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THANK YOU!</a:t>
            </a:r>
            <a:endParaRPr lang="ru-RU"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5362" name="Picture 2" descr="E:\итоговый вариент открытого урока\132651_medium.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6" name="Прямоугольник 5"/>
          <p:cNvSpPr/>
          <p:nvPr/>
        </p:nvSpPr>
        <p:spPr>
          <a:xfrm>
            <a:off x="2004822" y="2967335"/>
            <a:ext cx="184731" cy="27699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ru-RU" sz="1200" dirty="0" smtClean="0"/>
          </a:p>
        </p:txBody>
      </p:sp>
      <p:sp>
        <p:nvSpPr>
          <p:cNvPr id="7" name="Прямоугольник 6"/>
          <p:cNvSpPr/>
          <p:nvPr/>
        </p:nvSpPr>
        <p:spPr>
          <a:xfrm>
            <a:off x="2267744" y="1720840"/>
            <a:ext cx="3960440" cy="2862322"/>
          </a:xfrm>
          <a:prstGeom prst="rect">
            <a:avLst/>
          </a:prstGeom>
          <a:noFill/>
        </p:spPr>
        <p:txBody>
          <a:bodyPr wrap="square" lIns="91440" tIns="45720" rIns="91440" bIns="45720">
            <a:spAutoFit/>
          </a:bodyPr>
          <a:lstStyle/>
          <a:p>
            <a:pPr algn="ctr"/>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Christmas,</a:t>
            </a:r>
            <a:endParaRPr lang="ru-RU"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holidays, </a:t>
            </a:r>
            <a:endParaRPr lang="ru-RU"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New Year tree,</a:t>
            </a:r>
            <a:endParaRPr lang="ru-RU"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greeting cards,</a:t>
            </a:r>
            <a:endParaRPr lang="ru-RU"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Santa Claus,</a:t>
            </a:r>
            <a:endParaRPr lang="ru-RU"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Easter,</a:t>
            </a:r>
            <a:endParaRPr lang="ru-RU"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Christmas, </a:t>
            </a:r>
            <a:endParaRPr lang="ru-RU"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New Year’s Day,</a:t>
            </a:r>
            <a:endParaRPr lang="ru-RU"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Halloween, </a:t>
            </a:r>
            <a:endParaRPr lang="ru-RU"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Guy Fawkes’ Night.</a:t>
            </a:r>
            <a:endParaRPr lang="ru-RU"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6" name="Picture 2" descr="F:\итоговый вариент открытого урока\1303364999_image-020.jpg"/>
          <p:cNvPicPr>
            <a:picLocks noChangeAspect="1" noChangeArrowheads="1"/>
          </p:cNvPicPr>
          <p:nvPr/>
        </p:nvPicPr>
        <p:blipFill>
          <a:blip r:embed="rId3" cstate="print"/>
          <a:srcRect/>
          <a:stretch>
            <a:fillRect/>
          </a:stretch>
        </p:blipFill>
        <p:spPr bwMode="auto">
          <a:xfrm rot="20387598">
            <a:off x="497503" y="3784401"/>
            <a:ext cx="2854355" cy="2148538"/>
          </a:xfrm>
          <a:prstGeom prst="rect">
            <a:avLst/>
          </a:prstGeom>
          <a:noFill/>
        </p:spPr>
      </p:pic>
      <p:pic>
        <p:nvPicPr>
          <p:cNvPr id="1027" name="Picture 3" descr="F:\итоговый вариент открытого урока\effigyburn.gif"/>
          <p:cNvPicPr>
            <a:picLocks noChangeAspect="1" noChangeArrowheads="1" noCrop="1"/>
          </p:cNvPicPr>
          <p:nvPr/>
        </p:nvPicPr>
        <p:blipFill>
          <a:blip r:embed="rId4" cstate="print"/>
          <a:srcRect/>
          <a:stretch>
            <a:fillRect/>
          </a:stretch>
        </p:blipFill>
        <p:spPr bwMode="auto">
          <a:xfrm rot="1192823">
            <a:off x="5418861" y="645597"/>
            <a:ext cx="2714216" cy="2770959"/>
          </a:xfrm>
          <a:prstGeom prst="rect">
            <a:avLst/>
          </a:prstGeom>
          <a:noFill/>
        </p:spPr>
      </p:pic>
      <p:pic>
        <p:nvPicPr>
          <p:cNvPr id="1028" name="Picture 4" descr="F:\итоговый вариент открытого урока\1285546579_klipart-na-temu-halloween2.jpg"/>
          <p:cNvPicPr>
            <a:picLocks noChangeAspect="1" noChangeArrowheads="1"/>
          </p:cNvPicPr>
          <p:nvPr/>
        </p:nvPicPr>
        <p:blipFill>
          <a:blip r:embed="rId5" cstate="print"/>
          <a:srcRect/>
          <a:stretch>
            <a:fillRect/>
          </a:stretch>
        </p:blipFill>
        <p:spPr bwMode="auto">
          <a:xfrm>
            <a:off x="6858016" y="3929066"/>
            <a:ext cx="1704975" cy="1905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6386" name="Picture 2" descr="E:\итоговый вариент открытого урока\pictures\christmas.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179512" y="332656"/>
            <a:ext cx="6174432" cy="2585323"/>
          </a:xfrm>
          <a:prstGeom prst="rect">
            <a:avLst/>
          </a:prstGeom>
        </p:spPr>
        <p:txBody>
          <a:bodyPr wrap="square">
            <a:spAutoFit/>
          </a:bodyPr>
          <a:lstStyle/>
          <a:p>
            <a:r>
              <a:rPr lang="en-US" b="1" dirty="0" smtClean="0">
                <a:latin typeface="Times New Roman" pitchFamily="18" charset="0"/>
                <a:cs typeface="Times New Roman" pitchFamily="18" charset="0"/>
              </a:rPr>
              <a:t>Christmas Day is celebrated on December 25.People of different countries celebrate Christmas in various ways. Christmas is a time for eating. The traditional food is turkey, Christmas cake, Christmas pudding made of fruit. Candles at Christmas also go back to those times. People believed then that their light helped them to forget the darkness of winter. Now Christmas</a:t>
            </a:r>
            <a:r>
              <a:rPr lang="ru-RU"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Tree stands in everybody’s living room at Christmas. A lot of people go to Trafalgar Square to see the Christmas tree. </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7410" name="Picture 2" descr="E:\итоговый вариент открытого урока\pictures\christmas.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4" name="Прямоугольник 3"/>
          <p:cNvSpPr/>
          <p:nvPr/>
        </p:nvSpPr>
        <p:spPr>
          <a:xfrm>
            <a:off x="214282" y="214290"/>
            <a:ext cx="6357982" cy="2308324"/>
          </a:xfrm>
          <a:prstGeom prst="rect">
            <a:avLst/>
          </a:prstGeom>
        </p:spPr>
        <p:txBody>
          <a:bodyPr wrap="square">
            <a:spAutoFit/>
          </a:bodyPr>
          <a:lstStyle/>
          <a:p>
            <a:r>
              <a:rPr lang="en-US" b="1" dirty="0" smtClean="0">
                <a:latin typeface="Times New Roman" pitchFamily="18" charset="0"/>
                <a:cs typeface="Times New Roman" pitchFamily="18" charset="0"/>
              </a:rPr>
              <a:t>They have a New Year party at home. When Big Ben strikes 12 they drink a toast for the New Year.</a:t>
            </a:r>
            <a:r>
              <a:rPr lang="ru-RU"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Christmas Day is celebrated on December 25. People of different countries celebrate Christmas in various ways. Christmas is a time for eating. The traditional food is turkey, Christmas cake, Christmas pudding made of fruit. Candles at Christmas also go back to those times. People believed then that their light helped them to forget the darkness of winter</a:t>
            </a:r>
            <a:r>
              <a:rPr lang="en-US" sz="1600" b="1" dirty="0" smtClean="0">
                <a:latin typeface="Times New Roman" pitchFamily="18" charset="0"/>
                <a:cs typeface="Times New Roman" pitchFamily="18" charset="0"/>
              </a:rPr>
              <a:t>.</a:t>
            </a:r>
            <a:endParaRPr lang="ru-RU" sz="1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2050" name="Picture 2" descr="F:\итоговый вариент открытого урока\pictures\Happy-Easter-22-1024x76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51" name="Rectangle 3"/>
          <p:cNvSpPr>
            <a:spLocks noChangeArrowheads="1"/>
          </p:cNvSpPr>
          <p:nvPr/>
        </p:nvSpPr>
        <p:spPr bwMode="auto">
          <a:xfrm>
            <a:off x="0" y="0"/>
            <a:ext cx="8302657" cy="255454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Easter Sunday is the day when Christians celebrate Christ</a:t>
            </a:r>
            <a:r>
              <a:rPr kumimoji="0" lang="en-US" sz="2000" b="1" i="0" u="none" strike="noStrike" cap="none" normalizeH="0" baseline="0" dirty="0" smtClean="0">
                <a:ln>
                  <a:noFill/>
                </a:ln>
                <a:solidFill>
                  <a:srgbClr val="7030A0"/>
                </a:solidFill>
                <a:effectLst/>
                <a:latin typeface="Calibri"/>
                <a:ea typeface="Times New Roman" pitchFamily="18" charset="0"/>
                <a:cs typeface="Times New Roman" pitchFamily="18" charset="0"/>
              </a:rPr>
              <a:t>’</a:t>
            </a:r>
            <a:r>
              <a:rPr kumimoji="0" lang="en-US" sz="20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s return </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to life and victory over dearth.</a:t>
            </a:r>
            <a:r>
              <a:rPr kumimoji="0" lang="en-US" sz="2000" b="1" i="0" u="none" strike="noStrike" cap="none" normalizeH="0" dirty="0" smtClean="0">
                <a:ln>
                  <a:noFill/>
                </a:ln>
                <a:solidFill>
                  <a:srgbClr val="7030A0"/>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On this day many people go to church. </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Children get presents of chocolate Easter eggs.</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Easter always  means spring, new life after winter,</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flowers, green trees, young  animals, especially lambs and chicks. </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Some time ago it was  a tradition</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to make new  clothes and hats </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for Easter.</a:t>
            </a:r>
            <a:endParaRPr kumimoji="0" lang="en-US" sz="2000" b="1" i="0" u="none" strike="noStrike" cap="none" normalizeH="0" baseline="0" dirty="0" smtClean="0">
              <a:ln>
                <a:noFill/>
              </a:ln>
              <a:solidFill>
                <a:srgbClr val="7030A0"/>
              </a:solidFill>
              <a:effectLst/>
              <a:latin typeface="Arial" pitchFamily="34" charset="0"/>
              <a:cs typeface="Arial" pitchFamily="34" charset="0"/>
            </a:endParaRPr>
          </a:p>
        </p:txBody>
      </p:sp>
      <p:pic>
        <p:nvPicPr>
          <p:cNvPr id="2052" name="Picture 4" descr="C:\Users\User\Desktop\обои\ПАСХА\images4.jpeg"/>
          <p:cNvPicPr>
            <a:picLocks noChangeAspect="1" noChangeArrowheads="1"/>
          </p:cNvPicPr>
          <p:nvPr/>
        </p:nvPicPr>
        <p:blipFill>
          <a:blip r:embed="rId3" cstate="print"/>
          <a:srcRect/>
          <a:stretch>
            <a:fillRect/>
          </a:stretch>
        </p:blipFill>
        <p:spPr bwMode="auto">
          <a:xfrm>
            <a:off x="6677025" y="5010150"/>
            <a:ext cx="2466975" cy="18478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9458" name="Picture 2" descr="F:\итоговый вариент открытого урока\Halloween_1024x768-600x45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9460" name="Picture 4" descr="C:\Users\User\Desktop\КАРТИНКИ\eca71ee30a5416461a935681d13d9ccf74fcba49_2.jpeg"/>
          <p:cNvPicPr>
            <a:picLocks noChangeAspect="1" noChangeArrowheads="1"/>
          </p:cNvPicPr>
          <p:nvPr/>
        </p:nvPicPr>
        <p:blipFill>
          <a:blip r:embed="rId3" cstate="print"/>
          <a:srcRect/>
          <a:stretch>
            <a:fillRect/>
          </a:stretch>
        </p:blipFill>
        <p:spPr bwMode="auto">
          <a:xfrm>
            <a:off x="6429388" y="4822041"/>
            <a:ext cx="2714612" cy="2035959"/>
          </a:xfrm>
          <a:prstGeom prst="rect">
            <a:avLst/>
          </a:prstGeom>
          <a:noFill/>
        </p:spPr>
      </p:pic>
      <p:sp>
        <p:nvSpPr>
          <p:cNvPr id="7" name="Прямоугольник 6"/>
          <p:cNvSpPr/>
          <p:nvPr/>
        </p:nvSpPr>
        <p:spPr>
          <a:xfrm>
            <a:off x="285720" y="0"/>
            <a:ext cx="5072098" cy="6124754"/>
          </a:xfrm>
          <a:prstGeom prst="rect">
            <a:avLst/>
          </a:prstGeom>
        </p:spPr>
        <p:txBody>
          <a:bodyPr wrap="square">
            <a:spAutoFit/>
          </a:bodyPr>
          <a:lstStyle/>
          <a:p>
            <a:r>
              <a:rPr lang="en-US" sz="2800" b="1" dirty="0" smtClean="0">
                <a:solidFill>
                  <a:schemeClr val="bg1"/>
                </a:solidFill>
                <a:latin typeface="Times New Roman" pitchFamily="18" charset="0"/>
                <a:cs typeface="Times New Roman" pitchFamily="18" charset="0"/>
              </a:rPr>
              <a:t>Celebrating Halloween is a very  old traditions. Long ago people thought that on 31st  </a:t>
            </a:r>
            <a:r>
              <a:rPr lang="en-US" sz="2800" b="1" dirty="0" smtClean="0">
                <a:solidFill>
                  <a:srgbClr val="FF0000"/>
                </a:solidFill>
                <a:latin typeface="Times New Roman" pitchFamily="18" charset="0"/>
                <a:cs typeface="Times New Roman" pitchFamily="18" charset="0"/>
              </a:rPr>
              <a:t>October</a:t>
            </a:r>
            <a:r>
              <a:rPr lang="en-US" sz="2800" b="1" dirty="0" smtClean="0">
                <a:solidFill>
                  <a:schemeClr val="bg1"/>
                </a:solidFill>
                <a:latin typeface="Times New Roman" pitchFamily="18" charset="0"/>
                <a:cs typeface="Times New Roman" pitchFamily="18" charset="0"/>
              </a:rPr>
              <a:t> spirits  of the dead </a:t>
            </a:r>
            <a:r>
              <a:rPr lang="en-US" sz="2800" b="1" dirty="0" smtClean="0">
                <a:solidFill>
                  <a:srgbClr val="FF0000"/>
                </a:solidFill>
                <a:latin typeface="Times New Roman" pitchFamily="18" charset="0"/>
                <a:cs typeface="Times New Roman" pitchFamily="18" charset="0"/>
              </a:rPr>
              <a:t>came back. </a:t>
            </a:r>
            <a:r>
              <a:rPr lang="en-US" sz="2800" b="1" dirty="0" smtClean="0">
                <a:solidFill>
                  <a:schemeClr val="bg1"/>
                </a:solidFill>
                <a:latin typeface="Times New Roman" pitchFamily="18" charset="0"/>
                <a:cs typeface="Times New Roman" pitchFamily="18" charset="0"/>
              </a:rPr>
              <a:t>That’s why now </a:t>
            </a:r>
            <a:r>
              <a:rPr lang="en-US" sz="2800" b="1" dirty="0" smtClean="0">
                <a:solidFill>
                  <a:srgbClr val="FF0000"/>
                </a:solidFill>
                <a:latin typeface="Times New Roman" pitchFamily="18" charset="0"/>
                <a:cs typeface="Times New Roman" pitchFamily="18" charset="0"/>
              </a:rPr>
              <a:t>some people </a:t>
            </a:r>
            <a:r>
              <a:rPr lang="en-US" sz="2800" b="1" dirty="0" smtClean="0">
                <a:solidFill>
                  <a:schemeClr val="bg1"/>
                </a:solidFill>
                <a:latin typeface="Times New Roman" pitchFamily="18" charset="0"/>
                <a:cs typeface="Times New Roman" pitchFamily="18" charset="0"/>
              </a:rPr>
              <a:t>dress up as  </a:t>
            </a:r>
            <a:r>
              <a:rPr lang="en-US" sz="2800" b="1" dirty="0" smtClean="0">
                <a:solidFill>
                  <a:srgbClr val="FF0000"/>
                </a:solidFill>
                <a:latin typeface="Times New Roman" pitchFamily="18" charset="0"/>
                <a:cs typeface="Times New Roman" pitchFamily="18" charset="0"/>
              </a:rPr>
              <a:t>witches </a:t>
            </a:r>
            <a:r>
              <a:rPr lang="en-US" sz="2800" b="1" dirty="0" smtClean="0">
                <a:solidFill>
                  <a:schemeClr val="bg1"/>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and ghosts</a:t>
            </a:r>
            <a:r>
              <a:rPr lang="en-US" sz="2800" b="1" dirty="0" smtClean="0">
                <a:solidFill>
                  <a:schemeClr val="bg1"/>
                </a:solidFill>
                <a:latin typeface="Times New Roman" pitchFamily="18" charset="0"/>
                <a:cs typeface="Times New Roman" pitchFamily="18" charset="0"/>
              </a:rPr>
              <a:t>. They make </a:t>
            </a:r>
            <a:r>
              <a:rPr lang="en-US" sz="2800" b="1" dirty="0" smtClean="0">
                <a:solidFill>
                  <a:srgbClr val="FF0000"/>
                </a:solidFill>
                <a:latin typeface="Times New Roman" pitchFamily="18" charset="0"/>
                <a:cs typeface="Times New Roman" pitchFamily="18" charset="0"/>
              </a:rPr>
              <a:t>Lamps</a:t>
            </a:r>
            <a:r>
              <a:rPr lang="en-US" sz="2800" b="1" dirty="0" smtClean="0">
                <a:solidFill>
                  <a:schemeClr val="bg1"/>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of </a:t>
            </a:r>
            <a:r>
              <a:rPr lang="en-US" sz="2800" b="1" dirty="0" smtClean="0">
                <a:solidFill>
                  <a:schemeClr val="bg1"/>
                </a:solidFill>
                <a:latin typeface="Times New Roman" pitchFamily="18" charset="0"/>
                <a:cs typeface="Times New Roman" pitchFamily="18" charset="0"/>
              </a:rPr>
              <a:t>pumpkins. </a:t>
            </a:r>
            <a:r>
              <a:rPr lang="en-US" sz="2800" b="1" dirty="0" smtClean="0">
                <a:solidFill>
                  <a:srgbClr val="FF0000"/>
                </a:solidFill>
                <a:latin typeface="Times New Roman" pitchFamily="18" charset="0"/>
                <a:cs typeface="Times New Roman" pitchFamily="18" charset="0"/>
              </a:rPr>
              <a:t>Sometimes </a:t>
            </a:r>
            <a:r>
              <a:rPr lang="en-US" sz="2800" b="1" dirty="0" smtClean="0">
                <a:solidFill>
                  <a:schemeClr val="bg1"/>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children</a:t>
            </a:r>
            <a:r>
              <a:rPr lang="en-US" sz="2800" b="1" dirty="0" smtClean="0">
                <a:solidFill>
                  <a:schemeClr val="bg1"/>
                </a:solidFill>
                <a:latin typeface="Times New Roman" pitchFamily="18" charset="0"/>
                <a:cs typeface="Times New Roman" pitchFamily="18" charset="0"/>
              </a:rPr>
              <a:t> go out in </a:t>
            </a:r>
            <a:r>
              <a:rPr lang="en-US" sz="2800" b="1" dirty="0" smtClean="0">
                <a:solidFill>
                  <a:srgbClr val="FF0000"/>
                </a:solidFill>
                <a:latin typeface="Times New Roman" pitchFamily="18" charset="0"/>
                <a:cs typeface="Times New Roman" pitchFamily="18" charset="0"/>
              </a:rPr>
              <a:t>groups, knock on </a:t>
            </a:r>
            <a:r>
              <a:rPr lang="en-US" sz="2800" b="1" dirty="0" smtClean="0">
                <a:solidFill>
                  <a:schemeClr val="bg1"/>
                </a:solidFill>
                <a:latin typeface="Times New Roman" pitchFamily="18" charset="0"/>
                <a:cs typeface="Times New Roman" pitchFamily="18" charset="0"/>
              </a:rPr>
              <a:t>people’s door and say </a:t>
            </a:r>
            <a:r>
              <a:rPr lang="en-US" sz="2800" b="1" dirty="0" smtClean="0">
                <a:solidFill>
                  <a:srgbClr val="FF0000"/>
                </a:solidFill>
                <a:latin typeface="Times New Roman" pitchFamily="18" charset="0"/>
                <a:cs typeface="Times New Roman" pitchFamily="18" charset="0"/>
              </a:rPr>
              <a:t>«Trick or </a:t>
            </a:r>
            <a:r>
              <a:rPr lang="en-US" sz="2800" b="1" dirty="0" smtClean="0">
                <a:solidFill>
                  <a:schemeClr val="bg1"/>
                </a:solidFill>
                <a:latin typeface="Times New Roman" pitchFamily="18" charset="0"/>
                <a:cs typeface="Times New Roman" pitchFamily="18" charset="0"/>
              </a:rPr>
              <a:t>treat». They usually </a:t>
            </a:r>
            <a:r>
              <a:rPr lang="en-US" sz="2800" b="1" dirty="0" smtClean="0">
                <a:solidFill>
                  <a:srgbClr val="FF0000"/>
                </a:solidFill>
                <a:latin typeface="Times New Roman" pitchFamily="18" charset="0"/>
                <a:cs typeface="Times New Roman" pitchFamily="18" charset="0"/>
              </a:rPr>
              <a:t>get a treat</a:t>
            </a:r>
            <a:r>
              <a:rPr lang="en-US" sz="2800" b="1" dirty="0" smtClean="0">
                <a:solidFill>
                  <a:schemeClr val="bg1"/>
                </a:solidFill>
                <a:latin typeface="Times New Roman" pitchFamily="18" charset="0"/>
                <a:cs typeface="Times New Roman" pitchFamily="18" charset="0"/>
              </a:rPr>
              <a:t>, some sweets or nuts. People </a:t>
            </a:r>
            <a:r>
              <a:rPr lang="en-US" sz="2800" b="1" dirty="0" smtClean="0">
                <a:solidFill>
                  <a:srgbClr val="FF0000"/>
                </a:solidFill>
                <a:latin typeface="Times New Roman" pitchFamily="18" charset="0"/>
                <a:cs typeface="Times New Roman" pitchFamily="18" charset="0"/>
              </a:rPr>
              <a:t>also</a:t>
            </a:r>
            <a:r>
              <a:rPr lang="en-US" sz="2800" b="1" dirty="0" smtClean="0">
                <a:solidFill>
                  <a:schemeClr val="bg1"/>
                </a:solidFill>
                <a:latin typeface="Times New Roman" pitchFamily="18" charset="0"/>
                <a:cs typeface="Times New Roman" pitchFamily="18" charset="0"/>
              </a:rPr>
              <a:t> have Halloween parties where they often play games. </a:t>
            </a:r>
            <a:endParaRPr lang="ru-RU"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20482" name="Picture 2" descr="F:\итоговый вариент открытого урока\nightlog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0" y="0"/>
            <a:ext cx="9144000" cy="1200329"/>
          </a:xfrm>
          <a:prstGeom prst="rect">
            <a:avLst/>
          </a:prstGeom>
        </p:spPr>
        <p:txBody>
          <a:bodyPr wrap="square">
            <a:spAutoFit/>
          </a:bodyPr>
          <a:lstStyle/>
          <a:p>
            <a:r>
              <a:rPr lang="en-US" sz="2400" b="1" dirty="0" smtClean="0">
                <a:solidFill>
                  <a:schemeClr val="bg1"/>
                </a:solidFill>
              </a:rPr>
              <a:t>Guy Fawkes’ Night is on 5 November. That day in 1605 some conspirators wanted to blow up the Houses of Parliament and kill King James I and his ministers. Guy  Fawkes was one of them. </a:t>
            </a:r>
            <a:endParaRPr lang="ru-RU" sz="24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1506" name="Picture 2" descr="F:\итоговый вариент открытого урока\guyfawkespic.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1510" name="Rectangle 6"/>
          <p:cNvSpPr>
            <a:spLocks noChangeArrowheads="1"/>
          </p:cNvSpPr>
          <p:nvPr/>
        </p:nvSpPr>
        <p:spPr bwMode="auto">
          <a:xfrm>
            <a:off x="0" y="0"/>
            <a:ext cx="9151160" cy="378565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But they couldn’t do that because the King’s men</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caught Guy Fawkes and killed him.</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Not many people think about those  events now</a:t>
            </a:r>
          </a:p>
          <a:p>
            <a:pPr marL="0" marR="0" lvl="0" indent="450850" algn="l" defTabSz="914400" rtl="0" eaLnBrk="1" fontAlgn="base" latinLnBrk="0" hangingPunct="1">
              <a:lnSpc>
                <a:spcPct val="100000"/>
              </a:lnSpc>
              <a:spcBef>
                <a:spcPct val="0"/>
              </a:spcBef>
              <a:spcAft>
                <a:spcPct val="0"/>
              </a:spcAft>
              <a:buClrTx/>
              <a:buSzTx/>
              <a:buFontTx/>
              <a:buNone/>
              <a:tabLst/>
            </a:pPr>
            <a:r>
              <a:rPr lang="en-US" sz="2400" b="1" dirty="0" smtClean="0">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they enjoy</a:t>
            </a:r>
            <a:r>
              <a:rPr kumimoji="0" lang="en-US" sz="24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celebrating the day with their </a:t>
            </a:r>
          </a:p>
          <a:p>
            <a:pPr marL="0" marR="0" lvl="0" indent="450850" algn="l" defTabSz="914400" rtl="0" eaLnBrk="1" fontAlgn="base" latinLnBrk="0" hangingPunct="1">
              <a:lnSpc>
                <a:spcPct val="100000"/>
              </a:lnSpc>
              <a:spcBef>
                <a:spcPct val="0"/>
              </a:spcBef>
              <a:spcAft>
                <a:spcPct val="0"/>
              </a:spcAft>
              <a:buClrTx/>
              <a:buSzTx/>
              <a:buFontTx/>
              <a:buNone/>
              <a:tabLst/>
            </a:pPr>
            <a:r>
              <a:rPr lang="en-US" sz="2400" b="1" dirty="0" smtClean="0">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celebrating the day  with their friends and families.</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On 5 November when it gets dark ,</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people go out into the streets and </a:t>
            </a:r>
          </a:p>
          <a:p>
            <a:pPr marL="0" marR="0" lvl="0" indent="450850" algn="l" defTabSz="914400" rtl="0" eaLnBrk="1" fontAlgn="base" latinLnBrk="0" hangingPunct="1">
              <a:lnSpc>
                <a:spcPct val="100000"/>
              </a:lnSpc>
              <a:spcBef>
                <a:spcPct val="0"/>
              </a:spcBef>
              <a:spcAft>
                <a:spcPct val="0"/>
              </a:spcAft>
              <a:buClrTx/>
              <a:buSzTx/>
              <a:buFontTx/>
              <a:buNone/>
              <a:tabLst/>
            </a:pPr>
            <a:r>
              <a:rPr lang="en-US" sz="2400" b="1" dirty="0" smtClean="0">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watch beautiful fireworks.</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the country they often  make big  </a:t>
            </a:r>
          </a:p>
          <a:p>
            <a:pPr marL="0" marR="0" lvl="0" indent="450850" algn="l" defTabSz="914400" rtl="0" eaLnBrk="1" fontAlgn="base" latinLnBrk="0" hangingPunct="1">
              <a:lnSpc>
                <a:spcPct val="100000"/>
              </a:lnSpc>
              <a:spcBef>
                <a:spcPct val="0"/>
              </a:spcBef>
              <a:spcAft>
                <a:spcPct val="0"/>
              </a:spcAft>
              <a:buClrTx/>
              <a:buSzTx/>
              <a:buFontTx/>
              <a:buNone/>
              <a:tabLst/>
            </a:pPr>
            <a:r>
              <a:rPr lang="en-US" sz="2400" b="1" dirty="0" smtClean="0">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bonfires and gather near them</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User\Desktop\КАРТИНКИ\с именем\09291bedca1f3efa0261bac803c215d7.jpeg"/>
          <p:cNvPicPr>
            <a:picLocks noGrp="1" noChangeAspect="1" noChangeArrowheads="1"/>
          </p:cNvPicPr>
          <p:nvPr>
            <p:ph idx="1"/>
          </p:nvPr>
        </p:nvPicPr>
        <p:blipFill>
          <a:blip r:embed="rId2" cstate="print"/>
          <a:srcRect/>
          <a:stretch>
            <a:fillRect/>
          </a:stretch>
        </p:blipFill>
        <p:spPr bwMode="auto">
          <a:xfrm>
            <a:off x="6215074" y="2000240"/>
            <a:ext cx="2928926" cy="4857760"/>
          </a:xfrm>
          <a:prstGeom prst="rect">
            <a:avLst/>
          </a:prstGeom>
          <a:noFill/>
        </p:spPr>
      </p:pic>
      <p:sp>
        <p:nvSpPr>
          <p:cNvPr id="5" name="Прямоугольник 4"/>
          <p:cNvSpPr/>
          <p:nvPr/>
        </p:nvSpPr>
        <p:spPr>
          <a:xfrm>
            <a:off x="1428728" y="214290"/>
            <a:ext cx="5500726"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solidFill>
                  <a:srgbClr val="7030A0"/>
                </a:solidFill>
                <a:effectLst>
                  <a:outerShdw blurRad="80000" dist="40000" dir="5040000" algn="tl">
                    <a:srgbClr val="000000">
                      <a:alpha val="30000"/>
                    </a:srgbClr>
                  </a:outerShdw>
                </a:effectLst>
              </a:rPr>
              <a:t>LISTENING</a:t>
            </a:r>
            <a:endParaRPr lang="ru-RU" sz="5400" b="1" cap="none" spc="0" dirty="0">
              <a:ln w="11430"/>
              <a:solidFill>
                <a:srgbClr val="7030A0"/>
              </a:solidFill>
              <a:effectLst>
                <a:outerShdw blurRad="80000" dist="40000" dir="5040000" algn="tl">
                  <a:srgbClr val="000000">
                    <a:alpha val="30000"/>
                  </a:srgbClr>
                </a:outerShdw>
              </a:effectLst>
            </a:endParaRPr>
          </a:p>
        </p:txBody>
      </p:sp>
      <p:sp>
        <p:nvSpPr>
          <p:cNvPr id="22531" name="Rectangle 3"/>
          <p:cNvSpPr>
            <a:spLocks noChangeArrowheads="1"/>
          </p:cNvSpPr>
          <p:nvPr/>
        </p:nvSpPr>
        <p:spPr bwMode="auto">
          <a:xfrm>
            <a:off x="226622" y="1071546"/>
            <a:ext cx="891737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Each country has its own set of national holidays and traditions. </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When somebody is learning a foreign language it is very important to know the holidays and traditions of the countries where this language is spoken. </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This will give one a better understanding of the culture of these </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countries.On</a:t>
            </a:r>
            <a:r>
              <a:rPr kumimoji="0" lang="en-US"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October 31 Halloween is celebrated.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This is the eve of All Saints' Day.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Halloween is traditionally associated with telling ghost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stories and bonfires. In the past, people believed that all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witches, ghosts and other evil spirits wanted to take over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the world on that day. To scare away the spirits, people started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to get dressed in costumes, put on spooky masks, light bonfires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and put jack-o-lanterns in front of their homes.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Today, in many schools pupils organize jack-o-lantern contests.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Jack-o-lantern is a hollow pumpkin with holes cut out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to represent a human face.</a:t>
            </a:r>
            <a:endParaRPr kumimoji="0" lang="ru-RU" b="1"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946</Words>
  <Application>Microsoft Office PowerPoint</Application>
  <PresentationFormat>Экран (4:3)</PresentationFormat>
  <Paragraphs>84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maslova</cp:lastModifiedBy>
  <cp:revision>10</cp:revision>
  <dcterms:modified xsi:type="dcterms:W3CDTF">2017-12-11T11:10:08Z</dcterms:modified>
</cp:coreProperties>
</file>