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85" r:id="rId3"/>
    <p:sldId id="259" r:id="rId4"/>
    <p:sldId id="260" r:id="rId5"/>
    <p:sldId id="261" r:id="rId6"/>
    <p:sldId id="262" r:id="rId7"/>
    <p:sldId id="263" r:id="rId8"/>
    <p:sldId id="283" r:id="rId9"/>
    <p:sldId id="271" r:id="rId10"/>
    <p:sldId id="265" r:id="rId11"/>
    <p:sldId id="266" r:id="rId12"/>
    <p:sldId id="264" r:id="rId13"/>
    <p:sldId id="267" r:id="rId14"/>
    <p:sldId id="268" r:id="rId15"/>
    <p:sldId id="281" r:id="rId16"/>
    <p:sldId id="269" r:id="rId17"/>
    <p:sldId id="272" r:id="rId18"/>
    <p:sldId id="273" r:id="rId19"/>
    <p:sldId id="282" r:id="rId20"/>
    <p:sldId id="274" r:id="rId21"/>
    <p:sldId id="275" r:id="rId22"/>
    <p:sldId id="277" r:id="rId23"/>
    <p:sldId id="284" r:id="rId24"/>
    <p:sldId id="278" r:id="rId25"/>
    <p:sldId id="279" r:id="rId26"/>
    <p:sldId id="28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6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9506B8-E509-48AA-B694-C9B2505DE1A7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CABCB48-D69B-49B0-AA8E-BED24AF1C88C}">
      <dgm:prSet phldrT="[Текст]"/>
      <dgm:spPr/>
      <dgm:t>
        <a:bodyPr/>
        <a:lstStyle/>
        <a:p>
          <a:r>
            <a:rPr lang="ru-RU" dirty="0"/>
            <a:t>Доски</a:t>
          </a:r>
        </a:p>
      </dgm:t>
    </dgm:pt>
    <dgm:pt modelId="{D55CE999-9BED-451D-AEB3-426BA5F90789}" type="parTrans" cxnId="{6F3BF6DB-D63F-431E-890B-3470A05EE3C2}">
      <dgm:prSet/>
      <dgm:spPr/>
      <dgm:t>
        <a:bodyPr/>
        <a:lstStyle/>
        <a:p>
          <a:endParaRPr lang="ru-RU"/>
        </a:p>
      </dgm:t>
    </dgm:pt>
    <dgm:pt modelId="{EFB25416-D2E2-432A-9BF5-EA18D8CDD5CC}" type="sibTrans" cxnId="{6F3BF6DB-D63F-431E-890B-3470A05EE3C2}">
      <dgm:prSet/>
      <dgm:spPr/>
      <dgm:t>
        <a:bodyPr/>
        <a:lstStyle/>
        <a:p>
          <a:endParaRPr lang="ru-RU"/>
        </a:p>
      </dgm:t>
    </dgm:pt>
    <dgm:pt modelId="{C4619662-1040-40C9-9553-44BF376BE14F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/>
            <a:t>Обрезные</a:t>
          </a:r>
        </a:p>
        <a:p>
          <a:endParaRPr lang="ru-RU" dirty="0"/>
        </a:p>
        <a:p>
          <a:endParaRPr lang="ru-RU" dirty="0"/>
        </a:p>
      </dgm:t>
    </dgm:pt>
    <dgm:pt modelId="{F2F4CD16-CB92-48A1-8F54-0A75646E9984}" type="parTrans" cxnId="{4CCBAB4A-2997-4E35-9D94-F7B7FEC67137}">
      <dgm:prSet/>
      <dgm:spPr/>
      <dgm:t>
        <a:bodyPr/>
        <a:lstStyle/>
        <a:p>
          <a:endParaRPr lang="ru-RU"/>
        </a:p>
      </dgm:t>
    </dgm:pt>
    <dgm:pt modelId="{7FF04478-5139-44FC-976E-EE485950A3F5}" type="sibTrans" cxnId="{4CCBAB4A-2997-4E35-9D94-F7B7FEC67137}">
      <dgm:prSet/>
      <dgm:spPr/>
      <dgm:t>
        <a:bodyPr/>
        <a:lstStyle/>
        <a:p>
          <a:endParaRPr lang="ru-RU"/>
        </a:p>
      </dgm:t>
    </dgm:pt>
    <dgm:pt modelId="{C106980B-02E0-4092-B4EB-5BE470F0D992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dirty="0"/>
            <a:t>Необрезные</a:t>
          </a:r>
        </a:p>
        <a:p>
          <a:endParaRPr lang="ru-RU" dirty="0"/>
        </a:p>
        <a:p>
          <a:endParaRPr lang="ru-RU" dirty="0"/>
        </a:p>
      </dgm:t>
    </dgm:pt>
    <dgm:pt modelId="{0DD19D97-5B14-4FFC-832C-7E0D04228E63}" type="parTrans" cxnId="{6B85C3A8-85CB-4B8F-B664-C94551CF8A60}">
      <dgm:prSet/>
      <dgm:spPr/>
      <dgm:t>
        <a:bodyPr/>
        <a:lstStyle/>
        <a:p>
          <a:endParaRPr lang="ru-RU"/>
        </a:p>
      </dgm:t>
    </dgm:pt>
    <dgm:pt modelId="{AC419FBF-EE8D-4ACD-BED4-BAA398A0DFB6}" type="sibTrans" cxnId="{6B85C3A8-85CB-4B8F-B664-C94551CF8A60}">
      <dgm:prSet/>
      <dgm:spPr/>
      <dgm:t>
        <a:bodyPr/>
        <a:lstStyle/>
        <a:p>
          <a:endParaRPr lang="ru-RU"/>
        </a:p>
      </dgm:t>
    </dgm:pt>
    <dgm:pt modelId="{27F2DEF2-FE62-4535-893A-E06538CB62C8}" type="pres">
      <dgm:prSet presAssocID="{119506B8-E509-48AA-B694-C9B2505DE1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B65B44E-703A-408B-BACF-FCDD19B2EAFE}" type="pres">
      <dgm:prSet presAssocID="{BCABCB48-D69B-49B0-AA8E-BED24AF1C88C}" presName="hierRoot1" presStyleCnt="0">
        <dgm:presLayoutVars>
          <dgm:hierBranch val="init"/>
        </dgm:presLayoutVars>
      </dgm:prSet>
      <dgm:spPr/>
    </dgm:pt>
    <dgm:pt modelId="{71A02503-AD22-48CE-9958-2239029229CE}" type="pres">
      <dgm:prSet presAssocID="{BCABCB48-D69B-49B0-AA8E-BED24AF1C88C}" presName="rootComposite1" presStyleCnt="0"/>
      <dgm:spPr/>
    </dgm:pt>
    <dgm:pt modelId="{2E323919-434B-42C6-8C91-66855BDD06DC}" type="pres">
      <dgm:prSet presAssocID="{BCABCB48-D69B-49B0-AA8E-BED24AF1C88C}" presName="rootText1" presStyleLbl="node0" presStyleIdx="0" presStyleCnt="1" custScaleY="489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6CC194-4D01-408B-B197-25DE4B5C53EE}" type="pres">
      <dgm:prSet presAssocID="{BCABCB48-D69B-49B0-AA8E-BED24AF1C88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818D21C-3A5B-4BC4-9E0F-5047034C5D10}" type="pres">
      <dgm:prSet presAssocID="{BCABCB48-D69B-49B0-AA8E-BED24AF1C88C}" presName="hierChild2" presStyleCnt="0"/>
      <dgm:spPr/>
    </dgm:pt>
    <dgm:pt modelId="{78625F52-0849-43BC-9020-3744B6FFF661}" type="pres">
      <dgm:prSet presAssocID="{F2F4CD16-CB92-48A1-8F54-0A75646E9984}" presName="Name37" presStyleLbl="parChTrans1D2" presStyleIdx="0" presStyleCnt="2"/>
      <dgm:spPr/>
      <dgm:t>
        <a:bodyPr/>
        <a:lstStyle/>
        <a:p>
          <a:endParaRPr lang="ru-RU"/>
        </a:p>
      </dgm:t>
    </dgm:pt>
    <dgm:pt modelId="{C09912F4-1DB5-41AB-B7A0-9FE14270C675}" type="pres">
      <dgm:prSet presAssocID="{C4619662-1040-40C9-9553-44BF376BE14F}" presName="hierRoot2" presStyleCnt="0">
        <dgm:presLayoutVars>
          <dgm:hierBranch val="init"/>
        </dgm:presLayoutVars>
      </dgm:prSet>
      <dgm:spPr/>
    </dgm:pt>
    <dgm:pt modelId="{72329E29-F79B-4E5F-8B27-29419C9DD51C}" type="pres">
      <dgm:prSet presAssocID="{C4619662-1040-40C9-9553-44BF376BE14F}" presName="rootComposite" presStyleCnt="0"/>
      <dgm:spPr/>
    </dgm:pt>
    <dgm:pt modelId="{77F455BA-BB70-4DA7-ABC4-C70B3DBF0FAA}" type="pres">
      <dgm:prSet presAssocID="{C4619662-1040-40C9-9553-44BF376BE14F}" presName="rootText" presStyleLbl="node2" presStyleIdx="0" presStyleCnt="2" custScaleY="1410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91D1A1-809A-4D66-BB09-6E3F544907C5}" type="pres">
      <dgm:prSet presAssocID="{C4619662-1040-40C9-9553-44BF376BE14F}" presName="rootConnector" presStyleLbl="node2" presStyleIdx="0" presStyleCnt="2"/>
      <dgm:spPr/>
      <dgm:t>
        <a:bodyPr/>
        <a:lstStyle/>
        <a:p>
          <a:endParaRPr lang="ru-RU"/>
        </a:p>
      </dgm:t>
    </dgm:pt>
    <dgm:pt modelId="{533C7A34-186B-4DD3-BB2D-0326569882F1}" type="pres">
      <dgm:prSet presAssocID="{C4619662-1040-40C9-9553-44BF376BE14F}" presName="hierChild4" presStyleCnt="0"/>
      <dgm:spPr/>
    </dgm:pt>
    <dgm:pt modelId="{E8E25941-6F3A-4ACE-8496-33AA5FB3AB63}" type="pres">
      <dgm:prSet presAssocID="{C4619662-1040-40C9-9553-44BF376BE14F}" presName="hierChild5" presStyleCnt="0"/>
      <dgm:spPr/>
    </dgm:pt>
    <dgm:pt modelId="{E929E197-5987-4AA7-A540-847F19C90897}" type="pres">
      <dgm:prSet presAssocID="{0DD19D97-5B14-4FFC-832C-7E0D04228E63}" presName="Name37" presStyleLbl="parChTrans1D2" presStyleIdx="1" presStyleCnt="2"/>
      <dgm:spPr/>
      <dgm:t>
        <a:bodyPr/>
        <a:lstStyle/>
        <a:p>
          <a:endParaRPr lang="ru-RU"/>
        </a:p>
      </dgm:t>
    </dgm:pt>
    <dgm:pt modelId="{D875733B-3B12-4999-8A97-28ACF67E383C}" type="pres">
      <dgm:prSet presAssocID="{C106980B-02E0-4092-B4EB-5BE470F0D992}" presName="hierRoot2" presStyleCnt="0">
        <dgm:presLayoutVars>
          <dgm:hierBranch val="init"/>
        </dgm:presLayoutVars>
      </dgm:prSet>
      <dgm:spPr/>
    </dgm:pt>
    <dgm:pt modelId="{1649748B-0976-4A2E-B83A-107ACE502B51}" type="pres">
      <dgm:prSet presAssocID="{C106980B-02E0-4092-B4EB-5BE470F0D992}" presName="rootComposite" presStyleCnt="0"/>
      <dgm:spPr/>
    </dgm:pt>
    <dgm:pt modelId="{D30AC4C5-EE34-41C3-8D70-D9214B722919}" type="pres">
      <dgm:prSet presAssocID="{C106980B-02E0-4092-B4EB-5BE470F0D992}" presName="rootText" presStyleLbl="node2" presStyleIdx="1" presStyleCnt="2" custScaleY="1386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01E6A5-3EBD-4CF5-B66D-441D70672FDC}" type="pres">
      <dgm:prSet presAssocID="{C106980B-02E0-4092-B4EB-5BE470F0D992}" presName="rootConnector" presStyleLbl="node2" presStyleIdx="1" presStyleCnt="2"/>
      <dgm:spPr/>
      <dgm:t>
        <a:bodyPr/>
        <a:lstStyle/>
        <a:p>
          <a:endParaRPr lang="ru-RU"/>
        </a:p>
      </dgm:t>
    </dgm:pt>
    <dgm:pt modelId="{E64E3620-8DE5-4BA0-AE26-3741773CBE1E}" type="pres">
      <dgm:prSet presAssocID="{C106980B-02E0-4092-B4EB-5BE470F0D992}" presName="hierChild4" presStyleCnt="0"/>
      <dgm:spPr/>
    </dgm:pt>
    <dgm:pt modelId="{A1EF38D0-2CFB-44ED-919F-23E7B20AC236}" type="pres">
      <dgm:prSet presAssocID="{C106980B-02E0-4092-B4EB-5BE470F0D992}" presName="hierChild5" presStyleCnt="0"/>
      <dgm:spPr/>
    </dgm:pt>
    <dgm:pt modelId="{EE34FCE0-78D1-4AA7-B68A-27552EDBFD03}" type="pres">
      <dgm:prSet presAssocID="{BCABCB48-D69B-49B0-AA8E-BED24AF1C88C}" presName="hierChild3" presStyleCnt="0"/>
      <dgm:spPr/>
    </dgm:pt>
  </dgm:ptLst>
  <dgm:cxnLst>
    <dgm:cxn modelId="{DBA8CB38-EF03-4778-8011-065F6A299FE9}" type="presOf" srcId="{C106980B-02E0-4092-B4EB-5BE470F0D992}" destId="{6701E6A5-3EBD-4CF5-B66D-441D70672FDC}" srcOrd="1" destOrd="0" presId="urn:microsoft.com/office/officeart/2005/8/layout/orgChart1"/>
    <dgm:cxn modelId="{3F586EFB-9F80-4FEA-8D47-8AA7B4526BAD}" type="presOf" srcId="{C4619662-1040-40C9-9553-44BF376BE14F}" destId="{D491D1A1-809A-4D66-BB09-6E3F544907C5}" srcOrd="1" destOrd="0" presId="urn:microsoft.com/office/officeart/2005/8/layout/orgChart1"/>
    <dgm:cxn modelId="{CD736EC8-E671-4C20-AA8B-9B63DE8D0880}" type="presOf" srcId="{0DD19D97-5B14-4FFC-832C-7E0D04228E63}" destId="{E929E197-5987-4AA7-A540-847F19C90897}" srcOrd="0" destOrd="0" presId="urn:microsoft.com/office/officeart/2005/8/layout/orgChart1"/>
    <dgm:cxn modelId="{4CCBAB4A-2997-4E35-9D94-F7B7FEC67137}" srcId="{BCABCB48-D69B-49B0-AA8E-BED24AF1C88C}" destId="{C4619662-1040-40C9-9553-44BF376BE14F}" srcOrd="0" destOrd="0" parTransId="{F2F4CD16-CB92-48A1-8F54-0A75646E9984}" sibTransId="{7FF04478-5139-44FC-976E-EE485950A3F5}"/>
    <dgm:cxn modelId="{D191208B-CB37-4221-ABB1-DB6314442CEB}" type="presOf" srcId="{119506B8-E509-48AA-B694-C9B2505DE1A7}" destId="{27F2DEF2-FE62-4535-893A-E06538CB62C8}" srcOrd="0" destOrd="0" presId="urn:microsoft.com/office/officeart/2005/8/layout/orgChart1"/>
    <dgm:cxn modelId="{4F0F7822-8BFD-4137-8FD5-151C0E9E43C0}" type="presOf" srcId="{C4619662-1040-40C9-9553-44BF376BE14F}" destId="{77F455BA-BB70-4DA7-ABC4-C70B3DBF0FAA}" srcOrd="0" destOrd="0" presId="urn:microsoft.com/office/officeart/2005/8/layout/orgChart1"/>
    <dgm:cxn modelId="{6F3BF6DB-D63F-431E-890B-3470A05EE3C2}" srcId="{119506B8-E509-48AA-B694-C9B2505DE1A7}" destId="{BCABCB48-D69B-49B0-AA8E-BED24AF1C88C}" srcOrd="0" destOrd="0" parTransId="{D55CE999-9BED-451D-AEB3-426BA5F90789}" sibTransId="{EFB25416-D2E2-432A-9BF5-EA18D8CDD5CC}"/>
    <dgm:cxn modelId="{3DADFFE7-5A8C-416E-B714-22AF45FBCD6A}" type="presOf" srcId="{C106980B-02E0-4092-B4EB-5BE470F0D992}" destId="{D30AC4C5-EE34-41C3-8D70-D9214B722919}" srcOrd="0" destOrd="0" presId="urn:microsoft.com/office/officeart/2005/8/layout/orgChart1"/>
    <dgm:cxn modelId="{33B6E088-EB90-453B-A530-D0453CBBB984}" type="presOf" srcId="{F2F4CD16-CB92-48A1-8F54-0A75646E9984}" destId="{78625F52-0849-43BC-9020-3744B6FFF661}" srcOrd="0" destOrd="0" presId="urn:microsoft.com/office/officeart/2005/8/layout/orgChart1"/>
    <dgm:cxn modelId="{6B85C3A8-85CB-4B8F-B664-C94551CF8A60}" srcId="{BCABCB48-D69B-49B0-AA8E-BED24AF1C88C}" destId="{C106980B-02E0-4092-B4EB-5BE470F0D992}" srcOrd="1" destOrd="0" parTransId="{0DD19D97-5B14-4FFC-832C-7E0D04228E63}" sibTransId="{AC419FBF-EE8D-4ACD-BED4-BAA398A0DFB6}"/>
    <dgm:cxn modelId="{F17269D4-88F8-4896-9631-D19F0E42C4DA}" type="presOf" srcId="{BCABCB48-D69B-49B0-AA8E-BED24AF1C88C}" destId="{786CC194-4D01-408B-B197-25DE4B5C53EE}" srcOrd="1" destOrd="0" presId="urn:microsoft.com/office/officeart/2005/8/layout/orgChart1"/>
    <dgm:cxn modelId="{D7C1902E-5B24-4931-A366-1676248A1B17}" type="presOf" srcId="{BCABCB48-D69B-49B0-AA8E-BED24AF1C88C}" destId="{2E323919-434B-42C6-8C91-66855BDD06DC}" srcOrd="0" destOrd="0" presId="urn:microsoft.com/office/officeart/2005/8/layout/orgChart1"/>
    <dgm:cxn modelId="{E7A7A66B-D767-4022-A394-EF0F98A9341A}" type="presParOf" srcId="{27F2DEF2-FE62-4535-893A-E06538CB62C8}" destId="{9B65B44E-703A-408B-BACF-FCDD19B2EAFE}" srcOrd="0" destOrd="0" presId="urn:microsoft.com/office/officeart/2005/8/layout/orgChart1"/>
    <dgm:cxn modelId="{AD986B96-AE0A-495C-80EF-E80657BF4C83}" type="presParOf" srcId="{9B65B44E-703A-408B-BACF-FCDD19B2EAFE}" destId="{71A02503-AD22-48CE-9958-2239029229CE}" srcOrd="0" destOrd="0" presId="urn:microsoft.com/office/officeart/2005/8/layout/orgChart1"/>
    <dgm:cxn modelId="{5CC66FD6-5C3D-4016-AA24-1289D981AAB1}" type="presParOf" srcId="{71A02503-AD22-48CE-9958-2239029229CE}" destId="{2E323919-434B-42C6-8C91-66855BDD06DC}" srcOrd="0" destOrd="0" presId="urn:microsoft.com/office/officeart/2005/8/layout/orgChart1"/>
    <dgm:cxn modelId="{6FA5DFFC-5598-4B10-948D-607B932340A4}" type="presParOf" srcId="{71A02503-AD22-48CE-9958-2239029229CE}" destId="{786CC194-4D01-408B-B197-25DE4B5C53EE}" srcOrd="1" destOrd="0" presId="urn:microsoft.com/office/officeart/2005/8/layout/orgChart1"/>
    <dgm:cxn modelId="{C79B8381-8F56-4E0C-AE8A-DA60B7D3F3BE}" type="presParOf" srcId="{9B65B44E-703A-408B-BACF-FCDD19B2EAFE}" destId="{1818D21C-3A5B-4BC4-9E0F-5047034C5D10}" srcOrd="1" destOrd="0" presId="urn:microsoft.com/office/officeart/2005/8/layout/orgChart1"/>
    <dgm:cxn modelId="{FC84FE19-9220-4D25-9198-FA81B2250B09}" type="presParOf" srcId="{1818D21C-3A5B-4BC4-9E0F-5047034C5D10}" destId="{78625F52-0849-43BC-9020-3744B6FFF661}" srcOrd="0" destOrd="0" presId="urn:microsoft.com/office/officeart/2005/8/layout/orgChart1"/>
    <dgm:cxn modelId="{7DFE2CF1-6E46-4E79-A8ED-D9D47AD7AB0E}" type="presParOf" srcId="{1818D21C-3A5B-4BC4-9E0F-5047034C5D10}" destId="{C09912F4-1DB5-41AB-B7A0-9FE14270C675}" srcOrd="1" destOrd="0" presId="urn:microsoft.com/office/officeart/2005/8/layout/orgChart1"/>
    <dgm:cxn modelId="{A2D48A52-3428-40DA-A07E-E3CD497932EE}" type="presParOf" srcId="{C09912F4-1DB5-41AB-B7A0-9FE14270C675}" destId="{72329E29-F79B-4E5F-8B27-29419C9DD51C}" srcOrd="0" destOrd="0" presId="urn:microsoft.com/office/officeart/2005/8/layout/orgChart1"/>
    <dgm:cxn modelId="{2F49E650-7566-4265-866B-E6C4EE956A13}" type="presParOf" srcId="{72329E29-F79B-4E5F-8B27-29419C9DD51C}" destId="{77F455BA-BB70-4DA7-ABC4-C70B3DBF0FAA}" srcOrd="0" destOrd="0" presId="urn:microsoft.com/office/officeart/2005/8/layout/orgChart1"/>
    <dgm:cxn modelId="{E9A4DDE4-8385-49E3-A2DD-05E7A08C2868}" type="presParOf" srcId="{72329E29-F79B-4E5F-8B27-29419C9DD51C}" destId="{D491D1A1-809A-4D66-BB09-6E3F544907C5}" srcOrd="1" destOrd="0" presId="urn:microsoft.com/office/officeart/2005/8/layout/orgChart1"/>
    <dgm:cxn modelId="{6E105822-63ED-4857-BBAB-2161D40D804F}" type="presParOf" srcId="{C09912F4-1DB5-41AB-B7A0-9FE14270C675}" destId="{533C7A34-186B-4DD3-BB2D-0326569882F1}" srcOrd="1" destOrd="0" presId="urn:microsoft.com/office/officeart/2005/8/layout/orgChart1"/>
    <dgm:cxn modelId="{A6B14780-94B4-4CBF-B56F-02FCC7701FE4}" type="presParOf" srcId="{C09912F4-1DB5-41AB-B7A0-9FE14270C675}" destId="{E8E25941-6F3A-4ACE-8496-33AA5FB3AB63}" srcOrd="2" destOrd="0" presId="urn:microsoft.com/office/officeart/2005/8/layout/orgChart1"/>
    <dgm:cxn modelId="{DF22964E-02D7-44E0-B0C6-00A11AEC8523}" type="presParOf" srcId="{1818D21C-3A5B-4BC4-9E0F-5047034C5D10}" destId="{E929E197-5987-4AA7-A540-847F19C90897}" srcOrd="2" destOrd="0" presId="urn:microsoft.com/office/officeart/2005/8/layout/orgChart1"/>
    <dgm:cxn modelId="{BB0B509D-2065-40E2-ACB7-0C1A647F104F}" type="presParOf" srcId="{1818D21C-3A5B-4BC4-9E0F-5047034C5D10}" destId="{D875733B-3B12-4999-8A97-28ACF67E383C}" srcOrd="3" destOrd="0" presId="urn:microsoft.com/office/officeart/2005/8/layout/orgChart1"/>
    <dgm:cxn modelId="{7161E1DF-64E9-454B-A083-4B273CCB11EB}" type="presParOf" srcId="{D875733B-3B12-4999-8A97-28ACF67E383C}" destId="{1649748B-0976-4A2E-B83A-107ACE502B51}" srcOrd="0" destOrd="0" presId="urn:microsoft.com/office/officeart/2005/8/layout/orgChart1"/>
    <dgm:cxn modelId="{B6E09724-EC32-4268-B0DF-A161D184DF7C}" type="presParOf" srcId="{1649748B-0976-4A2E-B83A-107ACE502B51}" destId="{D30AC4C5-EE34-41C3-8D70-D9214B722919}" srcOrd="0" destOrd="0" presId="urn:microsoft.com/office/officeart/2005/8/layout/orgChart1"/>
    <dgm:cxn modelId="{9E63D5B3-BC03-4D07-A2C6-9CC9B59AE877}" type="presParOf" srcId="{1649748B-0976-4A2E-B83A-107ACE502B51}" destId="{6701E6A5-3EBD-4CF5-B66D-441D70672FDC}" srcOrd="1" destOrd="0" presId="urn:microsoft.com/office/officeart/2005/8/layout/orgChart1"/>
    <dgm:cxn modelId="{6564D3B9-6DC1-483E-AF9E-8B11CB0ECA30}" type="presParOf" srcId="{D875733B-3B12-4999-8A97-28ACF67E383C}" destId="{E64E3620-8DE5-4BA0-AE26-3741773CBE1E}" srcOrd="1" destOrd="0" presId="urn:microsoft.com/office/officeart/2005/8/layout/orgChart1"/>
    <dgm:cxn modelId="{C00F19D5-83FB-4DE4-B09F-9DE95F43BB86}" type="presParOf" srcId="{D875733B-3B12-4999-8A97-28ACF67E383C}" destId="{A1EF38D0-2CFB-44ED-919F-23E7B20AC236}" srcOrd="2" destOrd="0" presId="urn:microsoft.com/office/officeart/2005/8/layout/orgChart1"/>
    <dgm:cxn modelId="{98A2AE45-E65A-46BF-B89A-87FCA86FBE48}" type="presParOf" srcId="{9B65B44E-703A-408B-BACF-FCDD19B2EAFE}" destId="{EE34FCE0-78D1-4AA7-B68A-27552EDBFD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29E197-5987-4AA7-A540-847F19C90897}">
      <dsp:nvSpPr>
        <dsp:cNvPr id="0" name=""/>
        <dsp:cNvSpPr/>
      </dsp:nvSpPr>
      <dsp:spPr>
        <a:xfrm>
          <a:off x="4114800" y="1015030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810"/>
              </a:lnTo>
              <a:lnTo>
                <a:pt x="2251813" y="390810"/>
              </a:lnTo>
              <a:lnTo>
                <a:pt x="2251813" y="7816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25F52-0849-43BC-9020-3744B6FFF661}">
      <dsp:nvSpPr>
        <dsp:cNvPr id="0" name=""/>
        <dsp:cNvSpPr/>
      </dsp:nvSpPr>
      <dsp:spPr>
        <a:xfrm>
          <a:off x="1862986" y="1015030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2251813" y="0"/>
              </a:moveTo>
              <a:lnTo>
                <a:pt x="2251813" y="390810"/>
              </a:lnTo>
              <a:lnTo>
                <a:pt x="0" y="390810"/>
              </a:lnTo>
              <a:lnTo>
                <a:pt x="0" y="7816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23919-434B-42C6-8C91-66855BDD06DC}">
      <dsp:nvSpPr>
        <dsp:cNvPr id="0" name=""/>
        <dsp:cNvSpPr/>
      </dsp:nvSpPr>
      <dsp:spPr>
        <a:xfrm>
          <a:off x="2253797" y="104869"/>
          <a:ext cx="3722005" cy="9101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/>
            <a:t>Доски</a:t>
          </a:r>
        </a:p>
      </dsp:txBody>
      <dsp:txXfrm>
        <a:off x="2253797" y="104869"/>
        <a:ext cx="3722005" cy="910160"/>
      </dsp:txXfrm>
    </dsp:sp>
    <dsp:sp modelId="{77F455BA-BB70-4DA7-ABC4-C70B3DBF0FAA}">
      <dsp:nvSpPr>
        <dsp:cNvPr id="0" name=""/>
        <dsp:cNvSpPr/>
      </dsp:nvSpPr>
      <dsp:spPr>
        <a:xfrm>
          <a:off x="1984" y="1796651"/>
          <a:ext cx="3722005" cy="2624441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/>
            <a:t>Обрезные</a:t>
          </a:r>
        </a:p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 dirty="0"/>
        </a:p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 dirty="0"/>
        </a:p>
      </dsp:txBody>
      <dsp:txXfrm>
        <a:off x="1984" y="1796651"/>
        <a:ext cx="3722005" cy="2624441"/>
      </dsp:txXfrm>
    </dsp:sp>
    <dsp:sp modelId="{D30AC4C5-EE34-41C3-8D70-D9214B722919}">
      <dsp:nvSpPr>
        <dsp:cNvPr id="0" name=""/>
        <dsp:cNvSpPr/>
      </dsp:nvSpPr>
      <dsp:spPr>
        <a:xfrm>
          <a:off x="4505610" y="1796651"/>
          <a:ext cx="3722005" cy="258109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/>
            <a:t>Необрезные</a:t>
          </a:r>
        </a:p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 dirty="0"/>
        </a:p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 dirty="0"/>
        </a:p>
      </dsp:txBody>
      <dsp:txXfrm>
        <a:off x="4505610" y="1796651"/>
        <a:ext cx="3722005" cy="2581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movest.ru/usadba/stat-u2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работа нож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72200" y="131773"/>
            <a:ext cx="2411078" cy="20101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5" y="2132856"/>
            <a:ext cx="7772400" cy="1470025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МДК 01.01 «Проектирований зданий и сооружений» специальность 08.02.01 «Строительство и эксплуатация зданий и сооружений» группа СЗ-22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Тема: Пиломатериалы </a:t>
            </a:r>
            <a:r>
              <a:rPr lang="ru-RU" sz="2000" b="1" dirty="0">
                <a:solidFill>
                  <a:srgbClr val="C00000"/>
                </a:solidFill>
              </a:rPr>
              <a:t>и древесные материалы</a:t>
            </a:r>
          </a:p>
        </p:txBody>
      </p:sp>
      <p:pic>
        <p:nvPicPr>
          <p:cNvPr id="37892" name="Picture 4" descr="леш03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5" y="3789040"/>
            <a:ext cx="4504014" cy="26240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4" descr="img03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24451" y="188544"/>
            <a:ext cx="2095098" cy="1985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5" descr="img03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8636" y="156487"/>
            <a:ext cx="2120755" cy="20365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0175" y="4876800"/>
            <a:ext cx="3416300" cy="1560513"/>
          </a:xfrm>
        </p:spPr>
        <p:txBody>
          <a:bodyPr/>
          <a:lstStyle/>
          <a:p>
            <a:pPr algn="r"/>
            <a:r>
              <a:rPr lang="ru-RU" sz="2000" dirty="0" smtClean="0"/>
              <a:t>Преподаватель</a:t>
            </a:r>
            <a:endParaRPr lang="ru-RU" sz="2000" dirty="0"/>
          </a:p>
          <a:p>
            <a:pPr algn="r"/>
            <a:r>
              <a:rPr lang="ru-RU" sz="2000" dirty="0" err="1" smtClean="0">
                <a:effectLst/>
              </a:rPr>
              <a:t>Гамзина</a:t>
            </a:r>
            <a:r>
              <a:rPr lang="ru-RU" sz="2000" dirty="0" smtClean="0">
                <a:effectLst/>
              </a:rPr>
              <a:t> И.В.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4493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8" name="Rectangle 2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</a:rPr>
              <a:t>Брус  </a:t>
            </a:r>
            <a:r>
              <a:rPr lang="ru-RU" sz="3600" b="1" dirty="0" err="1">
                <a:solidFill>
                  <a:srgbClr val="C00000"/>
                </a:solidFill>
                <a:latin typeface="+mn-lt"/>
              </a:rPr>
              <a:t>двухкантный</a:t>
            </a:r>
            <a:r>
              <a:rPr lang="ru-RU" sz="3600" b="1" dirty="0">
                <a:solidFill>
                  <a:srgbClr val="C00000"/>
                </a:solidFill>
                <a:latin typeface="+mn-lt"/>
              </a:rPr>
              <a:t>-</a:t>
            </a:r>
            <a:r>
              <a:rPr lang="ru-RU" sz="3600" b="1" dirty="0"/>
              <a:t>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7" y="1735738"/>
            <a:ext cx="3816424" cy="3663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ru-RU" sz="3600" dirty="0">
                <a:solidFill>
                  <a:srgbClr val="000000"/>
                </a:solidFill>
              </a:rPr>
              <a:t>бревно опиленное с двух сторон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331640" y="4811174"/>
            <a:ext cx="1880949" cy="1142554"/>
            <a:chOff x="611560" y="5015605"/>
            <a:chExt cx="1584176" cy="1007166"/>
          </a:xfrm>
        </p:grpSpPr>
        <p:sp>
          <p:nvSpPr>
            <p:cNvPr id="5" name="Line 9"/>
            <p:cNvSpPr>
              <a:spLocks noChangeShapeType="1"/>
            </p:cNvSpPr>
            <p:nvPr/>
          </p:nvSpPr>
          <p:spPr bwMode="auto">
            <a:xfrm>
              <a:off x="611560" y="5901440"/>
              <a:ext cx="1584176" cy="42866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ru-RU">
                <a:solidFill>
                  <a:srgbClr val="C00000"/>
                </a:solidFill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611560" y="5015606"/>
              <a:ext cx="0" cy="1007165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srgbClr val="C00000"/>
                </a:solidFill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2195736" y="5015605"/>
              <a:ext cx="0" cy="1007165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srgbClr val="C00000"/>
                </a:solidFill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717848" y="5519187"/>
              <a:ext cx="1371600" cy="325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dirty="0">
                  <a:latin typeface="Times New Roman" pitchFamily="18" charset="0"/>
                </a:rPr>
                <a:t>       100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33723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3096344" cy="2376264"/>
          </a:xfrm>
          <a:ln>
            <a:solidFill>
              <a:schemeClr val="tx1"/>
            </a:solidFill>
          </a:ln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4008" y="1600200"/>
            <a:ext cx="404279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/>
              <a:t>пиломатериал, имеющий внутреннюю пропиленную, а наружную </a:t>
            </a:r>
            <a:r>
              <a:rPr lang="ru-RU" sz="3600" dirty="0" err="1"/>
              <a:t>непропиленную</a:t>
            </a:r>
            <a:r>
              <a:rPr lang="ru-RU" sz="3600" dirty="0"/>
              <a:t>  </a:t>
            </a:r>
            <a:r>
              <a:rPr lang="ru-RU" sz="3600" dirty="0" err="1"/>
              <a:t>пласть</a:t>
            </a:r>
            <a:r>
              <a:rPr lang="ru-RU" sz="3600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Горбыль(обапол) -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528392" cy="51317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9706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img03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3268" y="1980123"/>
            <a:ext cx="4022708" cy="38121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5062" name="Line 6"/>
          <p:cNvSpPr>
            <a:spLocks noChangeShapeType="1"/>
          </p:cNvSpPr>
          <p:nvPr/>
        </p:nvSpPr>
        <p:spPr bwMode="auto">
          <a:xfrm flipH="1">
            <a:off x="2699790" y="5230058"/>
            <a:ext cx="2" cy="115127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683568" y="5230058"/>
            <a:ext cx="0" cy="1050119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1066800" y="5853393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      100</a:t>
            </a: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683568" y="6237312"/>
            <a:ext cx="2016224" cy="42866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 rot="16200000">
            <a:off x="3287562" y="4029531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100</a:t>
            </a:r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3851918" y="3212976"/>
            <a:ext cx="0" cy="1999823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 flipH="1">
            <a:off x="2699790" y="5224441"/>
            <a:ext cx="1152129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 flipH="1">
            <a:off x="2699791" y="3212976"/>
            <a:ext cx="1152127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8" name="Rectangle 2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Брус </a:t>
            </a:r>
            <a:r>
              <a:rPr lang="ru-RU" b="1" dirty="0" err="1">
                <a:solidFill>
                  <a:srgbClr val="C00000"/>
                </a:solidFill>
              </a:rPr>
              <a:t>четырёхкантный</a:t>
            </a:r>
            <a:r>
              <a:rPr lang="ru-RU" b="1" dirty="0">
                <a:solidFill>
                  <a:srgbClr val="C00000"/>
                </a:solidFill>
              </a:rPr>
              <a:t>-</a:t>
            </a:r>
            <a:r>
              <a:rPr lang="ru-RU" b="1" dirty="0"/>
              <a:t> 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258816" cy="4525963"/>
          </a:xfrm>
        </p:spPr>
        <p:txBody>
          <a:bodyPr/>
          <a:lstStyle/>
          <a:p>
            <a:r>
              <a:rPr lang="ru-RU" sz="3600" dirty="0"/>
              <a:t>пиломатериал опиленный с четырёх сторон толщиной и шириной более 100мм.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93056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Бруски- </a:t>
            </a:r>
            <a:endParaRPr lang="ru-RU" dirty="0"/>
          </a:p>
        </p:txBody>
      </p:sp>
      <p:sp>
        <p:nvSpPr>
          <p:cNvPr id="24" name="Содержимое 2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600" dirty="0"/>
              <a:t>пиломатериал толщиной менее 100мм. и шириной менее двойной толщины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img03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1700809"/>
            <a:ext cx="4320480" cy="40145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36922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8" name="Rectangle 2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Доски – </a:t>
            </a:r>
            <a:r>
              <a:rPr lang="ru-RU" sz="3200" b="1" dirty="0"/>
              <a:t> 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3600" dirty="0"/>
              <a:t>пиломатериал толщиной до 100мм. и шириной более двойной толщины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648200" y="3645024"/>
            <a:ext cx="4038600" cy="24811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5" descr="пиломатериалы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60032" y="620688"/>
            <a:ext cx="3733800" cy="298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5" descr="пиломатериалы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3789040"/>
            <a:ext cx="3733800" cy="23204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30037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Пиломатериалы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201078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982611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8" name="Rectangle 2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Доска необрезная-</a:t>
            </a:r>
            <a:r>
              <a:rPr lang="ru-RU" sz="3200" b="1" dirty="0"/>
              <a:t> 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3600" dirty="0"/>
              <a:t>пиломатериал кромки которого сохранили природное состояние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пиломатериалы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1628800"/>
            <a:ext cx="4262273" cy="38884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29612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работа нож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28860" y="2214554"/>
            <a:ext cx="5165725" cy="1885950"/>
          </a:xfrm>
          <a:prstGeom prst="rect">
            <a:avLst/>
          </a:prstGeom>
          <a:noFill/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81000" y="304800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</a:rPr>
              <a:t>Элементы пиломатериалов</a:t>
            </a:r>
          </a:p>
        </p:txBody>
      </p:sp>
      <p:pic>
        <p:nvPicPr>
          <p:cNvPr id="35844" name="Picture 4" descr="работа нож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38400" y="2209800"/>
            <a:ext cx="5165725" cy="1885950"/>
          </a:xfrm>
          <a:prstGeom prst="rect">
            <a:avLst/>
          </a:prstGeom>
          <a:noFill/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362200" y="1143000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err="1">
                <a:latin typeface="Times New Roman" pitchFamily="18" charset="0"/>
              </a:rPr>
              <a:t>Пласть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1676400" y="4724400"/>
            <a:ext cx="167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Times New Roman" pitchFamily="18" charset="0"/>
              </a:rPr>
              <a:t>Торец</a:t>
            </a:r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H="1" flipV="1">
            <a:off x="6315075" y="3419475"/>
            <a:ext cx="819150" cy="1295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4038600" y="4724400"/>
            <a:ext cx="1901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Times New Roman" pitchFamily="18" charset="0"/>
              </a:rPr>
              <a:t>Кромка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6705600" y="4724400"/>
            <a:ext cx="1754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Times New Roman" pitchFamily="18" charset="0"/>
              </a:rPr>
              <a:t>Рёбра</a:t>
            </a:r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V="1">
            <a:off x="2286000" y="3352800"/>
            <a:ext cx="838200" cy="1295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H="1" flipV="1">
            <a:off x="3124200" y="1727774"/>
            <a:ext cx="1143000" cy="11678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 flipV="1">
            <a:off x="4429125" y="3400425"/>
            <a:ext cx="838200" cy="1295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 flipV="1">
            <a:off x="6981825" y="2933700"/>
            <a:ext cx="200025" cy="1781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381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8" name="Rectangle 2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1143000"/>
          </a:xfrm>
          <a:noFill/>
          <a:ln/>
        </p:spPr>
        <p:txBody>
          <a:bodyPr/>
          <a:lstStyle/>
          <a:p>
            <a:r>
              <a:rPr lang="ru-RU" b="1" dirty="0">
                <a:latin typeface="Times New Roman" pitchFamily="18" charset="0"/>
              </a:rPr>
              <a:t>Элементы пиломатериалов</a:t>
            </a:r>
            <a:endParaRPr lang="ru-RU" b="1" dirty="0"/>
          </a:p>
        </p:txBody>
      </p:sp>
      <p:sp>
        <p:nvSpPr>
          <p:cNvPr id="24" name="Содержимое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3600" b="1" i="1" dirty="0" err="1">
                <a:solidFill>
                  <a:srgbClr val="C00000"/>
                </a:solidFill>
              </a:rPr>
              <a:t>Пласть</a:t>
            </a:r>
            <a:r>
              <a:rPr lang="ru-RU" sz="3600" b="1" i="1" dirty="0">
                <a:solidFill>
                  <a:srgbClr val="C00000"/>
                </a:solidFill>
              </a:rPr>
              <a:t> </a:t>
            </a:r>
            <a:r>
              <a:rPr lang="ru-RU" sz="3600" b="1" dirty="0"/>
              <a:t>–широкая плоскость пиломатериала</a:t>
            </a:r>
          </a:p>
          <a:p>
            <a:pPr>
              <a:buFont typeface="Arial" pitchFamily="34" charset="0"/>
              <a:buChar char="•"/>
            </a:pPr>
            <a:r>
              <a:rPr lang="ru-RU" sz="3600" b="1" i="1" dirty="0">
                <a:solidFill>
                  <a:srgbClr val="C00000"/>
                </a:solidFill>
              </a:rPr>
              <a:t>Кромка</a:t>
            </a:r>
            <a:r>
              <a:rPr lang="ru-RU" sz="3600" b="1" i="1" dirty="0"/>
              <a:t> </a:t>
            </a:r>
            <a:r>
              <a:rPr lang="ru-RU" sz="3600" b="1" dirty="0"/>
              <a:t>  – узкая плоскость пиломатериала</a:t>
            </a:r>
          </a:p>
          <a:p>
            <a:pPr>
              <a:buFont typeface="Arial" pitchFamily="34" charset="0"/>
              <a:buChar char="•"/>
            </a:pPr>
            <a:r>
              <a:rPr lang="ru-RU" sz="3600" b="1" i="1" dirty="0">
                <a:solidFill>
                  <a:srgbClr val="C00000"/>
                </a:solidFill>
              </a:rPr>
              <a:t>Торец</a:t>
            </a:r>
            <a:r>
              <a:rPr lang="ru-RU" sz="3600" b="1" dirty="0"/>
              <a:t> – поперечная(торцевая) </a:t>
            </a:r>
            <a:r>
              <a:rPr lang="ru-RU" sz="3600" b="1"/>
              <a:t>плоскость пиломатериала</a:t>
            </a:r>
          </a:p>
          <a:p>
            <a:pPr>
              <a:buFont typeface="Arial" pitchFamily="34" charset="0"/>
              <a:buChar char="•"/>
            </a:pPr>
            <a:r>
              <a:rPr lang="ru-RU" sz="3600" b="1" i="1">
                <a:solidFill>
                  <a:srgbClr val="C00000"/>
                </a:solidFill>
              </a:rPr>
              <a:t>Ребро </a:t>
            </a:r>
            <a:r>
              <a:rPr lang="ru-RU" sz="3600" b="1" dirty="0"/>
              <a:t>– линия пересечения  двух плоскостей</a:t>
            </a:r>
          </a:p>
          <a:p>
            <a:pPr>
              <a:buFont typeface="Arial" pitchFamily="34" charset="0"/>
              <a:buChar char="•"/>
            </a:pP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4130123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-941313" y="169118"/>
            <a:ext cx="864235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b="1" dirty="0">
              <a:solidFill>
                <a:schemeClr val="accent2"/>
              </a:solidFill>
            </a:endParaRPr>
          </a:p>
          <a:p>
            <a:endParaRPr lang="ru-RU" b="1" dirty="0">
              <a:solidFill>
                <a:schemeClr val="accent2"/>
              </a:solidFill>
            </a:endParaRPr>
          </a:p>
          <a:p>
            <a:endParaRPr lang="ru-RU" b="1" dirty="0">
              <a:solidFill>
                <a:schemeClr val="accent2"/>
              </a:solidFill>
            </a:endParaRPr>
          </a:p>
          <a:p>
            <a:endParaRPr lang="ru-RU" b="1" dirty="0">
              <a:solidFill>
                <a:schemeClr val="accent2"/>
              </a:solidFill>
            </a:endParaRPr>
          </a:p>
          <a:p>
            <a:endParaRPr lang="ru-RU" b="1" dirty="0">
              <a:solidFill>
                <a:schemeClr val="accent2"/>
              </a:solidFill>
            </a:endParaRPr>
          </a:p>
          <a:p>
            <a:endParaRPr lang="ru-RU" b="1" dirty="0">
              <a:solidFill>
                <a:schemeClr val="accent2"/>
              </a:solidFill>
            </a:endParaRPr>
          </a:p>
          <a:p>
            <a:endParaRPr lang="ru-RU" b="1" dirty="0">
              <a:solidFill>
                <a:schemeClr val="accent2"/>
              </a:solidFill>
            </a:endParaRPr>
          </a:p>
          <a:p>
            <a:endParaRPr lang="ru-RU" b="1" dirty="0">
              <a:solidFill>
                <a:schemeClr val="accent2"/>
              </a:solidFill>
            </a:endParaRPr>
          </a:p>
          <a:p>
            <a:endParaRPr lang="ru-RU" b="1" dirty="0">
              <a:solidFill>
                <a:schemeClr val="accent2"/>
              </a:solidFill>
            </a:endParaRPr>
          </a:p>
          <a:p>
            <a:endParaRPr lang="ru-RU" b="1" dirty="0">
              <a:solidFill>
                <a:schemeClr val="accent2"/>
              </a:solidFill>
            </a:endParaRPr>
          </a:p>
          <a:p>
            <a:endParaRPr lang="ru-RU" b="1" dirty="0">
              <a:solidFill>
                <a:schemeClr val="accent2"/>
              </a:solidFill>
            </a:endParaRPr>
          </a:p>
          <a:p>
            <a:endParaRPr lang="ru-RU" b="1" dirty="0">
              <a:solidFill>
                <a:schemeClr val="accent2"/>
              </a:solidFill>
            </a:endParaRPr>
          </a:p>
          <a:p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299130" y="2779395"/>
            <a:ext cx="32400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800" b="1" dirty="0"/>
              <a:t>Фанера </a:t>
            </a:r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4788024" y="4437112"/>
            <a:ext cx="216031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/>
              <a:t>ДСП</a:t>
            </a:r>
            <a:r>
              <a:rPr lang="ru-RU" sz="4800" dirty="0"/>
              <a:t> </a:t>
            </a:r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6535608" y="2728595"/>
            <a:ext cx="244827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/>
              <a:t>ДВП</a:t>
            </a:r>
            <a:r>
              <a:rPr lang="ru-RU" sz="4400" dirty="0"/>
              <a:t> </a:t>
            </a:r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 flipH="1">
            <a:off x="1619250" y="1268413"/>
            <a:ext cx="2665413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6271" name="Line 15"/>
          <p:cNvSpPr>
            <a:spLocks noChangeShapeType="1"/>
          </p:cNvSpPr>
          <p:nvPr/>
        </p:nvSpPr>
        <p:spPr bwMode="auto">
          <a:xfrm>
            <a:off x="5651500" y="1268413"/>
            <a:ext cx="1368772" cy="13684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27262" y="332656"/>
            <a:ext cx="62061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Древесные материалы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331640" y="4581128"/>
            <a:ext cx="32400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/>
              <a:t>ОСП</a:t>
            </a:r>
            <a:endParaRPr lang="en-US" sz="4800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275856" y="1340768"/>
            <a:ext cx="1152128" cy="31683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292080" y="1340768"/>
            <a:ext cx="504056" cy="30243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0453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6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96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7" grpId="0"/>
      <p:bldP spid="96269" grpId="0" animBg="1"/>
      <p:bldP spid="962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План: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1.Класификация пиломатериалов</a:t>
            </a:r>
          </a:p>
          <a:p>
            <a:pPr>
              <a:buNone/>
            </a:pPr>
            <a:r>
              <a:rPr lang="ru-RU" b="1" dirty="0" smtClean="0"/>
              <a:t>2.Элементы пиломатериалов</a:t>
            </a:r>
          </a:p>
          <a:p>
            <a:pPr>
              <a:buNone/>
            </a:pPr>
            <a:r>
              <a:rPr lang="ru-RU" b="1" dirty="0" smtClean="0"/>
              <a:t>3. Древесные материалы</a:t>
            </a:r>
            <a:endParaRPr lang="ru-RU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u="sng" dirty="0">
                <a:solidFill>
                  <a:srgbClr val="C00000"/>
                </a:solidFill>
              </a:rPr>
              <a:t>Фанера </a:t>
            </a:r>
            <a:r>
              <a:rPr lang="ru-RU" b="1" dirty="0">
                <a:solidFill>
                  <a:srgbClr val="C00000"/>
                </a:solidFill>
              </a:rPr>
              <a:t>–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7901014" cy="2268535"/>
          </a:xfrm>
        </p:spPr>
        <p:txBody>
          <a:bodyPr/>
          <a:lstStyle/>
          <a:p>
            <a:r>
              <a:rPr lang="ru-RU" sz="3200" dirty="0"/>
              <a:t>материал получаемый путём наклеивания друг на друга трёх(или более) тонких листов древесины – шпона. 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5856" y="3645024"/>
            <a:ext cx="5459413" cy="23574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508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</a:rPr>
              <a:t>Шпон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</a:rPr>
              <a:t> -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Picture 4" descr="лущ2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764704"/>
            <a:ext cx="2934369" cy="29851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5" descr="лущение шпон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4077072"/>
            <a:ext cx="6205537" cy="2520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755230" y="1268760"/>
            <a:ext cx="51372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</a:rPr>
              <a:t>древесный материал, получаемый путём срезания (лущения)слоя древесины острым ножом при вращении бревна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59552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>
                <a:latin typeface="Arial" charset="0"/>
              </a:rPr>
              <a:t>Отходы от производства пиломатериалов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752600"/>
            <a:ext cx="5224462" cy="2540496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Отходы производства - опилки и стружку применяют для получения плит: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ru-RU" sz="2400" dirty="0"/>
              <a:t>древесноволокнистых(ДВП)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ru-RU" sz="2400" dirty="0"/>
              <a:t>древесностружечных (ДСП)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ru-RU" sz="2400" dirty="0"/>
              <a:t>ориентированно стружечная плита(ОСП)</a:t>
            </a:r>
          </a:p>
        </p:txBody>
      </p:sp>
      <p:pic>
        <p:nvPicPr>
          <p:cNvPr id="91140" name="Picture 4" descr="os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52600"/>
            <a:ext cx="2914650" cy="2193925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1" name="Picture 5" descr="998002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32225"/>
            <a:ext cx="2906713" cy="2263775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2" name="Picture 6" descr="dsp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0413"/>
            <a:ext cx="1981200" cy="1493837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3" name="Picture 7" descr="ldsp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0"/>
            <a:ext cx="1981200" cy="1452563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572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err="1">
                <a:solidFill>
                  <a:srgbClr val="C00000"/>
                </a:solidFill>
              </a:rPr>
              <a:t>ОСП-</a:t>
            </a:r>
            <a:r>
              <a:rPr lang="ru-RU" dirty="0" err="1"/>
              <a:t>ориентированно</a:t>
            </a:r>
            <a:r>
              <a:rPr lang="ru-RU" dirty="0"/>
              <a:t>- стружечная плита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200" dirty="0">
                <a:hlinkClick r:id="rId2" tooltip="Английский язык"/>
              </a:rPr>
              <a:t>англ.</a:t>
            </a:r>
            <a:r>
              <a:rPr lang="ru-RU" sz="3200" dirty="0"/>
              <a:t> </a:t>
            </a:r>
            <a:r>
              <a:rPr lang="ru-RU" sz="3200" i="1" dirty="0" err="1"/>
              <a:t>oriented</a:t>
            </a:r>
            <a:r>
              <a:rPr lang="ru-RU" sz="3200" i="1" dirty="0"/>
              <a:t> </a:t>
            </a:r>
            <a:r>
              <a:rPr lang="ru-RU" sz="3200" i="1" dirty="0" err="1"/>
              <a:t>strand</a:t>
            </a:r>
            <a:r>
              <a:rPr lang="ru-RU" sz="3200" i="1" dirty="0"/>
              <a:t> </a:t>
            </a:r>
            <a:r>
              <a:rPr lang="ru-RU" sz="3200" i="1" dirty="0" err="1"/>
              <a:t>board</a:t>
            </a:r>
            <a:r>
              <a:rPr lang="ru-RU" sz="3200" dirty="0" err="1"/>
              <a:t>,OSB</a:t>
            </a:r>
            <a:r>
              <a:rPr lang="ru-RU" sz="3200" dirty="0"/>
              <a:t>)  </a:t>
            </a:r>
          </a:p>
          <a:p>
            <a:r>
              <a:rPr lang="ru-RU" sz="3200" dirty="0"/>
              <a:t>Стружка в слоях плиты имеет ориентацию: в наружных продольную, во внутренних — поперечную.</a:t>
            </a:r>
          </a:p>
          <a:p>
            <a:endParaRPr lang="ru-RU" sz="3200" dirty="0"/>
          </a:p>
        </p:txBody>
      </p:sp>
      <p:pic>
        <p:nvPicPr>
          <p:cNvPr id="1026" name="Picture 2" descr="C:\Documents and Settings\Admin\Мои документы\Downloads\OSB-Platt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556792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Downloads\1024px-OSB_production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4221088"/>
            <a:ext cx="3456384" cy="230538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606608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solidFill>
                  <a:srgbClr val="C00000"/>
                </a:solidFill>
              </a:rPr>
              <a:t>ДСП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–</a:t>
            </a:r>
            <a:r>
              <a:rPr lang="ru-RU" dirty="0"/>
              <a:t>древесностружечные плиты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200" dirty="0"/>
              <a:t>Получают путём прессования и склеивания измельчённой древесины</a:t>
            </a:r>
          </a:p>
          <a:p>
            <a:endParaRPr lang="ru-RU" sz="3200" dirty="0"/>
          </a:p>
        </p:txBody>
      </p:sp>
      <p:pic>
        <p:nvPicPr>
          <p:cNvPr id="4" name="Picture 4" descr="дсп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69399" y="2132856"/>
            <a:ext cx="4800533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13995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solidFill>
                  <a:srgbClr val="C00000"/>
                </a:solidFill>
              </a:rPr>
              <a:t>ДВП</a:t>
            </a:r>
            <a:r>
              <a:rPr lang="ru-RU" b="1" dirty="0">
                <a:solidFill>
                  <a:srgbClr val="C00000"/>
                </a:solidFill>
              </a:rPr>
              <a:t> –</a:t>
            </a:r>
            <a:r>
              <a:rPr lang="ru-RU" dirty="0"/>
              <a:t> древесноволокнистые плиты</a:t>
            </a:r>
          </a:p>
        </p:txBody>
      </p:sp>
      <p:pic>
        <p:nvPicPr>
          <p:cNvPr id="7" name="Picture 4" descr="двп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200" y="2096294"/>
            <a:ext cx="4732592" cy="4141018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600" dirty="0"/>
              <a:t>Прессуют в виде листов из пропаренной и измельчённой древесной массы</a:t>
            </a: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107834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764704"/>
            <a:ext cx="72008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accent2"/>
                </a:solidFill>
              </a:rPr>
              <a:t>Вопросы для самоконтроля:</a:t>
            </a:r>
          </a:p>
          <a:p>
            <a:pPr>
              <a:buNone/>
            </a:pPr>
            <a:r>
              <a:rPr lang="ru-RU" sz="2000" dirty="0" smtClean="0"/>
              <a:t>1. Классификация пиломатериалов</a:t>
            </a:r>
          </a:p>
          <a:p>
            <a:pPr>
              <a:buNone/>
            </a:pPr>
            <a:r>
              <a:rPr lang="ru-RU" sz="2000" dirty="0" smtClean="0"/>
              <a:t>2.Элементы пиломатериалов</a:t>
            </a:r>
          </a:p>
          <a:p>
            <a:pPr>
              <a:buNone/>
            </a:pPr>
            <a:r>
              <a:rPr lang="ru-RU" sz="2000" dirty="0" smtClean="0"/>
              <a:t>3. Древесные материалы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accent2"/>
                </a:solidFill>
              </a:rPr>
              <a:t>Литература: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К. Н Попов., М.  Б.  </a:t>
            </a:r>
            <a:r>
              <a:rPr lang="ru-RU" sz="2000" dirty="0" err="1" smtClean="0"/>
              <a:t>Каддо</a:t>
            </a:r>
            <a:r>
              <a:rPr lang="ru-RU" sz="2000" dirty="0" smtClean="0"/>
              <a:t>. Строительные материалы и изделия. М.:  Высшая школа. 2014 г.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Г. А. Айрапетов. Строительные материалы. Ростов </a:t>
            </a:r>
            <a:r>
              <a:rPr lang="ru-RU" sz="2000" dirty="0" err="1" smtClean="0"/>
              <a:t>н</a:t>
            </a:r>
            <a:r>
              <a:rPr lang="ru-RU" sz="2000" dirty="0" smtClean="0"/>
              <a:t>/Д: Феникс, 2012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В.М. Вдовин. Конструкции из дерева и пластмасс. Ростов-на-Дону: Феникс. 2015</a:t>
            </a:r>
          </a:p>
          <a:p>
            <a:pPr marL="457200" indent="-457200">
              <a:buAutoNum type="arabicPeriod"/>
            </a:pPr>
            <a:r>
              <a:rPr lang="en-US" sz="2000" i="1" dirty="0" smtClean="0">
                <a:hlinkClick r:id="rId2"/>
              </a:rPr>
              <a:t>www.domovest.ru/usadba/stat-u2.html</a:t>
            </a:r>
            <a:endParaRPr lang="ru-RU" sz="2000" i="1" dirty="0" smtClean="0"/>
          </a:p>
          <a:p>
            <a:pPr marL="457200" indent="-457200">
              <a:buAutoNum type="arabicPeriod"/>
            </a:pPr>
            <a:r>
              <a:rPr lang="en-US" sz="2000" i="1" dirty="0" smtClean="0"/>
              <a:t>fb.ru/article/256951/</a:t>
            </a:r>
            <a:r>
              <a:rPr lang="en-US" sz="2000" i="1" dirty="0" err="1" smtClean="0"/>
              <a:t>osnovnyie-vidyi-pilomateriala-harakteristiki</a:t>
            </a:r>
            <a:endParaRPr lang="ru-RU" sz="2000" dirty="0" smtClean="0"/>
          </a:p>
          <a:p>
            <a:pPr>
              <a:buNone/>
            </a:pPr>
            <a:endParaRPr lang="ru-RU" sz="2000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2272" y="393923"/>
            <a:ext cx="8229600" cy="1143000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Arial" charset="0"/>
              </a:rPr>
              <a:t>Подготовка лесоматериалов к распилу</a:t>
            </a:r>
            <a:r>
              <a:rPr lang="ru-RU" sz="3600" dirty="0">
                <a:latin typeface="Arial" charset="0"/>
              </a:rPr>
              <a:t/>
            </a:r>
            <a:br>
              <a:rPr lang="ru-RU" sz="3600" dirty="0">
                <a:latin typeface="Arial" charset="0"/>
              </a:rPr>
            </a:br>
            <a:endParaRPr lang="ru-RU" sz="3600" dirty="0">
              <a:latin typeface="Arial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566738" y="1752600"/>
            <a:ext cx="5072062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2600" b="1" i="1" dirty="0">
                <a:solidFill>
                  <a:srgbClr val="FF0000"/>
                </a:solidFill>
                <a:latin typeface="Arial" charset="0"/>
              </a:rPr>
              <a:t>Подготовка может включать: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ru-RU" sz="2600" b="1" dirty="0">
                <a:latin typeface="Arial" charset="0"/>
              </a:rPr>
              <a:t>очистку лесоматериалов от кроны и окорку;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ru-RU" sz="2600" b="1" dirty="0">
                <a:latin typeface="Arial" charset="0"/>
              </a:rPr>
              <a:t>транспортировку к лесопильной раме;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ru-RU" sz="2600" b="1" dirty="0">
                <a:latin typeface="Arial" charset="0"/>
              </a:rPr>
              <a:t>первичную сушку лесоматериалов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ru-RU" sz="2600" dirty="0">
              <a:latin typeface="Arial" charset="0"/>
            </a:endParaRPr>
          </a:p>
        </p:txBody>
      </p:sp>
      <p:pic>
        <p:nvPicPr>
          <p:cNvPr id="62474" name="Picture 10" descr="29253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96752"/>
            <a:ext cx="3072780" cy="179639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8" name="Picture 14" descr="25772017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03" y="2819400"/>
            <a:ext cx="3917997" cy="219377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9" name="Picture 15" descr="fourindex866b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75623"/>
            <a:ext cx="3096344" cy="21483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9142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Arial" charset="0"/>
              </a:rPr>
              <a:t>Получение пиломатериалов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635794" y="1196752"/>
            <a:ext cx="773906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2600" b="1" dirty="0">
                <a:latin typeface="Arial" charset="0"/>
              </a:rPr>
              <a:t>Пиломатериалы получают на лесопильных рамах</a:t>
            </a:r>
          </a:p>
        </p:txBody>
      </p:sp>
      <p:pic>
        <p:nvPicPr>
          <p:cNvPr id="87050" name="Picture 10" descr="rpm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20234"/>
            <a:ext cx="7475264" cy="4602959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4749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8001000" cy="682625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Arial" charset="0"/>
              </a:rPr>
              <a:t>Получение пиломатериалов</a:t>
            </a: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23528" y="1412776"/>
            <a:ext cx="835292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2600" b="1" dirty="0">
                <a:latin typeface="Arial" charset="0"/>
              </a:rPr>
              <a:t>Пиломатериалы получают </a:t>
            </a:r>
            <a:r>
              <a:rPr lang="ru-RU" sz="2600" b="1" dirty="0" smtClean="0">
                <a:latin typeface="Arial" charset="0"/>
              </a:rPr>
              <a:t>на ленточнопильных </a:t>
            </a:r>
            <a:r>
              <a:rPr lang="ru-RU" sz="2600" b="1" dirty="0">
                <a:latin typeface="Arial" charset="0"/>
              </a:rPr>
              <a:t>станках</a:t>
            </a:r>
          </a:p>
        </p:txBody>
      </p:sp>
      <p:pic>
        <p:nvPicPr>
          <p:cNvPr id="90116" name="Picture 4" descr="101bi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79299"/>
            <a:ext cx="4091880" cy="3608811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2" name="Picture 10" descr="der_met_piloramy1_clip_image0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2564904"/>
            <a:ext cx="4549081" cy="3600400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75320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b="1" dirty="0">
                <a:solidFill>
                  <a:srgbClr val="C00000"/>
                </a:solidFill>
              </a:rPr>
              <a:t>Пиломатериалы -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23528" y="1641882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/>
              <a:t>это стволы</a:t>
            </a:r>
            <a:r>
              <a:rPr lang="en-US" sz="3600" dirty="0"/>
              <a:t> </a:t>
            </a:r>
            <a:r>
              <a:rPr lang="ru-RU" sz="3600" dirty="0"/>
              <a:t>деревьев распиленные вдоль на </a:t>
            </a:r>
            <a:r>
              <a:rPr lang="ru-RU" sz="3600" dirty="0" smtClean="0"/>
              <a:t>части</a:t>
            </a:r>
            <a:endParaRPr lang="ru-RU" sz="1800" dirty="0"/>
          </a:p>
          <a:p>
            <a:endParaRPr lang="ru-RU" sz="1800" dirty="0"/>
          </a:p>
          <a:p>
            <a:endParaRPr lang="ru-RU" sz="1800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5" name="Picture 7" descr="леш001"/>
          <p:cNvPicPr>
            <a:picLocks noChangeAspect="1" noChangeArrowheads="1"/>
          </p:cNvPicPr>
          <p:nvPr/>
        </p:nvPicPr>
        <p:blipFill rotWithShape="1">
          <a:blip r:embed="rId2" cstate="screen">
            <a:lum contrast="36000"/>
          </a:blip>
          <a:srcRect/>
          <a:stretch/>
        </p:blipFill>
        <p:spPr bwMode="auto">
          <a:xfrm>
            <a:off x="4318200" y="1142101"/>
            <a:ext cx="4718296" cy="451914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29329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76872"/>
            <a:ext cx="2628800" cy="26642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24744"/>
            <a:ext cx="1409700" cy="1209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1584176" cy="15848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84984"/>
            <a:ext cx="885825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1247775" cy="1838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 descr="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17032"/>
            <a:ext cx="657225" cy="1847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1524000" y="190500"/>
            <a:ext cx="701040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4200" dirty="0">
                <a:solidFill>
                  <a:schemeClr val="tx2"/>
                </a:solidFill>
              </a:rPr>
              <a:t>Распиловка древесины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6084888" y="1772816"/>
            <a:ext cx="3059112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ru-RU" sz="2200" dirty="0">
                <a:solidFill>
                  <a:schemeClr val="tx2"/>
                </a:solidFill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5427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0.15139 -0.0986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9" y="-49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-0.2599 -0.12593 " pathEditMode="relative" ptsTypes="AA">
                                      <p:cBhvr>
                                        <p:cTn id="16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19011 -0.011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-6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0.11302 0.2020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10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0.00781 0.33611 " pathEditMode="relative" ptsTypes="AA">
                                      <p:cBhvr>
                                        <p:cTn id="37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8" name="Rectangle 2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Пластина – </a:t>
            </a:r>
            <a:endParaRPr lang="ru-RU" b="1" dirty="0"/>
          </a:p>
        </p:txBody>
      </p:sp>
      <p:sp>
        <p:nvSpPr>
          <p:cNvPr id="24" name="Содержимое 2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3600" dirty="0"/>
              <a:t>бревно распиленное  вдоль пополам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4" descr="пиломатериалы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16918" y="1543284"/>
            <a:ext cx="4475562" cy="34698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8075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8" name="Rectangle 2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Четвертина –</a:t>
            </a:r>
            <a:r>
              <a:rPr lang="ru-RU" b="1" dirty="0"/>
              <a:t> 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3600" dirty="0"/>
              <a:t>бревно распиленное вдоль на четыре части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пиломатериалы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36368" y="1665108"/>
            <a:ext cx="4656112" cy="34920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77162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995</TotalTime>
  <Words>367</Words>
  <Application>Microsoft Office PowerPoint</Application>
  <PresentationFormat>Экран (4:3)</PresentationFormat>
  <Paragraphs>95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Тема1</vt:lpstr>
      <vt:lpstr>МДК 01.01 «Проектирований зданий и сооружений» специальность 08.02.01 «Строительство и эксплуатация зданий и сооружений» группа СЗ-22 Тема: Пиломатериалы и древесные материалы</vt:lpstr>
      <vt:lpstr>План:</vt:lpstr>
      <vt:lpstr>Подготовка лесоматериалов к распилу </vt:lpstr>
      <vt:lpstr>Получение пиломатериалов</vt:lpstr>
      <vt:lpstr>Получение пиломатериалов</vt:lpstr>
      <vt:lpstr>Пиломатериалы -</vt:lpstr>
      <vt:lpstr>Слайд 7</vt:lpstr>
      <vt:lpstr>Пластина – </vt:lpstr>
      <vt:lpstr>Четвертина – </vt:lpstr>
      <vt:lpstr>Брус  двухкантный- </vt:lpstr>
      <vt:lpstr>Горбыль(обапол) -</vt:lpstr>
      <vt:lpstr>Брус четырёхкантный- </vt:lpstr>
      <vt:lpstr>Бруски- </vt:lpstr>
      <vt:lpstr>Доски –  </vt:lpstr>
      <vt:lpstr>Пиломатериалы</vt:lpstr>
      <vt:lpstr>Доска необрезная- </vt:lpstr>
      <vt:lpstr>Слайд 17</vt:lpstr>
      <vt:lpstr>Элементы пиломатериалов</vt:lpstr>
      <vt:lpstr>Слайд 19</vt:lpstr>
      <vt:lpstr>Фанера – </vt:lpstr>
      <vt:lpstr>Шпон - </vt:lpstr>
      <vt:lpstr>Отходы от производства пиломатериалов</vt:lpstr>
      <vt:lpstr>ОСП-ориентированно- стружечная плита</vt:lpstr>
      <vt:lpstr>ДСП –древесностружечные плиты</vt:lpstr>
      <vt:lpstr>ДВП – древесноволокнистые плиты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Пиломатериалы и древесные материалы</dc:title>
  <dc:creator>Учитель</dc:creator>
  <cp:lastModifiedBy>kurnakova</cp:lastModifiedBy>
  <cp:revision>75</cp:revision>
  <dcterms:created xsi:type="dcterms:W3CDTF">2013-09-23T04:42:57Z</dcterms:created>
  <dcterms:modified xsi:type="dcterms:W3CDTF">2018-10-31T09:39:22Z</dcterms:modified>
</cp:coreProperties>
</file>